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4"/>
  </p:sldMasterIdLst>
  <p:notesMasterIdLst>
    <p:notesMasterId r:id="rId16"/>
  </p:notesMasterIdLst>
  <p:sldIdLst>
    <p:sldId id="363" r:id="rId5"/>
    <p:sldId id="397" r:id="rId6"/>
    <p:sldId id="401" r:id="rId7"/>
    <p:sldId id="379" r:id="rId8"/>
    <p:sldId id="402" r:id="rId9"/>
    <p:sldId id="403" r:id="rId10"/>
    <p:sldId id="384" r:id="rId11"/>
    <p:sldId id="404" r:id="rId12"/>
    <p:sldId id="380" r:id="rId13"/>
    <p:sldId id="406" r:id="rId14"/>
    <p:sldId id="40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n Adkins" initials="NA" lastIdx="18" clrIdx="0"/>
  <p:cmAuthor id="2" name="Evan Baker" initials="E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3979" autoAdjust="0"/>
  </p:normalViewPr>
  <p:slideViewPr>
    <p:cSldViewPr>
      <p:cViewPr varScale="1">
        <p:scale>
          <a:sx n="102" d="100"/>
          <a:sy n="102" d="100"/>
        </p:scale>
        <p:origin x="15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8FCFAE-2FD0-4BC9-BBF6-D541AFD67211}" type="datetimeFigureOut">
              <a:rPr lang="en-US" smtClean="0"/>
              <a:t>7/18/19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73F1CC-D614-4FB3-AC7D-98319C689F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4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59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F1CC-D614-4FB3-AC7D-98319C689F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4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762000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8" name="Picture 4" descr="http://wyoweb.uwyo.edu/images/footer-logo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14" y="6172200"/>
            <a:ext cx="430457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1750" y="868680"/>
            <a:ext cx="1040499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762000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19800"/>
            <a:ext cx="4023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3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600"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8503920" cy="5852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5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1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838200"/>
            <a:ext cx="8610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dist="85090" dir="1596000" rotWithShape="0">
              <a:srgbClr val="FFCC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137160"/>
            <a:ext cx="8001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50392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228600" y="6477000"/>
            <a:ext cx="7040880" cy="137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7376160" y="6477000"/>
            <a:ext cx="1463040" cy="13716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749040" y="6431280"/>
            <a:ext cx="164592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pc="130" dirty="0">
                <a:solidFill>
                  <a:schemeClr val="tx1"/>
                </a:solidFill>
                <a:latin typeface="Arial Narrow" panose="020B0606020202030204" pitchFamily="34" charset="0"/>
              </a:rPr>
              <a:t>UNIVERSITY OF WYOMING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200" y="91440"/>
            <a:ext cx="40463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Undergraduate Student Financial Aid Plan for the 2020-21 Academic Year (Fiscal Year 2021)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i="1" dirty="0"/>
              <a:t>July 18, 2019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7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Goals By Population: 2020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58891"/>
              </p:ext>
            </p:extLst>
          </p:nvPr>
        </p:nvGraphicFramePr>
        <p:xfrm>
          <a:off x="134867" y="990600"/>
          <a:ext cx="8778238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034">
                  <a:extLst>
                    <a:ext uri="{9D8B030D-6E8A-4147-A177-3AD203B41FA5}">
                      <a16:colId xmlns:a16="http://schemas.microsoft.com/office/drawing/2014/main" val="4164206565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3925902226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158969774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3944036332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2567307952"/>
                    </a:ext>
                  </a:extLst>
                </a:gridCol>
                <a:gridCol w="1291163">
                  <a:extLst>
                    <a:ext uri="{9D8B030D-6E8A-4147-A177-3AD203B41FA5}">
                      <a16:colId xmlns:a16="http://schemas.microsoft.com/office/drawing/2014/main" val="4118869068"/>
                    </a:ext>
                  </a:extLst>
                </a:gridCol>
                <a:gridCol w="1216905">
                  <a:extLst>
                    <a:ext uri="{9D8B030D-6E8A-4147-A177-3AD203B41FA5}">
                      <a16:colId xmlns:a16="http://schemas.microsoft.com/office/drawing/2014/main" val="1718137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2017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2018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2019 (Assumed)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2019 To Date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2020 Plan Assumptions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2020 Modeling Ranges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4802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 Year In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880-890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32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 Year Out of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750-765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100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 Year Alumni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34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  <a:r>
                        <a:rPr lang="en-US" sz="1400" baseline="0" dirty="0"/>
                        <a:t> Year Athletes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95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1,685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1,851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1,851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1,792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1,850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44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Transfer In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1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Transfer Out of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03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Transfer Athlete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03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876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836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836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731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836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08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7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2020-21 Annual Plan Summary: All First-Year Students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83" t="27112" r="31250" b="7037"/>
          <a:stretch/>
        </p:blipFill>
        <p:spPr>
          <a:xfrm>
            <a:off x="1371600" y="990600"/>
            <a:ext cx="6096000" cy="5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0392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Financial aid resources at the University of Wyoming (“UW”) should be developed, managed, and deployed in order to:</a:t>
            </a:r>
            <a:br>
              <a:rPr lang="en-US" dirty="0">
                <a:cs typeface="Times New Roman" panose="02020603050405020304" pitchFamily="18" charset="0"/>
              </a:rPr>
            </a:b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Enroll and deliver a quality education to as many Wyoming citizens as possible.</a:t>
            </a:r>
            <a:br>
              <a:rPr lang="en-US" dirty="0">
                <a:cs typeface="Times New Roman" panose="02020603050405020304" pitchFamily="18" charset="0"/>
              </a:rPr>
            </a:b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Maintain affordability of the cost of attending UW for students from lower-income Wyoming families</a:t>
            </a:r>
            <a:br>
              <a:rPr lang="en-US" dirty="0">
                <a:cs typeface="Times New Roman" panose="02020603050405020304" pitchFamily="18" charset="0"/>
              </a:rPr>
            </a:b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Limit student loan debt for Wyoming families</a:t>
            </a:r>
            <a:br>
              <a:rPr lang="en-US" dirty="0">
                <a:cs typeface="Times New Roman" panose="02020603050405020304" pitchFamily="18" charset="0"/>
              </a:rPr>
            </a:b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Retain students through graduation</a:t>
            </a:r>
            <a:br>
              <a:rPr lang="en-US" dirty="0">
                <a:cs typeface="Times New Roman" panose="02020603050405020304" pitchFamily="18" charset="0"/>
              </a:rPr>
            </a:b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Increase the share of financial aid paid by gifts provided to the UW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Recommendations for the 2020-21 Academic Year (Fiscal Year 2021)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table below outlines eleven recommendations the Administration is proposing which together comprise the tuition and financial aid plan for the 2020-21 academic year (fiscal year 2021).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10134"/>
              </p:ext>
            </p:extLst>
          </p:nvPr>
        </p:nvGraphicFramePr>
        <p:xfrm>
          <a:off x="579279" y="2000853"/>
          <a:ext cx="7955280" cy="3877056"/>
        </p:xfrm>
        <a:graphic>
          <a:graphicData uri="http://schemas.openxmlformats.org/drawingml/2006/table">
            <a:tbl>
              <a:tblPr firstRow="1" firstCol="1" bandRow="1"/>
              <a:tblGrid>
                <a:gridCol w="365760">
                  <a:extLst>
                    <a:ext uri="{9D8B030D-6E8A-4147-A177-3AD203B41FA5}">
                      <a16:colId xmlns:a16="http://schemas.microsoft.com/office/drawing/2014/main" val="211882310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08840691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82521525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908326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TOPIC/AREA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Financial Aid Model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502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Academic Rating Index Matrix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 New Academic Rating Index Matrix &amp; Awarding Bands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425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Non-Resident Rating 185 &amp; Above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(WUE &amp; RMS150)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Eligibility Requirements: Raise to Equivalent of Trustees Scholars or Special Talent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Number of Available Awards at 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Academic Rating of 166.67 or above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172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Non-Resident Rating 170-184.9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$7,000 Award and Raise the Academic Rating Required to Receive the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$6,000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928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Non-Resident Rating 155-169.9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$4,000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$3,000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8403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Non-Resident Rating 125-154.9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$2,000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815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 Rating 185 &amp; Above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of $6,500 (These Students Are Essentially Trustee Scholars)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Trustee Scholars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1652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 Rating 170-184.9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$3,500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8285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 Rating 155-169.9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1,500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9953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 Rating 125-154.9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$500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5009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 Need-Based Financial Aid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$1M of Need-Based Aid to Wyoming Undergraduates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8238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 Transfer Student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$4,000 Award with Requirements of an Associate Degree, 75 or Less SCHs, and a 3.0 GPA or Higher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Number of Available Awards at 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97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9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#1: Proposed Merit-Based Financial Aid Matrix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55" b="8662"/>
          <a:stretch/>
        </p:blipFill>
        <p:spPr>
          <a:xfrm>
            <a:off x="278900" y="2362244"/>
            <a:ext cx="8586200" cy="4017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711" y="901371"/>
            <a:ext cx="8812505" cy="142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Academic Rating Index (ARI) is based upon a 200-point scale which equally weights (50% each) a student’s standardized test score (ACT or SAT) and high school grade point average (HS GPA). A student’s ARI score is calculated by using the following formula: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 Score  =  (HS GPA x 25.00) + (ACT x 2.77778)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 algn="ctr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ARI Score Calculation:</a:t>
            </a:r>
            <a:br>
              <a:rPr lang="en-U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 =  (4.00 x 25.00) + (36 x 2.77778)  =  a perfect/highest possible ARI score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7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#2, 3, 4 &amp; 5: Non-Resident Financial Aid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257"/>
            <a:ext cx="8686800" cy="34994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2590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$11,825</a:t>
            </a:r>
          </a:p>
        </p:txBody>
      </p:sp>
    </p:spTree>
    <p:extLst>
      <p:ext uri="{BB962C8B-B14F-4D97-AF65-F5344CB8AC3E}">
        <p14:creationId xmlns:p14="http://schemas.microsoft.com/office/powerpoint/2010/main" val="217051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# 6, 7, 8 &amp; 9: Wyoming Resident Financial Aid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257"/>
            <a:ext cx="8686800" cy="3499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042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 10: Total Cost of Attendance for Undergraduate Resident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55434"/>
              </p:ext>
            </p:extLst>
          </p:nvPr>
        </p:nvGraphicFramePr>
        <p:xfrm>
          <a:off x="5531607" y="1885569"/>
          <a:ext cx="3154045" cy="3034538"/>
        </p:xfrm>
        <a:graphic>
          <a:graphicData uri="http://schemas.openxmlformats.org/drawingml/2006/table">
            <a:tbl>
              <a:tblPr firstRow="1" firstCol="1" bandRow="1"/>
              <a:tblGrid>
                <a:gridCol w="2521585">
                  <a:extLst>
                    <a:ext uri="{9D8B030D-6E8A-4147-A177-3AD203B41FA5}">
                      <a16:colId xmlns:a16="http://schemas.microsoft.com/office/drawing/2014/main" val="668323085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386844436"/>
                    </a:ext>
                  </a:extLst>
                </a:gridCol>
              </a:tblGrid>
              <a:tr h="1841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 (UNDERGRADUATE)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525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 Total Estimated Cost of Attendance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$20,828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1611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 Total Estimated Direct 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$16,588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24493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2019-20 Total Estimated Cost of Attendance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222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$19,787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3623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$18,745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5416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$17,704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944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$16,662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403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$15,621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4123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$14,580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28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$13,538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9178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$12,497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361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$11,455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97267"/>
              </p:ext>
            </p:extLst>
          </p:nvPr>
        </p:nvGraphicFramePr>
        <p:xfrm>
          <a:off x="266700" y="1600200"/>
          <a:ext cx="4754880" cy="33270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3948">
                  <a:extLst>
                    <a:ext uri="{9D8B030D-6E8A-4147-A177-3AD203B41FA5}">
                      <a16:colId xmlns:a16="http://schemas.microsoft.com/office/drawing/2014/main" val="1795809013"/>
                    </a:ext>
                  </a:extLst>
                </a:gridCol>
                <a:gridCol w="880466">
                  <a:extLst>
                    <a:ext uri="{9D8B030D-6E8A-4147-A177-3AD203B41FA5}">
                      <a16:colId xmlns:a16="http://schemas.microsoft.com/office/drawing/2014/main" val="124978812"/>
                    </a:ext>
                  </a:extLst>
                </a:gridCol>
                <a:gridCol w="880466">
                  <a:extLst>
                    <a:ext uri="{9D8B030D-6E8A-4147-A177-3AD203B41FA5}">
                      <a16:colId xmlns:a16="http://schemas.microsoft.com/office/drawing/2014/main" val="2279893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 (FY20)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586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</a:t>
                      </a:r>
                      <a:b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 credits)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Year </a:t>
                      </a:r>
                      <a:b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credits)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5711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Costs:</a:t>
                      </a:r>
                      <a:endParaRPr lang="en-US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820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Tuition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$2,085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$4,170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933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 Fees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$706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$1,411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72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Advising Fees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$180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874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Fees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$195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$390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028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Room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$2,247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$4,493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56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Board (Meal Plan)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$2,972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$5,944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529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Sub-Total Estimated UW Direct Costs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$8,295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$16,588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738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Costs:</a:t>
                      </a:r>
                      <a:endParaRPr lang="en-US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62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Books/Supplies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$1,200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008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$840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543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$1,100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$2,200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518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Total Cost of Attendance Budget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$10,415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$20,828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23027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6764" y="5228025"/>
            <a:ext cx="8913105" cy="112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Tuition amount is based on $139 per credit hour (actual tuition will vary based on the actual credit hours enrolled). </a:t>
            </a:r>
            <a:b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Advising Fees are $6 per credit hour (actual advising fees will vary based on the actual credit hours enrolled). </a:t>
            </a:r>
            <a:b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Fees vary from $3 and $25 per credit hour. </a:t>
            </a:r>
            <a:b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Room amount is based on a standard double occupancy room. </a:t>
            </a:r>
            <a:b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Board amount is based on an unlimited meals per week plan. </a:t>
            </a:r>
            <a:b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Actual cost of books and supplies will vary.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21580" y="3810000"/>
            <a:ext cx="13030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82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#10: $1M </a:t>
            </a:r>
            <a:r>
              <a:rPr lang="en-US"/>
              <a:t>of Resident </a:t>
            </a:r>
            <a:r>
              <a:rPr lang="en-US" dirty="0"/>
              <a:t>Need-Based Aid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5722"/>
              </p:ext>
            </p:extLst>
          </p:nvPr>
        </p:nvGraphicFramePr>
        <p:xfrm>
          <a:off x="457200" y="1371600"/>
          <a:ext cx="832104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1920657115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118007634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929963229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803970704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760077961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779073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Estimated Family Contribution</a:t>
                      </a:r>
                      <a:r>
                        <a:rPr lang="en-US" sz="1600" baseline="0" dirty="0"/>
                        <a:t> (EFC)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Rating:</a:t>
                      </a:r>
                      <a:r>
                        <a:rPr lang="en-US" sz="1600" baseline="0" dirty="0"/>
                        <a:t> 185 &amp; Above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Rating: 170-184.9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Rating: 155-169.9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Rating:</a:t>
                      </a:r>
                      <a:r>
                        <a:rPr lang="en-US" sz="1600" baseline="0" dirty="0"/>
                        <a:t> 125-154.9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Rating: 124.9 &amp; Below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8655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76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$1 - $5,576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435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$5,577</a:t>
                      </a:r>
                      <a:r>
                        <a:rPr lang="en-US" sz="1600" baseline="0" dirty="0"/>
                        <a:t> - $9,999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052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$10,000 - $17,999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17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$18,000 - $24,999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07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$25,000 &amp; Above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19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9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2018 Enrollment Profile of First-Time, Full-Time Students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990600"/>
            <a:ext cx="8503920" cy="585216"/>
          </a:xfrm>
        </p:spPr>
        <p:txBody>
          <a:bodyPr/>
          <a:lstStyle/>
          <a:p>
            <a:r>
              <a:rPr lang="en-US" dirty="0"/>
              <a:t>The table below contains the average GPA, ACT, SAT and class rank by Academic Rating Index score groupings for all 1,851 first-year students who enrolled in the University of Wyoming for the 2018 fall semester.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3794" r="23794" b="39728"/>
          <a:stretch/>
        </p:blipFill>
        <p:spPr>
          <a:xfrm>
            <a:off x="1524000" y="1652016"/>
            <a:ext cx="6263640" cy="4240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514856" y="5867400"/>
            <a:ext cx="6248400" cy="61555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228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</a:pPr>
            <a:r>
              <a:rPr lang="en-US" sz="1000" kern="0" dirty="0">
                <a:solidFill>
                  <a:srgbClr val="000000"/>
                </a:solidFill>
                <a:latin typeface="Arial Narrow"/>
                <a:ea typeface="ＭＳ Ｐゴシック" pitchFamily="-106" charset="-128"/>
              </a:rPr>
              <a:t>Excludes student athletes.</a:t>
            </a:r>
          </a:p>
          <a:p>
            <a:pPr marL="228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</a:pPr>
            <a:r>
              <a:rPr lang="en-US" sz="1000" kern="0" dirty="0">
                <a:solidFill>
                  <a:srgbClr val="000000"/>
                </a:solidFill>
                <a:latin typeface="Arial Narrow"/>
                <a:ea typeface="ＭＳ Ｐゴシック" pitchFamily="-106" charset="-128"/>
              </a:rPr>
              <a:t>Excludes student athletes and out of state students receiving the alumni tuition rate of 150% of resident tuition.</a:t>
            </a:r>
          </a:p>
          <a:p>
            <a:pPr marL="228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</a:pPr>
            <a:r>
              <a:rPr lang="en-US" sz="1000" kern="0" dirty="0">
                <a:solidFill>
                  <a:srgbClr val="000000"/>
                </a:solidFill>
                <a:latin typeface="Arial Narrow"/>
                <a:ea typeface="ＭＳ Ｐゴシック" pitchFamily="-106" charset="-128"/>
              </a:rPr>
              <a:t>Excludes student athletes.</a:t>
            </a:r>
            <a:endParaRPr kumimoji="0" lang="en-US" sz="10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1516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sz="1400" b="0" i="0" u="sng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 Narrow"/>
            <a:ea typeface="ＭＳ Ｐゴシック" pitchFamily="-106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8" ma:contentTypeDescription="Create a new document." ma:contentTypeScope="" ma:versionID="e80460f27771af2838d32d25f58f32a6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be1ef869feb10e33f13a5fd2da27d579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A21A92-AD20-4079-B871-E380B04A11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3AE4EE-DE80-4A0D-AEC1-061A285B025C}"/>
</file>

<file path=customXml/itemProps3.xml><?xml version="1.0" encoding="utf-8"?>
<ds:datastoreItem xmlns:ds="http://schemas.openxmlformats.org/officeDocument/2006/customXml" ds:itemID="{3CF78CDF-8A4A-486C-9176-7F29442CA8D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d62a656-40af-4a34-ab28-29404ce770a4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17392</TotalTime>
  <Words>892</Words>
  <Application>Microsoft Macintosh PowerPoint</Application>
  <PresentationFormat>On-screen Show (4:3)</PresentationFormat>
  <Paragraphs>259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Courier New</vt:lpstr>
      <vt:lpstr>Symbol</vt:lpstr>
      <vt:lpstr>Times New Roman</vt:lpstr>
      <vt:lpstr>Wingdings</vt:lpstr>
      <vt:lpstr>1_Office Theme</vt:lpstr>
      <vt:lpstr>Undergraduate Student Financial Aid Plan for the 2020-21 Academic Year (Fiscal Year 2021)</vt:lpstr>
      <vt:lpstr>Goals</vt:lpstr>
      <vt:lpstr>Financial Aid Recommendations for the 2020-21 Academic Year (Fiscal Year 2021)</vt:lpstr>
      <vt:lpstr>Recommendation #1: Proposed Merit-Based Financial Aid Matrix</vt:lpstr>
      <vt:lpstr>Recommendations #2, 3, 4 &amp; 5: Non-Resident Financial Aid</vt:lpstr>
      <vt:lpstr>Recommendations # 6, 7, 8 &amp; 9: Wyoming Resident Financial Aid</vt:lpstr>
      <vt:lpstr>Recommendation # 10: Total Cost of Attendance for Undergraduate Resident</vt:lpstr>
      <vt:lpstr>Recommendation #10: $1M of Resident Need-Based Aid</vt:lpstr>
      <vt:lpstr>Fall 2018 Enrollment Profile of First-Time, Full-Time Students</vt:lpstr>
      <vt:lpstr>Enrollment Goals By Population: 2020 Planning</vt:lpstr>
      <vt:lpstr>2020-21 Annual Plan Summary: All First-Year Students</vt:lpstr>
    </vt:vector>
  </TitlesOfParts>
  <Company>Huron Consulting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Day Roadmap</dc:title>
  <dc:creator>David.Jewell@uwyo.edu</dc:creator>
  <cp:lastModifiedBy>Microsoft Office User</cp:lastModifiedBy>
  <cp:revision>458</cp:revision>
  <cp:lastPrinted>2018-06-27T22:00:09Z</cp:lastPrinted>
  <dcterms:created xsi:type="dcterms:W3CDTF">2016-07-20T07:12:02Z</dcterms:created>
  <dcterms:modified xsi:type="dcterms:W3CDTF">2019-07-18T17:02:25Z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