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2" r:id="rId4"/>
  </p:sldMasterIdLst>
  <p:notesMasterIdLst>
    <p:notesMasterId r:id="rId43"/>
  </p:notesMasterIdLst>
  <p:sldIdLst>
    <p:sldId id="363" r:id="rId5"/>
    <p:sldId id="397" r:id="rId6"/>
    <p:sldId id="364" r:id="rId7"/>
    <p:sldId id="368" r:id="rId8"/>
    <p:sldId id="367" r:id="rId9"/>
    <p:sldId id="366" r:id="rId10"/>
    <p:sldId id="369" r:id="rId11"/>
    <p:sldId id="396" r:id="rId12"/>
    <p:sldId id="370" r:id="rId13"/>
    <p:sldId id="371" r:id="rId14"/>
    <p:sldId id="365" r:id="rId15"/>
    <p:sldId id="372" r:id="rId16"/>
    <p:sldId id="374" r:id="rId17"/>
    <p:sldId id="375" r:id="rId18"/>
    <p:sldId id="376" r:id="rId19"/>
    <p:sldId id="377" r:id="rId20"/>
    <p:sldId id="373" r:id="rId21"/>
    <p:sldId id="379" r:id="rId22"/>
    <p:sldId id="380" r:id="rId23"/>
    <p:sldId id="378" r:id="rId24"/>
    <p:sldId id="384" r:id="rId25"/>
    <p:sldId id="385" r:id="rId26"/>
    <p:sldId id="386" r:id="rId27"/>
    <p:sldId id="387" r:id="rId28"/>
    <p:sldId id="388" r:id="rId29"/>
    <p:sldId id="389" r:id="rId30"/>
    <p:sldId id="390" r:id="rId31"/>
    <p:sldId id="391" r:id="rId32"/>
    <p:sldId id="381" r:id="rId33"/>
    <p:sldId id="382" r:id="rId34"/>
    <p:sldId id="383" r:id="rId35"/>
    <p:sldId id="392" r:id="rId36"/>
    <p:sldId id="395" r:id="rId37"/>
    <p:sldId id="393" r:id="rId38"/>
    <p:sldId id="394" r:id="rId39"/>
    <p:sldId id="398" r:id="rId40"/>
    <p:sldId id="400" r:id="rId41"/>
    <p:sldId id="399"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wton Adkins" initials="NA" lastIdx="18" clrIdx="0"/>
  <p:cmAuthor id="2" name="Evan Baker" initials="E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3979" autoAdjust="0"/>
  </p:normalViewPr>
  <p:slideViewPr>
    <p:cSldViewPr>
      <p:cViewPr>
        <p:scale>
          <a:sx n="70" d="100"/>
          <a:sy n="70" d="100"/>
        </p:scale>
        <p:origin x="1088"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2" Type="http://schemas.openxmlformats.org/officeDocument/2006/relationships/oleObject" Target="file:///C:\Users\djewell3\Dropbox\UW%20Fiscal%20Administration\BOT%20Material%20July%202019\Copy%20of%20Educational%20Attainment%20ACS_17_5YR_S1501_DNJ.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10.bin"/></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11.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12.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3.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4.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5.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6.bin"/></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7.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8.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9.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600"/>
            </a:pPr>
            <a:r>
              <a:rPr lang="en-US" sz="1600"/>
              <a:t>Annual Estimates of the % of Resident Population by Age Group for Wyoming April 1, 2010 to July 1, 2018</a:t>
            </a:r>
          </a:p>
        </c:rich>
      </c:tx>
      <c:layout/>
      <c:overlay val="0"/>
      <c:spPr>
        <a:noFill/>
        <a:ln>
          <a:noFill/>
        </a:ln>
        <a:effectLst/>
      </c:spPr>
    </c:title>
    <c:autoTitleDeleted val="0"/>
    <c:plotArea>
      <c:layout/>
      <c:barChart>
        <c:barDir val="col"/>
        <c:grouping val="clustered"/>
        <c:varyColors val="0"/>
        <c:ser>
          <c:idx val="0"/>
          <c:order val="0"/>
          <c:tx>
            <c:strRef>
              <c:f>'Age Data'!$C$56</c:f>
              <c:strCache>
                <c:ptCount val="1"/>
                <c:pt idx="0">
                  <c:v>2010</c:v>
                </c:pt>
              </c:strCache>
            </c:strRef>
          </c:tx>
          <c:spPr>
            <a:solidFill>
              <a:schemeClr val="accent1"/>
            </a:solidFill>
            <a:ln>
              <a:noFill/>
            </a:ln>
            <a:effectLst/>
          </c:spPr>
          <c:invertIfNegative val="0"/>
          <c:cat>
            <c:strRef>
              <c:f>'Age Data'!$A$57:$B$63</c:f>
              <c:strCache>
                <c:ptCount val="7"/>
                <c:pt idx="0">
                  <c:v>  Under 5 years</c:v>
                </c:pt>
                <c:pt idx="1">
                  <c:v>  5 to 13 years</c:v>
                </c:pt>
                <c:pt idx="2">
                  <c:v>  14 to 17 years</c:v>
                </c:pt>
                <c:pt idx="3">
                  <c:v>  18 to 24 years</c:v>
                </c:pt>
                <c:pt idx="4">
                  <c:v>  25 to 44 years</c:v>
                </c:pt>
                <c:pt idx="5">
                  <c:v>  45 to 64 years</c:v>
                </c:pt>
                <c:pt idx="6">
                  <c:v>65 years and over</c:v>
                </c:pt>
              </c:strCache>
            </c:strRef>
          </c:cat>
          <c:val>
            <c:numRef>
              <c:f>'Age Data'!$C$57:$C$63</c:f>
              <c:numCache>
                <c:formatCode>0.0%</c:formatCode>
                <c:ptCount val="7"/>
                <c:pt idx="0">
                  <c:v>7.1329214762981125E-2</c:v>
                </c:pt>
                <c:pt idx="1">
                  <c:v>0.11743780450156664</c:v>
                </c:pt>
                <c:pt idx="2">
                  <c:v>5.1466752775776843E-2</c:v>
                </c:pt>
                <c:pt idx="3">
                  <c:v>0.10011780861777136</c:v>
                </c:pt>
                <c:pt idx="4">
                  <c:v>0.25657971775610067</c:v>
                </c:pt>
                <c:pt idx="5">
                  <c:v>0.27871318924251187</c:v>
                </c:pt>
                <c:pt idx="6">
                  <c:v>0.12435551234329148</c:v>
                </c:pt>
              </c:numCache>
            </c:numRef>
          </c:val>
          <c:extLst>
            <c:ext xmlns:c16="http://schemas.microsoft.com/office/drawing/2014/chart" uri="{C3380CC4-5D6E-409C-BE32-E72D297353CC}">
              <c16:uniqueId val="{00000000-483B-4456-A58E-BD071EE5E1C0}"/>
            </c:ext>
          </c:extLst>
        </c:ser>
        <c:ser>
          <c:idx val="1"/>
          <c:order val="1"/>
          <c:tx>
            <c:strRef>
              <c:f>'Age Data'!$D$56</c:f>
              <c:strCache>
                <c:ptCount val="1"/>
                <c:pt idx="0">
                  <c:v>2011</c:v>
                </c:pt>
              </c:strCache>
            </c:strRef>
          </c:tx>
          <c:spPr>
            <a:solidFill>
              <a:schemeClr val="accent2"/>
            </a:solidFill>
            <a:ln>
              <a:noFill/>
            </a:ln>
            <a:effectLst/>
          </c:spPr>
          <c:invertIfNegative val="0"/>
          <c:cat>
            <c:strRef>
              <c:f>'Age Data'!$A$57:$B$63</c:f>
              <c:strCache>
                <c:ptCount val="7"/>
                <c:pt idx="0">
                  <c:v>  Under 5 years</c:v>
                </c:pt>
                <c:pt idx="1">
                  <c:v>  5 to 13 years</c:v>
                </c:pt>
                <c:pt idx="2">
                  <c:v>  14 to 17 years</c:v>
                </c:pt>
                <c:pt idx="3">
                  <c:v>  18 to 24 years</c:v>
                </c:pt>
                <c:pt idx="4">
                  <c:v>  25 to 44 years</c:v>
                </c:pt>
                <c:pt idx="5">
                  <c:v>  45 to 64 years</c:v>
                </c:pt>
                <c:pt idx="6">
                  <c:v>65 years and over</c:v>
                </c:pt>
              </c:strCache>
            </c:strRef>
          </c:cat>
          <c:val>
            <c:numRef>
              <c:f>'Age Data'!$D$57:$D$63</c:f>
              <c:numCache>
                <c:formatCode>0.0%</c:formatCode>
                <c:ptCount val="7"/>
                <c:pt idx="0">
                  <c:v>6.9773140769784067E-2</c:v>
                </c:pt>
                <c:pt idx="1">
                  <c:v>0.11829894362720901</c:v>
                </c:pt>
                <c:pt idx="2">
                  <c:v>5.0581428148315302E-2</c:v>
                </c:pt>
                <c:pt idx="3">
                  <c:v>9.9177749883643848E-2</c:v>
                </c:pt>
                <c:pt idx="4">
                  <c:v>0.25734630410560905</c:v>
                </c:pt>
                <c:pt idx="5">
                  <c:v>0.27744771025203446</c:v>
                </c:pt>
                <c:pt idx="6">
                  <c:v>0.12737472321340423</c:v>
                </c:pt>
              </c:numCache>
            </c:numRef>
          </c:val>
          <c:extLst>
            <c:ext xmlns:c16="http://schemas.microsoft.com/office/drawing/2014/chart" uri="{C3380CC4-5D6E-409C-BE32-E72D297353CC}">
              <c16:uniqueId val="{00000001-483B-4456-A58E-BD071EE5E1C0}"/>
            </c:ext>
          </c:extLst>
        </c:ser>
        <c:ser>
          <c:idx val="2"/>
          <c:order val="2"/>
          <c:tx>
            <c:strRef>
              <c:f>'Age Data'!$E$56</c:f>
              <c:strCache>
                <c:ptCount val="1"/>
                <c:pt idx="0">
                  <c:v>2012</c:v>
                </c:pt>
              </c:strCache>
            </c:strRef>
          </c:tx>
          <c:spPr>
            <a:solidFill>
              <a:schemeClr val="accent3"/>
            </a:solidFill>
            <a:ln>
              <a:noFill/>
            </a:ln>
            <a:effectLst/>
          </c:spPr>
          <c:invertIfNegative val="0"/>
          <c:cat>
            <c:strRef>
              <c:f>'Age Data'!$A$57:$B$63</c:f>
              <c:strCache>
                <c:ptCount val="7"/>
                <c:pt idx="0">
                  <c:v>  Under 5 years</c:v>
                </c:pt>
                <c:pt idx="1">
                  <c:v>  5 to 13 years</c:v>
                </c:pt>
                <c:pt idx="2">
                  <c:v>  14 to 17 years</c:v>
                </c:pt>
                <c:pt idx="3">
                  <c:v>  18 to 24 years</c:v>
                </c:pt>
                <c:pt idx="4">
                  <c:v>  25 to 44 years</c:v>
                </c:pt>
                <c:pt idx="5">
                  <c:v>  45 to 64 years</c:v>
                </c:pt>
                <c:pt idx="6">
                  <c:v>65 years and over</c:v>
                </c:pt>
              </c:strCache>
            </c:strRef>
          </c:cat>
          <c:val>
            <c:numRef>
              <c:f>'Age Data'!$E$57:$E$63</c:f>
              <c:numCache>
                <c:formatCode>0.0%</c:formatCode>
                <c:ptCount val="7"/>
                <c:pt idx="0">
                  <c:v>6.7634962777864543E-2</c:v>
                </c:pt>
                <c:pt idx="1">
                  <c:v>0.11913165703576449</c:v>
                </c:pt>
                <c:pt idx="2">
                  <c:v>4.9896749787426031E-2</c:v>
                </c:pt>
                <c:pt idx="3">
                  <c:v>0.10021691221128985</c:v>
                </c:pt>
                <c:pt idx="4">
                  <c:v>0.25884394467870964</c:v>
                </c:pt>
                <c:pt idx="5">
                  <c:v>0.27276450275044684</c:v>
                </c:pt>
                <c:pt idx="6">
                  <c:v>0.13151127075849861</c:v>
                </c:pt>
              </c:numCache>
            </c:numRef>
          </c:val>
          <c:extLst>
            <c:ext xmlns:c16="http://schemas.microsoft.com/office/drawing/2014/chart" uri="{C3380CC4-5D6E-409C-BE32-E72D297353CC}">
              <c16:uniqueId val="{00000002-483B-4456-A58E-BD071EE5E1C0}"/>
            </c:ext>
          </c:extLst>
        </c:ser>
        <c:ser>
          <c:idx val="3"/>
          <c:order val="3"/>
          <c:tx>
            <c:strRef>
              <c:f>'Age Data'!$F$56</c:f>
              <c:strCache>
                <c:ptCount val="1"/>
                <c:pt idx="0">
                  <c:v>2013</c:v>
                </c:pt>
              </c:strCache>
            </c:strRef>
          </c:tx>
          <c:spPr>
            <a:solidFill>
              <a:schemeClr val="accent4"/>
            </a:solidFill>
            <a:ln>
              <a:noFill/>
            </a:ln>
            <a:effectLst/>
          </c:spPr>
          <c:invertIfNegative val="0"/>
          <c:cat>
            <c:strRef>
              <c:f>'Age Data'!$A$57:$B$63</c:f>
              <c:strCache>
                <c:ptCount val="7"/>
                <c:pt idx="0">
                  <c:v>  Under 5 years</c:v>
                </c:pt>
                <c:pt idx="1">
                  <c:v>  5 to 13 years</c:v>
                </c:pt>
                <c:pt idx="2">
                  <c:v>  14 to 17 years</c:v>
                </c:pt>
                <c:pt idx="3">
                  <c:v>  18 to 24 years</c:v>
                </c:pt>
                <c:pt idx="4">
                  <c:v>  25 to 44 years</c:v>
                </c:pt>
                <c:pt idx="5">
                  <c:v>  45 to 64 years</c:v>
                </c:pt>
                <c:pt idx="6">
                  <c:v>65 years and over</c:v>
                </c:pt>
              </c:strCache>
            </c:strRef>
          </c:cat>
          <c:val>
            <c:numRef>
              <c:f>'Age Data'!$F$57:$F$63</c:f>
              <c:numCache>
                <c:formatCode>0.0%</c:formatCode>
                <c:ptCount val="7"/>
                <c:pt idx="0">
                  <c:v>6.6571841346244692E-2</c:v>
                </c:pt>
                <c:pt idx="1">
                  <c:v>0.12002446218410885</c:v>
                </c:pt>
                <c:pt idx="2">
                  <c:v>4.9898389172047829E-2</c:v>
                </c:pt>
                <c:pt idx="3">
                  <c:v>0.10073644229827716</c:v>
                </c:pt>
                <c:pt idx="4">
                  <c:v>0.25904319190274222</c:v>
                </c:pt>
                <c:pt idx="5">
                  <c:v>0.26828522494386925</c:v>
                </c:pt>
                <c:pt idx="6">
                  <c:v>0.13544044815271</c:v>
                </c:pt>
              </c:numCache>
            </c:numRef>
          </c:val>
          <c:extLst>
            <c:ext xmlns:c16="http://schemas.microsoft.com/office/drawing/2014/chart" uri="{C3380CC4-5D6E-409C-BE32-E72D297353CC}">
              <c16:uniqueId val="{00000003-483B-4456-A58E-BD071EE5E1C0}"/>
            </c:ext>
          </c:extLst>
        </c:ser>
        <c:ser>
          <c:idx val="4"/>
          <c:order val="4"/>
          <c:tx>
            <c:strRef>
              <c:f>'Age Data'!$G$56</c:f>
              <c:strCache>
                <c:ptCount val="1"/>
                <c:pt idx="0">
                  <c:v>2014</c:v>
                </c:pt>
              </c:strCache>
            </c:strRef>
          </c:tx>
          <c:spPr>
            <a:solidFill>
              <a:schemeClr val="accent5"/>
            </a:solidFill>
            <a:ln>
              <a:noFill/>
            </a:ln>
            <a:effectLst/>
          </c:spPr>
          <c:invertIfNegative val="0"/>
          <c:cat>
            <c:strRef>
              <c:f>'Age Data'!$A$57:$B$63</c:f>
              <c:strCache>
                <c:ptCount val="7"/>
                <c:pt idx="0">
                  <c:v>  Under 5 years</c:v>
                </c:pt>
                <c:pt idx="1">
                  <c:v>  5 to 13 years</c:v>
                </c:pt>
                <c:pt idx="2">
                  <c:v>  14 to 17 years</c:v>
                </c:pt>
                <c:pt idx="3">
                  <c:v>  18 to 24 years</c:v>
                </c:pt>
                <c:pt idx="4">
                  <c:v>  25 to 44 years</c:v>
                </c:pt>
                <c:pt idx="5">
                  <c:v>  45 to 64 years</c:v>
                </c:pt>
                <c:pt idx="6">
                  <c:v>65 years and over</c:v>
                </c:pt>
              </c:strCache>
            </c:strRef>
          </c:cat>
          <c:val>
            <c:numRef>
              <c:f>'Age Data'!$G$57:$G$63</c:f>
              <c:numCache>
                <c:formatCode>0.0%</c:formatCode>
                <c:ptCount val="7"/>
                <c:pt idx="0">
                  <c:v>6.5991128628027224E-2</c:v>
                </c:pt>
                <c:pt idx="1">
                  <c:v>0.12094968998262805</c:v>
                </c:pt>
                <c:pt idx="2">
                  <c:v>5.0574373270528779E-2</c:v>
                </c:pt>
                <c:pt idx="3">
                  <c:v>9.8306062333060967E-2</c:v>
                </c:pt>
                <c:pt idx="4">
                  <c:v>0.26029271407677995</c:v>
                </c:pt>
                <c:pt idx="5">
                  <c:v>0.26322122812197452</c:v>
                </c:pt>
                <c:pt idx="6">
                  <c:v>0.14066480358700056</c:v>
                </c:pt>
              </c:numCache>
            </c:numRef>
          </c:val>
          <c:extLst>
            <c:ext xmlns:c16="http://schemas.microsoft.com/office/drawing/2014/chart" uri="{C3380CC4-5D6E-409C-BE32-E72D297353CC}">
              <c16:uniqueId val="{00000004-483B-4456-A58E-BD071EE5E1C0}"/>
            </c:ext>
          </c:extLst>
        </c:ser>
        <c:ser>
          <c:idx val="5"/>
          <c:order val="5"/>
          <c:tx>
            <c:strRef>
              <c:f>'Age Data'!$H$56</c:f>
              <c:strCache>
                <c:ptCount val="1"/>
                <c:pt idx="0">
                  <c:v>2015</c:v>
                </c:pt>
              </c:strCache>
            </c:strRef>
          </c:tx>
          <c:spPr>
            <a:solidFill>
              <a:schemeClr val="accent6"/>
            </a:solidFill>
            <a:ln>
              <a:noFill/>
            </a:ln>
            <a:effectLst/>
          </c:spPr>
          <c:invertIfNegative val="0"/>
          <c:cat>
            <c:strRef>
              <c:f>'Age Data'!$A$57:$B$63</c:f>
              <c:strCache>
                <c:ptCount val="7"/>
                <c:pt idx="0">
                  <c:v>  Under 5 years</c:v>
                </c:pt>
                <c:pt idx="1">
                  <c:v>  5 to 13 years</c:v>
                </c:pt>
                <c:pt idx="2">
                  <c:v>  14 to 17 years</c:v>
                </c:pt>
                <c:pt idx="3">
                  <c:v>  18 to 24 years</c:v>
                </c:pt>
                <c:pt idx="4">
                  <c:v>  25 to 44 years</c:v>
                </c:pt>
                <c:pt idx="5">
                  <c:v>  45 to 64 years</c:v>
                </c:pt>
                <c:pt idx="6">
                  <c:v>65 years and over</c:v>
                </c:pt>
              </c:strCache>
            </c:strRef>
          </c:cat>
          <c:val>
            <c:numRef>
              <c:f>'Age Data'!$H$57:$H$63</c:f>
              <c:numCache>
                <c:formatCode>0.0%</c:formatCode>
                <c:ptCount val="7"/>
                <c:pt idx="0">
                  <c:v>6.5646407179494187E-2</c:v>
                </c:pt>
                <c:pt idx="1">
                  <c:v>0.12215111633211991</c:v>
                </c:pt>
                <c:pt idx="2">
                  <c:v>5.0480818484192412E-2</c:v>
                </c:pt>
                <c:pt idx="3">
                  <c:v>9.5987829282118881E-2</c:v>
                </c:pt>
                <c:pt idx="4">
                  <c:v>0.26122991182717853</c:v>
                </c:pt>
                <c:pt idx="5">
                  <c:v>0.25906486268670986</c:v>
                </c:pt>
                <c:pt idx="6">
                  <c:v>0.1454390542081862</c:v>
                </c:pt>
              </c:numCache>
            </c:numRef>
          </c:val>
          <c:extLst>
            <c:ext xmlns:c16="http://schemas.microsoft.com/office/drawing/2014/chart" uri="{C3380CC4-5D6E-409C-BE32-E72D297353CC}">
              <c16:uniqueId val="{00000005-483B-4456-A58E-BD071EE5E1C0}"/>
            </c:ext>
          </c:extLst>
        </c:ser>
        <c:ser>
          <c:idx val="6"/>
          <c:order val="6"/>
          <c:tx>
            <c:strRef>
              <c:f>'Age Data'!$I$56</c:f>
              <c:strCache>
                <c:ptCount val="1"/>
                <c:pt idx="0">
                  <c:v>2016</c:v>
                </c:pt>
              </c:strCache>
            </c:strRef>
          </c:tx>
          <c:spPr>
            <a:solidFill>
              <a:schemeClr val="accent1">
                <a:lumMod val="60000"/>
              </a:schemeClr>
            </a:solidFill>
            <a:ln>
              <a:noFill/>
            </a:ln>
            <a:effectLst/>
          </c:spPr>
          <c:invertIfNegative val="0"/>
          <c:cat>
            <c:strRef>
              <c:f>'Age Data'!$A$57:$B$63</c:f>
              <c:strCache>
                <c:ptCount val="7"/>
                <c:pt idx="0">
                  <c:v>  Under 5 years</c:v>
                </c:pt>
                <c:pt idx="1">
                  <c:v>  5 to 13 years</c:v>
                </c:pt>
                <c:pt idx="2">
                  <c:v>  14 to 17 years</c:v>
                </c:pt>
                <c:pt idx="3">
                  <c:v>  18 to 24 years</c:v>
                </c:pt>
                <c:pt idx="4">
                  <c:v>  25 to 44 years</c:v>
                </c:pt>
                <c:pt idx="5">
                  <c:v>  45 to 64 years</c:v>
                </c:pt>
                <c:pt idx="6">
                  <c:v>65 years and over</c:v>
                </c:pt>
              </c:strCache>
            </c:strRef>
          </c:cat>
          <c:val>
            <c:numRef>
              <c:f>'Age Data'!$I$57:$I$63</c:f>
              <c:numCache>
                <c:formatCode>0.0%</c:formatCode>
                <c:ptCount val="7"/>
                <c:pt idx="0">
                  <c:v>6.4832531790720363E-2</c:v>
                </c:pt>
                <c:pt idx="1">
                  <c:v>0.12234164541580379</c:v>
                </c:pt>
                <c:pt idx="2">
                  <c:v>5.0332882643892587E-2</c:v>
                </c:pt>
                <c:pt idx="3">
                  <c:v>9.3611049307706792E-2</c:v>
                </c:pt>
                <c:pt idx="4">
                  <c:v>0.26131715415290352</c:v>
                </c:pt>
                <c:pt idx="5">
                  <c:v>0.25638638347395987</c:v>
                </c:pt>
                <c:pt idx="6">
                  <c:v>0.15117835321501311</c:v>
                </c:pt>
              </c:numCache>
            </c:numRef>
          </c:val>
          <c:extLst>
            <c:ext xmlns:c16="http://schemas.microsoft.com/office/drawing/2014/chart" uri="{C3380CC4-5D6E-409C-BE32-E72D297353CC}">
              <c16:uniqueId val="{00000006-483B-4456-A58E-BD071EE5E1C0}"/>
            </c:ext>
          </c:extLst>
        </c:ser>
        <c:ser>
          <c:idx val="7"/>
          <c:order val="7"/>
          <c:tx>
            <c:strRef>
              <c:f>'Age Data'!$J$56</c:f>
              <c:strCache>
                <c:ptCount val="1"/>
                <c:pt idx="0">
                  <c:v>2017</c:v>
                </c:pt>
              </c:strCache>
            </c:strRef>
          </c:tx>
          <c:spPr>
            <a:solidFill>
              <a:schemeClr val="accent2">
                <a:lumMod val="60000"/>
              </a:schemeClr>
            </a:solidFill>
            <a:ln>
              <a:noFill/>
            </a:ln>
            <a:effectLst/>
          </c:spPr>
          <c:invertIfNegative val="0"/>
          <c:cat>
            <c:strRef>
              <c:f>'Age Data'!$A$57:$B$63</c:f>
              <c:strCache>
                <c:ptCount val="7"/>
                <c:pt idx="0">
                  <c:v>  Under 5 years</c:v>
                </c:pt>
                <c:pt idx="1">
                  <c:v>  5 to 13 years</c:v>
                </c:pt>
                <c:pt idx="2">
                  <c:v>  14 to 17 years</c:v>
                </c:pt>
                <c:pt idx="3">
                  <c:v>  18 to 24 years</c:v>
                </c:pt>
                <c:pt idx="4">
                  <c:v>  25 to 44 years</c:v>
                </c:pt>
                <c:pt idx="5">
                  <c:v>  45 to 64 years</c:v>
                </c:pt>
                <c:pt idx="6">
                  <c:v>65 years and over</c:v>
                </c:pt>
              </c:strCache>
            </c:strRef>
          </c:cat>
          <c:val>
            <c:numRef>
              <c:f>'Age Data'!$J$57:$J$63</c:f>
              <c:numCache>
                <c:formatCode>0.0%</c:formatCode>
                <c:ptCount val="7"/>
                <c:pt idx="0">
                  <c:v>6.3350917375728497E-2</c:v>
                </c:pt>
                <c:pt idx="1">
                  <c:v>0.12122452645724728</c:v>
                </c:pt>
                <c:pt idx="2">
                  <c:v>5.0765717681117366E-2</c:v>
                </c:pt>
                <c:pt idx="3">
                  <c:v>9.1158923124224869E-2</c:v>
                </c:pt>
                <c:pt idx="4">
                  <c:v>0.26074129348077674</c:v>
                </c:pt>
                <c:pt idx="5">
                  <c:v>0.25421205180555989</c:v>
                </c:pt>
                <c:pt idx="6">
                  <c:v>0.15854657007534537</c:v>
                </c:pt>
              </c:numCache>
            </c:numRef>
          </c:val>
          <c:extLst>
            <c:ext xmlns:c16="http://schemas.microsoft.com/office/drawing/2014/chart" uri="{C3380CC4-5D6E-409C-BE32-E72D297353CC}">
              <c16:uniqueId val="{00000007-483B-4456-A58E-BD071EE5E1C0}"/>
            </c:ext>
          </c:extLst>
        </c:ser>
        <c:ser>
          <c:idx val="8"/>
          <c:order val="8"/>
          <c:tx>
            <c:strRef>
              <c:f>'Age Data'!$K$56</c:f>
              <c:strCache>
                <c:ptCount val="1"/>
                <c:pt idx="0">
                  <c:v>2018</c:v>
                </c:pt>
              </c:strCache>
            </c:strRef>
          </c:tx>
          <c:spPr>
            <a:solidFill>
              <a:schemeClr val="accent3">
                <a:lumMod val="60000"/>
              </a:schemeClr>
            </a:solidFill>
            <a:ln>
              <a:noFill/>
            </a:ln>
            <a:effectLst/>
          </c:spPr>
          <c:invertIfNegative val="0"/>
          <c:cat>
            <c:strRef>
              <c:f>'Age Data'!$A$57:$B$63</c:f>
              <c:strCache>
                <c:ptCount val="7"/>
                <c:pt idx="0">
                  <c:v>  Under 5 years</c:v>
                </c:pt>
                <c:pt idx="1">
                  <c:v>  5 to 13 years</c:v>
                </c:pt>
                <c:pt idx="2">
                  <c:v>  14 to 17 years</c:v>
                </c:pt>
                <c:pt idx="3">
                  <c:v>  18 to 24 years</c:v>
                </c:pt>
                <c:pt idx="4">
                  <c:v>  25 to 44 years</c:v>
                </c:pt>
                <c:pt idx="5">
                  <c:v>  45 to 64 years</c:v>
                </c:pt>
                <c:pt idx="6">
                  <c:v>65 years and over</c:v>
                </c:pt>
              </c:strCache>
            </c:strRef>
          </c:cat>
          <c:val>
            <c:numRef>
              <c:f>'Age Data'!$K$57:$K$63</c:f>
              <c:numCache>
                <c:formatCode>0.0%</c:formatCode>
                <c:ptCount val="7"/>
                <c:pt idx="0">
                  <c:v>6.2159771660807599E-2</c:v>
                </c:pt>
                <c:pt idx="1">
                  <c:v>0.12029695172716998</c:v>
                </c:pt>
                <c:pt idx="2">
                  <c:v>5.0824163936185496E-2</c:v>
                </c:pt>
                <c:pt idx="3">
                  <c:v>9.0641589512182874E-2</c:v>
                </c:pt>
                <c:pt idx="4">
                  <c:v>0.2604835764370293</c:v>
                </c:pt>
                <c:pt idx="5">
                  <c:v>0.25051018023772065</c:v>
                </c:pt>
                <c:pt idx="6">
                  <c:v>0.16508376648890413</c:v>
                </c:pt>
              </c:numCache>
            </c:numRef>
          </c:val>
          <c:extLst>
            <c:ext xmlns:c16="http://schemas.microsoft.com/office/drawing/2014/chart" uri="{C3380CC4-5D6E-409C-BE32-E72D297353CC}">
              <c16:uniqueId val="{00000008-483B-4456-A58E-BD071EE5E1C0}"/>
            </c:ext>
          </c:extLst>
        </c:ser>
        <c:dLbls>
          <c:showLegendKey val="0"/>
          <c:showVal val="0"/>
          <c:showCatName val="0"/>
          <c:showSerName val="0"/>
          <c:showPercent val="0"/>
          <c:showBubbleSize val="0"/>
        </c:dLbls>
        <c:gapWidth val="150"/>
        <c:axId val="1319794687"/>
        <c:axId val="1"/>
      </c:barChart>
      <c:catAx>
        <c:axId val="1319794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 of Resident Population</a:t>
                </a:r>
              </a:p>
            </c:rich>
          </c:tx>
          <c:layout/>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131979468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4-Year Graduation Rate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tx>
            <c:strRef>
              <c:f>Sheet1!$A$48</c:f>
              <c:strCache>
                <c:ptCount val="1"/>
                <c:pt idx="0">
                  <c:v>WY Resident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Sheet1!$B$47:$G$47</c:f>
              <c:strCache>
                <c:ptCount val="6"/>
                <c:pt idx="0">
                  <c:v>Fall 2009</c:v>
                </c:pt>
                <c:pt idx="1">
                  <c:v>Fall 2010</c:v>
                </c:pt>
                <c:pt idx="2">
                  <c:v>Fall 2011</c:v>
                </c:pt>
                <c:pt idx="3">
                  <c:v>Fall 2012</c:v>
                </c:pt>
                <c:pt idx="4">
                  <c:v>Fall 2013</c:v>
                </c:pt>
                <c:pt idx="5">
                  <c:v>Fall 2014</c:v>
                </c:pt>
              </c:strCache>
            </c:strRef>
          </c:cat>
          <c:val>
            <c:numRef>
              <c:f>Sheet1!$B$48:$G$48</c:f>
              <c:numCache>
                <c:formatCode>0.0%</c:formatCode>
                <c:ptCount val="6"/>
                <c:pt idx="0">
                  <c:v>0.26900000000000002</c:v>
                </c:pt>
                <c:pt idx="1">
                  <c:v>0.27700000000000002</c:v>
                </c:pt>
                <c:pt idx="2">
                  <c:v>0.25900000000000001</c:v>
                </c:pt>
                <c:pt idx="3">
                  <c:v>0.27500000000000002</c:v>
                </c:pt>
                <c:pt idx="4">
                  <c:v>0.33100000000000002</c:v>
                </c:pt>
                <c:pt idx="5">
                  <c:v>0.33400000000000002</c:v>
                </c:pt>
              </c:numCache>
            </c:numRef>
          </c:val>
          <c:smooth val="0"/>
          <c:extLst>
            <c:ext xmlns:c16="http://schemas.microsoft.com/office/drawing/2014/chart" uri="{C3380CC4-5D6E-409C-BE32-E72D297353CC}">
              <c16:uniqueId val="{00000000-7FC5-48BC-8C23-0111F2A47386}"/>
            </c:ext>
          </c:extLst>
        </c:ser>
        <c:ser>
          <c:idx val="1"/>
          <c:order val="1"/>
          <c:tx>
            <c:strRef>
              <c:f>Sheet1!$A$49</c:f>
              <c:strCache>
                <c:ptCount val="1"/>
                <c:pt idx="0">
                  <c:v>Non-Resident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Sheet1!$B$47:$G$47</c:f>
              <c:strCache>
                <c:ptCount val="6"/>
                <c:pt idx="0">
                  <c:v>Fall 2009</c:v>
                </c:pt>
                <c:pt idx="1">
                  <c:v>Fall 2010</c:v>
                </c:pt>
                <c:pt idx="2">
                  <c:v>Fall 2011</c:v>
                </c:pt>
                <c:pt idx="3">
                  <c:v>Fall 2012</c:v>
                </c:pt>
                <c:pt idx="4">
                  <c:v>Fall 2013</c:v>
                </c:pt>
                <c:pt idx="5">
                  <c:v>Fall 2014</c:v>
                </c:pt>
              </c:strCache>
            </c:strRef>
          </c:cat>
          <c:val>
            <c:numRef>
              <c:f>Sheet1!$B$49:$G$49</c:f>
              <c:numCache>
                <c:formatCode>0.0%</c:formatCode>
                <c:ptCount val="6"/>
                <c:pt idx="0">
                  <c:v>0.245</c:v>
                </c:pt>
                <c:pt idx="1">
                  <c:v>0.251</c:v>
                </c:pt>
                <c:pt idx="2">
                  <c:v>0.26100000000000001</c:v>
                </c:pt>
                <c:pt idx="3">
                  <c:v>0.26600000000000001</c:v>
                </c:pt>
                <c:pt idx="4">
                  <c:v>0.29099999999999998</c:v>
                </c:pt>
                <c:pt idx="5">
                  <c:v>0.32400000000000001</c:v>
                </c:pt>
              </c:numCache>
            </c:numRef>
          </c:val>
          <c:smooth val="0"/>
          <c:extLst>
            <c:ext xmlns:c16="http://schemas.microsoft.com/office/drawing/2014/chart" uri="{C3380CC4-5D6E-409C-BE32-E72D297353CC}">
              <c16:uniqueId val="{00000001-7FC5-48BC-8C23-0111F2A47386}"/>
            </c:ext>
          </c:extLst>
        </c:ser>
        <c:dLbls>
          <c:showLegendKey val="0"/>
          <c:showVal val="0"/>
          <c:showCatName val="0"/>
          <c:showSerName val="0"/>
          <c:showPercent val="0"/>
          <c:showBubbleSize val="0"/>
        </c:dLbls>
        <c:smooth val="0"/>
        <c:axId val="1565324336"/>
        <c:axId val="1565326000"/>
      </c:lineChart>
      <c:catAx>
        <c:axId val="1565324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565326000"/>
        <c:crosses val="autoZero"/>
        <c:auto val="1"/>
        <c:lblAlgn val="ctr"/>
        <c:lblOffset val="100"/>
        <c:noMultiLvlLbl val="0"/>
      </c:catAx>
      <c:valAx>
        <c:axId val="15653260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5653243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ysClr val="windowText" lastClr="000000"/>
      </a:solid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6-Year Graduation Rate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tx>
            <c:strRef>
              <c:f>Sheet1!$A$52</c:f>
              <c:strCache>
                <c:ptCount val="1"/>
                <c:pt idx="0">
                  <c:v>WY Resident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Sheet1!$B$51:$E$51</c:f>
              <c:strCache>
                <c:ptCount val="4"/>
                <c:pt idx="0">
                  <c:v>Fall 2009</c:v>
                </c:pt>
                <c:pt idx="1">
                  <c:v>Fall 2010</c:v>
                </c:pt>
                <c:pt idx="2">
                  <c:v>Fall 2011</c:v>
                </c:pt>
                <c:pt idx="3">
                  <c:v>Fall 2012</c:v>
                </c:pt>
              </c:strCache>
            </c:strRef>
          </c:cat>
          <c:val>
            <c:numRef>
              <c:f>Sheet1!$B$52:$E$52</c:f>
              <c:numCache>
                <c:formatCode>0.0%</c:formatCode>
                <c:ptCount val="4"/>
                <c:pt idx="0">
                  <c:v>0.58099999999999996</c:v>
                </c:pt>
                <c:pt idx="1">
                  <c:v>0.58899999999999997</c:v>
                </c:pt>
                <c:pt idx="2">
                  <c:v>0.60199999999999998</c:v>
                </c:pt>
                <c:pt idx="3">
                  <c:v>0.59499999999999997</c:v>
                </c:pt>
              </c:numCache>
            </c:numRef>
          </c:val>
          <c:smooth val="0"/>
          <c:extLst>
            <c:ext xmlns:c16="http://schemas.microsoft.com/office/drawing/2014/chart" uri="{C3380CC4-5D6E-409C-BE32-E72D297353CC}">
              <c16:uniqueId val="{00000000-0D1A-4077-9340-1CAF266EC2E1}"/>
            </c:ext>
          </c:extLst>
        </c:ser>
        <c:ser>
          <c:idx val="1"/>
          <c:order val="1"/>
          <c:tx>
            <c:strRef>
              <c:f>Sheet1!$A$53</c:f>
              <c:strCache>
                <c:ptCount val="1"/>
                <c:pt idx="0">
                  <c:v>Non-Resident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Sheet1!$B$51:$E$51</c:f>
              <c:strCache>
                <c:ptCount val="4"/>
                <c:pt idx="0">
                  <c:v>Fall 2009</c:v>
                </c:pt>
                <c:pt idx="1">
                  <c:v>Fall 2010</c:v>
                </c:pt>
                <c:pt idx="2">
                  <c:v>Fall 2011</c:v>
                </c:pt>
                <c:pt idx="3">
                  <c:v>Fall 2012</c:v>
                </c:pt>
              </c:strCache>
            </c:strRef>
          </c:cat>
          <c:val>
            <c:numRef>
              <c:f>Sheet1!$B$53:$E$53</c:f>
              <c:numCache>
                <c:formatCode>0.0%</c:formatCode>
                <c:ptCount val="4"/>
                <c:pt idx="0">
                  <c:v>0.52100000000000002</c:v>
                </c:pt>
                <c:pt idx="1">
                  <c:v>0.505</c:v>
                </c:pt>
                <c:pt idx="2">
                  <c:v>0.55600000000000005</c:v>
                </c:pt>
                <c:pt idx="3">
                  <c:v>0.53600000000000003</c:v>
                </c:pt>
              </c:numCache>
            </c:numRef>
          </c:val>
          <c:smooth val="0"/>
          <c:extLst>
            <c:ext xmlns:c16="http://schemas.microsoft.com/office/drawing/2014/chart" uri="{C3380CC4-5D6E-409C-BE32-E72D297353CC}">
              <c16:uniqueId val="{00000001-0D1A-4077-9340-1CAF266EC2E1}"/>
            </c:ext>
          </c:extLst>
        </c:ser>
        <c:dLbls>
          <c:showLegendKey val="0"/>
          <c:showVal val="0"/>
          <c:showCatName val="0"/>
          <c:showSerName val="0"/>
          <c:showPercent val="0"/>
          <c:showBubbleSize val="0"/>
        </c:dLbls>
        <c:smooth val="0"/>
        <c:axId val="1624943440"/>
        <c:axId val="1624937616"/>
      </c:lineChart>
      <c:catAx>
        <c:axId val="162494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624937616"/>
        <c:crosses val="autoZero"/>
        <c:auto val="1"/>
        <c:lblAlgn val="ctr"/>
        <c:lblOffset val="100"/>
        <c:noMultiLvlLbl val="0"/>
      </c:catAx>
      <c:valAx>
        <c:axId val="16249376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6249434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ysClr val="windowText" lastClr="000000"/>
      </a:solid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8-Year Graduation Rate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tx>
            <c:strRef>
              <c:f>Sheet1!$A$56</c:f>
              <c:strCache>
                <c:ptCount val="1"/>
                <c:pt idx="0">
                  <c:v>WY Resident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Sheet1!$B$55:$C$55</c:f>
              <c:strCache>
                <c:ptCount val="2"/>
                <c:pt idx="0">
                  <c:v>Fall 2009</c:v>
                </c:pt>
                <c:pt idx="1">
                  <c:v>Fall 2010</c:v>
                </c:pt>
              </c:strCache>
            </c:strRef>
          </c:cat>
          <c:val>
            <c:numRef>
              <c:f>Sheet1!$B$56:$C$56</c:f>
              <c:numCache>
                <c:formatCode>0.0%</c:formatCode>
                <c:ptCount val="2"/>
                <c:pt idx="0">
                  <c:v>0.624</c:v>
                </c:pt>
                <c:pt idx="1">
                  <c:v>0.63700000000000001</c:v>
                </c:pt>
              </c:numCache>
            </c:numRef>
          </c:val>
          <c:smooth val="0"/>
          <c:extLst>
            <c:ext xmlns:c16="http://schemas.microsoft.com/office/drawing/2014/chart" uri="{C3380CC4-5D6E-409C-BE32-E72D297353CC}">
              <c16:uniqueId val="{00000000-3355-4D07-89CF-4E98B4D090EF}"/>
            </c:ext>
          </c:extLst>
        </c:ser>
        <c:ser>
          <c:idx val="1"/>
          <c:order val="1"/>
          <c:tx>
            <c:strRef>
              <c:f>Sheet1!$A$57</c:f>
              <c:strCache>
                <c:ptCount val="1"/>
                <c:pt idx="0">
                  <c:v>Non-Resident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Sheet1!$B$55:$C$55</c:f>
              <c:strCache>
                <c:ptCount val="2"/>
                <c:pt idx="0">
                  <c:v>Fall 2009</c:v>
                </c:pt>
                <c:pt idx="1">
                  <c:v>Fall 2010</c:v>
                </c:pt>
              </c:strCache>
            </c:strRef>
          </c:cat>
          <c:val>
            <c:numRef>
              <c:f>Sheet1!$B$57:$C$57</c:f>
              <c:numCache>
                <c:formatCode>0.0%</c:formatCode>
                <c:ptCount val="2"/>
                <c:pt idx="0">
                  <c:v>0.54100000000000004</c:v>
                </c:pt>
                <c:pt idx="1">
                  <c:v>0.53100000000000003</c:v>
                </c:pt>
              </c:numCache>
            </c:numRef>
          </c:val>
          <c:smooth val="0"/>
          <c:extLst>
            <c:ext xmlns:c16="http://schemas.microsoft.com/office/drawing/2014/chart" uri="{C3380CC4-5D6E-409C-BE32-E72D297353CC}">
              <c16:uniqueId val="{00000001-3355-4D07-89CF-4E98B4D090EF}"/>
            </c:ext>
          </c:extLst>
        </c:ser>
        <c:dLbls>
          <c:showLegendKey val="0"/>
          <c:showVal val="0"/>
          <c:showCatName val="0"/>
          <c:showSerName val="0"/>
          <c:showPercent val="0"/>
          <c:showBubbleSize val="0"/>
        </c:dLbls>
        <c:smooth val="0"/>
        <c:axId val="1565327664"/>
        <c:axId val="1565324752"/>
      </c:lineChart>
      <c:catAx>
        <c:axId val="156532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565324752"/>
        <c:crosses val="autoZero"/>
        <c:auto val="1"/>
        <c:lblAlgn val="ctr"/>
        <c:lblOffset val="100"/>
        <c:noMultiLvlLbl val="0"/>
      </c:catAx>
      <c:valAx>
        <c:axId val="15653247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5653276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ysClr val="windowText" lastClr="000000"/>
      </a:solid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Resident U/G FTE, 2013-18</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Sheet1!$G$6:$L$6</c:f>
              <c:strCache>
                <c:ptCount val="6"/>
                <c:pt idx="0">
                  <c:v>Fall 2013</c:v>
                </c:pt>
                <c:pt idx="1">
                  <c:v>Fall 2014</c:v>
                </c:pt>
                <c:pt idx="2">
                  <c:v>Fall 2015</c:v>
                </c:pt>
                <c:pt idx="3">
                  <c:v>Fall 2016</c:v>
                </c:pt>
                <c:pt idx="4">
                  <c:v>Fall 2017</c:v>
                </c:pt>
                <c:pt idx="5">
                  <c:v>Fall 2018</c:v>
                </c:pt>
              </c:strCache>
            </c:strRef>
          </c:cat>
          <c:val>
            <c:numRef>
              <c:f>Sheet1!$G$7:$L$7</c:f>
              <c:numCache>
                <c:formatCode>#,##0</c:formatCode>
                <c:ptCount val="6"/>
                <c:pt idx="0">
                  <c:v>5797</c:v>
                </c:pt>
                <c:pt idx="1">
                  <c:v>5743</c:v>
                </c:pt>
                <c:pt idx="2">
                  <c:v>5733.7</c:v>
                </c:pt>
                <c:pt idx="3">
                  <c:v>5481.7</c:v>
                </c:pt>
                <c:pt idx="4">
                  <c:v>5533.7</c:v>
                </c:pt>
                <c:pt idx="5">
                  <c:v>5519</c:v>
                </c:pt>
              </c:numCache>
            </c:numRef>
          </c:val>
          <c:extLst>
            <c:ext xmlns:c16="http://schemas.microsoft.com/office/drawing/2014/chart" uri="{C3380CC4-5D6E-409C-BE32-E72D297353CC}">
              <c16:uniqueId val="{00000000-C598-4861-BD43-4FDB3B5A1F2D}"/>
            </c:ext>
          </c:extLst>
        </c:ser>
        <c:dLbls>
          <c:showLegendKey val="0"/>
          <c:showVal val="0"/>
          <c:showCatName val="0"/>
          <c:showSerName val="0"/>
          <c:showPercent val="0"/>
          <c:showBubbleSize val="0"/>
        </c:dLbls>
        <c:gapWidth val="219"/>
        <c:overlap val="-27"/>
        <c:axId val="645119136"/>
        <c:axId val="645138688"/>
      </c:barChart>
      <c:catAx>
        <c:axId val="64511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45138688"/>
        <c:crosses val="autoZero"/>
        <c:auto val="1"/>
        <c:lblAlgn val="ctr"/>
        <c:lblOffset val="100"/>
        <c:noMultiLvlLbl val="0"/>
      </c:catAx>
      <c:valAx>
        <c:axId val="645138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45119136"/>
        <c:crosses val="autoZero"/>
        <c:crossBetween val="between"/>
      </c:valAx>
      <c:spPr>
        <a:noFill/>
        <a:ln>
          <a:noFill/>
        </a:ln>
        <a:effectLst/>
      </c:spPr>
    </c:plotArea>
    <c:plotVisOnly val="1"/>
    <c:dispBlanksAs val="gap"/>
    <c:showDLblsOverMax val="0"/>
  </c:chart>
  <c:spPr>
    <a:noFill/>
    <a:ln>
      <a:solidFill>
        <a:sysClr val="windowText" lastClr="000000"/>
      </a:solid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 Non-Resident U/G FTE, 2013-18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Sheet1!$G$19:$L$19</c:f>
              <c:strCache>
                <c:ptCount val="6"/>
                <c:pt idx="0">
                  <c:v>Fall 2013</c:v>
                </c:pt>
                <c:pt idx="1">
                  <c:v>Fall 2014</c:v>
                </c:pt>
                <c:pt idx="2">
                  <c:v>Fall 2015</c:v>
                </c:pt>
                <c:pt idx="3">
                  <c:v>Fall 2016</c:v>
                </c:pt>
                <c:pt idx="4">
                  <c:v>Fall 2017</c:v>
                </c:pt>
                <c:pt idx="5">
                  <c:v>Fall 2018</c:v>
                </c:pt>
              </c:strCache>
            </c:strRef>
          </c:cat>
          <c:val>
            <c:numRef>
              <c:f>Sheet1!$G$20:$L$20</c:f>
              <c:numCache>
                <c:formatCode>0.0%</c:formatCode>
                <c:ptCount val="6"/>
                <c:pt idx="0">
                  <c:v>0.34686841601225815</c:v>
                </c:pt>
                <c:pt idx="1">
                  <c:v>0.35394238016491741</c:v>
                </c:pt>
                <c:pt idx="2">
                  <c:v>0.3589620321094763</c:v>
                </c:pt>
                <c:pt idx="3">
                  <c:v>0.36730147737765467</c:v>
                </c:pt>
                <c:pt idx="4">
                  <c:v>0.37005373161513594</c:v>
                </c:pt>
                <c:pt idx="5">
                  <c:v>0.38477487821463202</c:v>
                </c:pt>
              </c:numCache>
            </c:numRef>
          </c:val>
          <c:extLst>
            <c:ext xmlns:c16="http://schemas.microsoft.com/office/drawing/2014/chart" uri="{C3380CC4-5D6E-409C-BE32-E72D297353CC}">
              <c16:uniqueId val="{00000000-245C-43BF-8ADC-3586EF358F81}"/>
            </c:ext>
          </c:extLst>
        </c:ser>
        <c:dLbls>
          <c:showLegendKey val="0"/>
          <c:showVal val="0"/>
          <c:showCatName val="0"/>
          <c:showSerName val="0"/>
          <c:showPercent val="0"/>
          <c:showBubbleSize val="0"/>
        </c:dLbls>
        <c:gapWidth val="219"/>
        <c:overlap val="-27"/>
        <c:axId val="449112048"/>
        <c:axId val="449114960"/>
      </c:barChart>
      <c:catAx>
        <c:axId val="449112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49114960"/>
        <c:crosses val="autoZero"/>
        <c:auto val="1"/>
        <c:lblAlgn val="ctr"/>
        <c:lblOffset val="100"/>
        <c:noMultiLvlLbl val="0"/>
      </c:catAx>
      <c:valAx>
        <c:axId val="4491149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49112048"/>
        <c:crosses val="autoZero"/>
        <c:crossBetween val="between"/>
      </c:valAx>
      <c:spPr>
        <a:noFill/>
        <a:ln>
          <a:noFill/>
        </a:ln>
        <a:effectLst/>
      </c:spPr>
    </c:plotArea>
    <c:plotVisOnly val="1"/>
    <c:dispBlanksAs val="gap"/>
    <c:showDLblsOverMax val="0"/>
  </c:chart>
  <c:spPr>
    <a:noFill/>
    <a:ln>
      <a:solidFill>
        <a:sysClr val="windowText" lastClr="000000"/>
      </a:solid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Resident Grad/Prof FTE, 2013-18</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Sheet1!$G$26:$L$26</c:f>
              <c:strCache>
                <c:ptCount val="6"/>
                <c:pt idx="0">
                  <c:v>Fall 2013</c:v>
                </c:pt>
                <c:pt idx="1">
                  <c:v>Fall 2014</c:v>
                </c:pt>
                <c:pt idx="2">
                  <c:v>Fall 2015</c:v>
                </c:pt>
                <c:pt idx="3">
                  <c:v>Fall 2016</c:v>
                </c:pt>
                <c:pt idx="4">
                  <c:v>Fall 2017</c:v>
                </c:pt>
                <c:pt idx="5">
                  <c:v>Fall 2018</c:v>
                </c:pt>
              </c:strCache>
            </c:strRef>
          </c:cat>
          <c:val>
            <c:numRef>
              <c:f>Sheet1!$G$27:$L$27</c:f>
              <c:numCache>
                <c:formatCode>#,##0</c:formatCode>
                <c:ptCount val="6"/>
                <c:pt idx="0">
                  <c:v>1550.7</c:v>
                </c:pt>
                <c:pt idx="1">
                  <c:v>1591</c:v>
                </c:pt>
                <c:pt idx="2">
                  <c:v>1561.7</c:v>
                </c:pt>
                <c:pt idx="3">
                  <c:v>1511.3</c:v>
                </c:pt>
                <c:pt idx="4">
                  <c:v>1428</c:v>
                </c:pt>
                <c:pt idx="5">
                  <c:v>1443</c:v>
                </c:pt>
              </c:numCache>
            </c:numRef>
          </c:val>
          <c:extLst>
            <c:ext xmlns:c16="http://schemas.microsoft.com/office/drawing/2014/chart" uri="{C3380CC4-5D6E-409C-BE32-E72D297353CC}">
              <c16:uniqueId val="{00000000-70E5-450A-8C31-99A9DA50A92D}"/>
            </c:ext>
          </c:extLst>
        </c:ser>
        <c:dLbls>
          <c:showLegendKey val="0"/>
          <c:showVal val="0"/>
          <c:showCatName val="0"/>
          <c:showSerName val="0"/>
          <c:showPercent val="0"/>
          <c:showBubbleSize val="0"/>
        </c:dLbls>
        <c:gapWidth val="219"/>
        <c:overlap val="-27"/>
        <c:axId val="645142432"/>
        <c:axId val="645127456"/>
      </c:barChart>
      <c:catAx>
        <c:axId val="64514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45127456"/>
        <c:crosses val="autoZero"/>
        <c:auto val="1"/>
        <c:lblAlgn val="ctr"/>
        <c:lblOffset val="100"/>
        <c:noMultiLvlLbl val="0"/>
      </c:catAx>
      <c:valAx>
        <c:axId val="645127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45142432"/>
        <c:crosses val="autoZero"/>
        <c:crossBetween val="between"/>
      </c:valAx>
      <c:spPr>
        <a:noFill/>
        <a:ln>
          <a:noFill/>
        </a:ln>
        <a:effectLst/>
      </c:spPr>
    </c:plotArea>
    <c:plotVisOnly val="1"/>
    <c:dispBlanksAs val="gap"/>
    <c:showDLblsOverMax val="0"/>
  </c:chart>
  <c:spPr>
    <a:noFill/>
    <a:ln>
      <a:solidFill>
        <a:sysClr val="windowText" lastClr="000000"/>
      </a:solid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 Non-Resident Grad/Prof FTE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Sheet1!$G$39:$L$39</c:f>
              <c:strCache>
                <c:ptCount val="6"/>
                <c:pt idx="0">
                  <c:v>Fall 2013</c:v>
                </c:pt>
                <c:pt idx="1">
                  <c:v>Fall 2014</c:v>
                </c:pt>
                <c:pt idx="2">
                  <c:v>Fall 2015</c:v>
                </c:pt>
                <c:pt idx="3">
                  <c:v>Fall 2016</c:v>
                </c:pt>
                <c:pt idx="4">
                  <c:v>Fall 2017</c:v>
                </c:pt>
                <c:pt idx="5">
                  <c:v>Fall 2018</c:v>
                </c:pt>
              </c:strCache>
            </c:strRef>
          </c:cat>
          <c:val>
            <c:numRef>
              <c:f>Sheet1!$G$40:$L$40</c:f>
              <c:numCache>
                <c:formatCode>0.0%</c:formatCode>
                <c:ptCount val="6"/>
                <c:pt idx="0">
                  <c:v>0.17472059606173498</c:v>
                </c:pt>
                <c:pt idx="1">
                  <c:v>0.17705477680649667</c:v>
                </c:pt>
                <c:pt idx="2">
                  <c:v>0.17995169082125603</c:v>
                </c:pt>
                <c:pt idx="3">
                  <c:v>0.20733242421063675</c:v>
                </c:pt>
                <c:pt idx="4">
                  <c:v>0.24175649126533214</c:v>
                </c:pt>
                <c:pt idx="5">
                  <c:v>0.2053964757709251</c:v>
                </c:pt>
              </c:numCache>
            </c:numRef>
          </c:val>
          <c:extLst>
            <c:ext xmlns:c16="http://schemas.microsoft.com/office/drawing/2014/chart" uri="{C3380CC4-5D6E-409C-BE32-E72D297353CC}">
              <c16:uniqueId val="{00000000-7974-47DD-BD1C-0DC8F2AA8978}"/>
            </c:ext>
          </c:extLst>
        </c:ser>
        <c:dLbls>
          <c:showLegendKey val="0"/>
          <c:showVal val="0"/>
          <c:showCatName val="0"/>
          <c:showSerName val="0"/>
          <c:showPercent val="0"/>
          <c:showBubbleSize val="0"/>
        </c:dLbls>
        <c:gapWidth val="219"/>
        <c:overlap val="-27"/>
        <c:axId val="449096240"/>
        <c:axId val="449095408"/>
      </c:barChart>
      <c:catAx>
        <c:axId val="44909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49095408"/>
        <c:crosses val="autoZero"/>
        <c:auto val="1"/>
        <c:lblAlgn val="ctr"/>
        <c:lblOffset val="100"/>
        <c:noMultiLvlLbl val="0"/>
      </c:catAx>
      <c:valAx>
        <c:axId val="4490954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49096240"/>
        <c:crosses val="autoZero"/>
        <c:crossBetween val="between"/>
      </c:valAx>
      <c:spPr>
        <a:noFill/>
        <a:ln>
          <a:noFill/>
        </a:ln>
        <a:effectLst/>
      </c:spPr>
    </c:plotArea>
    <c:plotVisOnly val="1"/>
    <c:dispBlanksAs val="gap"/>
    <c:showDLblsOverMax val="0"/>
  </c:chart>
  <c:spPr>
    <a:noFill/>
    <a:ln>
      <a:solidFill>
        <a:sysClr val="windowText" lastClr="000000"/>
      </a:solid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dirty="0" smtClean="0"/>
              <a:t>% of Enrollment Headcount by Location of Education Delivery</a:t>
            </a:r>
            <a:endParaRPr lang="en-US" sz="1200" b="1" dirty="0"/>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Sheet1!$A$2</c:f>
              <c:strCache>
                <c:ptCount val="1"/>
                <c:pt idx="0">
                  <c:v>Laramie Campus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Fall 2014</c:v>
                </c:pt>
                <c:pt idx="1">
                  <c:v>Fall 2015</c:v>
                </c:pt>
                <c:pt idx="2">
                  <c:v>Fall 2016</c:v>
                </c:pt>
                <c:pt idx="3">
                  <c:v>Fall 2017</c:v>
                </c:pt>
                <c:pt idx="4">
                  <c:v>Fall 2018</c:v>
                </c:pt>
              </c:strCache>
            </c:strRef>
          </c:cat>
          <c:val>
            <c:numRef>
              <c:f>Sheet1!$B$2:$F$2</c:f>
              <c:numCache>
                <c:formatCode>0%</c:formatCode>
                <c:ptCount val="5"/>
                <c:pt idx="0">
                  <c:v>0.82207488299531983</c:v>
                </c:pt>
                <c:pt idx="1">
                  <c:v>0.83491461100569264</c:v>
                </c:pt>
                <c:pt idx="2">
                  <c:v>0.83624454148471616</c:v>
                </c:pt>
                <c:pt idx="3">
                  <c:v>0.83858998144712427</c:v>
                </c:pt>
                <c:pt idx="4">
                  <c:v>0.84658634538152611</c:v>
                </c:pt>
              </c:numCache>
            </c:numRef>
          </c:val>
          <c:extLst>
            <c:ext xmlns:c16="http://schemas.microsoft.com/office/drawing/2014/chart" uri="{C3380CC4-5D6E-409C-BE32-E72D297353CC}">
              <c16:uniqueId val="{00000000-3367-44CB-884A-BFF2EC3FF6BA}"/>
            </c:ext>
          </c:extLst>
        </c:ser>
        <c:ser>
          <c:idx val="1"/>
          <c:order val="1"/>
          <c:tx>
            <c:strRef>
              <c:f>Sheet1!$A$3</c:f>
              <c:strCache>
                <c:ptCount val="1"/>
                <c:pt idx="0">
                  <c:v>UW Casper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Fall 2014</c:v>
                </c:pt>
                <c:pt idx="1">
                  <c:v>Fall 2015</c:v>
                </c:pt>
                <c:pt idx="2">
                  <c:v>Fall 2016</c:v>
                </c:pt>
                <c:pt idx="3">
                  <c:v>Fall 2017</c:v>
                </c:pt>
                <c:pt idx="4">
                  <c:v>Fall 2018</c:v>
                </c:pt>
              </c:strCache>
            </c:strRef>
          </c:cat>
          <c:val>
            <c:numRef>
              <c:f>Sheet1!$B$3:$F$3</c:f>
              <c:numCache>
                <c:formatCode>0%</c:formatCode>
                <c:ptCount val="5"/>
                <c:pt idx="0">
                  <c:v>1.9032761310452419E-2</c:v>
                </c:pt>
                <c:pt idx="1">
                  <c:v>1.5101201771030992E-2</c:v>
                </c:pt>
                <c:pt idx="2">
                  <c:v>1.7143781335921073E-2</c:v>
                </c:pt>
                <c:pt idx="3">
                  <c:v>1.3229007017826894E-2</c:v>
                </c:pt>
                <c:pt idx="4">
                  <c:v>1.5502008032128515E-2</c:v>
                </c:pt>
              </c:numCache>
            </c:numRef>
          </c:val>
          <c:extLst>
            <c:ext xmlns:c16="http://schemas.microsoft.com/office/drawing/2014/chart" uri="{C3380CC4-5D6E-409C-BE32-E72D297353CC}">
              <c16:uniqueId val="{00000001-3367-44CB-884A-BFF2EC3FF6BA}"/>
            </c:ext>
          </c:extLst>
        </c:ser>
        <c:ser>
          <c:idx val="2"/>
          <c:order val="2"/>
          <c:tx>
            <c:strRef>
              <c:f>Sheet1!$A$4</c:f>
              <c:strCache>
                <c:ptCount val="1"/>
                <c:pt idx="0">
                  <c:v>Exclusively Distance/Online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Fall 2014</c:v>
                </c:pt>
                <c:pt idx="1">
                  <c:v>Fall 2015</c:v>
                </c:pt>
                <c:pt idx="2">
                  <c:v>Fall 2016</c:v>
                </c:pt>
                <c:pt idx="3">
                  <c:v>Fall 2017</c:v>
                </c:pt>
                <c:pt idx="4">
                  <c:v>Fall 2018</c:v>
                </c:pt>
              </c:strCache>
            </c:strRef>
          </c:cat>
          <c:val>
            <c:numRef>
              <c:f>Sheet1!$B$4:$F$4</c:f>
              <c:numCache>
                <c:formatCode>0%</c:formatCode>
                <c:ptCount val="5"/>
                <c:pt idx="0">
                  <c:v>0.15889235569422777</c:v>
                </c:pt>
                <c:pt idx="1">
                  <c:v>0.14998418722327642</c:v>
                </c:pt>
                <c:pt idx="2">
                  <c:v>0.14661167717936277</c:v>
                </c:pt>
                <c:pt idx="3">
                  <c:v>0.14818101153504881</c:v>
                </c:pt>
                <c:pt idx="4">
                  <c:v>0.13791164658634539</c:v>
                </c:pt>
              </c:numCache>
            </c:numRef>
          </c:val>
          <c:extLst>
            <c:ext xmlns:c16="http://schemas.microsoft.com/office/drawing/2014/chart" uri="{C3380CC4-5D6E-409C-BE32-E72D297353CC}">
              <c16:uniqueId val="{00000002-3367-44CB-884A-BFF2EC3FF6BA}"/>
            </c:ext>
          </c:extLst>
        </c:ser>
        <c:dLbls>
          <c:showLegendKey val="0"/>
          <c:showVal val="0"/>
          <c:showCatName val="0"/>
          <c:showSerName val="0"/>
          <c:showPercent val="0"/>
          <c:showBubbleSize val="0"/>
        </c:dLbls>
        <c:gapWidth val="150"/>
        <c:overlap val="100"/>
        <c:axId val="688337392"/>
        <c:axId val="688332816"/>
      </c:barChart>
      <c:catAx>
        <c:axId val="68833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688332816"/>
        <c:crosses val="autoZero"/>
        <c:auto val="1"/>
        <c:lblAlgn val="ctr"/>
        <c:lblOffset val="100"/>
        <c:noMultiLvlLbl val="0"/>
      </c:catAx>
      <c:valAx>
        <c:axId val="6883328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6883373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State Funding Per FTE and Net Tuition Per FTE 2013-14 to 2018-19</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stacked"/>
        <c:varyColors val="0"/>
        <c:ser>
          <c:idx val="0"/>
          <c:order val="0"/>
          <c:tx>
            <c:strRef>
              <c:f>Sheet2!$A$2</c:f>
              <c:strCache>
                <c:ptCount val="1"/>
                <c:pt idx="0">
                  <c:v>State Funding Per FTE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Sheet2!$B$1:$G$1</c:f>
              <c:numCache>
                <c:formatCode>General</c:formatCode>
                <c:ptCount val="6"/>
                <c:pt idx="0">
                  <c:v>2013</c:v>
                </c:pt>
                <c:pt idx="1">
                  <c:v>2014</c:v>
                </c:pt>
                <c:pt idx="2">
                  <c:v>2015</c:v>
                </c:pt>
                <c:pt idx="3">
                  <c:v>2016</c:v>
                </c:pt>
                <c:pt idx="4">
                  <c:v>2017</c:v>
                </c:pt>
                <c:pt idx="5">
                  <c:v>2018</c:v>
                </c:pt>
              </c:numCache>
            </c:numRef>
          </c:cat>
          <c:val>
            <c:numRef>
              <c:f>Sheet2!$B$2:$G$2</c:f>
              <c:numCache>
                <c:formatCode>_("$"* #,##0_);_("$"* \(#,##0\);_("$"* "-"??_);_(@_)</c:formatCode>
                <c:ptCount val="6"/>
                <c:pt idx="0">
                  <c:v>14415</c:v>
                </c:pt>
                <c:pt idx="1">
                  <c:v>13540</c:v>
                </c:pt>
                <c:pt idx="2">
                  <c:v>15054</c:v>
                </c:pt>
                <c:pt idx="3">
                  <c:v>17086</c:v>
                </c:pt>
                <c:pt idx="4">
                  <c:v>15748</c:v>
                </c:pt>
                <c:pt idx="5">
                  <c:v>15726</c:v>
                </c:pt>
              </c:numCache>
            </c:numRef>
          </c:val>
          <c:extLst>
            <c:ext xmlns:c16="http://schemas.microsoft.com/office/drawing/2014/chart" uri="{C3380CC4-5D6E-409C-BE32-E72D297353CC}">
              <c16:uniqueId val="{00000000-D929-4A6D-82F7-0F722CF51E89}"/>
            </c:ext>
          </c:extLst>
        </c:ser>
        <c:ser>
          <c:idx val="1"/>
          <c:order val="1"/>
          <c:tx>
            <c:strRef>
              <c:f>Sheet2!$A$3</c:f>
              <c:strCache>
                <c:ptCount val="1"/>
                <c:pt idx="0">
                  <c:v>Net Tuition Per FTE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Sheet2!$B$1:$G$1</c:f>
              <c:numCache>
                <c:formatCode>General</c:formatCode>
                <c:ptCount val="6"/>
                <c:pt idx="0">
                  <c:v>2013</c:v>
                </c:pt>
                <c:pt idx="1">
                  <c:v>2014</c:v>
                </c:pt>
                <c:pt idx="2">
                  <c:v>2015</c:v>
                </c:pt>
                <c:pt idx="3">
                  <c:v>2016</c:v>
                </c:pt>
                <c:pt idx="4">
                  <c:v>2017</c:v>
                </c:pt>
                <c:pt idx="5">
                  <c:v>2018</c:v>
                </c:pt>
              </c:numCache>
            </c:numRef>
          </c:cat>
          <c:val>
            <c:numRef>
              <c:f>Sheet2!$B$3:$G$3</c:f>
              <c:numCache>
                <c:formatCode>_("$"* #,##0_);_("$"* \(#,##0\);_("$"* "-"??_);_(@_)</c:formatCode>
                <c:ptCount val="6"/>
                <c:pt idx="0">
                  <c:v>2279</c:v>
                </c:pt>
                <c:pt idx="1">
                  <c:v>2416</c:v>
                </c:pt>
                <c:pt idx="2">
                  <c:v>2654</c:v>
                </c:pt>
                <c:pt idx="3">
                  <c:v>2496</c:v>
                </c:pt>
                <c:pt idx="4">
                  <c:v>2719</c:v>
                </c:pt>
                <c:pt idx="5">
                  <c:v>3321</c:v>
                </c:pt>
              </c:numCache>
            </c:numRef>
          </c:val>
          <c:extLst>
            <c:ext xmlns:c16="http://schemas.microsoft.com/office/drawing/2014/chart" uri="{C3380CC4-5D6E-409C-BE32-E72D297353CC}">
              <c16:uniqueId val="{00000001-D929-4A6D-82F7-0F722CF51E89}"/>
            </c:ext>
          </c:extLst>
        </c:ser>
        <c:dLbls>
          <c:dLblPos val="ctr"/>
          <c:showLegendKey val="0"/>
          <c:showVal val="1"/>
          <c:showCatName val="0"/>
          <c:showSerName val="0"/>
          <c:showPercent val="0"/>
          <c:showBubbleSize val="0"/>
        </c:dLbls>
        <c:gapWidth val="150"/>
        <c:overlap val="100"/>
        <c:axId val="1347521983"/>
        <c:axId val="1347523647"/>
      </c:barChart>
      <c:catAx>
        <c:axId val="1347521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347523647"/>
        <c:crosses val="autoZero"/>
        <c:auto val="1"/>
        <c:lblAlgn val="ctr"/>
        <c:lblOffset val="100"/>
        <c:noMultiLvlLbl val="0"/>
      </c:catAx>
      <c:valAx>
        <c:axId val="1347523647"/>
        <c:scaling>
          <c:orientation val="minMax"/>
          <c:max val="2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34752198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ysClr val="windowText" lastClr="000000"/>
      </a:solid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Net Tuition as Percent of Revenue</a:t>
            </a:r>
          </a:p>
          <a:p>
            <a:pPr>
              <a:defRPr/>
            </a:pPr>
            <a:r>
              <a:rPr lang="en-US"/>
              <a:t>2013-14 to 2018-19</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Sheet2!$A$22</c:f>
              <c:strCache>
                <c:ptCount val="1"/>
                <c:pt idx="0">
                  <c:v>Net Tuition as Percent of Higher Education Revenue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Sheet2!$B$21:$G$21</c:f>
              <c:numCache>
                <c:formatCode>General</c:formatCode>
                <c:ptCount val="6"/>
                <c:pt idx="0">
                  <c:v>2013</c:v>
                </c:pt>
                <c:pt idx="1">
                  <c:v>2014</c:v>
                </c:pt>
                <c:pt idx="2">
                  <c:v>2015</c:v>
                </c:pt>
                <c:pt idx="3">
                  <c:v>2016</c:v>
                </c:pt>
                <c:pt idx="4">
                  <c:v>2017</c:v>
                </c:pt>
                <c:pt idx="5">
                  <c:v>2018</c:v>
                </c:pt>
              </c:numCache>
            </c:numRef>
          </c:cat>
          <c:val>
            <c:numRef>
              <c:f>Sheet2!$B$22:$G$22</c:f>
              <c:numCache>
                <c:formatCode>0%</c:formatCode>
                <c:ptCount val="6"/>
                <c:pt idx="0">
                  <c:v>0.14000000000000001</c:v>
                </c:pt>
                <c:pt idx="1">
                  <c:v>0.15</c:v>
                </c:pt>
                <c:pt idx="2">
                  <c:v>0.15</c:v>
                </c:pt>
                <c:pt idx="3">
                  <c:v>0.13</c:v>
                </c:pt>
                <c:pt idx="4">
                  <c:v>0.15</c:v>
                </c:pt>
                <c:pt idx="5">
                  <c:v>0.17</c:v>
                </c:pt>
              </c:numCache>
            </c:numRef>
          </c:val>
          <c:extLst>
            <c:ext xmlns:c16="http://schemas.microsoft.com/office/drawing/2014/chart" uri="{C3380CC4-5D6E-409C-BE32-E72D297353CC}">
              <c16:uniqueId val="{00000000-27CA-4840-951F-5141799727AB}"/>
            </c:ext>
          </c:extLst>
        </c:ser>
        <c:dLbls>
          <c:dLblPos val="outEnd"/>
          <c:showLegendKey val="0"/>
          <c:showVal val="1"/>
          <c:showCatName val="0"/>
          <c:showSerName val="0"/>
          <c:showPercent val="0"/>
          <c:showBubbleSize val="0"/>
        </c:dLbls>
        <c:gapWidth val="219"/>
        <c:overlap val="-27"/>
        <c:axId val="1433103087"/>
        <c:axId val="1433094351"/>
      </c:barChart>
      <c:catAx>
        <c:axId val="1433103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433094351"/>
        <c:crosses val="autoZero"/>
        <c:auto val="1"/>
        <c:lblAlgn val="ctr"/>
        <c:lblOffset val="100"/>
        <c:noMultiLvlLbl val="0"/>
      </c:catAx>
      <c:valAx>
        <c:axId val="14330943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433103087"/>
        <c:crosses val="autoZero"/>
        <c:crossBetween val="between"/>
      </c:valAx>
      <c:spPr>
        <a:noFill/>
        <a:ln>
          <a:noFill/>
        </a:ln>
        <a:effectLst/>
      </c:spPr>
    </c:plotArea>
    <c:plotVisOnly val="1"/>
    <c:dispBlanksAs val="gap"/>
    <c:showDLblsOverMax val="0"/>
  </c:chart>
  <c:spPr>
    <a:noFill/>
    <a:ln>
      <a:solidFill>
        <a:sysClr val="windowText" lastClr="000000"/>
      </a:solid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Drop-Out Rate from Freshman-to-Sophomore Year</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tx>
            <c:strRef>
              <c:f>Sheet1!$A$44</c:f>
              <c:strCache>
                <c:ptCount val="1"/>
                <c:pt idx="0">
                  <c:v>WY Resident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Sheet1!$B$43:$F$43</c:f>
              <c:strCache>
                <c:ptCount val="5"/>
                <c:pt idx="0">
                  <c:v>Fall 2013</c:v>
                </c:pt>
                <c:pt idx="1">
                  <c:v>Fall 2014</c:v>
                </c:pt>
                <c:pt idx="2">
                  <c:v>Fall 2015</c:v>
                </c:pt>
                <c:pt idx="3">
                  <c:v>Fall 2016</c:v>
                </c:pt>
                <c:pt idx="4">
                  <c:v>Fall 2017</c:v>
                </c:pt>
              </c:strCache>
            </c:strRef>
          </c:cat>
          <c:val>
            <c:numRef>
              <c:f>Sheet1!$B$44:$F$44</c:f>
              <c:numCache>
                <c:formatCode>0.0%</c:formatCode>
                <c:ptCount val="5"/>
                <c:pt idx="0">
                  <c:v>0.23099999999999998</c:v>
                </c:pt>
                <c:pt idx="1">
                  <c:v>0.22699999999999998</c:v>
                </c:pt>
                <c:pt idx="2">
                  <c:v>0.22400000000000009</c:v>
                </c:pt>
                <c:pt idx="3">
                  <c:v>0.18000000000000005</c:v>
                </c:pt>
                <c:pt idx="4">
                  <c:v>0.19499999999999995</c:v>
                </c:pt>
              </c:numCache>
            </c:numRef>
          </c:val>
          <c:smooth val="0"/>
          <c:extLst>
            <c:ext xmlns:c16="http://schemas.microsoft.com/office/drawing/2014/chart" uri="{C3380CC4-5D6E-409C-BE32-E72D297353CC}">
              <c16:uniqueId val="{00000000-D9ED-432E-84EF-77637E2DC334}"/>
            </c:ext>
          </c:extLst>
        </c:ser>
        <c:ser>
          <c:idx val="1"/>
          <c:order val="1"/>
          <c:tx>
            <c:strRef>
              <c:f>Sheet1!$A$45</c:f>
              <c:strCache>
                <c:ptCount val="1"/>
                <c:pt idx="0">
                  <c:v>Non-Resident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Sheet1!$B$43:$F$43</c:f>
              <c:strCache>
                <c:ptCount val="5"/>
                <c:pt idx="0">
                  <c:v>Fall 2013</c:v>
                </c:pt>
                <c:pt idx="1">
                  <c:v>Fall 2014</c:v>
                </c:pt>
                <c:pt idx="2">
                  <c:v>Fall 2015</c:v>
                </c:pt>
                <c:pt idx="3">
                  <c:v>Fall 2016</c:v>
                </c:pt>
                <c:pt idx="4">
                  <c:v>Fall 2017</c:v>
                </c:pt>
              </c:strCache>
            </c:strRef>
          </c:cat>
          <c:val>
            <c:numRef>
              <c:f>Sheet1!$B$45:$F$45</c:f>
              <c:numCache>
                <c:formatCode>0.0%</c:formatCode>
                <c:ptCount val="5"/>
                <c:pt idx="0">
                  <c:v>0.26200000000000001</c:v>
                </c:pt>
                <c:pt idx="1">
                  <c:v>0.25099999999999989</c:v>
                </c:pt>
                <c:pt idx="2">
                  <c:v>0.24900000000000011</c:v>
                </c:pt>
                <c:pt idx="3">
                  <c:v>0.26300000000000001</c:v>
                </c:pt>
                <c:pt idx="4">
                  <c:v>0.25</c:v>
                </c:pt>
              </c:numCache>
            </c:numRef>
          </c:val>
          <c:smooth val="0"/>
          <c:extLst>
            <c:ext xmlns:c16="http://schemas.microsoft.com/office/drawing/2014/chart" uri="{C3380CC4-5D6E-409C-BE32-E72D297353CC}">
              <c16:uniqueId val="{00000001-D9ED-432E-84EF-77637E2DC334}"/>
            </c:ext>
          </c:extLst>
        </c:ser>
        <c:dLbls>
          <c:showLegendKey val="0"/>
          <c:showVal val="0"/>
          <c:showCatName val="0"/>
          <c:showSerName val="0"/>
          <c:showPercent val="0"/>
          <c:showBubbleSize val="0"/>
        </c:dLbls>
        <c:smooth val="0"/>
        <c:axId val="1334302896"/>
        <c:axId val="1334297488"/>
      </c:lineChart>
      <c:catAx>
        <c:axId val="133430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334297488"/>
        <c:crosses val="autoZero"/>
        <c:auto val="1"/>
        <c:lblAlgn val="ctr"/>
        <c:lblOffset val="100"/>
        <c:noMultiLvlLbl val="0"/>
      </c:catAx>
      <c:valAx>
        <c:axId val="1334297488"/>
        <c:scaling>
          <c:orientation val="minMax"/>
        </c:scaling>
        <c:delete val="0"/>
        <c:axPos val="l"/>
        <c:majorGridlines>
          <c:spPr>
            <a:ln w="9525" cap="flat" cmpd="sng" algn="ctr">
              <a:solidFill>
                <a:sysClr val="windowText" lastClr="000000"/>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3343028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ysClr val="windowText" lastClr="000000"/>
      </a:solid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58FCFAE-2FD0-4BC9-BBF6-D541AFD67211}" type="datetimeFigureOut">
              <a:rPr lang="en-US" smtClean="0"/>
              <a:t>7/16/2019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73F1CC-D614-4FB3-AC7D-98319C689F5D}" type="slidenum">
              <a:rPr lang="en-US" smtClean="0"/>
              <a:t>‹#›</a:t>
            </a:fld>
            <a:endParaRPr lang="en-US" dirty="0"/>
          </a:p>
        </p:txBody>
      </p:sp>
    </p:spTree>
    <p:extLst>
      <p:ext uri="{BB962C8B-B14F-4D97-AF65-F5344CB8AC3E}">
        <p14:creationId xmlns:p14="http://schemas.microsoft.com/office/powerpoint/2010/main" val="86374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3F1CC-D614-4FB3-AC7D-98319C689F5D}" type="slidenum">
              <a:rPr lang="en-US" smtClean="0"/>
              <a:t>1</a:t>
            </a:fld>
            <a:endParaRPr lang="en-US" dirty="0"/>
          </a:p>
        </p:txBody>
      </p:sp>
    </p:spTree>
    <p:extLst>
      <p:ext uri="{BB962C8B-B14F-4D97-AF65-F5344CB8AC3E}">
        <p14:creationId xmlns:p14="http://schemas.microsoft.com/office/powerpoint/2010/main" val="2956048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0"/>
            <a:ext cx="7772400" cy="762000"/>
          </a:xfrm>
        </p:spPr>
        <p:txBody>
          <a:bodyPr/>
          <a:lstStyle>
            <a:lvl1pPr algn="ctr">
              <a:defRPr sz="2800" b="1"/>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028" name="Picture 4" descr="http://wyoweb.uwyo.edu/images/footer-logo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9714" y="6172200"/>
            <a:ext cx="4304573" cy="457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a:stretch>
            <a:fillRect/>
          </a:stretch>
        </p:blipFill>
        <p:spPr>
          <a:xfrm>
            <a:off x="4051750" y="868680"/>
            <a:ext cx="1040499" cy="1645920"/>
          </a:xfrm>
          <a:prstGeom prst="rect">
            <a:avLst/>
          </a:prstGeom>
        </p:spPr>
      </p:pic>
    </p:spTree>
    <p:extLst>
      <p:ext uri="{BB962C8B-B14F-4D97-AF65-F5344CB8AC3E}">
        <p14:creationId xmlns:p14="http://schemas.microsoft.com/office/powerpoint/2010/main" val="2520842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0"/>
            <a:ext cx="7772400" cy="762000"/>
          </a:xfrm>
        </p:spPr>
        <p:txBody>
          <a:bodyPr/>
          <a:lstStyle>
            <a:lvl1pPr algn="ctr">
              <a:defRPr sz="2800" b="1"/>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Picture 3"/>
          <p:cNvPicPr>
            <a:picLocks noChangeAspect="1"/>
          </p:cNvPicPr>
          <p:nvPr userDrawn="1"/>
        </p:nvPicPr>
        <p:blipFill>
          <a:blip r:embed="rId2"/>
          <a:stretch>
            <a:fillRect/>
          </a:stretch>
        </p:blipFill>
        <p:spPr>
          <a:xfrm>
            <a:off x="457200" y="6019800"/>
            <a:ext cx="402371" cy="640135"/>
          </a:xfrm>
          <a:prstGeom prst="rect">
            <a:avLst/>
          </a:prstGeom>
        </p:spPr>
      </p:pic>
    </p:spTree>
    <p:extLst>
      <p:ext uri="{BB962C8B-B14F-4D97-AF65-F5344CB8AC3E}">
        <p14:creationId xmlns:p14="http://schemas.microsoft.com/office/powerpoint/2010/main" val="327653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82880" indent="-182880">
              <a:buFont typeface="Wingdings" panose="05000000000000000000" pitchFamily="2" charset="2"/>
              <a:buChar char="§"/>
              <a:defRPr sz="1600"/>
            </a:lvl1pPr>
            <a:lvl2pPr marL="742950" indent="-285750">
              <a:buFont typeface="Courier New" panose="02070309020205020404" pitchFamily="49" charset="0"/>
              <a:buChar char="o"/>
              <a:defRPr/>
            </a:lvl2pPr>
            <a:lvl4pPr marL="1600200" indent="-228600">
              <a:buFont typeface="Wingdings" panose="05000000000000000000" pitchFamily="2" charset="2"/>
              <a:buChar char="Ø"/>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304800" y="1066800"/>
            <a:ext cx="8503920" cy="585216"/>
          </a:xfrm>
        </p:spPr>
        <p:txBody>
          <a:bodyPr>
            <a:normAutofit/>
          </a:bodyPr>
          <a:lstStyle>
            <a:lvl1pPr marL="0" indent="0">
              <a:buNone/>
              <a:defRPr sz="1600"/>
            </a:lvl1pPr>
          </a:lstStyle>
          <a:p>
            <a:pPr lvl="0"/>
            <a:r>
              <a:rPr lang="en-US" dirty="0"/>
              <a:t>Click to edit Master text styles</a:t>
            </a:r>
          </a:p>
        </p:txBody>
      </p:sp>
      <p:sp>
        <p:nvSpPr>
          <p:cNvPr id="5" name="Slide Number Placeholder 5"/>
          <p:cNvSpPr>
            <a:spLocks noGrp="1"/>
          </p:cNvSpPr>
          <p:nvPr>
            <p:ph type="sldNum" sz="quarter" idx="4"/>
          </p:nvPr>
        </p:nvSpPr>
        <p:spPr>
          <a:xfrm>
            <a:off x="8458200" y="6451398"/>
            <a:ext cx="454905" cy="178002"/>
          </a:xfrm>
          <a:prstGeom prst="rect">
            <a:avLst/>
          </a:prstGeom>
        </p:spPr>
        <p:txBody>
          <a:bodyPr vert="horz" wrap="square" lIns="91440" tIns="45720" rIns="91440" bIns="45720" numCol="1" anchor="ctr" anchorCtr="0" compatLnSpc="1">
            <a:prstTxWarp prst="textNoShape">
              <a:avLst/>
            </a:prstTxWarp>
          </a:bodyPr>
          <a:lstStyle>
            <a:lvl1pPr>
              <a:defRPr sz="1000" b="1" baseline="0">
                <a:solidFill>
                  <a:schemeClr val="tx1"/>
                </a:solidFill>
                <a:latin typeface="Arial Narrow" panose="020B0606020202030204" pitchFamily="34" charset="0"/>
                <a:ea typeface="Arial Narrow" panose="020B0606020202030204" pitchFamily="34" charset="0"/>
                <a:cs typeface="Arial" pitchFamily="34" charset="0"/>
              </a:defRPr>
            </a:lvl1pPr>
          </a:lstStyle>
          <a:p>
            <a:fld id="{5E9B6195-AEF7-4DF8-B36C-B411EC6C02A9}" type="slidenum">
              <a:rPr lang="en-US" smtClean="0"/>
              <a:pPr/>
              <a:t>‹#›</a:t>
            </a:fld>
            <a:endParaRPr lang="en-US" dirty="0"/>
          </a:p>
        </p:txBody>
      </p:sp>
    </p:spTree>
    <p:extLst>
      <p:ext uri="{BB962C8B-B14F-4D97-AF65-F5344CB8AC3E}">
        <p14:creationId xmlns:p14="http://schemas.microsoft.com/office/powerpoint/2010/main" val="302483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458200" y="6451398"/>
            <a:ext cx="454905" cy="178002"/>
          </a:xfrm>
          <a:prstGeom prst="rect">
            <a:avLst/>
          </a:prstGeom>
        </p:spPr>
        <p:txBody>
          <a:bodyPr vert="horz" wrap="square" lIns="91440" tIns="45720" rIns="91440" bIns="45720" numCol="1" anchor="ctr" anchorCtr="0" compatLnSpc="1">
            <a:prstTxWarp prst="textNoShape">
              <a:avLst/>
            </a:prstTxWarp>
          </a:bodyPr>
          <a:lstStyle>
            <a:lvl1pPr>
              <a:defRPr sz="1000" b="1" baseline="0">
                <a:solidFill>
                  <a:schemeClr val="tx1"/>
                </a:solidFill>
                <a:latin typeface="Arial Narrow" panose="020B0606020202030204" pitchFamily="34" charset="0"/>
                <a:ea typeface="Arial Narrow" panose="020B0606020202030204" pitchFamily="34" charset="0"/>
                <a:cs typeface="Arial" pitchFamily="34" charset="0"/>
              </a:defRPr>
            </a:lvl1pPr>
          </a:lstStyle>
          <a:p>
            <a:fld id="{5E9B6195-AEF7-4DF8-B36C-B411EC6C02A9}"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3853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8458200" y="6451398"/>
            <a:ext cx="454905" cy="178002"/>
          </a:xfrm>
          <a:prstGeom prst="rect">
            <a:avLst/>
          </a:prstGeom>
        </p:spPr>
        <p:txBody>
          <a:bodyPr vert="horz" wrap="square" lIns="91440" tIns="45720" rIns="91440" bIns="45720" numCol="1" anchor="ctr" anchorCtr="0" compatLnSpc="1">
            <a:prstTxWarp prst="textNoShape">
              <a:avLst/>
            </a:prstTxWarp>
          </a:bodyPr>
          <a:lstStyle>
            <a:lvl1pPr>
              <a:defRPr sz="1000" b="1" baseline="0">
                <a:solidFill>
                  <a:schemeClr val="tx1"/>
                </a:solidFill>
                <a:latin typeface="Arial Narrow" panose="020B0606020202030204" pitchFamily="34" charset="0"/>
                <a:ea typeface="Arial Narrow" panose="020B0606020202030204" pitchFamily="34" charset="0"/>
                <a:cs typeface="Arial" pitchFamily="34" charset="0"/>
              </a:defRPr>
            </a:lvl1pPr>
          </a:lstStyle>
          <a:p>
            <a:fld id="{5E9B6195-AEF7-4DF8-B36C-B411EC6C02A9}" type="slidenum">
              <a:rPr lang="en-US" smtClean="0"/>
              <a:pPr/>
              <a:t>‹#›</a:t>
            </a:fld>
            <a:endParaRPr lang="en-US" dirty="0"/>
          </a:p>
        </p:txBody>
      </p:sp>
    </p:spTree>
    <p:extLst>
      <p:ext uri="{BB962C8B-B14F-4D97-AF65-F5344CB8AC3E}">
        <p14:creationId xmlns:p14="http://schemas.microsoft.com/office/powerpoint/2010/main" val="2893013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8458200" y="6451398"/>
            <a:ext cx="454905" cy="178002"/>
          </a:xfrm>
          <a:prstGeom prst="rect">
            <a:avLst/>
          </a:prstGeom>
        </p:spPr>
        <p:txBody>
          <a:bodyPr vert="horz" wrap="square" lIns="91440" tIns="45720" rIns="91440" bIns="45720" numCol="1" anchor="ctr" anchorCtr="0" compatLnSpc="1">
            <a:prstTxWarp prst="textNoShape">
              <a:avLst/>
            </a:prstTxWarp>
          </a:bodyPr>
          <a:lstStyle>
            <a:lvl1pPr>
              <a:defRPr sz="1000" b="1" baseline="0">
                <a:solidFill>
                  <a:schemeClr val="tx1"/>
                </a:solidFill>
                <a:latin typeface="Arial Narrow" panose="020B0606020202030204" pitchFamily="34" charset="0"/>
                <a:ea typeface="Arial Narrow" panose="020B0606020202030204" pitchFamily="34" charset="0"/>
                <a:cs typeface="Arial" pitchFamily="34" charset="0"/>
              </a:defRPr>
            </a:lvl1pPr>
          </a:lstStyle>
          <a:p>
            <a:fld id="{5E9B6195-AEF7-4DF8-B36C-B411EC6C02A9}" type="slidenum">
              <a:rPr lang="en-US" smtClean="0"/>
              <a:pPr/>
              <a:t>‹#›</a:t>
            </a:fld>
            <a:endParaRPr lang="en-US" dirty="0"/>
          </a:p>
        </p:txBody>
      </p:sp>
    </p:spTree>
    <p:extLst>
      <p:ext uri="{BB962C8B-B14F-4D97-AF65-F5344CB8AC3E}">
        <p14:creationId xmlns:p14="http://schemas.microsoft.com/office/powerpoint/2010/main" val="2720683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Straight Connector 8"/>
          <p:cNvCxnSpPr/>
          <p:nvPr userDrawn="1"/>
        </p:nvCxnSpPr>
        <p:spPr>
          <a:xfrm>
            <a:off x="152400" y="838200"/>
            <a:ext cx="8610600" cy="0"/>
          </a:xfrm>
          <a:prstGeom prst="line">
            <a:avLst/>
          </a:prstGeom>
          <a:ln w="38100">
            <a:solidFill>
              <a:schemeClr val="bg1">
                <a:lumMod val="65000"/>
              </a:schemeClr>
            </a:solidFill>
          </a:ln>
          <a:effectLst>
            <a:outerShdw dist="85090" dir="1596000" rotWithShape="0">
              <a:srgbClr val="FFCC00"/>
            </a:outerShdw>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990600" y="137160"/>
            <a:ext cx="8001000" cy="54864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04800" y="1752600"/>
            <a:ext cx="850392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ounded Rectangle 9"/>
          <p:cNvSpPr/>
          <p:nvPr userDrawn="1"/>
        </p:nvSpPr>
        <p:spPr>
          <a:xfrm>
            <a:off x="228600" y="6477000"/>
            <a:ext cx="7040880" cy="137160"/>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chemeClr val="tx1"/>
              </a:solidFill>
            </a:endParaRPr>
          </a:p>
        </p:txBody>
      </p:sp>
      <p:sp>
        <p:nvSpPr>
          <p:cNvPr id="13" name="Rounded Rectangle 12"/>
          <p:cNvSpPr/>
          <p:nvPr userDrawn="1"/>
        </p:nvSpPr>
        <p:spPr>
          <a:xfrm>
            <a:off x="7376160" y="6477000"/>
            <a:ext cx="1463040" cy="137160"/>
          </a:xfrm>
          <a:prstGeom prst="round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Slide Number Placeholder 5"/>
          <p:cNvSpPr>
            <a:spLocks noGrp="1"/>
          </p:cNvSpPr>
          <p:nvPr>
            <p:ph type="sldNum" sz="quarter" idx="4"/>
          </p:nvPr>
        </p:nvSpPr>
        <p:spPr>
          <a:xfrm>
            <a:off x="8458200" y="6451398"/>
            <a:ext cx="454905" cy="178002"/>
          </a:xfrm>
          <a:prstGeom prst="rect">
            <a:avLst/>
          </a:prstGeom>
        </p:spPr>
        <p:txBody>
          <a:bodyPr vert="horz" wrap="square" lIns="91440" tIns="45720" rIns="91440" bIns="45720" numCol="1" anchor="ctr" anchorCtr="0" compatLnSpc="1">
            <a:prstTxWarp prst="textNoShape">
              <a:avLst/>
            </a:prstTxWarp>
          </a:bodyPr>
          <a:lstStyle>
            <a:lvl1pPr>
              <a:defRPr sz="1000" b="1" baseline="0">
                <a:solidFill>
                  <a:schemeClr val="tx1"/>
                </a:solidFill>
                <a:latin typeface="Arial Narrow" panose="020B0606020202030204" pitchFamily="34" charset="0"/>
                <a:ea typeface="Arial Narrow" panose="020B0606020202030204" pitchFamily="34" charset="0"/>
                <a:cs typeface="Arial" pitchFamily="34" charset="0"/>
              </a:defRPr>
            </a:lvl1pPr>
          </a:lstStyle>
          <a:p>
            <a:fld id="{5E9B6195-AEF7-4DF8-B36C-B411EC6C02A9}" type="slidenum">
              <a:rPr lang="en-US" smtClean="0"/>
              <a:pPr/>
              <a:t>‹#›</a:t>
            </a:fld>
            <a:endParaRPr lang="en-US" dirty="0"/>
          </a:p>
        </p:txBody>
      </p:sp>
      <p:sp>
        <p:nvSpPr>
          <p:cNvPr id="14" name="Rectangle 13"/>
          <p:cNvSpPr/>
          <p:nvPr userDrawn="1"/>
        </p:nvSpPr>
        <p:spPr bwMode="auto">
          <a:xfrm>
            <a:off x="3749040" y="6431280"/>
            <a:ext cx="1645920" cy="22860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900" b="1" spc="130" dirty="0">
                <a:solidFill>
                  <a:schemeClr val="tx1"/>
                </a:solidFill>
                <a:latin typeface="Arial Narrow" panose="020B0606020202030204" pitchFamily="34" charset="0"/>
              </a:rPr>
              <a:t>UNIVERSITY OF WYOMING</a:t>
            </a:r>
          </a:p>
        </p:txBody>
      </p:sp>
      <p:pic>
        <p:nvPicPr>
          <p:cNvPr id="4" name="Picture 3"/>
          <p:cNvPicPr>
            <a:picLocks noChangeAspect="1"/>
          </p:cNvPicPr>
          <p:nvPr userDrawn="1"/>
        </p:nvPicPr>
        <p:blipFill>
          <a:blip r:embed="rId8"/>
          <a:stretch>
            <a:fillRect/>
          </a:stretch>
        </p:blipFill>
        <p:spPr>
          <a:xfrm>
            <a:off x="457200" y="91440"/>
            <a:ext cx="404639" cy="640080"/>
          </a:xfrm>
          <a:prstGeom prst="rect">
            <a:avLst/>
          </a:prstGeom>
        </p:spPr>
      </p:pic>
    </p:spTree>
    <p:extLst>
      <p:ext uri="{BB962C8B-B14F-4D97-AF65-F5344CB8AC3E}">
        <p14:creationId xmlns:p14="http://schemas.microsoft.com/office/powerpoint/2010/main" val="1779546266"/>
      </p:ext>
    </p:extLst>
  </p:cSld>
  <p:clrMap bg1="lt1" tx1="dk1" bg2="lt2" tx2="dk2" accent1="accent1" accent2="accent2" accent3="accent3" accent4="accent4" accent5="accent5" accent6="accent6" hlink="hlink" folHlink="folHlink"/>
  <p:sldLayoutIdLst>
    <p:sldLayoutId id="2147483663" r:id="rId1"/>
    <p:sldLayoutId id="2147483669" r:id="rId2"/>
    <p:sldLayoutId id="2147483664" r:id="rId3"/>
    <p:sldLayoutId id="2147483665" r:id="rId4"/>
    <p:sldLayoutId id="2147483666" r:id="rId5"/>
    <p:sldLayoutId id="2147483667" r:id="rId6"/>
  </p:sldLayoutIdLst>
  <p:hf hdr="0" ftr="0" dt="0"/>
  <p:txStyles>
    <p:title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p:titleStyle>
    <p:bodyStyle>
      <a:lvl1pPr marL="182880" indent="-182880" algn="l" defTabSz="914400" rtl="0" eaLnBrk="1" latinLnBrk="0" hangingPunct="1">
        <a:spcBef>
          <a:spcPct val="20000"/>
        </a:spcBef>
        <a:buFont typeface="Wingdings" panose="05000000000000000000" pitchFamily="2" charset="2"/>
        <a:buChar char="§"/>
        <a:defRPr sz="18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Wingdings" panose="05000000000000000000" pitchFamily="2" charset="2"/>
        <a:buChar char="Ø"/>
        <a:defRPr sz="12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Academic Availability, Affordability, and Academic Excellence</a:t>
            </a:r>
            <a:endParaRPr lang="en-US" dirty="0">
              <a:latin typeface="Arial Narrow" panose="020B0606020202030204" pitchFamily="34" charset="0"/>
            </a:endParaRPr>
          </a:p>
        </p:txBody>
      </p:sp>
      <p:sp>
        <p:nvSpPr>
          <p:cNvPr id="5" name="Subtitle 4"/>
          <p:cNvSpPr>
            <a:spLocks noGrp="1"/>
          </p:cNvSpPr>
          <p:nvPr>
            <p:ph type="subTitle" idx="1"/>
          </p:nvPr>
        </p:nvSpPr>
        <p:spPr>
          <a:xfrm>
            <a:off x="1371600" y="4343400"/>
            <a:ext cx="6400800" cy="1752600"/>
          </a:xfrm>
        </p:spPr>
        <p:txBody>
          <a:bodyPr>
            <a:normAutofit fontScale="92500" lnSpcReduction="10000"/>
          </a:bodyPr>
          <a:lstStyle/>
          <a:p>
            <a:r>
              <a:rPr lang="en-US" dirty="0" smtClean="0"/>
              <a:t>A Discussion with the University of Wyoming Trustees</a:t>
            </a:r>
            <a:endParaRPr lang="en-US" dirty="0" smtClean="0"/>
          </a:p>
          <a:p>
            <a:endParaRPr lang="en-US" dirty="0" smtClean="0"/>
          </a:p>
          <a:p>
            <a:r>
              <a:rPr lang="en-US" dirty="0" smtClean="0"/>
              <a:t>Neil Theobald</a:t>
            </a:r>
            <a:endParaRPr lang="en-US" dirty="0" smtClean="0"/>
          </a:p>
          <a:p>
            <a:r>
              <a:rPr lang="en-US" dirty="0" smtClean="0"/>
              <a:t>David Jewell</a:t>
            </a:r>
          </a:p>
          <a:p>
            <a:endParaRPr lang="en-US" dirty="0"/>
          </a:p>
          <a:p>
            <a:r>
              <a:rPr lang="en-US" i="1" dirty="0" smtClean="0"/>
              <a:t>July 17, 2019</a:t>
            </a:r>
            <a:endParaRPr lang="en-US" i="1" dirty="0"/>
          </a:p>
          <a:p>
            <a:endParaRPr lang="en-US" dirty="0">
              <a:latin typeface="Arial Narrow" panose="020B0606020202030204" pitchFamily="34" charset="0"/>
            </a:endParaRPr>
          </a:p>
        </p:txBody>
      </p:sp>
    </p:spTree>
    <p:extLst>
      <p:ext uri="{BB962C8B-B14F-4D97-AF65-F5344CB8AC3E}">
        <p14:creationId xmlns:p14="http://schemas.microsoft.com/office/powerpoint/2010/main" val="2727476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UW, Wyoming Residents are </a:t>
            </a:r>
            <a:r>
              <a:rPr lang="en-US" dirty="0" smtClean="0"/>
              <a:t>Becoming </a:t>
            </a:r>
            <a:r>
              <a:rPr lang="en-US" dirty="0"/>
              <a:t>an Increasingly </a:t>
            </a:r>
            <a:r>
              <a:rPr lang="en-US" dirty="0" smtClean="0"/>
              <a:t>Smaller </a:t>
            </a:r>
            <a:r>
              <a:rPr lang="en-US" dirty="0"/>
              <a:t>Share of Graduate </a:t>
            </a:r>
            <a:r>
              <a:rPr lang="en-US" dirty="0" smtClean="0"/>
              <a:t>Students</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10</a:t>
            </a:fld>
            <a:endParaRPr lang="en-US" dirty="0"/>
          </a:p>
        </p:txBody>
      </p:sp>
      <p:graphicFrame>
        <p:nvGraphicFramePr>
          <p:cNvPr id="4" name="Chart 3"/>
          <p:cNvGraphicFramePr/>
          <p:nvPr>
            <p:extLst>
              <p:ext uri="{D42A27DB-BD31-4B8C-83A1-F6EECF244321}">
                <p14:modId xmlns:p14="http://schemas.microsoft.com/office/powerpoint/2010/main" val="658601807"/>
              </p:ext>
            </p:extLst>
          </p:nvPr>
        </p:nvGraphicFramePr>
        <p:xfrm>
          <a:off x="445257" y="1053999"/>
          <a:ext cx="8240395" cy="2514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3490720546"/>
              </p:ext>
            </p:extLst>
          </p:nvPr>
        </p:nvGraphicFramePr>
        <p:xfrm>
          <a:off x="445257" y="3733800"/>
          <a:ext cx="8251825" cy="2381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3115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University of Wyoming Education Needs to be Made More Accessible to All of Wyoming</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11</a:t>
            </a:fld>
            <a:endParaRPr lang="en-US" dirty="0"/>
          </a:p>
        </p:txBody>
      </p:sp>
      <p:pic>
        <p:nvPicPr>
          <p:cNvPr id="4" name="Picture 3"/>
          <p:cNvPicPr>
            <a:picLocks noChangeAspect="1"/>
          </p:cNvPicPr>
          <p:nvPr/>
        </p:nvPicPr>
        <p:blipFill rotWithShape="1">
          <a:blip r:embed="rId2"/>
          <a:srcRect l="36942" t="29019" r="30413" b="21344"/>
          <a:stretch/>
        </p:blipFill>
        <p:spPr>
          <a:xfrm>
            <a:off x="152400" y="1911249"/>
            <a:ext cx="3599454" cy="307848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690519716"/>
              </p:ext>
            </p:extLst>
          </p:nvPr>
        </p:nvGraphicFramePr>
        <p:xfrm>
          <a:off x="4038600" y="1600200"/>
          <a:ext cx="4711702" cy="1104900"/>
        </p:xfrm>
        <a:graphic>
          <a:graphicData uri="http://schemas.openxmlformats.org/drawingml/2006/table">
            <a:tbl>
              <a:tblPr/>
              <a:tblGrid>
                <a:gridCol w="1659587">
                  <a:extLst>
                    <a:ext uri="{9D8B030D-6E8A-4147-A177-3AD203B41FA5}">
                      <a16:colId xmlns:a16="http://schemas.microsoft.com/office/drawing/2014/main" val="2635651184"/>
                    </a:ext>
                  </a:extLst>
                </a:gridCol>
                <a:gridCol w="610423">
                  <a:extLst>
                    <a:ext uri="{9D8B030D-6E8A-4147-A177-3AD203B41FA5}">
                      <a16:colId xmlns:a16="http://schemas.microsoft.com/office/drawing/2014/main" val="1715667573"/>
                    </a:ext>
                  </a:extLst>
                </a:gridCol>
                <a:gridCol w="610423">
                  <a:extLst>
                    <a:ext uri="{9D8B030D-6E8A-4147-A177-3AD203B41FA5}">
                      <a16:colId xmlns:a16="http://schemas.microsoft.com/office/drawing/2014/main" val="3257127752"/>
                    </a:ext>
                  </a:extLst>
                </a:gridCol>
                <a:gridCol w="610423">
                  <a:extLst>
                    <a:ext uri="{9D8B030D-6E8A-4147-A177-3AD203B41FA5}">
                      <a16:colId xmlns:a16="http://schemas.microsoft.com/office/drawing/2014/main" val="338455327"/>
                    </a:ext>
                  </a:extLst>
                </a:gridCol>
                <a:gridCol w="610423">
                  <a:extLst>
                    <a:ext uri="{9D8B030D-6E8A-4147-A177-3AD203B41FA5}">
                      <a16:colId xmlns:a16="http://schemas.microsoft.com/office/drawing/2014/main" val="1990570395"/>
                    </a:ext>
                  </a:extLst>
                </a:gridCol>
                <a:gridCol w="610423">
                  <a:extLst>
                    <a:ext uri="{9D8B030D-6E8A-4147-A177-3AD203B41FA5}">
                      <a16:colId xmlns:a16="http://schemas.microsoft.com/office/drawing/2014/main" val="2211455395"/>
                    </a:ext>
                  </a:extLst>
                </a:gridCol>
              </a:tblGrid>
              <a:tr h="184150">
                <a:tc gridSpan="6">
                  <a:txBody>
                    <a:bodyPr/>
                    <a:lstStyle/>
                    <a:p>
                      <a:pPr algn="ctr" fontAlgn="b"/>
                      <a:r>
                        <a:rPr lang="en-US" sz="1100" b="1" i="0" u="none" strike="noStrike">
                          <a:solidFill>
                            <a:srgbClr val="000000"/>
                          </a:solidFill>
                          <a:effectLst/>
                          <a:latin typeface="Calibri" panose="020F0502020204030204" pitchFamily="34" charset="0"/>
                        </a:rPr>
                        <a:t>Enrollment Headcount by Location of Education Delivery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19043223"/>
                  </a:ext>
                </a:extLst>
              </a:tr>
              <a:tr h="184150">
                <a:tc>
                  <a:txBody>
                    <a:bodyPr/>
                    <a:lstStyle/>
                    <a:p>
                      <a:pPr algn="l" fontAlgn="b"/>
                      <a:r>
                        <a:rPr lang="en-US" sz="1100" b="1" i="0" u="none" strike="noStrike">
                          <a:solidFill>
                            <a:srgbClr val="000000"/>
                          </a:solidFill>
                          <a:effectLst/>
                          <a:latin typeface="Calibri" panose="020F0502020204030204" pitchFamily="34" charset="0"/>
                        </a:rPr>
                        <a:t>Location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Fall 2014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Fall 2015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Fall 2016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Fall 2017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Fall 2018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508821"/>
                  </a:ext>
                </a:extLst>
              </a:tr>
              <a:tr h="184150">
                <a:tc>
                  <a:txBody>
                    <a:bodyPr/>
                    <a:lstStyle/>
                    <a:p>
                      <a:pPr algn="l" fontAlgn="b"/>
                      <a:r>
                        <a:rPr lang="en-US" sz="1100" b="0" i="0" u="none" strike="noStrike">
                          <a:solidFill>
                            <a:srgbClr val="000000"/>
                          </a:solidFill>
                          <a:effectLst/>
                          <a:latin typeface="Calibri" panose="020F0502020204030204" pitchFamily="34" charset="0"/>
                        </a:rPr>
                        <a:t>Laramie Campus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10,539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10,560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10,341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10,396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10,540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7190712"/>
                  </a:ext>
                </a:extLst>
              </a:tr>
              <a:tr h="184150">
                <a:tc>
                  <a:txBody>
                    <a:bodyPr/>
                    <a:lstStyle/>
                    <a:p>
                      <a:pPr algn="l" fontAlgn="b"/>
                      <a:r>
                        <a:rPr lang="en-US" sz="1100" b="0" i="0" u="none" strike="noStrike">
                          <a:solidFill>
                            <a:srgbClr val="000000"/>
                          </a:solidFill>
                          <a:effectLst/>
                          <a:latin typeface="Calibri" panose="020F0502020204030204" pitchFamily="34" charset="0"/>
                        </a:rPr>
                        <a:t>UW Casper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244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164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193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0423528"/>
                  </a:ext>
                </a:extLst>
              </a:tr>
              <a:tr h="184150">
                <a:tc>
                  <a:txBody>
                    <a:bodyPr/>
                    <a:lstStyle/>
                    <a:p>
                      <a:pPr algn="l" fontAlgn="b"/>
                      <a:r>
                        <a:rPr lang="en-US" sz="1100" b="0" i="0" u="none" strike="noStrike">
                          <a:solidFill>
                            <a:srgbClr val="000000"/>
                          </a:solidFill>
                          <a:effectLst/>
                          <a:latin typeface="Calibri" panose="020F0502020204030204" pitchFamily="34" charset="0"/>
                        </a:rPr>
                        <a:t>Exclusively Distance/Online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2,037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1,897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1,813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1,837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1,717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2528699"/>
                  </a:ext>
                </a:extLst>
              </a:tr>
              <a:tr h="184150">
                <a:tc>
                  <a:txBody>
                    <a:bodyPr/>
                    <a:lstStyle/>
                    <a:p>
                      <a:pPr algn="r" fontAlgn="b"/>
                      <a:r>
                        <a:rPr lang="en-US" sz="1100" b="1" i="0" u="none" strike="noStrike">
                          <a:solidFill>
                            <a:srgbClr val="000000"/>
                          </a:solidFill>
                          <a:effectLst/>
                          <a:latin typeface="Calibri" panose="020F0502020204030204" pitchFamily="34"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12,820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12,648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12,366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12,397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12,450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608128"/>
                  </a:ext>
                </a:extLst>
              </a:tr>
            </a:tbl>
          </a:graphicData>
        </a:graphic>
      </p:graphicFrame>
      <p:graphicFrame>
        <p:nvGraphicFramePr>
          <p:cNvPr id="8" name="Chart 7"/>
          <p:cNvGraphicFramePr/>
          <p:nvPr>
            <p:extLst>
              <p:ext uri="{D42A27DB-BD31-4B8C-83A1-F6EECF244321}">
                <p14:modId xmlns:p14="http://schemas.microsoft.com/office/powerpoint/2010/main" val="331059770"/>
              </p:ext>
            </p:extLst>
          </p:nvPr>
        </p:nvGraphicFramePr>
        <p:xfrm>
          <a:off x="3917951" y="2942902"/>
          <a:ext cx="4953000" cy="332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3146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Affordability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32457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
            <a:ext cx="8077200" cy="548640"/>
          </a:xfrm>
        </p:spPr>
        <p:txBody>
          <a:bodyPr/>
          <a:lstStyle/>
          <a:p>
            <a:r>
              <a:rPr lang="en-US" dirty="0" smtClean="0"/>
              <a:t>Universities’ Return on Investment If Student Graduates in 4 Years</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13</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5130689"/>
              </p:ext>
            </p:extLst>
          </p:nvPr>
        </p:nvGraphicFramePr>
        <p:xfrm>
          <a:off x="381001" y="1295400"/>
          <a:ext cx="8168923" cy="4038604"/>
        </p:xfrm>
        <a:graphic>
          <a:graphicData uri="http://schemas.openxmlformats.org/drawingml/2006/table">
            <a:tbl>
              <a:tblPr firstRow="1" firstCol="1" bandRow="1"/>
              <a:tblGrid>
                <a:gridCol w="2281088">
                  <a:extLst>
                    <a:ext uri="{9D8B030D-6E8A-4147-A177-3AD203B41FA5}">
                      <a16:colId xmlns:a16="http://schemas.microsoft.com/office/drawing/2014/main" val="3376899430"/>
                    </a:ext>
                  </a:extLst>
                </a:gridCol>
                <a:gridCol w="740458">
                  <a:extLst>
                    <a:ext uri="{9D8B030D-6E8A-4147-A177-3AD203B41FA5}">
                      <a16:colId xmlns:a16="http://schemas.microsoft.com/office/drawing/2014/main" val="4028927752"/>
                    </a:ext>
                  </a:extLst>
                </a:gridCol>
                <a:gridCol w="740458">
                  <a:extLst>
                    <a:ext uri="{9D8B030D-6E8A-4147-A177-3AD203B41FA5}">
                      <a16:colId xmlns:a16="http://schemas.microsoft.com/office/drawing/2014/main" val="2247599801"/>
                    </a:ext>
                  </a:extLst>
                </a:gridCol>
                <a:gridCol w="740458">
                  <a:extLst>
                    <a:ext uri="{9D8B030D-6E8A-4147-A177-3AD203B41FA5}">
                      <a16:colId xmlns:a16="http://schemas.microsoft.com/office/drawing/2014/main" val="4182942432"/>
                    </a:ext>
                  </a:extLst>
                </a:gridCol>
                <a:gridCol w="740458">
                  <a:extLst>
                    <a:ext uri="{9D8B030D-6E8A-4147-A177-3AD203B41FA5}">
                      <a16:colId xmlns:a16="http://schemas.microsoft.com/office/drawing/2014/main" val="1223708218"/>
                    </a:ext>
                  </a:extLst>
                </a:gridCol>
                <a:gridCol w="740458">
                  <a:extLst>
                    <a:ext uri="{9D8B030D-6E8A-4147-A177-3AD203B41FA5}">
                      <a16:colId xmlns:a16="http://schemas.microsoft.com/office/drawing/2014/main" val="1334346865"/>
                    </a:ext>
                  </a:extLst>
                </a:gridCol>
                <a:gridCol w="740458">
                  <a:extLst>
                    <a:ext uri="{9D8B030D-6E8A-4147-A177-3AD203B41FA5}">
                      <a16:colId xmlns:a16="http://schemas.microsoft.com/office/drawing/2014/main" val="3657467291"/>
                    </a:ext>
                  </a:extLst>
                </a:gridCol>
                <a:gridCol w="704629">
                  <a:extLst>
                    <a:ext uri="{9D8B030D-6E8A-4147-A177-3AD203B41FA5}">
                      <a16:colId xmlns:a16="http://schemas.microsoft.com/office/drawing/2014/main" val="4214863426"/>
                    </a:ext>
                  </a:extLst>
                </a:gridCol>
                <a:gridCol w="740458">
                  <a:extLst>
                    <a:ext uri="{9D8B030D-6E8A-4147-A177-3AD203B41FA5}">
                      <a16:colId xmlns:a16="http://schemas.microsoft.com/office/drawing/2014/main" val="304857703"/>
                    </a:ext>
                  </a:extLst>
                </a:gridCol>
              </a:tblGrid>
              <a:tr h="220121">
                <a:tc>
                  <a:txBody>
                    <a:bodyPr/>
                    <a:lstStyle/>
                    <a:p>
                      <a:pPr>
                        <a:lnSpc>
                          <a:spcPct val="107000"/>
                        </a:lnSpc>
                      </a:pPr>
                      <a:endParaRPr lang="en-US" sz="1000" dirty="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After-Tax Median Pay</a:t>
                      </a:r>
                      <a:r>
                        <a:rPr lang="en-US" sz="1000" b="1"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Return on Investment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832651648"/>
                  </a:ext>
                </a:extLst>
              </a:tr>
              <a:tr h="345467">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Out-of-Pocket Cost</a:t>
                      </a:r>
                      <a:r>
                        <a:rPr lang="en-US" sz="1000" b="1"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7000"/>
                        </a:lnSpc>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Starting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Mid-Career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IRR after working 5 years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IRR after working 5 years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494904962"/>
                  </a:ext>
                </a:extLst>
              </a:tr>
              <a:tr h="192605">
                <a:tc>
                  <a:txBody>
                    <a:bodyPr/>
                    <a:lstStyle/>
                    <a:p>
                      <a:pPr marL="0" marR="0">
                        <a:lnSpc>
                          <a:spcPct val="107000"/>
                        </a:lnSpc>
                        <a:spcBef>
                          <a:spcPts val="0"/>
                        </a:spcBef>
                        <a:spcAft>
                          <a:spcPts val="0"/>
                        </a:spcAft>
                      </a:pPr>
                      <a:r>
                        <a:rPr lang="en-US"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University of Wyoming</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2">
                  <a:txBody>
                    <a:bodyPr/>
                    <a:lstStyle/>
                    <a:p>
                      <a:pPr marL="0" marR="0" algn="ctr">
                        <a:lnSpc>
                          <a:spcPct val="107000"/>
                        </a:lnSpc>
                        <a:spcBef>
                          <a:spcPts val="0"/>
                        </a:spcBef>
                        <a:spcAft>
                          <a:spcPts val="0"/>
                        </a:spcAft>
                      </a:pPr>
                      <a:r>
                        <a:rPr lang="en-US"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$12,999</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a:txBody>
                    <a:bodyPr/>
                    <a:lstStyle/>
                    <a:p>
                      <a:pPr marL="0" marR="0">
                        <a:lnSpc>
                          <a:spcPct val="107000"/>
                        </a:lnSpc>
                        <a:spcBef>
                          <a:spcPts val="0"/>
                        </a:spcBef>
                        <a:spcAft>
                          <a:spcPts val="0"/>
                        </a:spcAft>
                      </a:pPr>
                      <a:r>
                        <a:rPr lang="en-US"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$38,775 </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$71,850 </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2">
                  <a:txBody>
                    <a:bodyPr/>
                    <a:lstStyle/>
                    <a:p>
                      <a:pPr marL="0" marR="0" algn="ctr">
                        <a:lnSpc>
                          <a:spcPct val="107000"/>
                        </a:lnSpc>
                        <a:spcBef>
                          <a:spcPts val="0"/>
                        </a:spcBef>
                        <a:spcAft>
                          <a:spcPts val="0"/>
                        </a:spcAft>
                      </a:pPr>
                      <a:r>
                        <a:rPr lang="en-US"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33.5%</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tc>
                <a:extLst>
                  <a:ext uri="{0D108BD9-81ED-4DB2-BD59-A6C34878D82A}">
                    <a16:rowId xmlns:a16="http://schemas.microsoft.com/office/drawing/2014/main" val="196859151"/>
                  </a:ext>
                </a:extLst>
              </a:tr>
              <a:tr h="183434">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Utah State University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$12,738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$38,100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$69,675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829896103"/>
                  </a:ext>
                </a:extLst>
              </a:tr>
              <a:tr h="183434">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University of Utah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$13,460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$40,050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$76,200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946963555"/>
                  </a:ext>
                </a:extLst>
              </a:tr>
              <a:tr h="183434">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Boise State University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$12,558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$36,975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$62,250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418056"/>
                  </a:ext>
                </a:extLst>
              </a:tr>
              <a:tr h="183434">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University of Idaho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$15,061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$38,475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$71,400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915252499"/>
                  </a:ext>
                </a:extLst>
              </a:tr>
              <a:tr h="183434">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Montana State University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$15,801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$39,300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$70,350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704460098"/>
                  </a:ext>
                </a:extLst>
              </a:tr>
              <a:tr h="183434">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University of Montana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$14,186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$33,975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$66,225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512954338"/>
                  </a:ext>
                </a:extLst>
              </a:tr>
              <a:tr h="183434">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Chadron State University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$14,073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$30,975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$57,150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82450160"/>
                  </a:ext>
                </a:extLst>
              </a:tr>
              <a:tr h="183434">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University of Nebraska at Lincoln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$17,315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$37,950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$71,100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007907428"/>
                  </a:ext>
                </a:extLst>
              </a:tr>
              <a:tr h="183434">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Colorado State University at Ft. Collins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$17,914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$39,000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$71,475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077114082"/>
                  </a:ext>
                </a:extLst>
              </a:tr>
              <a:tr h="183434">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South Dakota State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$18,253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$37,350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$65,700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264549541"/>
                  </a:ext>
                </a:extLst>
              </a:tr>
              <a:tr h="183434">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Colorado University at Boulder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$21,466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$41,700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$83,625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88145288"/>
                  </a:ext>
                </a:extLst>
              </a:tr>
              <a:tr h="183434">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97277430"/>
                  </a:ext>
                </a:extLst>
              </a:tr>
              <a:tr h="183434">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extLst>
                  <a:ext uri="{0D108BD9-81ED-4DB2-BD59-A6C34878D82A}">
                    <a16:rowId xmlns:a16="http://schemas.microsoft.com/office/drawing/2014/main" val="3622737057"/>
                  </a:ext>
                </a:extLst>
              </a:tr>
              <a:tr h="183434">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extLst>
                  <a:ext uri="{0D108BD9-81ED-4DB2-BD59-A6C34878D82A}">
                    <a16:rowId xmlns:a16="http://schemas.microsoft.com/office/drawing/2014/main" val="3491342879"/>
                  </a:ext>
                </a:extLst>
              </a:tr>
              <a:tr h="345467">
                <a:tc gridSpan="8">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Out-of-Pocket Cost reflects 2017-2018 Academic Year Tuition, Required Fees, Room &amp; Board, Books &amp; Supplies minus Financial Aid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extLst>
                  <a:ext uri="{0D108BD9-81ED-4DB2-BD59-A6C34878D82A}">
                    <a16:rowId xmlns:a16="http://schemas.microsoft.com/office/drawing/2014/main" val="1073321268"/>
                  </a:ext>
                </a:extLst>
              </a:tr>
              <a:tr h="183434">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Assumed inflation: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extLst>
                  <a:ext uri="{0D108BD9-81ED-4DB2-BD59-A6C34878D82A}">
                    <a16:rowId xmlns:a16="http://schemas.microsoft.com/office/drawing/2014/main" val="3266711349"/>
                  </a:ext>
                </a:extLst>
              </a:tr>
              <a:tr h="183434">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Assumed tax rate: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dirty="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extLst>
                  <a:ext uri="{0D108BD9-81ED-4DB2-BD59-A6C34878D82A}">
                    <a16:rowId xmlns:a16="http://schemas.microsoft.com/office/drawing/2014/main" val="3401911866"/>
                  </a:ext>
                </a:extLst>
              </a:tr>
            </a:tbl>
          </a:graphicData>
        </a:graphic>
      </p:graphicFrame>
    </p:spTree>
    <p:extLst>
      <p:ext uri="{BB962C8B-B14F-4D97-AF65-F5344CB8AC3E}">
        <p14:creationId xmlns:p14="http://schemas.microsoft.com/office/powerpoint/2010/main" val="3882884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
            <a:ext cx="8077200" cy="548640"/>
          </a:xfrm>
        </p:spPr>
        <p:txBody>
          <a:bodyPr/>
          <a:lstStyle/>
          <a:p>
            <a:r>
              <a:rPr lang="en-US" dirty="0"/>
              <a:t>Universities’ Return on Investment If Student Graduates in </a:t>
            </a:r>
            <a:r>
              <a:rPr lang="en-US" dirty="0" smtClean="0"/>
              <a:t>6 </a:t>
            </a:r>
            <a:r>
              <a:rPr lang="en-US" dirty="0"/>
              <a:t>Years</a:t>
            </a:r>
          </a:p>
        </p:txBody>
      </p:sp>
      <p:sp>
        <p:nvSpPr>
          <p:cNvPr id="3" name="Slide Number Placeholder 2"/>
          <p:cNvSpPr>
            <a:spLocks noGrp="1"/>
          </p:cNvSpPr>
          <p:nvPr>
            <p:ph type="sldNum" sz="quarter" idx="4"/>
          </p:nvPr>
        </p:nvSpPr>
        <p:spPr/>
        <p:txBody>
          <a:bodyPr/>
          <a:lstStyle/>
          <a:p>
            <a:fld id="{5E9B6195-AEF7-4DF8-B36C-B411EC6C02A9}" type="slidenum">
              <a:rPr lang="en-US" smtClean="0"/>
              <a:pPr/>
              <a:t>14</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30980056"/>
              </p:ext>
            </p:extLst>
          </p:nvPr>
        </p:nvGraphicFramePr>
        <p:xfrm>
          <a:off x="304800" y="1219200"/>
          <a:ext cx="8504238" cy="4121103"/>
        </p:xfrm>
        <a:graphic>
          <a:graphicData uri="http://schemas.openxmlformats.org/drawingml/2006/table">
            <a:tbl>
              <a:tblPr firstRow="1" firstCol="1" bandRow="1"/>
              <a:tblGrid>
                <a:gridCol w="2374721">
                  <a:extLst>
                    <a:ext uri="{9D8B030D-6E8A-4147-A177-3AD203B41FA5}">
                      <a16:colId xmlns:a16="http://schemas.microsoft.com/office/drawing/2014/main" val="1561133561"/>
                    </a:ext>
                  </a:extLst>
                </a:gridCol>
                <a:gridCol w="770852">
                  <a:extLst>
                    <a:ext uri="{9D8B030D-6E8A-4147-A177-3AD203B41FA5}">
                      <a16:colId xmlns:a16="http://schemas.microsoft.com/office/drawing/2014/main" val="298243928"/>
                    </a:ext>
                  </a:extLst>
                </a:gridCol>
                <a:gridCol w="770852">
                  <a:extLst>
                    <a:ext uri="{9D8B030D-6E8A-4147-A177-3AD203B41FA5}">
                      <a16:colId xmlns:a16="http://schemas.microsoft.com/office/drawing/2014/main" val="348148946"/>
                    </a:ext>
                  </a:extLst>
                </a:gridCol>
                <a:gridCol w="770852">
                  <a:extLst>
                    <a:ext uri="{9D8B030D-6E8A-4147-A177-3AD203B41FA5}">
                      <a16:colId xmlns:a16="http://schemas.microsoft.com/office/drawing/2014/main" val="1521800805"/>
                    </a:ext>
                  </a:extLst>
                </a:gridCol>
                <a:gridCol w="770852">
                  <a:extLst>
                    <a:ext uri="{9D8B030D-6E8A-4147-A177-3AD203B41FA5}">
                      <a16:colId xmlns:a16="http://schemas.microsoft.com/office/drawing/2014/main" val="3517185430"/>
                    </a:ext>
                  </a:extLst>
                </a:gridCol>
                <a:gridCol w="770852">
                  <a:extLst>
                    <a:ext uri="{9D8B030D-6E8A-4147-A177-3AD203B41FA5}">
                      <a16:colId xmlns:a16="http://schemas.microsoft.com/office/drawing/2014/main" val="1561355347"/>
                    </a:ext>
                  </a:extLst>
                </a:gridCol>
                <a:gridCol w="770852">
                  <a:extLst>
                    <a:ext uri="{9D8B030D-6E8A-4147-A177-3AD203B41FA5}">
                      <a16:colId xmlns:a16="http://schemas.microsoft.com/office/drawing/2014/main" val="938582690"/>
                    </a:ext>
                  </a:extLst>
                </a:gridCol>
                <a:gridCol w="733553">
                  <a:extLst>
                    <a:ext uri="{9D8B030D-6E8A-4147-A177-3AD203B41FA5}">
                      <a16:colId xmlns:a16="http://schemas.microsoft.com/office/drawing/2014/main" val="4062263699"/>
                    </a:ext>
                  </a:extLst>
                </a:gridCol>
                <a:gridCol w="770852">
                  <a:extLst>
                    <a:ext uri="{9D8B030D-6E8A-4147-A177-3AD203B41FA5}">
                      <a16:colId xmlns:a16="http://schemas.microsoft.com/office/drawing/2014/main" val="623700567"/>
                    </a:ext>
                  </a:extLst>
                </a:gridCol>
              </a:tblGrid>
              <a:tr h="223796">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After-Tax Median Pay</a:t>
                      </a:r>
                      <a:r>
                        <a:rPr lang="en-US" sz="1100" b="1"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Return on Investment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263747818"/>
                  </a:ext>
                </a:extLst>
              </a:tr>
              <a:tr h="351235">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Out-of-Pocket Cost</a:t>
                      </a:r>
                      <a:r>
                        <a:rPr lang="en-US" sz="1100" b="1"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7000"/>
                        </a:lnSpc>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Starting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Mid-Career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IRR after working 5 years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IRR after working 5 years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21131438"/>
                  </a:ext>
                </a:extLst>
              </a:tr>
              <a:tr h="195821">
                <a:tc>
                  <a:txBody>
                    <a:bodyPr/>
                    <a:lstStyle/>
                    <a:p>
                      <a:pPr marL="0" marR="0">
                        <a:lnSpc>
                          <a:spcPct val="107000"/>
                        </a:lnSpc>
                        <a:spcBef>
                          <a:spcPts val="0"/>
                        </a:spcBef>
                        <a:spcAft>
                          <a:spcPts val="0"/>
                        </a:spcAft>
                      </a:pPr>
                      <a:r>
                        <a:rPr lang="en-U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University of Wyoming</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2">
                  <a:txBody>
                    <a:bodyPr/>
                    <a:lstStyle/>
                    <a:p>
                      <a:pPr marL="0" marR="0" algn="ctr">
                        <a:lnSpc>
                          <a:spcPct val="107000"/>
                        </a:lnSpc>
                        <a:spcBef>
                          <a:spcPts val="0"/>
                        </a:spcBef>
                        <a:spcAft>
                          <a:spcPts val="0"/>
                        </a:spcAft>
                      </a:pPr>
                      <a:r>
                        <a:rPr lang="en-U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$12,999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a:txBody>
                    <a:bodyPr/>
                    <a:lstStyle/>
                    <a:p>
                      <a:pPr marL="0" marR="0">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$38,775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$71,850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2">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tc>
                <a:extLst>
                  <a:ext uri="{0D108BD9-81ED-4DB2-BD59-A6C34878D82A}">
                    <a16:rowId xmlns:a16="http://schemas.microsoft.com/office/drawing/2014/main" val="575362971"/>
                  </a:ext>
                </a:extLst>
              </a:tr>
              <a:tr h="186496">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Utah State University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$12,738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$38,100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$69,675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15691255"/>
                  </a:ext>
                </a:extLst>
              </a:tr>
              <a:tr h="186496">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University of Utah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$13,460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$40,050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$76,200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15993824"/>
                  </a:ext>
                </a:extLst>
              </a:tr>
              <a:tr h="186496">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Boise State University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$12,558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$36,975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$62,250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877982316"/>
                  </a:ext>
                </a:extLst>
              </a:tr>
              <a:tr h="186496">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University of Idaho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$15,061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$38,475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$71,400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7552716"/>
                  </a:ext>
                </a:extLst>
              </a:tr>
              <a:tr h="186496">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Montana State University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$15,801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$39,300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$70,350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512483163"/>
                  </a:ext>
                </a:extLst>
              </a:tr>
              <a:tr h="186496">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University of Montana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$14,186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$33,975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$66,225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740853995"/>
                  </a:ext>
                </a:extLst>
              </a:tr>
              <a:tr h="186496">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Chadron State University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$14,073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$30,975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$57,150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587737870"/>
                  </a:ext>
                </a:extLst>
              </a:tr>
              <a:tr h="186496">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University of Nebraska at Lincoln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$17,315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$37,950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$71,100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25384196"/>
                  </a:ext>
                </a:extLst>
              </a:tr>
              <a:tr h="186496">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Colorado State University at Ft. Collins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$17,914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$39,000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$71,475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437695688"/>
                  </a:ext>
                </a:extLst>
              </a:tr>
              <a:tr h="186496">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South Dakota State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$18,253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$37,350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$65,700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218110399"/>
                  </a:ext>
                </a:extLst>
              </a:tr>
              <a:tr h="186496">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Colorado University at Boulder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$21,466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$41,700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$83,625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41793965"/>
                  </a:ext>
                </a:extLst>
              </a:tr>
              <a:tr h="186496">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4135338463"/>
                  </a:ext>
                </a:extLst>
              </a:tr>
              <a:tr h="186496">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extLst>
                  <a:ext uri="{0D108BD9-81ED-4DB2-BD59-A6C34878D82A}">
                    <a16:rowId xmlns:a16="http://schemas.microsoft.com/office/drawing/2014/main" val="4290992518"/>
                  </a:ext>
                </a:extLst>
              </a:tr>
              <a:tr h="186496">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extLst>
                  <a:ext uri="{0D108BD9-81ED-4DB2-BD59-A6C34878D82A}">
                    <a16:rowId xmlns:a16="http://schemas.microsoft.com/office/drawing/2014/main" val="113525019"/>
                  </a:ext>
                </a:extLst>
              </a:tr>
              <a:tr h="351235">
                <a:tc gridSpan="8">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Out-of-Pocket Cost reflects 2017-2018 Academic Year Tuition, Required Fees, Room &amp; Board, Books &amp; Supplies minus Financial Aid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extLst>
                  <a:ext uri="{0D108BD9-81ED-4DB2-BD59-A6C34878D82A}">
                    <a16:rowId xmlns:a16="http://schemas.microsoft.com/office/drawing/2014/main" val="1414810434"/>
                  </a:ext>
                </a:extLst>
              </a:tr>
              <a:tr h="186496">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Assumed inflation: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extLst>
                  <a:ext uri="{0D108BD9-81ED-4DB2-BD59-A6C34878D82A}">
                    <a16:rowId xmlns:a16="http://schemas.microsoft.com/office/drawing/2014/main" val="1598025048"/>
                  </a:ext>
                </a:extLst>
              </a:tr>
              <a:tr h="186496">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Assumed tax rate: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extLst>
                  <a:ext uri="{0D108BD9-81ED-4DB2-BD59-A6C34878D82A}">
                    <a16:rowId xmlns:a16="http://schemas.microsoft.com/office/drawing/2014/main" val="1690426294"/>
                  </a:ext>
                </a:extLst>
              </a:tr>
            </a:tbl>
          </a:graphicData>
        </a:graphic>
      </p:graphicFrame>
    </p:spTree>
    <p:extLst>
      <p:ext uri="{BB962C8B-B14F-4D97-AF65-F5344CB8AC3E}">
        <p14:creationId xmlns:p14="http://schemas.microsoft.com/office/powerpoint/2010/main" val="3107755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Universities’ Return on Investment Based on Actual Educational Attainment</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15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42630941"/>
              </p:ext>
            </p:extLst>
          </p:nvPr>
        </p:nvGraphicFramePr>
        <p:xfrm>
          <a:off x="444595" y="1295400"/>
          <a:ext cx="8022749" cy="3285328"/>
        </p:xfrm>
        <a:graphic>
          <a:graphicData uri="http://schemas.openxmlformats.org/drawingml/2006/table">
            <a:tbl>
              <a:tblPr firstRow="1" firstCol="1" bandRow="1"/>
              <a:tblGrid>
                <a:gridCol w="3038920">
                  <a:extLst>
                    <a:ext uri="{9D8B030D-6E8A-4147-A177-3AD203B41FA5}">
                      <a16:colId xmlns:a16="http://schemas.microsoft.com/office/drawing/2014/main" val="2727805567"/>
                    </a:ext>
                  </a:extLst>
                </a:gridCol>
                <a:gridCol w="1641017">
                  <a:extLst>
                    <a:ext uri="{9D8B030D-6E8A-4147-A177-3AD203B41FA5}">
                      <a16:colId xmlns:a16="http://schemas.microsoft.com/office/drawing/2014/main" val="3611432163"/>
                    </a:ext>
                  </a:extLst>
                </a:gridCol>
                <a:gridCol w="1641017">
                  <a:extLst>
                    <a:ext uri="{9D8B030D-6E8A-4147-A177-3AD203B41FA5}">
                      <a16:colId xmlns:a16="http://schemas.microsoft.com/office/drawing/2014/main" val="2628634986"/>
                    </a:ext>
                  </a:extLst>
                </a:gridCol>
                <a:gridCol w="1701795">
                  <a:extLst>
                    <a:ext uri="{9D8B030D-6E8A-4147-A177-3AD203B41FA5}">
                      <a16:colId xmlns:a16="http://schemas.microsoft.com/office/drawing/2014/main" val="3009772567"/>
                    </a:ext>
                  </a:extLst>
                </a:gridCol>
              </a:tblGrid>
              <a:tr h="444070">
                <a:tc>
                  <a:txBody>
                    <a:bodyPr/>
                    <a:lstStyle/>
                    <a:p>
                      <a:pPr marL="0" marR="0">
                        <a:lnSpc>
                          <a:spcPct val="107000"/>
                        </a:lnSpc>
                        <a:spcBef>
                          <a:spcPts val="0"/>
                        </a:spcBef>
                        <a:spcAft>
                          <a:spcPts val="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(If 4-Year IRR, If 6-Year IRR, Actual IRR)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4-Year Graduation Rate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6-Year Graduation Rate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IRR after working 5 years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45654820"/>
                  </a:ext>
                </a:extLst>
              </a:tr>
              <a:tr h="247579">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University of Utah (3,1,1)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2479441"/>
                  </a:ext>
                </a:extLst>
              </a:tr>
              <a:tr h="235789">
                <a:tc>
                  <a:txBody>
                    <a:bodyPr/>
                    <a:lstStyle/>
                    <a:p>
                      <a:pPr marL="0" marR="0">
                        <a:lnSpc>
                          <a:spcPct val="107000"/>
                        </a:lnSpc>
                        <a:spcBef>
                          <a:spcPts val="0"/>
                        </a:spcBef>
                        <a:spcAft>
                          <a:spcPts val="0"/>
                        </a:spcAft>
                      </a:pPr>
                      <a:r>
                        <a:rPr lang="en-U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University of Wyoming (1,1,2)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198543857"/>
                  </a:ext>
                </a:extLst>
              </a:tr>
              <a:tr h="235789">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Colorado State University at Ft. Collins (10,10,3)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6673878"/>
                  </a:ext>
                </a:extLst>
              </a:tr>
              <a:tr h="235789">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University of Idaho (5,5,4)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0912370"/>
                  </a:ext>
                </a:extLst>
              </a:tr>
              <a:tr h="235789">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University of Nebraska at Lincoln (9,8,5)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5912356"/>
                  </a:ext>
                </a:extLst>
              </a:tr>
              <a:tr h="235789">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Colorado University at Boulder (12,12,6)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5867342"/>
                  </a:ext>
                </a:extLst>
              </a:tr>
              <a:tr h="235789">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Utah State University (1,1,7)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2757744"/>
                  </a:ext>
                </a:extLst>
              </a:tr>
              <a:tr h="235789">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Montana State University (6,6,8)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7397256"/>
                  </a:ext>
                </a:extLst>
              </a:tr>
              <a:tr h="235789">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Boise State University (4,4,9)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6830814"/>
                  </a:ext>
                </a:extLst>
              </a:tr>
              <a:tr h="235789">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University of Montana (7,7,10)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7697240"/>
                  </a:ext>
                </a:extLst>
              </a:tr>
              <a:tr h="235789">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South Dakota State (11,11,11)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421005"/>
                  </a:ext>
                </a:extLst>
              </a:tr>
              <a:tr h="235789">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Chadron State University (8,8,12)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3792438"/>
                  </a:ext>
                </a:extLst>
              </a:tr>
            </a:tbl>
          </a:graphicData>
        </a:graphic>
      </p:graphicFrame>
    </p:spTree>
    <p:extLst>
      <p:ext uri="{BB962C8B-B14F-4D97-AF65-F5344CB8AC3E}">
        <p14:creationId xmlns:p14="http://schemas.microsoft.com/office/powerpoint/2010/main" val="2800138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UW’s Tuition &amp; Fees Remain the Lowest Amongst Close and Stretch Peers</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16</a:t>
            </a:fld>
            <a:endParaRPr lang="en-US" dirty="0"/>
          </a:p>
        </p:txBody>
      </p:sp>
      <p:pic>
        <p:nvPicPr>
          <p:cNvPr id="4" name="Picture 3"/>
          <p:cNvPicPr>
            <a:picLocks noChangeAspect="1"/>
          </p:cNvPicPr>
          <p:nvPr/>
        </p:nvPicPr>
        <p:blipFill rotWithShape="1">
          <a:blip r:embed="rId2"/>
          <a:srcRect t="13805" r="3357" b="8951"/>
          <a:stretch/>
        </p:blipFill>
        <p:spPr>
          <a:xfrm>
            <a:off x="-18288" y="1219200"/>
            <a:ext cx="9166178" cy="4121048"/>
          </a:xfrm>
          <a:prstGeom prst="rect">
            <a:avLst/>
          </a:prstGeom>
        </p:spPr>
      </p:pic>
    </p:spTree>
    <p:extLst>
      <p:ext uri="{BB962C8B-B14F-4D97-AF65-F5344CB8AC3E}">
        <p14:creationId xmlns:p14="http://schemas.microsoft.com/office/powerpoint/2010/main" val="939842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Across Wyoming Higher </a:t>
            </a:r>
            <a:r>
              <a:rPr lang="en-US" dirty="0" smtClean="0"/>
              <a:t>Education, Tuition </a:t>
            </a:r>
            <a:r>
              <a:rPr lang="en-US" dirty="0"/>
              <a:t>Is Becoming an Increasingly Large Share of </a:t>
            </a:r>
            <a:r>
              <a:rPr lang="en-US" dirty="0" smtClean="0"/>
              <a:t>Revenue</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17</a:t>
            </a:fld>
            <a:endParaRPr lang="en-US" dirty="0"/>
          </a:p>
        </p:txBody>
      </p:sp>
      <p:graphicFrame>
        <p:nvGraphicFramePr>
          <p:cNvPr id="6" name="Chart 5"/>
          <p:cNvGraphicFramePr>
            <a:graphicFrameLocks noChangeAspect="1"/>
          </p:cNvGraphicFramePr>
          <p:nvPr>
            <p:extLst>
              <p:ext uri="{D42A27DB-BD31-4B8C-83A1-F6EECF244321}">
                <p14:modId xmlns:p14="http://schemas.microsoft.com/office/powerpoint/2010/main" val="645535810"/>
              </p:ext>
            </p:extLst>
          </p:nvPr>
        </p:nvGraphicFramePr>
        <p:xfrm>
          <a:off x="478912" y="1101623"/>
          <a:ext cx="8206740" cy="24669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noChangeAspect="1"/>
          </p:cNvGraphicFramePr>
          <p:nvPr>
            <p:extLst>
              <p:ext uri="{D42A27DB-BD31-4B8C-83A1-F6EECF244321}">
                <p14:modId xmlns:p14="http://schemas.microsoft.com/office/powerpoint/2010/main" val="2862787325"/>
              </p:ext>
            </p:extLst>
          </p:nvPr>
        </p:nvGraphicFramePr>
        <p:xfrm>
          <a:off x="478912" y="3766985"/>
          <a:ext cx="8206740" cy="2486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47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Merit-Based Financial Aid Matrix</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18</a:t>
            </a:fld>
            <a:endParaRPr lang="en-US" dirty="0"/>
          </a:p>
        </p:txBody>
      </p:sp>
      <p:pic>
        <p:nvPicPr>
          <p:cNvPr id="4" name="Picture 3"/>
          <p:cNvPicPr>
            <a:picLocks noChangeAspect="1"/>
          </p:cNvPicPr>
          <p:nvPr/>
        </p:nvPicPr>
        <p:blipFill rotWithShape="1">
          <a:blip r:embed="rId2"/>
          <a:srcRect r="3455" b="8662"/>
          <a:stretch/>
        </p:blipFill>
        <p:spPr>
          <a:xfrm>
            <a:off x="278900" y="2362244"/>
            <a:ext cx="8586200" cy="4017676"/>
          </a:xfrm>
          <a:prstGeom prst="rect">
            <a:avLst/>
          </a:prstGeom>
        </p:spPr>
      </p:pic>
      <p:sp>
        <p:nvSpPr>
          <p:cNvPr id="7" name="Rectangle 6"/>
          <p:cNvSpPr/>
          <p:nvPr/>
        </p:nvSpPr>
        <p:spPr>
          <a:xfrm>
            <a:off x="154711" y="901371"/>
            <a:ext cx="8812505" cy="1425134"/>
          </a:xfrm>
          <a:prstGeom prst="rect">
            <a:avLst/>
          </a:prstGeom>
        </p:spPr>
        <p:txBody>
          <a:bodyPr wrap="square">
            <a:spAutoFit/>
          </a:bodyPr>
          <a:lstStyle/>
          <a:p>
            <a:pPr marR="0" lvl="0">
              <a:lnSpc>
                <a:spcPct val="112000"/>
              </a:lnSpc>
              <a:spcBef>
                <a:spcPts val="0"/>
              </a:spcBef>
              <a:spcAft>
                <a:spcPts val="12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The new Academic Rating Index (ARI) is based upon a 200-point scale which equally weights (50% each) a student’s standardized test score (ACT or SAT) and high school grade point average (HS GPA). A student’s ARI score is calculated by using the following formula:</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1200"/>
              </a:spcAft>
            </a:pPr>
            <a:r>
              <a:rPr lang="en-US" sz="1200" b="1" dirty="0">
                <a:latin typeface="Times New Roman" panose="02020603050405020304" pitchFamily="18" charset="0"/>
                <a:ea typeface="Calibri" panose="020F0502020204030204" pitchFamily="34" charset="0"/>
                <a:cs typeface="Times New Roman" panose="02020603050405020304" pitchFamily="18" charset="0"/>
              </a:rPr>
              <a:t>ARI Score  =  (HS GPA x 25.00) + (ACT x 2.77778)</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0040" marR="0" algn="ctr">
              <a:lnSpc>
                <a:spcPct val="112000"/>
              </a:lnSpc>
              <a:spcBef>
                <a:spcPts val="0"/>
              </a:spcBef>
              <a:spcAft>
                <a:spcPts val="1200"/>
              </a:spcAft>
            </a:pPr>
            <a:r>
              <a:rPr lang="en-US" sz="1200" u="sng" dirty="0">
                <a:latin typeface="Times New Roman" panose="02020603050405020304" pitchFamily="18" charset="0"/>
                <a:ea typeface="Calibri" panose="020F0502020204030204" pitchFamily="34" charset="0"/>
                <a:cs typeface="Times New Roman" panose="02020603050405020304" pitchFamily="18" charset="0"/>
              </a:rPr>
              <a:t>Example of ARI Score Calculation:</a:t>
            </a:r>
            <a:br>
              <a:rPr lang="en-US" sz="1200" u="sng" dirty="0">
                <a:latin typeface="Times New Roman" panose="02020603050405020304" pitchFamily="18" charset="0"/>
                <a:ea typeface="Calibri" panose="020F0502020204030204" pitchFamily="34" charset="0"/>
                <a:cs typeface="Times New Roman" panose="02020603050405020304" pitchFamily="18" charset="0"/>
              </a:rPr>
            </a:br>
            <a:r>
              <a:rPr lang="en-US" sz="1200" dirty="0">
                <a:latin typeface="Times New Roman" panose="02020603050405020304" pitchFamily="18" charset="0"/>
                <a:ea typeface="Calibri" panose="020F0502020204030204" pitchFamily="34" charset="0"/>
                <a:cs typeface="Times New Roman" panose="02020603050405020304" pitchFamily="18" charset="0"/>
              </a:rPr>
              <a:t>200  =  (4.00 x 25.00) + (36 x 2.77778)  =  a perfect/highest possible ARI score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0375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Fall 2018 Enrollment Profile of First-Time, Full-Time Students</a:t>
            </a:r>
            <a:endParaRPr lang="en-US" dirty="0"/>
          </a:p>
        </p:txBody>
      </p:sp>
      <p:sp>
        <p:nvSpPr>
          <p:cNvPr id="6" name="Text Placeholder 5"/>
          <p:cNvSpPr>
            <a:spLocks noGrp="1"/>
          </p:cNvSpPr>
          <p:nvPr>
            <p:ph type="body" sz="quarter" idx="13"/>
          </p:nvPr>
        </p:nvSpPr>
        <p:spPr>
          <a:xfrm>
            <a:off x="304800" y="990600"/>
            <a:ext cx="8503920" cy="585216"/>
          </a:xfrm>
        </p:spPr>
        <p:txBody>
          <a:bodyPr/>
          <a:lstStyle/>
          <a:p>
            <a:r>
              <a:rPr lang="en-US" dirty="0" smtClean="0"/>
              <a:t>The table </a:t>
            </a:r>
            <a:r>
              <a:rPr lang="en-US" dirty="0"/>
              <a:t>below contains the average GPA, ACT, SAT and class rank by Academic Rating Index score groupings for all 1,851 first-year students who enrolled in the University of Wyoming for the 2018 fall semester. </a:t>
            </a:r>
          </a:p>
        </p:txBody>
      </p:sp>
      <p:sp>
        <p:nvSpPr>
          <p:cNvPr id="3" name="Slide Number Placeholder 2"/>
          <p:cNvSpPr>
            <a:spLocks noGrp="1"/>
          </p:cNvSpPr>
          <p:nvPr>
            <p:ph type="sldNum" sz="quarter" idx="4"/>
          </p:nvPr>
        </p:nvSpPr>
        <p:spPr/>
        <p:txBody>
          <a:bodyPr/>
          <a:lstStyle/>
          <a:p>
            <a:fld id="{5E9B6195-AEF7-4DF8-B36C-B411EC6C02A9}" type="slidenum">
              <a:rPr lang="en-US" smtClean="0"/>
              <a:pPr/>
              <a:t>19</a:t>
            </a:fld>
            <a:endParaRPr lang="en-US" dirty="0"/>
          </a:p>
        </p:txBody>
      </p:sp>
      <p:pic>
        <p:nvPicPr>
          <p:cNvPr id="14" name="Picture 13"/>
          <p:cNvPicPr>
            <a:picLocks noChangeAspect="1"/>
          </p:cNvPicPr>
          <p:nvPr/>
        </p:nvPicPr>
        <p:blipFill rotWithShape="1">
          <a:blip r:embed="rId2"/>
          <a:srcRect l="23794" r="23794" b="39728"/>
          <a:stretch/>
        </p:blipFill>
        <p:spPr>
          <a:xfrm>
            <a:off x="1524000" y="1652016"/>
            <a:ext cx="6263640" cy="4240668"/>
          </a:xfrm>
          <a:prstGeom prst="rect">
            <a:avLst/>
          </a:prstGeom>
          <a:ln>
            <a:solidFill>
              <a:schemeClr val="tx1"/>
            </a:solidFill>
          </a:ln>
        </p:spPr>
      </p:pic>
      <p:sp>
        <p:nvSpPr>
          <p:cNvPr id="15" name="TextBox 14"/>
          <p:cNvSpPr txBox="1"/>
          <p:nvPr/>
        </p:nvSpPr>
        <p:spPr>
          <a:xfrm>
            <a:off x="1514856" y="5867400"/>
            <a:ext cx="6248400" cy="615553"/>
          </a:xfrm>
          <a:prstGeom prst="rect">
            <a:avLst/>
          </a:prstGeom>
        </p:spPr>
        <p:txBody>
          <a:bodyPr vert="horz" wrap="square" rtlCol="0">
            <a:spAutoFit/>
          </a:bodyPr>
          <a:lstStyle/>
          <a:p>
            <a:pPr marL="228600" indent="-228600" eaLnBrk="0" fontAlgn="base" hangingPunct="0">
              <a:spcBef>
                <a:spcPct val="20000"/>
              </a:spcBef>
              <a:spcAft>
                <a:spcPct val="0"/>
              </a:spcAft>
              <a:buAutoNum type="arabicPeriod"/>
            </a:pPr>
            <a:r>
              <a:rPr lang="en-US" sz="1000" kern="0" dirty="0" smtClean="0">
                <a:solidFill>
                  <a:srgbClr val="000000"/>
                </a:solidFill>
                <a:latin typeface="Arial Narrow"/>
                <a:ea typeface="ＭＳ Ｐゴシック" pitchFamily="-106" charset="-128"/>
              </a:rPr>
              <a:t>Excludes </a:t>
            </a:r>
            <a:r>
              <a:rPr lang="en-US" sz="1000" kern="0" dirty="0">
                <a:solidFill>
                  <a:srgbClr val="000000"/>
                </a:solidFill>
                <a:latin typeface="Arial Narrow"/>
                <a:ea typeface="ＭＳ Ｐゴシック" pitchFamily="-106" charset="-128"/>
              </a:rPr>
              <a:t>student </a:t>
            </a:r>
            <a:r>
              <a:rPr lang="en-US" sz="1000" kern="0" dirty="0" smtClean="0">
                <a:solidFill>
                  <a:srgbClr val="000000"/>
                </a:solidFill>
                <a:latin typeface="Arial Narrow"/>
                <a:ea typeface="ＭＳ Ｐゴシック" pitchFamily="-106" charset="-128"/>
              </a:rPr>
              <a:t>athletes.</a:t>
            </a:r>
          </a:p>
          <a:p>
            <a:pPr marL="228600" indent="-228600" eaLnBrk="0" fontAlgn="base" hangingPunct="0">
              <a:spcBef>
                <a:spcPct val="20000"/>
              </a:spcBef>
              <a:spcAft>
                <a:spcPct val="0"/>
              </a:spcAft>
              <a:buAutoNum type="arabicPeriod"/>
            </a:pPr>
            <a:r>
              <a:rPr lang="en-US" sz="1000" kern="0" dirty="0" smtClean="0">
                <a:solidFill>
                  <a:srgbClr val="000000"/>
                </a:solidFill>
                <a:latin typeface="Arial Narrow"/>
                <a:ea typeface="ＭＳ Ｐゴシック" pitchFamily="-106" charset="-128"/>
              </a:rPr>
              <a:t>Excludes </a:t>
            </a:r>
            <a:r>
              <a:rPr lang="en-US" sz="1000" kern="0" dirty="0">
                <a:solidFill>
                  <a:srgbClr val="000000"/>
                </a:solidFill>
                <a:latin typeface="Arial Narrow"/>
                <a:ea typeface="ＭＳ Ｐゴシック" pitchFamily="-106" charset="-128"/>
              </a:rPr>
              <a:t>student athletes and out of state students receiving the alumni tuition rate of 150% of resident </a:t>
            </a:r>
            <a:r>
              <a:rPr lang="en-US" sz="1000" kern="0" dirty="0" smtClean="0">
                <a:solidFill>
                  <a:srgbClr val="000000"/>
                </a:solidFill>
                <a:latin typeface="Arial Narrow"/>
                <a:ea typeface="ＭＳ Ｐゴシック" pitchFamily="-106" charset="-128"/>
              </a:rPr>
              <a:t>tuition.</a:t>
            </a:r>
          </a:p>
          <a:p>
            <a:pPr marL="228600" indent="-228600" eaLnBrk="0" fontAlgn="base" hangingPunct="0">
              <a:spcBef>
                <a:spcPct val="20000"/>
              </a:spcBef>
              <a:spcAft>
                <a:spcPct val="0"/>
              </a:spcAft>
              <a:buAutoNum type="arabicPeriod"/>
            </a:pPr>
            <a:r>
              <a:rPr lang="en-US" sz="1000" kern="0" dirty="0" smtClean="0">
                <a:solidFill>
                  <a:srgbClr val="000000"/>
                </a:solidFill>
                <a:latin typeface="Arial Narrow"/>
                <a:ea typeface="ＭＳ Ｐゴシック" pitchFamily="-106" charset="-128"/>
              </a:rPr>
              <a:t>Excludes </a:t>
            </a:r>
            <a:r>
              <a:rPr lang="en-US" sz="1000" kern="0" dirty="0">
                <a:solidFill>
                  <a:srgbClr val="000000"/>
                </a:solidFill>
                <a:latin typeface="Arial Narrow"/>
                <a:ea typeface="ＭＳ Ｐゴシック" pitchFamily="-106" charset="-128"/>
              </a:rPr>
              <a:t>student athletes.</a:t>
            </a:r>
            <a:endParaRPr kumimoji="0" lang="en-US" sz="1000" b="0" i="0" strike="noStrike" kern="0" cap="none" spc="0" normalizeH="0" baseline="0" noProof="0" dirty="0" smtClean="0">
              <a:ln>
                <a:noFill/>
              </a:ln>
              <a:solidFill>
                <a:srgbClr val="000000"/>
              </a:solidFill>
              <a:effectLst/>
              <a:uLnTx/>
              <a:uFillTx/>
              <a:latin typeface="Arial Narrow"/>
              <a:ea typeface="ＭＳ Ｐゴシック" pitchFamily="-106" charset="-128"/>
            </a:endParaRPr>
          </a:p>
        </p:txBody>
      </p:sp>
    </p:spTree>
    <p:extLst>
      <p:ext uri="{BB962C8B-B14F-4D97-AF65-F5344CB8AC3E}">
        <p14:creationId xmlns:p14="http://schemas.microsoft.com/office/powerpoint/2010/main" val="3565151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Purpose/Goals for Today</a:t>
            </a:r>
            <a:endParaRPr lang="en-US" dirty="0"/>
          </a:p>
        </p:txBody>
      </p:sp>
      <p:sp>
        <p:nvSpPr>
          <p:cNvPr id="3" name="Content Placeholder 2"/>
          <p:cNvSpPr>
            <a:spLocks noGrp="1"/>
          </p:cNvSpPr>
          <p:nvPr>
            <p:ph idx="1"/>
          </p:nvPr>
        </p:nvSpPr>
        <p:spPr>
          <a:xfrm>
            <a:off x="304800" y="1219200"/>
            <a:ext cx="8503920" cy="4373563"/>
          </a:xfrm>
        </p:spPr>
        <p:txBody>
          <a:bodyPr/>
          <a:lstStyle/>
          <a:p>
            <a:r>
              <a:rPr lang="en-US" dirty="0" smtClean="0"/>
              <a:t>The intent is to have an open and candid discussion regarding how the University of Wyoming can best serve the State of Wyoming and its citizens.</a:t>
            </a:r>
          </a:p>
          <a:p>
            <a:endParaRPr lang="en-US" dirty="0"/>
          </a:p>
          <a:p>
            <a:r>
              <a:rPr lang="en-US" dirty="0" smtClean="0"/>
              <a:t>There are no formal recommendations or motions in this presentation.</a:t>
            </a:r>
          </a:p>
          <a:p>
            <a:endParaRPr lang="en-US" dirty="0"/>
          </a:p>
          <a:p>
            <a:r>
              <a:rPr lang="en-US" dirty="0" smtClean="0"/>
              <a:t>The data and information shared is just scratching the surface – much more research and analysis needs to be conducted.</a:t>
            </a:r>
          </a:p>
          <a:p>
            <a:endParaRPr lang="en-US" dirty="0"/>
          </a:p>
          <a:p>
            <a:r>
              <a:rPr lang="en-US" dirty="0" smtClean="0"/>
              <a:t>The allotment of 4 hours was intentional – please interrupt and ask questions and/or share your thoughts/experiences/perspectives.</a:t>
            </a:r>
            <a:endParaRPr lang="en-US" dirty="0"/>
          </a:p>
        </p:txBody>
      </p:sp>
      <p:sp>
        <p:nvSpPr>
          <p:cNvPr id="5" name="Slide Number Placeholder 4"/>
          <p:cNvSpPr>
            <a:spLocks noGrp="1"/>
          </p:cNvSpPr>
          <p:nvPr>
            <p:ph type="sldNum" sz="quarter" idx="4"/>
          </p:nvPr>
        </p:nvSpPr>
        <p:spPr/>
        <p:txBody>
          <a:bodyPr/>
          <a:lstStyle/>
          <a:p>
            <a:fld id="{5E9B6195-AEF7-4DF8-B36C-B411EC6C02A9}" type="slidenum">
              <a:rPr lang="en-US" smtClean="0"/>
              <a:pPr/>
              <a:t>2</a:t>
            </a:fld>
            <a:endParaRPr lang="en-US" dirty="0"/>
          </a:p>
        </p:txBody>
      </p:sp>
    </p:spTree>
    <p:extLst>
      <p:ext uri="{BB962C8B-B14F-4D97-AF65-F5344CB8AC3E}">
        <p14:creationId xmlns:p14="http://schemas.microsoft.com/office/powerpoint/2010/main" val="159411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Gap Between Hathaway Funding and UW’s Undergraduate Resident Tuition &amp; Mandatory Fees Continues to Widen</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20</a:t>
            </a:fld>
            <a:endParaRPr lang="en-US" dirty="0"/>
          </a:p>
        </p:txBody>
      </p:sp>
      <p:pic>
        <p:nvPicPr>
          <p:cNvPr id="4" name="Picture 3"/>
          <p:cNvPicPr>
            <a:picLocks noChangeAspect="1"/>
          </p:cNvPicPr>
          <p:nvPr/>
        </p:nvPicPr>
        <p:blipFill>
          <a:blip r:embed="rId2"/>
          <a:stretch>
            <a:fillRect/>
          </a:stretch>
        </p:blipFill>
        <p:spPr>
          <a:xfrm>
            <a:off x="89413" y="1066800"/>
            <a:ext cx="8935715" cy="5212080"/>
          </a:xfrm>
          <a:prstGeom prst="rect">
            <a:avLst/>
          </a:prstGeom>
        </p:spPr>
      </p:pic>
    </p:spTree>
    <p:extLst>
      <p:ext uri="{BB962C8B-B14F-4D97-AF65-F5344CB8AC3E}">
        <p14:creationId xmlns:p14="http://schemas.microsoft.com/office/powerpoint/2010/main" val="1962090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Cost of Attendance: Undergraduate Resident</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21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947587319"/>
              </p:ext>
            </p:extLst>
          </p:nvPr>
        </p:nvGraphicFramePr>
        <p:xfrm>
          <a:off x="5531607" y="1745233"/>
          <a:ext cx="3154045" cy="2838831"/>
        </p:xfrm>
        <a:graphic>
          <a:graphicData uri="http://schemas.openxmlformats.org/drawingml/2006/table">
            <a:tbl>
              <a:tblPr firstRow="1" firstCol="1" bandRow="1"/>
              <a:tblGrid>
                <a:gridCol w="2521585">
                  <a:extLst>
                    <a:ext uri="{9D8B030D-6E8A-4147-A177-3AD203B41FA5}">
                      <a16:colId xmlns:a16="http://schemas.microsoft.com/office/drawing/2014/main" val="668323085"/>
                    </a:ext>
                  </a:extLst>
                </a:gridCol>
                <a:gridCol w="632460">
                  <a:extLst>
                    <a:ext uri="{9D8B030D-6E8A-4147-A177-3AD203B41FA5}">
                      <a16:colId xmlns:a16="http://schemas.microsoft.com/office/drawing/2014/main" val="386844436"/>
                    </a:ext>
                  </a:extLst>
                </a:gridCol>
              </a:tblGrid>
              <a:tr h="184150">
                <a:tc gridSpan="2">
                  <a: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RESIDENT (UNDERGRADUATE)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extLst>
                  <a:ext uri="{0D108BD9-81ED-4DB2-BD59-A6C34878D82A}">
                    <a16:rowId xmlns:a16="http://schemas.microsoft.com/office/drawing/2014/main" val="4096052593"/>
                  </a:ext>
                </a:extLst>
              </a:tr>
              <a:tr h="365760">
                <a:tc>
                  <a:txBody>
                    <a:bodyPr/>
                    <a:lstStyle/>
                    <a:p>
                      <a:pPr marL="0" marR="0">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2019-20 Total Estimated Cost of Attendance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$20,828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6161165"/>
                  </a:ext>
                </a:extLst>
              </a:tr>
              <a:tr h="365760">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2019-20 Total Estimated Direct Costs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$16,588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3244930"/>
                  </a:ext>
                </a:extLst>
              </a:tr>
              <a:tr h="182880">
                <a:tc gridSpan="2">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of 2019-20 Total Estimated Cost of Attendance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49222605"/>
                  </a:ext>
                </a:extLst>
              </a:tr>
              <a:tr h="182880">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$19,787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7362322"/>
                  </a:ext>
                </a:extLst>
              </a:tr>
              <a:tr h="182880">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$18,745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9541645"/>
                  </a:ext>
                </a:extLst>
              </a:tr>
              <a:tr h="182880">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$17,704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6944424"/>
                  </a:ext>
                </a:extLst>
              </a:tr>
              <a:tr h="182880">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$16,662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140353"/>
                  </a:ext>
                </a:extLst>
              </a:tr>
              <a:tr h="182880">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$15,621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0412371"/>
                  </a:ext>
                </a:extLst>
              </a:tr>
              <a:tr h="182880">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$14,580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728011"/>
                  </a:ext>
                </a:extLst>
              </a:tr>
              <a:tr h="182880">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$13,538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5917835"/>
                  </a:ext>
                </a:extLst>
              </a:tr>
              <a:tr h="182880">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$12,497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536133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22897267"/>
              </p:ext>
            </p:extLst>
          </p:nvPr>
        </p:nvGraphicFramePr>
        <p:xfrm>
          <a:off x="266700" y="1600200"/>
          <a:ext cx="4754880" cy="3327019"/>
        </p:xfrm>
        <a:graphic>
          <a:graphicData uri="http://schemas.openxmlformats.org/drawingml/2006/table">
            <a:tbl>
              <a:tblPr firstRow="1" firstCol="1" bandRow="1">
                <a:tableStyleId>{5940675A-B579-460E-94D1-54222C63F5DA}</a:tableStyleId>
              </a:tblPr>
              <a:tblGrid>
                <a:gridCol w="2993948">
                  <a:extLst>
                    <a:ext uri="{9D8B030D-6E8A-4147-A177-3AD203B41FA5}">
                      <a16:colId xmlns:a16="http://schemas.microsoft.com/office/drawing/2014/main" val="1795809013"/>
                    </a:ext>
                  </a:extLst>
                </a:gridCol>
                <a:gridCol w="880466">
                  <a:extLst>
                    <a:ext uri="{9D8B030D-6E8A-4147-A177-3AD203B41FA5}">
                      <a16:colId xmlns:a16="http://schemas.microsoft.com/office/drawing/2014/main" val="124978812"/>
                    </a:ext>
                  </a:extLst>
                </a:gridCol>
                <a:gridCol w="880466">
                  <a:extLst>
                    <a:ext uri="{9D8B030D-6E8A-4147-A177-3AD203B41FA5}">
                      <a16:colId xmlns:a16="http://schemas.microsoft.com/office/drawing/2014/main" val="2279893857"/>
                    </a:ext>
                  </a:extLst>
                </a:gridCol>
              </a:tblGrid>
              <a:tr h="0">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 </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2019-20 (FY20)</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C000"/>
                    </a:solidFill>
                  </a:tcPr>
                </a:tc>
                <a:tc hMerge="1">
                  <a:txBody>
                    <a:bodyPr/>
                    <a:lstStyle/>
                    <a:p>
                      <a:endParaRPr lang="en-US"/>
                    </a:p>
                  </a:txBody>
                  <a:tcPr/>
                </a:tc>
                <a:extLst>
                  <a:ext uri="{0D108BD9-81ED-4DB2-BD59-A6C34878D82A}">
                    <a16:rowId xmlns:a16="http://schemas.microsoft.com/office/drawing/2014/main" val="2292586999"/>
                  </a:ext>
                </a:extLst>
              </a:tr>
              <a:tr h="0">
                <a:tc>
                  <a:txBody>
                    <a:bodyPr/>
                    <a:lstStyle/>
                    <a:p>
                      <a:pPr marL="0" marR="0" algn="l">
                        <a:lnSpc>
                          <a:spcPct val="107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Category</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Semester </a:t>
                      </a:r>
                      <a:br>
                        <a:rPr lang="en-US" sz="1200" b="1" dirty="0">
                          <a:effectLst/>
                          <a:latin typeface="Times New Roman" panose="02020603050405020304" pitchFamily="18" charset="0"/>
                          <a:cs typeface="Times New Roman" panose="02020603050405020304" pitchFamily="18" charset="0"/>
                        </a:rPr>
                      </a:br>
                      <a:r>
                        <a:rPr lang="en-US" sz="1200" b="1" dirty="0">
                          <a:effectLst/>
                          <a:latin typeface="Times New Roman" panose="02020603050405020304" pitchFamily="18" charset="0"/>
                          <a:cs typeface="Times New Roman" panose="02020603050405020304" pitchFamily="18" charset="0"/>
                        </a:rPr>
                        <a:t>(15 credits)</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Academic Year </a:t>
                      </a:r>
                      <a:br>
                        <a:rPr lang="en-US" sz="1200" b="1" dirty="0">
                          <a:effectLst/>
                          <a:latin typeface="Times New Roman" panose="02020603050405020304" pitchFamily="18" charset="0"/>
                          <a:cs typeface="Times New Roman" panose="02020603050405020304" pitchFamily="18" charset="0"/>
                        </a:rPr>
                      </a:br>
                      <a:r>
                        <a:rPr lang="en-US" sz="1200" b="1" dirty="0">
                          <a:effectLst/>
                          <a:latin typeface="Times New Roman" panose="02020603050405020304" pitchFamily="18" charset="0"/>
                          <a:cs typeface="Times New Roman" panose="02020603050405020304" pitchFamily="18" charset="0"/>
                        </a:rPr>
                        <a:t>(30 credits)</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25711826"/>
                  </a:ext>
                </a:extLst>
              </a:tr>
              <a:tr h="0">
                <a:tc>
                  <a:txBody>
                    <a:bodyPr/>
                    <a:lstStyle/>
                    <a:p>
                      <a:pPr marL="0" marR="0">
                        <a:lnSpc>
                          <a:spcPct val="107000"/>
                        </a:lnSpc>
                        <a:spcBef>
                          <a:spcPts val="0"/>
                        </a:spcBef>
                        <a:spcAft>
                          <a:spcPts val="0"/>
                        </a:spcAft>
                      </a:pPr>
                      <a:r>
                        <a:rPr lang="en-US" sz="1200" b="1" i="1" dirty="0">
                          <a:effectLst/>
                          <a:latin typeface="Times New Roman" panose="02020603050405020304" pitchFamily="18" charset="0"/>
                          <a:cs typeface="Times New Roman" panose="02020603050405020304" pitchFamily="18" charset="0"/>
                        </a:rPr>
                        <a:t>Direct Costs:</a:t>
                      </a:r>
                      <a:endParaRPr lang="en-US" sz="11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100" dirty="0">
                        <a:effectLst/>
                        <a:latin typeface="Times New Roman" panose="02020603050405020304" pitchFamily="18" charset="0"/>
                        <a:cs typeface="Times New Roman" panose="02020603050405020304" pitchFamily="18" charset="0"/>
                      </a:endParaRPr>
                    </a:p>
                  </a:txBody>
                  <a:tcPr marL="68580" marR="68580" marT="0" marB="0"/>
                </a:tc>
                <a:tc>
                  <a:txBody>
                    <a:bodyPr/>
                    <a:lstStyle/>
                    <a:p>
                      <a:endParaRPr lang="en-US" sz="11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47820081"/>
                  </a:ext>
                </a:extLst>
              </a:tr>
              <a:tr h="0">
                <a:tc>
                  <a:txBody>
                    <a:bodyPr/>
                    <a:lstStyle/>
                    <a:p>
                      <a:pPr marL="457200" marR="0" lvl="1">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Tuition</a:t>
                      </a:r>
                      <a:r>
                        <a:rPr lang="en-US" sz="1200" baseline="30000" dirty="0">
                          <a:effectLst/>
                          <a:latin typeface="Times New Roman" panose="02020603050405020304" pitchFamily="18" charset="0"/>
                          <a:cs typeface="Times New Roman" panose="02020603050405020304" pitchFamily="18" charset="0"/>
                        </a:rPr>
                        <a:t>1</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$2,085</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$4,170</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0933587"/>
                  </a:ext>
                </a:extLst>
              </a:tr>
              <a:tr h="0">
                <a:tc>
                  <a:txBody>
                    <a:bodyPr/>
                    <a:lstStyle/>
                    <a:p>
                      <a:pPr marL="457200" marR="0" lvl="1">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Mandatory Fees</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$706</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$1,411</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572150"/>
                  </a:ext>
                </a:extLst>
              </a:tr>
              <a:tr h="0">
                <a:tc>
                  <a:txBody>
                    <a:bodyPr/>
                    <a:lstStyle/>
                    <a:p>
                      <a:pPr marL="457200" marR="0" lvl="1">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Advising Fees</a:t>
                      </a:r>
                      <a:r>
                        <a:rPr lang="en-US" sz="1200" baseline="30000" dirty="0">
                          <a:effectLst/>
                          <a:latin typeface="Times New Roman" panose="02020603050405020304" pitchFamily="18" charset="0"/>
                          <a:cs typeface="Times New Roman" panose="02020603050405020304" pitchFamily="18" charset="0"/>
                        </a:rPr>
                        <a:t>2</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$90</a:t>
                      </a:r>
                      <a:endParaRPr lang="en-US" sz="11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$180</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5874966"/>
                  </a:ext>
                </a:extLst>
              </a:tr>
              <a:tr h="0">
                <a:tc>
                  <a:txBody>
                    <a:bodyPr/>
                    <a:lstStyle/>
                    <a:p>
                      <a:pPr marL="457200" marR="0" lvl="1">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Program Fees</a:t>
                      </a:r>
                      <a:r>
                        <a:rPr lang="en-US" sz="1200" baseline="30000" dirty="0">
                          <a:effectLst/>
                          <a:latin typeface="Times New Roman" panose="02020603050405020304" pitchFamily="18" charset="0"/>
                          <a:cs typeface="Times New Roman" panose="02020603050405020304" pitchFamily="18" charset="0"/>
                        </a:rPr>
                        <a:t>3</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$195</a:t>
                      </a:r>
                      <a:endParaRPr lang="en-US" sz="11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$390</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8028596"/>
                  </a:ext>
                </a:extLst>
              </a:tr>
              <a:tr h="0">
                <a:tc>
                  <a:txBody>
                    <a:bodyPr/>
                    <a:lstStyle/>
                    <a:p>
                      <a:pPr marL="457200" marR="0" lvl="1">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Room</a:t>
                      </a:r>
                      <a:r>
                        <a:rPr lang="en-US" sz="1200" baseline="30000" dirty="0">
                          <a:effectLst/>
                          <a:latin typeface="Times New Roman" panose="02020603050405020304" pitchFamily="18" charset="0"/>
                          <a:cs typeface="Times New Roman" panose="02020603050405020304" pitchFamily="18" charset="0"/>
                        </a:rPr>
                        <a:t>4</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$2,247</a:t>
                      </a:r>
                      <a:endParaRPr lang="en-US" sz="11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$4,493</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4561598"/>
                  </a:ext>
                </a:extLst>
              </a:tr>
              <a:tr h="0">
                <a:tc>
                  <a:txBody>
                    <a:bodyPr/>
                    <a:lstStyle/>
                    <a:p>
                      <a:pPr marL="457200" marR="0" lvl="1">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Board (Meal Plan)</a:t>
                      </a:r>
                      <a:r>
                        <a:rPr lang="en-US" sz="1200" baseline="30000" dirty="0">
                          <a:effectLst/>
                          <a:latin typeface="Times New Roman" panose="02020603050405020304" pitchFamily="18" charset="0"/>
                          <a:cs typeface="Times New Roman" panose="02020603050405020304" pitchFamily="18" charset="0"/>
                        </a:rPr>
                        <a:t>5</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$2,972</a:t>
                      </a:r>
                      <a:endParaRPr lang="en-US" sz="11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$5,944</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6529610"/>
                  </a:ext>
                </a:extLst>
              </a:tr>
              <a:tr h="0">
                <a:tc>
                  <a:txBody>
                    <a:bodyPr/>
                    <a:lstStyle/>
                    <a:p>
                      <a:pPr marL="0" marR="0">
                        <a:lnSpc>
                          <a:spcPct val="107000"/>
                        </a:lnSpc>
                        <a:spcBef>
                          <a:spcPts val="0"/>
                        </a:spcBef>
                        <a:spcAft>
                          <a:spcPts val="0"/>
                        </a:spcAft>
                      </a:pPr>
                      <a:r>
                        <a:rPr lang="en-US" sz="1200" b="1" dirty="0" smtClean="0">
                          <a:effectLst/>
                          <a:highlight>
                            <a:srgbClr val="FFFF00"/>
                          </a:highlight>
                          <a:latin typeface="Times New Roman" panose="02020603050405020304" pitchFamily="18" charset="0"/>
                          <a:cs typeface="Times New Roman" panose="02020603050405020304" pitchFamily="18" charset="0"/>
                        </a:rPr>
                        <a:t>Sub-Total Estimated </a:t>
                      </a:r>
                      <a:r>
                        <a:rPr lang="en-US" sz="1200" b="1" dirty="0">
                          <a:effectLst/>
                          <a:highlight>
                            <a:srgbClr val="FFFF00"/>
                          </a:highlight>
                          <a:latin typeface="Times New Roman" panose="02020603050405020304" pitchFamily="18" charset="0"/>
                          <a:cs typeface="Times New Roman" panose="02020603050405020304" pitchFamily="18" charset="0"/>
                        </a:rPr>
                        <a:t>UW Direct Costs</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b="1" dirty="0">
                          <a:effectLst/>
                          <a:highlight>
                            <a:srgbClr val="FFFF00"/>
                          </a:highlight>
                          <a:latin typeface="Times New Roman" panose="02020603050405020304" pitchFamily="18" charset="0"/>
                          <a:cs typeface="Times New Roman" panose="02020603050405020304" pitchFamily="18" charset="0"/>
                        </a:rPr>
                        <a:t>$8,295</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b="1" dirty="0">
                          <a:effectLst/>
                          <a:highlight>
                            <a:srgbClr val="FFFF00"/>
                          </a:highlight>
                          <a:latin typeface="Times New Roman" panose="02020603050405020304" pitchFamily="18" charset="0"/>
                          <a:cs typeface="Times New Roman" panose="02020603050405020304" pitchFamily="18" charset="0"/>
                        </a:rPr>
                        <a:t>$16,588</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6738381"/>
                  </a:ext>
                </a:extLst>
              </a:tr>
              <a:tr h="0">
                <a:tc>
                  <a:txBody>
                    <a:bodyPr/>
                    <a:lstStyle/>
                    <a:p>
                      <a:pPr marL="0" marR="0">
                        <a:lnSpc>
                          <a:spcPct val="107000"/>
                        </a:lnSpc>
                        <a:spcBef>
                          <a:spcPts val="0"/>
                        </a:spcBef>
                        <a:spcAft>
                          <a:spcPts val="0"/>
                        </a:spcAft>
                      </a:pPr>
                      <a:r>
                        <a:rPr lang="en-US" sz="1200" b="1" i="1" dirty="0">
                          <a:effectLst/>
                          <a:latin typeface="Times New Roman" panose="02020603050405020304" pitchFamily="18" charset="0"/>
                          <a:cs typeface="Times New Roman" panose="02020603050405020304" pitchFamily="18" charset="0"/>
                        </a:rPr>
                        <a:t>Indirect Costs:</a:t>
                      </a:r>
                      <a:endParaRPr lang="en-US" sz="11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100" dirty="0">
                        <a:effectLst/>
                        <a:latin typeface="Times New Roman" panose="02020603050405020304" pitchFamily="18" charset="0"/>
                        <a:cs typeface="Times New Roman" panose="02020603050405020304" pitchFamily="18" charset="0"/>
                      </a:endParaRPr>
                    </a:p>
                  </a:txBody>
                  <a:tcPr marL="68580" marR="68580" marT="0" marB="0"/>
                </a:tc>
                <a:tc>
                  <a:txBody>
                    <a:bodyPr/>
                    <a:lstStyle/>
                    <a:p>
                      <a:endParaRPr lang="en-US" sz="11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34629971"/>
                  </a:ext>
                </a:extLst>
              </a:tr>
              <a:tr h="0">
                <a:tc>
                  <a:txBody>
                    <a:bodyPr/>
                    <a:lstStyle/>
                    <a:p>
                      <a:pPr marL="457200" marR="0" lvl="1">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Books/Supplies</a:t>
                      </a:r>
                      <a:r>
                        <a:rPr lang="en-US" sz="1200" baseline="30000" dirty="0">
                          <a:effectLst/>
                          <a:latin typeface="Times New Roman" panose="02020603050405020304" pitchFamily="18" charset="0"/>
                          <a:cs typeface="Times New Roman" panose="02020603050405020304" pitchFamily="18" charset="0"/>
                        </a:rPr>
                        <a:t>6</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$600</a:t>
                      </a:r>
                      <a:endParaRPr lang="en-US" sz="11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$1,200</a:t>
                      </a:r>
                      <a:endParaRPr lang="en-US" sz="11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2008121"/>
                  </a:ext>
                </a:extLst>
              </a:tr>
              <a:tr h="0">
                <a:tc>
                  <a:txBody>
                    <a:bodyPr/>
                    <a:lstStyle/>
                    <a:p>
                      <a:pPr marL="457200" marR="0" lvl="1">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Travel</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$420</a:t>
                      </a:r>
                      <a:endParaRPr lang="en-US" sz="11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$840</a:t>
                      </a:r>
                      <a:endParaRPr lang="en-US" sz="11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6543291"/>
                  </a:ext>
                </a:extLst>
              </a:tr>
              <a:tr h="0">
                <a:tc>
                  <a:txBody>
                    <a:bodyPr/>
                    <a:lstStyle/>
                    <a:p>
                      <a:pPr marL="457200" marR="0" lvl="1">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Personal</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$1,100</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$2,200</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8518433"/>
                  </a:ext>
                </a:extLst>
              </a:tr>
              <a:tr h="0">
                <a:tc>
                  <a:txBody>
                    <a:bodyPr/>
                    <a:lstStyle/>
                    <a:p>
                      <a:pPr marL="0" marR="0">
                        <a:lnSpc>
                          <a:spcPct val="107000"/>
                        </a:lnSpc>
                        <a:spcBef>
                          <a:spcPts val="0"/>
                        </a:spcBef>
                        <a:spcAft>
                          <a:spcPts val="0"/>
                        </a:spcAft>
                      </a:pPr>
                      <a:r>
                        <a:rPr lang="en-US" sz="1200" b="1" dirty="0">
                          <a:effectLst/>
                          <a:highlight>
                            <a:srgbClr val="FFFF00"/>
                          </a:highlight>
                          <a:latin typeface="Times New Roman" panose="02020603050405020304" pitchFamily="18" charset="0"/>
                          <a:cs typeface="Times New Roman" panose="02020603050405020304" pitchFamily="18" charset="0"/>
                        </a:rPr>
                        <a:t>Estimated </a:t>
                      </a:r>
                      <a:r>
                        <a:rPr lang="en-US" sz="1200" b="1" dirty="0" smtClean="0">
                          <a:effectLst/>
                          <a:highlight>
                            <a:srgbClr val="FFFF00"/>
                          </a:highlight>
                          <a:latin typeface="Times New Roman" panose="02020603050405020304" pitchFamily="18" charset="0"/>
                          <a:cs typeface="Times New Roman" panose="02020603050405020304" pitchFamily="18" charset="0"/>
                        </a:rPr>
                        <a:t>Total Cost of Attendance </a:t>
                      </a:r>
                      <a:r>
                        <a:rPr lang="en-US" sz="1200" b="1" dirty="0">
                          <a:effectLst/>
                          <a:highlight>
                            <a:srgbClr val="FFFF00"/>
                          </a:highlight>
                          <a:latin typeface="Times New Roman" panose="02020603050405020304" pitchFamily="18" charset="0"/>
                          <a:cs typeface="Times New Roman" panose="02020603050405020304" pitchFamily="18" charset="0"/>
                        </a:rPr>
                        <a:t>Budget</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b="1" dirty="0">
                          <a:effectLst/>
                          <a:highlight>
                            <a:srgbClr val="FFFF00"/>
                          </a:highlight>
                          <a:latin typeface="Times New Roman" panose="02020603050405020304" pitchFamily="18" charset="0"/>
                          <a:cs typeface="Times New Roman" panose="02020603050405020304" pitchFamily="18" charset="0"/>
                        </a:rPr>
                        <a:t>$10,415</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b="1" dirty="0">
                          <a:effectLst/>
                          <a:highlight>
                            <a:srgbClr val="FFFF00"/>
                          </a:highlight>
                          <a:latin typeface="Times New Roman" panose="02020603050405020304" pitchFamily="18" charset="0"/>
                          <a:cs typeface="Times New Roman" panose="02020603050405020304" pitchFamily="18" charset="0"/>
                        </a:rPr>
                        <a:t>$20,828</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9230276"/>
                  </a:ext>
                </a:extLst>
              </a:tr>
            </a:tbl>
          </a:graphicData>
        </a:graphic>
      </p:graphicFrame>
      <p:sp>
        <p:nvSpPr>
          <p:cNvPr id="8" name="Rectangle 7"/>
          <p:cNvSpPr/>
          <p:nvPr/>
        </p:nvSpPr>
        <p:spPr>
          <a:xfrm>
            <a:off x="-16764" y="5228025"/>
            <a:ext cx="8913105" cy="1121013"/>
          </a:xfrm>
          <a:prstGeom prst="rect">
            <a:avLst/>
          </a:prstGeom>
        </p:spPr>
        <p:txBody>
          <a:bodyPr wrap="square">
            <a:spAutoFit/>
          </a:bodyPr>
          <a:lstStyle/>
          <a:p>
            <a:pPr marL="320040" marR="0">
              <a:lnSpc>
                <a:spcPct val="107000"/>
              </a:lnSpc>
              <a:spcBef>
                <a:spcPts val="0"/>
              </a:spcBef>
              <a:spcAft>
                <a:spcPts val="800"/>
              </a:spcAft>
            </a:pPr>
            <a:r>
              <a:rPr lang="en-US" sz="1050" baseline="30000" dirty="0">
                <a:latin typeface="Times New Roman" panose="02020603050405020304" pitchFamily="18" charset="0"/>
                <a:ea typeface="Times New Roman" panose="02020603050405020304" pitchFamily="18" charset="0"/>
                <a:cs typeface="Times New Roman" panose="02020603050405020304" pitchFamily="18" charset="0"/>
              </a:rPr>
              <a:t>1</a:t>
            </a:r>
            <a:r>
              <a:rPr lang="en-US" sz="1050" dirty="0">
                <a:latin typeface="Times New Roman" panose="02020603050405020304" pitchFamily="18" charset="0"/>
                <a:ea typeface="Times New Roman" panose="02020603050405020304" pitchFamily="18" charset="0"/>
                <a:cs typeface="Times New Roman" panose="02020603050405020304" pitchFamily="18" charset="0"/>
              </a:rPr>
              <a:t> Tuition amount is based on $139 per credit hour (actual tuition will vary based on the actual credit hours enrolled). </a:t>
            </a:r>
            <a:br>
              <a:rPr lang="en-US" sz="1050" dirty="0">
                <a:latin typeface="Times New Roman" panose="02020603050405020304" pitchFamily="18" charset="0"/>
                <a:ea typeface="Times New Roman" panose="02020603050405020304" pitchFamily="18" charset="0"/>
                <a:cs typeface="Times New Roman" panose="02020603050405020304" pitchFamily="18" charset="0"/>
              </a:rPr>
            </a:br>
            <a:r>
              <a:rPr lang="en-US" sz="105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1050" dirty="0">
                <a:latin typeface="Times New Roman" panose="02020603050405020304" pitchFamily="18" charset="0"/>
                <a:ea typeface="Times New Roman" panose="02020603050405020304" pitchFamily="18" charset="0"/>
                <a:cs typeface="Times New Roman" panose="02020603050405020304" pitchFamily="18" charset="0"/>
              </a:rPr>
              <a:t> Advising Fees are $6 per credit hour (actual advising fees will vary based on the actual credit hours enrolled). </a:t>
            </a:r>
            <a:br>
              <a:rPr lang="en-US" sz="1050" dirty="0">
                <a:latin typeface="Times New Roman" panose="02020603050405020304" pitchFamily="18" charset="0"/>
                <a:ea typeface="Times New Roman" panose="02020603050405020304" pitchFamily="18" charset="0"/>
                <a:cs typeface="Times New Roman" panose="02020603050405020304" pitchFamily="18" charset="0"/>
              </a:rPr>
            </a:br>
            <a:r>
              <a:rPr lang="en-US" sz="105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en-US" sz="1050" dirty="0">
                <a:latin typeface="Times New Roman" panose="02020603050405020304" pitchFamily="18" charset="0"/>
                <a:ea typeface="Times New Roman" panose="02020603050405020304" pitchFamily="18" charset="0"/>
                <a:cs typeface="Times New Roman" panose="02020603050405020304" pitchFamily="18" charset="0"/>
              </a:rPr>
              <a:t> Program Fees vary from $3 and $25 per credit hour. </a:t>
            </a:r>
            <a:br>
              <a:rPr lang="en-US" sz="1050" dirty="0">
                <a:latin typeface="Times New Roman" panose="02020603050405020304" pitchFamily="18" charset="0"/>
                <a:ea typeface="Times New Roman" panose="02020603050405020304" pitchFamily="18" charset="0"/>
                <a:cs typeface="Times New Roman" panose="02020603050405020304" pitchFamily="18" charset="0"/>
              </a:rPr>
            </a:br>
            <a:r>
              <a:rPr lang="en-US" sz="105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en-US" sz="1050" dirty="0">
                <a:latin typeface="Times New Roman" panose="02020603050405020304" pitchFamily="18" charset="0"/>
                <a:ea typeface="Times New Roman" panose="02020603050405020304" pitchFamily="18" charset="0"/>
                <a:cs typeface="Times New Roman" panose="02020603050405020304" pitchFamily="18" charset="0"/>
              </a:rPr>
              <a:t> Room amount is based on a standard double occupancy room. </a:t>
            </a:r>
            <a:br>
              <a:rPr lang="en-US" sz="1050" dirty="0">
                <a:latin typeface="Times New Roman" panose="02020603050405020304" pitchFamily="18" charset="0"/>
                <a:ea typeface="Times New Roman" panose="02020603050405020304" pitchFamily="18" charset="0"/>
                <a:cs typeface="Times New Roman" panose="02020603050405020304" pitchFamily="18" charset="0"/>
              </a:rPr>
            </a:br>
            <a:r>
              <a:rPr lang="en-US" sz="1050" baseline="30000" dirty="0">
                <a:latin typeface="Times New Roman" panose="02020603050405020304" pitchFamily="18" charset="0"/>
                <a:ea typeface="Times New Roman" panose="02020603050405020304" pitchFamily="18" charset="0"/>
                <a:cs typeface="Times New Roman" panose="02020603050405020304" pitchFamily="18" charset="0"/>
              </a:rPr>
              <a:t>5</a:t>
            </a:r>
            <a:r>
              <a:rPr lang="en-US" sz="1050" dirty="0">
                <a:latin typeface="Times New Roman" panose="02020603050405020304" pitchFamily="18" charset="0"/>
                <a:ea typeface="Times New Roman" panose="02020603050405020304" pitchFamily="18" charset="0"/>
                <a:cs typeface="Times New Roman" panose="02020603050405020304" pitchFamily="18" charset="0"/>
              </a:rPr>
              <a:t> Board amount is based on an unlimited meals per week plan. </a:t>
            </a:r>
            <a:br>
              <a:rPr lang="en-US" sz="1050" dirty="0">
                <a:latin typeface="Times New Roman" panose="02020603050405020304" pitchFamily="18" charset="0"/>
                <a:ea typeface="Times New Roman" panose="02020603050405020304" pitchFamily="18" charset="0"/>
                <a:cs typeface="Times New Roman" panose="02020603050405020304" pitchFamily="18" charset="0"/>
              </a:rPr>
            </a:br>
            <a:r>
              <a:rPr lang="en-US" sz="1050" baseline="30000" dirty="0">
                <a:latin typeface="Times New Roman" panose="02020603050405020304" pitchFamily="18" charset="0"/>
                <a:ea typeface="Times New Roman" panose="02020603050405020304" pitchFamily="18" charset="0"/>
                <a:cs typeface="Times New Roman" panose="02020603050405020304" pitchFamily="18" charset="0"/>
              </a:rPr>
              <a:t>6</a:t>
            </a:r>
            <a:r>
              <a:rPr lang="en-US" sz="1050" dirty="0">
                <a:latin typeface="Times New Roman" panose="02020603050405020304" pitchFamily="18" charset="0"/>
                <a:ea typeface="Times New Roman" panose="02020603050405020304" pitchFamily="18" charset="0"/>
                <a:cs typeface="Times New Roman" panose="02020603050405020304" pitchFamily="18" charset="0"/>
              </a:rPr>
              <a:t> Actual cost of books and supplies will vary.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2829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Hathaway Scholarship Based Upon Merit</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22</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741843984"/>
              </p:ext>
            </p:extLst>
          </p:nvPr>
        </p:nvGraphicFramePr>
        <p:xfrm>
          <a:off x="1371600" y="1219200"/>
          <a:ext cx="6217920" cy="4784377"/>
        </p:xfrm>
        <a:graphic>
          <a:graphicData uri="http://schemas.openxmlformats.org/drawingml/2006/table">
            <a:tbl>
              <a:tblPr firstRow="1" bandRow="1">
                <a:tableStyleId>{5940675A-B579-460E-94D1-54222C63F5DA}</a:tableStyleId>
              </a:tblPr>
              <a:tblGrid>
                <a:gridCol w="1554480">
                  <a:extLst>
                    <a:ext uri="{9D8B030D-6E8A-4147-A177-3AD203B41FA5}">
                      <a16:colId xmlns:a16="http://schemas.microsoft.com/office/drawing/2014/main" val="2848690183"/>
                    </a:ext>
                  </a:extLst>
                </a:gridCol>
                <a:gridCol w="1554480">
                  <a:extLst>
                    <a:ext uri="{9D8B030D-6E8A-4147-A177-3AD203B41FA5}">
                      <a16:colId xmlns:a16="http://schemas.microsoft.com/office/drawing/2014/main" val="537595492"/>
                    </a:ext>
                  </a:extLst>
                </a:gridCol>
                <a:gridCol w="1554480">
                  <a:extLst>
                    <a:ext uri="{9D8B030D-6E8A-4147-A177-3AD203B41FA5}">
                      <a16:colId xmlns:a16="http://schemas.microsoft.com/office/drawing/2014/main" val="351816486"/>
                    </a:ext>
                  </a:extLst>
                </a:gridCol>
                <a:gridCol w="1554480">
                  <a:extLst>
                    <a:ext uri="{9D8B030D-6E8A-4147-A177-3AD203B41FA5}">
                      <a16:colId xmlns:a16="http://schemas.microsoft.com/office/drawing/2014/main" val="3036807603"/>
                    </a:ext>
                  </a:extLst>
                </a:gridCol>
              </a:tblGrid>
              <a:tr h="430653">
                <a:tc>
                  <a:txBody>
                    <a:bodyPr/>
                    <a:lstStyle/>
                    <a:p>
                      <a:endParaRPr lang="en-US" sz="1200" dirty="0">
                        <a:latin typeface="Times New Roman" panose="02020603050405020304" pitchFamily="18" charset="0"/>
                        <a:cs typeface="Times New Roman" panose="02020603050405020304" pitchFamily="18" charset="0"/>
                      </a:endParaRPr>
                    </a:p>
                  </a:txBody>
                  <a:tcPr/>
                </a:tc>
                <a:tc>
                  <a:txBody>
                    <a:bodyPr/>
                    <a:lstStyle/>
                    <a:p>
                      <a:pPr algn="ctr"/>
                      <a:r>
                        <a:rPr lang="en-US" sz="1200" b="1" dirty="0" smtClean="0">
                          <a:latin typeface="Times New Roman" panose="02020603050405020304" pitchFamily="18" charset="0"/>
                          <a:cs typeface="Times New Roman" panose="02020603050405020304" pitchFamily="18" charset="0"/>
                        </a:rPr>
                        <a:t>Honors</a:t>
                      </a:r>
                      <a:endParaRPr lang="en-US" sz="1200" b="1" dirty="0">
                        <a:latin typeface="Times New Roman" panose="02020603050405020304" pitchFamily="18" charset="0"/>
                        <a:cs typeface="Times New Roman" panose="02020603050405020304" pitchFamily="18" charset="0"/>
                      </a:endParaRPr>
                    </a:p>
                  </a:txBody>
                  <a:tcPr anchor="b"/>
                </a:tc>
                <a:tc>
                  <a:txBody>
                    <a:bodyPr/>
                    <a:lstStyle/>
                    <a:p>
                      <a:pPr algn="ctr"/>
                      <a:r>
                        <a:rPr lang="en-US" sz="1200" b="1" dirty="0" smtClean="0">
                          <a:latin typeface="Times New Roman" panose="02020603050405020304" pitchFamily="18" charset="0"/>
                          <a:cs typeface="Times New Roman" panose="02020603050405020304" pitchFamily="18" charset="0"/>
                        </a:rPr>
                        <a:t>Performance</a:t>
                      </a:r>
                      <a:endParaRPr lang="en-US" sz="1200" b="1" dirty="0">
                        <a:latin typeface="Times New Roman" panose="02020603050405020304" pitchFamily="18" charset="0"/>
                        <a:cs typeface="Times New Roman" panose="02020603050405020304" pitchFamily="18" charset="0"/>
                      </a:endParaRPr>
                    </a:p>
                  </a:txBody>
                  <a:tcPr anchor="b"/>
                </a:tc>
                <a:tc>
                  <a:txBody>
                    <a:bodyPr/>
                    <a:lstStyle/>
                    <a:p>
                      <a:pPr algn="ctr"/>
                      <a:r>
                        <a:rPr lang="en-US" sz="1200" b="1" dirty="0" smtClean="0">
                          <a:latin typeface="Times New Roman" panose="02020603050405020304" pitchFamily="18" charset="0"/>
                          <a:cs typeface="Times New Roman" panose="02020603050405020304" pitchFamily="18" charset="0"/>
                        </a:rPr>
                        <a:t>Opportunity</a:t>
                      </a:r>
                      <a:endParaRPr lang="en-US" sz="1200" b="1" dirty="0">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val="296430998"/>
                  </a:ext>
                </a:extLst>
              </a:tr>
              <a:tr h="743318">
                <a:tc>
                  <a:txBody>
                    <a:bodyPr/>
                    <a:lstStyle/>
                    <a:p>
                      <a:r>
                        <a:rPr lang="en-US" sz="1200" dirty="0" smtClean="0">
                          <a:latin typeface="Times New Roman" panose="02020603050405020304" pitchFamily="18" charset="0"/>
                          <a:cs typeface="Times New Roman" panose="02020603050405020304" pitchFamily="18" charset="0"/>
                        </a:rPr>
                        <a:t>Award Amounts</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$3,360</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$2,520</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$1,680</a:t>
                      </a:r>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462689620"/>
                  </a:ext>
                </a:extLst>
              </a:tr>
              <a:tr h="743318">
                <a:tc>
                  <a:txBody>
                    <a:bodyPr/>
                    <a:lstStyle/>
                    <a:p>
                      <a:r>
                        <a:rPr lang="en-US" sz="1200" dirty="0" smtClean="0">
                          <a:latin typeface="Times New Roman" panose="02020603050405020304" pitchFamily="18" charset="0"/>
                          <a:cs typeface="Times New Roman" panose="02020603050405020304" pitchFamily="18" charset="0"/>
                        </a:rPr>
                        <a:t>Minimum High</a:t>
                      </a:r>
                      <a:r>
                        <a:rPr lang="en-US" sz="1200" baseline="0" dirty="0" smtClean="0">
                          <a:latin typeface="Times New Roman" panose="02020603050405020304" pitchFamily="18" charset="0"/>
                          <a:cs typeface="Times New Roman" panose="02020603050405020304" pitchFamily="18" charset="0"/>
                        </a:rPr>
                        <a:t> School GPA (cumulative)</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3.50</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3.00</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2.50</a:t>
                      </a:r>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047331945"/>
                  </a:ext>
                </a:extLst>
              </a:tr>
              <a:tr h="955696">
                <a:tc>
                  <a:txBody>
                    <a:bodyPr/>
                    <a:lstStyle/>
                    <a:p>
                      <a:r>
                        <a:rPr lang="en-US" sz="1200" dirty="0" smtClean="0">
                          <a:latin typeface="Times New Roman" panose="02020603050405020304" pitchFamily="18" charset="0"/>
                          <a:cs typeface="Times New Roman" panose="02020603050405020304" pitchFamily="18" charset="0"/>
                        </a:rPr>
                        <a:t>Minimum ACT/SAT Score (composite,</a:t>
                      </a:r>
                      <a:r>
                        <a:rPr lang="en-US" sz="1200" baseline="0" dirty="0" smtClean="0">
                          <a:latin typeface="Times New Roman" panose="02020603050405020304" pitchFamily="18" charset="0"/>
                          <a:cs typeface="Times New Roman" panose="02020603050405020304" pitchFamily="18" charset="0"/>
                        </a:rPr>
                        <a:t> not including writing section)</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25/1200</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21/1060</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19/990</a:t>
                      </a:r>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436565077"/>
                  </a:ext>
                </a:extLst>
              </a:tr>
              <a:tr h="955696">
                <a:tc>
                  <a:txBody>
                    <a:bodyPr/>
                    <a:lstStyle/>
                    <a:p>
                      <a:r>
                        <a:rPr lang="en-US" sz="1200" dirty="0" smtClean="0">
                          <a:latin typeface="Times New Roman" panose="02020603050405020304" pitchFamily="18" charset="0"/>
                          <a:cs typeface="Times New Roman" panose="02020603050405020304" pitchFamily="18" charset="0"/>
                        </a:rPr>
                        <a:t>Length of Award</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8 Full-Time Semesters</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8 Full-Time Semesters</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8 Full-Time Semesters</a:t>
                      </a:r>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91433263"/>
                  </a:ext>
                </a:extLst>
              </a:tr>
              <a:tr h="955696">
                <a:tc>
                  <a:txBody>
                    <a:bodyPr/>
                    <a:lstStyle/>
                    <a:p>
                      <a:r>
                        <a:rPr lang="en-US" sz="1200" dirty="0" smtClean="0">
                          <a:latin typeface="Times New Roman" panose="02020603050405020304" pitchFamily="18" charset="0"/>
                          <a:cs typeface="Times New Roman" panose="02020603050405020304" pitchFamily="18" charset="0"/>
                        </a:rPr>
                        <a:t>Minimum College GPA (cumulative)</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2.50</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2.50</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2.25</a:t>
                      </a:r>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462639399"/>
                  </a:ext>
                </a:extLst>
              </a:tr>
            </a:tbl>
          </a:graphicData>
        </a:graphic>
      </p:graphicFrame>
    </p:spTree>
    <p:extLst>
      <p:ext uri="{BB962C8B-B14F-4D97-AF65-F5344CB8AC3E}">
        <p14:creationId xmlns:p14="http://schemas.microsoft.com/office/powerpoint/2010/main" val="4257889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Hathaway Scholarship Based Upon Need</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23</a:t>
            </a:fld>
            <a:endParaRPr lang="en-US" dirty="0"/>
          </a:p>
        </p:txBody>
      </p:sp>
      <p:sp>
        <p:nvSpPr>
          <p:cNvPr id="4" name="Rectangle 3"/>
          <p:cNvSpPr/>
          <p:nvPr/>
        </p:nvSpPr>
        <p:spPr>
          <a:xfrm>
            <a:off x="1371600" y="1752600"/>
            <a:ext cx="7010400" cy="3631892"/>
          </a:xfrm>
          <a:prstGeom prst="rect">
            <a:avLst/>
          </a:prstGeom>
        </p:spPr>
        <p:txBody>
          <a:bodyPr wrap="square">
            <a:spAutoFit/>
          </a:bodyPr>
          <a:lstStyle/>
          <a:p>
            <a:pPr>
              <a:lnSpc>
                <a:spcPct val="107000"/>
              </a:lnSpc>
              <a:spcAft>
                <a:spcPts val="80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The Hathaway Need Formula</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Total Budget (Cost of Attendance)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Estimated Family Contribution (EFC from FAFSA)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All gift aid (scholarships and grants) student is receiving (includes Hathaway Merit Award)</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$2,000 (Hathaway gap)</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 Hathaway Need</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200"/>
              </a:spcAft>
              <a:buFont typeface="Symbol" panose="05050102010706020507" pitchFamily="18" charset="2"/>
              <a:buChar char=""/>
            </a:pPr>
            <a:r>
              <a:rPr lang="en-US" sz="1200" i="1" dirty="0">
                <a:latin typeface="Times New Roman" panose="02020603050405020304" pitchFamily="18" charset="0"/>
                <a:ea typeface="Calibri" panose="020F0502020204030204" pitchFamily="34" charset="0"/>
                <a:cs typeface="Times New Roman" panose="02020603050405020304" pitchFamily="18" charset="0"/>
              </a:rPr>
              <a:t>For Honors level: 100% of Hathaway Need is awarded, but cannot be less than $210 / academic year when need is present.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i="1" dirty="0">
                <a:latin typeface="Times New Roman" panose="02020603050405020304" pitchFamily="18" charset="0"/>
                <a:ea typeface="Calibri" panose="020F0502020204030204" pitchFamily="34" charset="0"/>
                <a:cs typeface="Times New Roman" panose="02020603050405020304" pitchFamily="18" charset="0"/>
              </a:rPr>
              <a:t>For all other levels: 25% of Hathaway Need is awarded, but cannot exceed $1,575 / academic year or be less than $210 / academic year when need is present.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2353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Example#1: Undergraduate Resident with Estimated Family Contribution (EFC) of $0</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24</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92287845"/>
              </p:ext>
            </p:extLst>
          </p:nvPr>
        </p:nvGraphicFramePr>
        <p:xfrm>
          <a:off x="609600" y="1524000"/>
          <a:ext cx="7863840" cy="3500832"/>
        </p:xfrm>
        <a:graphic>
          <a:graphicData uri="http://schemas.openxmlformats.org/drawingml/2006/table">
            <a:tbl>
              <a:tblPr firstRow="1" firstCol="1" bandRow="1"/>
              <a:tblGrid>
                <a:gridCol w="3802635">
                  <a:extLst>
                    <a:ext uri="{9D8B030D-6E8A-4147-A177-3AD203B41FA5}">
                      <a16:colId xmlns:a16="http://schemas.microsoft.com/office/drawing/2014/main" val="3073295047"/>
                    </a:ext>
                  </a:extLst>
                </a:gridCol>
                <a:gridCol w="1353735">
                  <a:extLst>
                    <a:ext uri="{9D8B030D-6E8A-4147-A177-3AD203B41FA5}">
                      <a16:colId xmlns:a16="http://schemas.microsoft.com/office/drawing/2014/main" val="1197796508"/>
                    </a:ext>
                  </a:extLst>
                </a:gridCol>
                <a:gridCol w="1353735">
                  <a:extLst>
                    <a:ext uri="{9D8B030D-6E8A-4147-A177-3AD203B41FA5}">
                      <a16:colId xmlns:a16="http://schemas.microsoft.com/office/drawing/2014/main" val="2726430900"/>
                    </a:ext>
                  </a:extLst>
                </a:gridCol>
                <a:gridCol w="1353735">
                  <a:extLst>
                    <a:ext uri="{9D8B030D-6E8A-4147-A177-3AD203B41FA5}">
                      <a16:colId xmlns:a16="http://schemas.microsoft.com/office/drawing/2014/main" val="2382836342"/>
                    </a:ext>
                  </a:extLst>
                </a:gridCol>
              </a:tblGrid>
              <a:tr h="497496">
                <a:tc>
                  <a:txBody>
                    <a:bodyPr/>
                    <a:lstStyle/>
                    <a:p>
                      <a:pPr marL="0" marR="0" algn="ctr">
                        <a:lnSpc>
                          <a:spcPct val="107000"/>
                        </a:lnSpc>
                        <a:spcBef>
                          <a:spcPts val="0"/>
                        </a:spcBef>
                        <a:spcAft>
                          <a:spcPts val="800"/>
                        </a:spcAft>
                      </a:pP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EFC: $0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HONORS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PERFORMANCE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OPPORTUNITY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82290380"/>
                  </a:ext>
                </a:extLst>
              </a:tr>
              <a:tr h="248210">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 Cost of Attendance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20,828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20,828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20,828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7830061"/>
                  </a:ext>
                </a:extLst>
              </a:tr>
              <a:tr h="260618">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Estimated Family Contribution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7634417"/>
                  </a:ext>
                </a:extLst>
              </a:tr>
              <a:tr h="248210">
                <a:tc>
                  <a:txBody>
                    <a:bodyPr/>
                    <a:lstStyle/>
                    <a:p>
                      <a:pPr marL="0" marR="0">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Hathaway Merit Award</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3,360 </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2,520 </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1,680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1101079"/>
                  </a:ext>
                </a:extLst>
              </a:tr>
              <a:tr h="248210">
                <a:tc>
                  <a:txBody>
                    <a:bodyPr/>
                    <a:lstStyle/>
                    <a:p>
                      <a:pPr marL="0" marR="0">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Other Grants and Scholarships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513201"/>
                  </a:ext>
                </a:extLst>
              </a:tr>
              <a:tr h="248210">
                <a:tc>
                  <a:txBody>
                    <a:bodyPr/>
                    <a:lstStyle/>
                    <a:p>
                      <a:pPr marL="0" marR="0" indent="139700">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Federal Pell Grant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6,195 </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6,195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6,195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4756757"/>
                  </a:ext>
                </a:extLst>
              </a:tr>
              <a:tr h="248210">
                <a:tc>
                  <a:txBody>
                    <a:bodyPr/>
                    <a:lstStyle/>
                    <a:p>
                      <a:pPr marL="0" marR="0" indent="139700">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Wyoming Scholars Award</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1,000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8629322"/>
                  </a:ext>
                </a:extLst>
              </a:tr>
              <a:tr h="248210">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Hathaway Gap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2,000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2,000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244621"/>
                  </a:ext>
                </a:extLst>
              </a:tr>
              <a:tr h="248210">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Hathaway Need Calculation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8,273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10,113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10,953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3915816"/>
                  </a:ext>
                </a:extLst>
              </a:tr>
              <a:tr h="260618">
                <a:tc>
                  <a:txBody>
                    <a:bodyPr/>
                    <a:lstStyle/>
                    <a:p>
                      <a:pPr marL="0" marR="0">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Hathaway Need Award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8,273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1,575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1,575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6086202"/>
                  </a:ext>
                </a:extLst>
              </a:tr>
              <a:tr h="248210">
                <a:tc>
                  <a:txBody>
                    <a:bodyPr/>
                    <a:lstStyle/>
                    <a:p>
                      <a:pPr marL="0" marR="0" algn="ct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Direct Costs to UW</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16588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16588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16588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695424442"/>
                  </a:ext>
                </a:extLst>
              </a:tr>
              <a:tr h="248210">
                <a:tc>
                  <a:txBody>
                    <a:bodyPr/>
                    <a:lstStyle/>
                    <a:p>
                      <a:pPr marL="0" marR="0">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Financial</a:t>
                      </a:r>
                      <a:r>
                        <a:rPr lang="en-US" sz="12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Gift Aid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18,828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10,290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9,450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3421057"/>
                  </a:ext>
                </a:extLst>
              </a:tr>
              <a:tr h="248210">
                <a:tc>
                  <a:txBody>
                    <a:bodyPr/>
                    <a:lstStyle/>
                    <a:p>
                      <a:pPr marL="0" marR="0">
                        <a:lnSpc>
                          <a:spcPct val="107000"/>
                        </a:lnSpc>
                        <a:spcBef>
                          <a:spcPts val="0"/>
                        </a:spcBef>
                        <a:spcAft>
                          <a:spcPts val="800"/>
                        </a:spcAft>
                      </a:pP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a:t>
                      </a:r>
                      <a:r>
                        <a:rPr lang="en-US" sz="1200" b="1"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Out of Pocket Cost to Student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2,000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10,538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11,378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8698427"/>
                  </a:ext>
                </a:extLst>
              </a:tr>
            </a:tbl>
          </a:graphicData>
        </a:graphic>
      </p:graphicFrame>
    </p:spTree>
    <p:extLst>
      <p:ext uri="{BB962C8B-B14F-4D97-AF65-F5344CB8AC3E}">
        <p14:creationId xmlns:p14="http://schemas.microsoft.com/office/powerpoint/2010/main" val="782316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Example#2: Undergraduate Resident with Estimated Family Contribution (EFC) of $5,576 (max EFC within Pell eligibility)</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25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39638943"/>
              </p:ext>
            </p:extLst>
          </p:nvPr>
        </p:nvGraphicFramePr>
        <p:xfrm>
          <a:off x="609600" y="1524000"/>
          <a:ext cx="7863840" cy="3500832"/>
        </p:xfrm>
        <a:graphic>
          <a:graphicData uri="http://schemas.openxmlformats.org/drawingml/2006/table">
            <a:tbl>
              <a:tblPr firstRow="1" firstCol="1" bandRow="1"/>
              <a:tblGrid>
                <a:gridCol w="3802635">
                  <a:extLst>
                    <a:ext uri="{9D8B030D-6E8A-4147-A177-3AD203B41FA5}">
                      <a16:colId xmlns:a16="http://schemas.microsoft.com/office/drawing/2014/main" val="3073295047"/>
                    </a:ext>
                  </a:extLst>
                </a:gridCol>
                <a:gridCol w="1353735">
                  <a:extLst>
                    <a:ext uri="{9D8B030D-6E8A-4147-A177-3AD203B41FA5}">
                      <a16:colId xmlns:a16="http://schemas.microsoft.com/office/drawing/2014/main" val="1197796508"/>
                    </a:ext>
                  </a:extLst>
                </a:gridCol>
                <a:gridCol w="1353735">
                  <a:extLst>
                    <a:ext uri="{9D8B030D-6E8A-4147-A177-3AD203B41FA5}">
                      <a16:colId xmlns:a16="http://schemas.microsoft.com/office/drawing/2014/main" val="2726430900"/>
                    </a:ext>
                  </a:extLst>
                </a:gridCol>
                <a:gridCol w="1353735">
                  <a:extLst>
                    <a:ext uri="{9D8B030D-6E8A-4147-A177-3AD203B41FA5}">
                      <a16:colId xmlns:a16="http://schemas.microsoft.com/office/drawing/2014/main" val="2382836342"/>
                    </a:ext>
                  </a:extLst>
                </a:gridCol>
              </a:tblGrid>
              <a:tr h="497496">
                <a:tc>
                  <a:txBody>
                    <a:bodyPr/>
                    <a:lstStyle/>
                    <a:p>
                      <a:pPr marL="0" marR="0" algn="ctr">
                        <a:lnSpc>
                          <a:spcPct val="107000"/>
                        </a:lnSpc>
                        <a:spcBef>
                          <a:spcPts val="0"/>
                        </a:spcBef>
                        <a:spcAft>
                          <a:spcPts val="800"/>
                        </a:spcAft>
                      </a:pP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EFC: $5,576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HONORS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PERFORMANCE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OPPORTUNITY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82290380"/>
                  </a:ext>
                </a:extLst>
              </a:tr>
              <a:tr h="248210">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 Cost of Attendance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20,828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20,828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20,828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7830061"/>
                  </a:ext>
                </a:extLst>
              </a:tr>
              <a:tr h="260618">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Estimated Family Contribution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5,576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5,576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5,576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7634417"/>
                  </a:ext>
                </a:extLst>
              </a:tr>
              <a:tr h="248210">
                <a:tc>
                  <a:txBody>
                    <a:bodyPr/>
                    <a:lstStyle/>
                    <a:p>
                      <a:pPr marL="0" marR="0">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Hathaway Merit Award</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3,360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2,520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1,680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1101079"/>
                  </a:ext>
                </a:extLst>
              </a:tr>
              <a:tr h="248210">
                <a:tc>
                  <a:txBody>
                    <a:bodyPr/>
                    <a:lstStyle/>
                    <a:p>
                      <a:pPr marL="0" marR="0">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Other Grants and Scholarships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513201"/>
                  </a:ext>
                </a:extLst>
              </a:tr>
              <a:tr h="248210">
                <a:tc>
                  <a:txBody>
                    <a:bodyPr/>
                    <a:lstStyle/>
                    <a:p>
                      <a:pPr marL="0" marR="0" indent="139700">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Federal Pell Grant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657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657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657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4756757"/>
                  </a:ext>
                </a:extLst>
              </a:tr>
              <a:tr h="248210">
                <a:tc>
                  <a:txBody>
                    <a:bodyPr/>
                    <a:lstStyle/>
                    <a:p>
                      <a:pPr marL="0" marR="0" indent="139700">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Wyoming Scholars Award</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1,000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8629322"/>
                  </a:ext>
                </a:extLst>
              </a:tr>
              <a:tr h="248210">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Hathaway Gap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2,000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2,000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244621"/>
                  </a:ext>
                </a:extLst>
              </a:tr>
              <a:tr h="248210">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Hathaway Need Calculation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8,235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10,075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10,915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3915816"/>
                  </a:ext>
                </a:extLst>
              </a:tr>
              <a:tr h="260618">
                <a:tc>
                  <a:txBody>
                    <a:bodyPr/>
                    <a:lstStyle/>
                    <a:p>
                      <a:pPr marL="0" marR="0">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Hathaway Need Award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8,235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1,575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1,575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6086202"/>
                  </a:ext>
                </a:extLst>
              </a:tr>
              <a:tr h="248210">
                <a:tc>
                  <a:txBody>
                    <a:bodyPr/>
                    <a:lstStyle/>
                    <a:p>
                      <a:pPr marL="0" marR="0" algn="ct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Direct Costs to UW</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16588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16588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16588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695424442"/>
                  </a:ext>
                </a:extLst>
              </a:tr>
              <a:tr h="248210">
                <a:tc>
                  <a:txBody>
                    <a:bodyPr/>
                    <a:lstStyle/>
                    <a:p>
                      <a:pPr marL="0" marR="0">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Financial</a:t>
                      </a:r>
                      <a:r>
                        <a:rPr lang="en-US" sz="12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Gift Aid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13,252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4,752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3,912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3421057"/>
                  </a:ext>
                </a:extLst>
              </a:tr>
              <a:tr h="248210">
                <a:tc>
                  <a:txBody>
                    <a:bodyPr/>
                    <a:lstStyle/>
                    <a:p>
                      <a:pPr marL="0" marR="0">
                        <a:lnSpc>
                          <a:spcPct val="107000"/>
                        </a:lnSpc>
                        <a:spcBef>
                          <a:spcPts val="0"/>
                        </a:spcBef>
                        <a:spcAft>
                          <a:spcPts val="800"/>
                        </a:spcAft>
                      </a:pP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a:t>
                      </a:r>
                      <a:r>
                        <a:rPr lang="en-US" sz="1200" b="1"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Out of Pocket Cost to Student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7,576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16,076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16,916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8698427"/>
                  </a:ext>
                </a:extLst>
              </a:tr>
            </a:tbl>
          </a:graphicData>
        </a:graphic>
      </p:graphicFrame>
    </p:spTree>
    <p:extLst>
      <p:ext uri="{BB962C8B-B14F-4D97-AF65-F5344CB8AC3E}">
        <p14:creationId xmlns:p14="http://schemas.microsoft.com/office/powerpoint/2010/main" val="1640044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Example#2: Undergraduate Resident with Estimated Family Contribution (EFC) of $5,576 (max EFC within Pell eligibility)</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26</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59446751"/>
              </p:ext>
            </p:extLst>
          </p:nvPr>
        </p:nvGraphicFramePr>
        <p:xfrm>
          <a:off x="609600" y="1524000"/>
          <a:ext cx="7863840" cy="3500832"/>
        </p:xfrm>
        <a:graphic>
          <a:graphicData uri="http://schemas.openxmlformats.org/drawingml/2006/table">
            <a:tbl>
              <a:tblPr firstRow="1" firstCol="1" bandRow="1"/>
              <a:tblGrid>
                <a:gridCol w="3802635">
                  <a:extLst>
                    <a:ext uri="{9D8B030D-6E8A-4147-A177-3AD203B41FA5}">
                      <a16:colId xmlns:a16="http://schemas.microsoft.com/office/drawing/2014/main" val="3073295047"/>
                    </a:ext>
                  </a:extLst>
                </a:gridCol>
                <a:gridCol w="1353735">
                  <a:extLst>
                    <a:ext uri="{9D8B030D-6E8A-4147-A177-3AD203B41FA5}">
                      <a16:colId xmlns:a16="http://schemas.microsoft.com/office/drawing/2014/main" val="1197796508"/>
                    </a:ext>
                  </a:extLst>
                </a:gridCol>
                <a:gridCol w="1353735">
                  <a:extLst>
                    <a:ext uri="{9D8B030D-6E8A-4147-A177-3AD203B41FA5}">
                      <a16:colId xmlns:a16="http://schemas.microsoft.com/office/drawing/2014/main" val="2726430900"/>
                    </a:ext>
                  </a:extLst>
                </a:gridCol>
                <a:gridCol w="1353735">
                  <a:extLst>
                    <a:ext uri="{9D8B030D-6E8A-4147-A177-3AD203B41FA5}">
                      <a16:colId xmlns:a16="http://schemas.microsoft.com/office/drawing/2014/main" val="2382836342"/>
                    </a:ext>
                  </a:extLst>
                </a:gridCol>
              </a:tblGrid>
              <a:tr h="497496">
                <a:tc>
                  <a:txBody>
                    <a:bodyPr/>
                    <a:lstStyle/>
                    <a:p>
                      <a:pPr marL="0" marR="0" algn="ctr">
                        <a:lnSpc>
                          <a:spcPct val="107000"/>
                        </a:lnSpc>
                        <a:spcBef>
                          <a:spcPts val="0"/>
                        </a:spcBef>
                        <a:spcAft>
                          <a:spcPts val="800"/>
                        </a:spcAft>
                      </a:pP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EFC: $0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HONORS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PERFORMANCE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OPPORTUNITY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82290380"/>
                  </a:ext>
                </a:extLst>
              </a:tr>
              <a:tr h="248210">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 Cost of Attendance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20,828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20,828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20,828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7830061"/>
                  </a:ext>
                </a:extLst>
              </a:tr>
              <a:tr h="260618">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Estimated Family Contribution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5,576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5,576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5,576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7634417"/>
                  </a:ext>
                </a:extLst>
              </a:tr>
              <a:tr h="248210">
                <a:tc>
                  <a:txBody>
                    <a:bodyPr/>
                    <a:lstStyle/>
                    <a:p>
                      <a:pPr marL="0" marR="0">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Hathaway Merit Award</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3,360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2,520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1,680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1101079"/>
                  </a:ext>
                </a:extLst>
              </a:tr>
              <a:tr h="248210">
                <a:tc>
                  <a:txBody>
                    <a:bodyPr/>
                    <a:lstStyle/>
                    <a:p>
                      <a:pPr marL="0" marR="0">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Other Grants and Scholarships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513201"/>
                  </a:ext>
                </a:extLst>
              </a:tr>
              <a:tr h="248210">
                <a:tc>
                  <a:txBody>
                    <a:bodyPr/>
                    <a:lstStyle/>
                    <a:p>
                      <a:pPr marL="0" marR="0" indent="139700">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Federal Pell Grant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657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657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657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4756757"/>
                  </a:ext>
                </a:extLst>
              </a:tr>
              <a:tr h="248210">
                <a:tc>
                  <a:txBody>
                    <a:bodyPr/>
                    <a:lstStyle/>
                    <a:p>
                      <a:pPr marL="0" marR="0" indent="139700">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Wyoming Scholars Award</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1,000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8629322"/>
                  </a:ext>
                </a:extLst>
              </a:tr>
              <a:tr h="248210">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Hathaway Gap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2,000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2,000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244621"/>
                  </a:ext>
                </a:extLst>
              </a:tr>
              <a:tr h="248210">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Hathaway Need Calculation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8,235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10,075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10,915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3915816"/>
                  </a:ext>
                </a:extLst>
              </a:tr>
              <a:tr h="260618">
                <a:tc>
                  <a:txBody>
                    <a:bodyPr/>
                    <a:lstStyle/>
                    <a:p>
                      <a:pPr marL="0" marR="0">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Hathaway Need Award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8,235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1,575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1,575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6086202"/>
                  </a:ext>
                </a:extLst>
              </a:tr>
              <a:tr h="248210">
                <a:tc>
                  <a:txBody>
                    <a:bodyPr/>
                    <a:lstStyle/>
                    <a:p>
                      <a:pPr marL="0" marR="0" algn="ct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Direct Costs to UW</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16588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16588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16588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695424442"/>
                  </a:ext>
                </a:extLst>
              </a:tr>
              <a:tr h="248210">
                <a:tc>
                  <a:txBody>
                    <a:bodyPr/>
                    <a:lstStyle/>
                    <a:p>
                      <a:pPr marL="0" marR="0">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Financial</a:t>
                      </a:r>
                      <a:r>
                        <a:rPr lang="en-US" sz="12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Gift Aid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13,252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4,752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3,912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3421057"/>
                  </a:ext>
                </a:extLst>
              </a:tr>
              <a:tr h="248210">
                <a:tc>
                  <a:txBody>
                    <a:bodyPr/>
                    <a:lstStyle/>
                    <a:p>
                      <a:pPr marL="0" marR="0">
                        <a:lnSpc>
                          <a:spcPct val="107000"/>
                        </a:lnSpc>
                        <a:spcBef>
                          <a:spcPts val="0"/>
                        </a:spcBef>
                        <a:spcAft>
                          <a:spcPts val="800"/>
                        </a:spcAft>
                      </a:pP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a:t>
                      </a:r>
                      <a:r>
                        <a:rPr lang="en-US" sz="1200" b="1"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Out of Pocket Cost to Student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7,576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16,076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16,916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8698427"/>
                  </a:ext>
                </a:extLst>
              </a:tr>
            </a:tbl>
          </a:graphicData>
        </a:graphic>
      </p:graphicFrame>
    </p:spTree>
    <p:extLst>
      <p:ext uri="{BB962C8B-B14F-4D97-AF65-F5344CB8AC3E}">
        <p14:creationId xmlns:p14="http://schemas.microsoft.com/office/powerpoint/2010/main" val="3183137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Example#3: Undergraduate Resident with Estimated Family Contribution (EFC) of $5,577 (EFC just outside Pell eligibility)</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27</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86773945"/>
              </p:ext>
            </p:extLst>
          </p:nvPr>
        </p:nvGraphicFramePr>
        <p:xfrm>
          <a:off x="609600" y="1524000"/>
          <a:ext cx="7863840" cy="3500832"/>
        </p:xfrm>
        <a:graphic>
          <a:graphicData uri="http://schemas.openxmlformats.org/drawingml/2006/table">
            <a:tbl>
              <a:tblPr firstRow="1" firstCol="1" bandRow="1"/>
              <a:tblGrid>
                <a:gridCol w="3802635">
                  <a:extLst>
                    <a:ext uri="{9D8B030D-6E8A-4147-A177-3AD203B41FA5}">
                      <a16:colId xmlns:a16="http://schemas.microsoft.com/office/drawing/2014/main" val="3073295047"/>
                    </a:ext>
                  </a:extLst>
                </a:gridCol>
                <a:gridCol w="1353735">
                  <a:extLst>
                    <a:ext uri="{9D8B030D-6E8A-4147-A177-3AD203B41FA5}">
                      <a16:colId xmlns:a16="http://schemas.microsoft.com/office/drawing/2014/main" val="1197796508"/>
                    </a:ext>
                  </a:extLst>
                </a:gridCol>
                <a:gridCol w="1353735">
                  <a:extLst>
                    <a:ext uri="{9D8B030D-6E8A-4147-A177-3AD203B41FA5}">
                      <a16:colId xmlns:a16="http://schemas.microsoft.com/office/drawing/2014/main" val="2726430900"/>
                    </a:ext>
                  </a:extLst>
                </a:gridCol>
                <a:gridCol w="1353735">
                  <a:extLst>
                    <a:ext uri="{9D8B030D-6E8A-4147-A177-3AD203B41FA5}">
                      <a16:colId xmlns:a16="http://schemas.microsoft.com/office/drawing/2014/main" val="2382836342"/>
                    </a:ext>
                  </a:extLst>
                </a:gridCol>
              </a:tblGrid>
              <a:tr h="497496">
                <a:tc>
                  <a:txBody>
                    <a:bodyPr/>
                    <a:lstStyle/>
                    <a:p>
                      <a:pPr marL="0" marR="0" algn="ctr">
                        <a:lnSpc>
                          <a:spcPct val="107000"/>
                        </a:lnSpc>
                        <a:spcBef>
                          <a:spcPts val="0"/>
                        </a:spcBef>
                        <a:spcAft>
                          <a:spcPts val="800"/>
                        </a:spcAft>
                      </a:pP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EFC: $5,577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HONORS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PERFORMANCE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OPPORTUNITY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82290380"/>
                  </a:ext>
                </a:extLst>
              </a:tr>
              <a:tr h="248210">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 Cost of Attendance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20,828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20,828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20,828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7830061"/>
                  </a:ext>
                </a:extLst>
              </a:tr>
              <a:tr h="260618">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Estimated Family Contribution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5,577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5,577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5,577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7634417"/>
                  </a:ext>
                </a:extLst>
              </a:tr>
              <a:tr h="248210">
                <a:tc>
                  <a:txBody>
                    <a:bodyPr/>
                    <a:lstStyle/>
                    <a:p>
                      <a:pPr marL="0" marR="0">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Hathaway Merit Award</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3,360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2,520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1,680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1101079"/>
                  </a:ext>
                </a:extLst>
              </a:tr>
              <a:tr h="248210">
                <a:tc>
                  <a:txBody>
                    <a:bodyPr/>
                    <a:lstStyle/>
                    <a:p>
                      <a:pPr marL="0" marR="0">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Other Grants and Scholarships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513201"/>
                  </a:ext>
                </a:extLst>
              </a:tr>
              <a:tr h="248210">
                <a:tc>
                  <a:txBody>
                    <a:bodyPr/>
                    <a:lstStyle/>
                    <a:p>
                      <a:pPr marL="0" marR="0" indent="139700">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Federal Pell Grant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4756757"/>
                  </a:ext>
                </a:extLst>
              </a:tr>
              <a:tr h="248210">
                <a:tc>
                  <a:txBody>
                    <a:bodyPr/>
                    <a:lstStyle/>
                    <a:p>
                      <a:pPr marL="0" marR="0" indent="139700">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Wyoming Scholars Award</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1,000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8629322"/>
                  </a:ext>
                </a:extLst>
              </a:tr>
              <a:tr h="248210">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Hathaway Gap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2,000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2,000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2,000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244621"/>
                  </a:ext>
                </a:extLst>
              </a:tr>
              <a:tr h="248210">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Hathaway Need Calculation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8,891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10,731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11,571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3915816"/>
                  </a:ext>
                </a:extLst>
              </a:tr>
              <a:tr h="260618">
                <a:tc>
                  <a:txBody>
                    <a:bodyPr/>
                    <a:lstStyle/>
                    <a:p>
                      <a:pPr marL="0" marR="0">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Hathaway Need Award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8,891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1,575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1,575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6086202"/>
                  </a:ext>
                </a:extLst>
              </a:tr>
              <a:tr h="248210">
                <a:tc>
                  <a:txBody>
                    <a:bodyPr/>
                    <a:lstStyle/>
                    <a:p>
                      <a:pPr marL="0" marR="0" algn="ct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Direct Costs to UW</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16588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16588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16588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695424442"/>
                  </a:ext>
                </a:extLst>
              </a:tr>
              <a:tr h="248210">
                <a:tc>
                  <a:txBody>
                    <a:bodyPr/>
                    <a:lstStyle/>
                    <a:p>
                      <a:pPr marL="0" marR="0">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Financial</a:t>
                      </a:r>
                      <a:r>
                        <a:rPr lang="en-US" sz="12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Gift Aid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13,251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4,095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3,255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3421057"/>
                  </a:ext>
                </a:extLst>
              </a:tr>
              <a:tr h="248210">
                <a:tc>
                  <a:txBody>
                    <a:bodyPr/>
                    <a:lstStyle/>
                    <a:p>
                      <a:pPr marL="0" marR="0">
                        <a:lnSpc>
                          <a:spcPct val="107000"/>
                        </a:lnSpc>
                        <a:spcBef>
                          <a:spcPts val="0"/>
                        </a:spcBef>
                        <a:spcAft>
                          <a:spcPts val="800"/>
                        </a:spcAft>
                      </a:pP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a:t>
                      </a:r>
                      <a:r>
                        <a:rPr lang="en-US" sz="1200" b="1"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Out of Pocket Cost to Student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7,577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16,733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17,573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8698427"/>
                  </a:ext>
                </a:extLst>
              </a:tr>
            </a:tbl>
          </a:graphicData>
        </a:graphic>
      </p:graphicFrame>
    </p:spTree>
    <p:extLst>
      <p:ext uri="{BB962C8B-B14F-4D97-AF65-F5344CB8AC3E}">
        <p14:creationId xmlns:p14="http://schemas.microsoft.com/office/powerpoint/2010/main" val="1774646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Example#4: Median Estimated Family Contribution (EFC) at Each Hathaway Level</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28</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99966020"/>
              </p:ext>
            </p:extLst>
          </p:nvPr>
        </p:nvGraphicFramePr>
        <p:xfrm>
          <a:off x="609600" y="1524000"/>
          <a:ext cx="7863840" cy="3500832"/>
        </p:xfrm>
        <a:graphic>
          <a:graphicData uri="http://schemas.openxmlformats.org/drawingml/2006/table">
            <a:tbl>
              <a:tblPr firstRow="1" firstCol="1" bandRow="1"/>
              <a:tblGrid>
                <a:gridCol w="3802635">
                  <a:extLst>
                    <a:ext uri="{9D8B030D-6E8A-4147-A177-3AD203B41FA5}">
                      <a16:colId xmlns:a16="http://schemas.microsoft.com/office/drawing/2014/main" val="3073295047"/>
                    </a:ext>
                  </a:extLst>
                </a:gridCol>
                <a:gridCol w="1353735">
                  <a:extLst>
                    <a:ext uri="{9D8B030D-6E8A-4147-A177-3AD203B41FA5}">
                      <a16:colId xmlns:a16="http://schemas.microsoft.com/office/drawing/2014/main" val="1197796508"/>
                    </a:ext>
                  </a:extLst>
                </a:gridCol>
                <a:gridCol w="1353735">
                  <a:extLst>
                    <a:ext uri="{9D8B030D-6E8A-4147-A177-3AD203B41FA5}">
                      <a16:colId xmlns:a16="http://schemas.microsoft.com/office/drawing/2014/main" val="2726430900"/>
                    </a:ext>
                  </a:extLst>
                </a:gridCol>
                <a:gridCol w="1353735">
                  <a:extLst>
                    <a:ext uri="{9D8B030D-6E8A-4147-A177-3AD203B41FA5}">
                      <a16:colId xmlns:a16="http://schemas.microsoft.com/office/drawing/2014/main" val="2382836342"/>
                    </a:ext>
                  </a:extLst>
                </a:gridCol>
              </a:tblGrid>
              <a:tr h="497496">
                <a:tc>
                  <a:txBody>
                    <a:bodyPr/>
                    <a:lstStyle/>
                    <a:p>
                      <a:pPr marL="0" marR="0" algn="ctr">
                        <a:lnSpc>
                          <a:spcPct val="107000"/>
                        </a:lnSpc>
                        <a:spcBef>
                          <a:spcPts val="0"/>
                        </a:spcBef>
                        <a:spcAft>
                          <a:spcPts val="800"/>
                        </a:spcAft>
                      </a:pP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EFC: Median</a:t>
                      </a:r>
                      <a:r>
                        <a:rPr lang="en-US" sz="1200" b="1"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Each Level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HONORS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PERFORMANCE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OPPORTUNITY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82290380"/>
                  </a:ext>
                </a:extLst>
              </a:tr>
              <a:tr h="248210">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 Cost of Attendance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20,828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20,828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20,828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7830061"/>
                  </a:ext>
                </a:extLst>
              </a:tr>
              <a:tr h="260618">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Estimated Family Contribution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15,278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12,237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7,414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7634417"/>
                  </a:ext>
                </a:extLst>
              </a:tr>
              <a:tr h="248210">
                <a:tc>
                  <a:txBody>
                    <a:bodyPr/>
                    <a:lstStyle/>
                    <a:p>
                      <a:pPr marL="0" marR="0">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Hathaway Merit Award</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3,360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2,520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1,680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1101079"/>
                  </a:ext>
                </a:extLst>
              </a:tr>
              <a:tr h="248210">
                <a:tc>
                  <a:txBody>
                    <a:bodyPr/>
                    <a:lstStyle/>
                    <a:p>
                      <a:pPr marL="0" marR="0">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Other Grants and Scholarships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513201"/>
                  </a:ext>
                </a:extLst>
              </a:tr>
              <a:tr h="248210">
                <a:tc>
                  <a:txBody>
                    <a:bodyPr/>
                    <a:lstStyle/>
                    <a:p>
                      <a:pPr marL="0" marR="0" indent="139700">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Federal Pell Grant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4756757"/>
                  </a:ext>
                </a:extLst>
              </a:tr>
              <a:tr h="248210">
                <a:tc>
                  <a:txBody>
                    <a:bodyPr/>
                    <a:lstStyle/>
                    <a:p>
                      <a:pPr marL="0" marR="0" indent="139700">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Wyoming Scholars Award</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1,000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8629322"/>
                  </a:ext>
                </a:extLst>
              </a:tr>
              <a:tr h="248210">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Hathaway Gap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2,000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2,000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2,000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244621"/>
                  </a:ext>
                </a:extLst>
              </a:tr>
              <a:tr h="248210">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Hathaway Need Calculation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4,071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9,734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3915816"/>
                  </a:ext>
                </a:extLst>
              </a:tr>
              <a:tr h="260618">
                <a:tc>
                  <a:txBody>
                    <a:bodyPr/>
                    <a:lstStyle/>
                    <a:p>
                      <a:pPr marL="0" marR="0">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Hathaway Need Award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1,018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1,575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6086202"/>
                  </a:ext>
                </a:extLst>
              </a:tr>
              <a:tr h="248210">
                <a:tc>
                  <a:txBody>
                    <a:bodyPr/>
                    <a:lstStyle/>
                    <a:p>
                      <a:pPr marL="0" marR="0" algn="ct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Direct Costs to UW</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16588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16588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16588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695424442"/>
                  </a:ext>
                </a:extLst>
              </a:tr>
              <a:tr h="248210">
                <a:tc>
                  <a:txBody>
                    <a:bodyPr/>
                    <a:lstStyle/>
                    <a:p>
                      <a:pPr marL="0" marR="0">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Financial</a:t>
                      </a:r>
                      <a:r>
                        <a:rPr lang="en-US" sz="12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Gift Aid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4,360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3,538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3,255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3421057"/>
                  </a:ext>
                </a:extLst>
              </a:tr>
              <a:tr h="248210">
                <a:tc>
                  <a:txBody>
                    <a:bodyPr/>
                    <a:lstStyle/>
                    <a:p>
                      <a:pPr marL="0" marR="0">
                        <a:lnSpc>
                          <a:spcPct val="107000"/>
                        </a:lnSpc>
                        <a:spcBef>
                          <a:spcPts val="0"/>
                        </a:spcBef>
                        <a:spcAft>
                          <a:spcPts val="800"/>
                        </a:spcAft>
                      </a:pP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a:t>
                      </a:r>
                      <a:r>
                        <a:rPr lang="en-US" sz="1200" b="1"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Out of Pocket Cost to Student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16,468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17,290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17,573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8698427"/>
                  </a:ext>
                </a:extLst>
              </a:tr>
            </a:tbl>
          </a:graphicData>
        </a:graphic>
      </p:graphicFrame>
    </p:spTree>
    <p:extLst>
      <p:ext uri="{BB962C8B-B14F-4D97-AF65-F5344CB8AC3E}">
        <p14:creationId xmlns:p14="http://schemas.microsoft.com/office/powerpoint/2010/main" val="1043041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Academic Excellence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27250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Context</a:t>
            </a:r>
            <a:endParaRPr lang="en-US" dirty="0"/>
          </a:p>
        </p:txBody>
      </p:sp>
      <p:sp>
        <p:nvSpPr>
          <p:cNvPr id="3" name="Content Placeholder 2"/>
          <p:cNvSpPr>
            <a:spLocks noGrp="1"/>
          </p:cNvSpPr>
          <p:nvPr>
            <p:ph idx="1"/>
          </p:nvPr>
        </p:nvSpPr>
        <p:spPr/>
        <p:txBody>
          <a:bodyPr>
            <a:normAutofit lnSpcReduction="10000"/>
          </a:bodyPr>
          <a:lstStyle/>
          <a:p>
            <a:r>
              <a:rPr lang="en-US" b="1" dirty="0" smtClean="0"/>
              <a:t>In 2016, the college participation rate among all Wyoming 19 year olds, without regard to income, was 45%. Among low-income Wyoming students, participation was 21%.</a:t>
            </a:r>
          </a:p>
          <a:p>
            <a:pPr lvl="1">
              <a:buFont typeface="Arial Narrow" panose="020B0606020202030204" pitchFamily="34" charset="0"/>
              <a:buChar char="−"/>
            </a:pPr>
            <a:r>
              <a:rPr lang="en-US" i="1" dirty="0" smtClean="0"/>
              <a:t>The Pell Institute for the Study of Opportunity in Higher Education (2016). Wyoming Higher Education Opportunity Data Book</a:t>
            </a:r>
          </a:p>
          <a:p>
            <a:endParaRPr lang="en-US" b="1" dirty="0" smtClean="0"/>
          </a:p>
          <a:p>
            <a:r>
              <a:rPr lang="en-US" b="1" dirty="0" smtClean="0"/>
              <a:t>Nationally, first generation students entered a four-year degree program at a rate of 34% and 65% had graduated or were still enrolled six years later. Children from families in which one or both parents had a college degree enrolled at a rate of 68% and 83% were enrolled or had graduated six years later.</a:t>
            </a:r>
          </a:p>
          <a:p>
            <a:pPr lvl="1">
              <a:buFont typeface="Arial Narrow" panose="020B0606020202030204" pitchFamily="34" charset="0"/>
              <a:buChar char="−"/>
            </a:pPr>
            <a:r>
              <a:rPr lang="en-US" i="1" dirty="0" smtClean="0"/>
              <a:t>U.S. Department of Education, National Center for Educational Statistics, NCES 2018, First-Generation Students: College Access, Persistence, and </a:t>
            </a:r>
            <a:r>
              <a:rPr lang="en-US" i="1" dirty="0" err="1" smtClean="0"/>
              <a:t>Postbachelor’s</a:t>
            </a:r>
            <a:r>
              <a:rPr lang="en-US" i="1" dirty="0" smtClean="0"/>
              <a:t> Outcomes.</a:t>
            </a:r>
          </a:p>
          <a:p>
            <a:endParaRPr lang="en-US" i="1" dirty="0"/>
          </a:p>
          <a:p>
            <a:r>
              <a:rPr lang="en-US" b="1" dirty="0" smtClean="0"/>
              <a:t>Nationally, first generation students who earn a baccalaureate degree close the gap on employment and wages with their non-first generation peers. Within four years after graduation, first generation students were employed at a rate of 69% with a median annual salary of $45,000. Non-first generation students were employed at a rate of 70% with a median annual salary of $45,500.</a:t>
            </a:r>
          </a:p>
          <a:p>
            <a:pPr lvl="1">
              <a:buFont typeface="Arial Narrow" panose="020B0606020202030204" pitchFamily="34" charset="0"/>
              <a:buChar char="−"/>
            </a:pPr>
            <a:r>
              <a:rPr lang="en-US" i="1" dirty="0"/>
              <a:t>U.S. Department of Education, National Center for Educational Statistics, NCES 2018, First-Generation Students: College Access, Persistence, and </a:t>
            </a:r>
            <a:r>
              <a:rPr lang="en-US" i="1" dirty="0" err="1"/>
              <a:t>Postbachelor’s</a:t>
            </a:r>
            <a:r>
              <a:rPr lang="en-US" i="1" dirty="0"/>
              <a:t> Outcomes</a:t>
            </a:r>
            <a:r>
              <a:rPr lang="en-US" i="1" dirty="0" smtClean="0"/>
              <a:t>.</a:t>
            </a:r>
            <a:endParaRPr lang="en-US" i="1" dirty="0"/>
          </a:p>
        </p:txBody>
      </p:sp>
      <p:sp>
        <p:nvSpPr>
          <p:cNvPr id="4" name="Text Placeholder 3"/>
          <p:cNvSpPr>
            <a:spLocks noGrp="1"/>
          </p:cNvSpPr>
          <p:nvPr>
            <p:ph type="body" sz="quarter" idx="13"/>
          </p:nvPr>
        </p:nvSpPr>
        <p:spPr/>
        <p:txBody>
          <a:bodyPr/>
          <a:lstStyle/>
          <a:p>
            <a:endParaRPr lang="en-US"/>
          </a:p>
        </p:txBody>
      </p:sp>
      <p:sp>
        <p:nvSpPr>
          <p:cNvPr id="5" name="Slide Number Placeholder 4"/>
          <p:cNvSpPr>
            <a:spLocks noGrp="1"/>
          </p:cNvSpPr>
          <p:nvPr>
            <p:ph type="sldNum" sz="quarter" idx="4"/>
          </p:nvPr>
        </p:nvSpPr>
        <p:spPr/>
        <p:txBody>
          <a:bodyPr/>
          <a:lstStyle/>
          <a:p>
            <a:fld id="{5E9B6195-AEF7-4DF8-B36C-B411EC6C02A9}" type="slidenum">
              <a:rPr lang="en-US" smtClean="0"/>
              <a:pPr/>
              <a:t>3</a:t>
            </a:fld>
            <a:endParaRPr lang="en-US" dirty="0"/>
          </a:p>
        </p:txBody>
      </p:sp>
    </p:spTree>
    <p:extLst>
      <p:ext uri="{BB962C8B-B14F-4D97-AF65-F5344CB8AC3E}">
        <p14:creationId xmlns:p14="http://schemas.microsoft.com/office/powerpoint/2010/main" val="1978889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UW, Undergraduates are Becoming (a) Less Likely to Drop-Out as Freshman and (b) More Likely to Graduate in 4 Years</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30</a:t>
            </a:fld>
            <a:endParaRPr lang="en-US" dirty="0"/>
          </a:p>
        </p:txBody>
      </p:sp>
      <p:graphicFrame>
        <p:nvGraphicFramePr>
          <p:cNvPr id="4" name="Chart 3"/>
          <p:cNvGraphicFramePr/>
          <p:nvPr>
            <p:extLst>
              <p:ext uri="{D42A27DB-BD31-4B8C-83A1-F6EECF244321}">
                <p14:modId xmlns:p14="http://schemas.microsoft.com/office/powerpoint/2010/main" val="3836333992"/>
              </p:ext>
            </p:extLst>
          </p:nvPr>
        </p:nvGraphicFramePr>
        <p:xfrm>
          <a:off x="431541" y="1066800"/>
          <a:ext cx="8263255" cy="24098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4291239477"/>
              </p:ext>
            </p:extLst>
          </p:nvPr>
        </p:nvGraphicFramePr>
        <p:xfrm>
          <a:off x="431541" y="3786340"/>
          <a:ext cx="8285480" cy="2343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2336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UW, 6-Year and 8-Year Graduation Rates are Increasing for Wyoming Residents</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31</a:t>
            </a:fld>
            <a:endParaRPr lang="en-US" dirty="0"/>
          </a:p>
        </p:txBody>
      </p:sp>
      <p:graphicFrame>
        <p:nvGraphicFramePr>
          <p:cNvPr id="4" name="Chart 3"/>
          <p:cNvGraphicFramePr/>
          <p:nvPr>
            <p:extLst>
              <p:ext uri="{D42A27DB-BD31-4B8C-83A1-F6EECF244321}">
                <p14:modId xmlns:p14="http://schemas.microsoft.com/office/powerpoint/2010/main" val="1415644594"/>
              </p:ext>
            </p:extLst>
          </p:nvPr>
        </p:nvGraphicFramePr>
        <p:xfrm>
          <a:off x="458973" y="1066800"/>
          <a:ext cx="8263255" cy="24288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198777707"/>
              </p:ext>
            </p:extLst>
          </p:nvPr>
        </p:nvGraphicFramePr>
        <p:xfrm>
          <a:off x="447543" y="3759099"/>
          <a:ext cx="8274685" cy="2428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3234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Predictors of First-Year Retention at UW</a:t>
            </a:r>
            <a:endParaRPr lang="en-US" dirty="0"/>
          </a:p>
        </p:txBody>
      </p:sp>
      <p:sp>
        <p:nvSpPr>
          <p:cNvPr id="3" name="Content Placeholder 2"/>
          <p:cNvSpPr>
            <a:spLocks noGrp="1"/>
          </p:cNvSpPr>
          <p:nvPr>
            <p:ph idx="1"/>
          </p:nvPr>
        </p:nvSpPr>
        <p:spPr>
          <a:xfrm>
            <a:off x="304800" y="1143000"/>
            <a:ext cx="8503920" cy="4373563"/>
          </a:xfrm>
        </p:spPr>
        <p:txBody>
          <a:bodyPr/>
          <a:lstStyle/>
          <a:p>
            <a:r>
              <a:rPr lang="en-US" dirty="0" smtClean="0"/>
              <a:t>UW’s Office of Institutional Analysis developed a multi-nominal logistic regression model to assist with predicting the odds of student retention. Using student data from fall 2012 through fall 2018, the following were key findings:</a:t>
            </a:r>
            <a:br>
              <a:rPr lang="en-US" dirty="0" smtClean="0"/>
            </a:br>
            <a:endParaRPr lang="en-US" dirty="0" smtClean="0"/>
          </a:p>
          <a:p>
            <a:pPr marL="800100" lvl="1" indent="-342900">
              <a:buFont typeface="+mj-lt"/>
              <a:buAutoNum type="arabicPeriod"/>
            </a:pPr>
            <a:r>
              <a:rPr lang="en-US" dirty="0" smtClean="0"/>
              <a:t>On-campus living, credit hours, and GPA are significant predictors of first-year retention at UW.</a:t>
            </a:r>
            <a:br>
              <a:rPr lang="en-US" dirty="0" smtClean="0"/>
            </a:br>
            <a:endParaRPr lang="en-US" dirty="0" smtClean="0"/>
          </a:p>
          <a:p>
            <a:pPr marL="800100" lvl="1" indent="-342900">
              <a:buFont typeface="+mj-lt"/>
              <a:buAutoNum type="arabicPeriod"/>
            </a:pPr>
            <a:r>
              <a:rPr lang="en-US" dirty="0" smtClean="0"/>
              <a:t>Students with a higher cumulative UW GPA are 3-times more likely to be retained.</a:t>
            </a:r>
            <a:br>
              <a:rPr lang="en-US" dirty="0" smtClean="0"/>
            </a:br>
            <a:endParaRPr lang="en-US" dirty="0" smtClean="0"/>
          </a:p>
          <a:p>
            <a:pPr marL="800100" lvl="1" indent="-342900">
              <a:buFont typeface="+mj-lt"/>
              <a:buAutoNum type="arabicPeriod"/>
            </a:pPr>
            <a:r>
              <a:rPr lang="en-US" dirty="0" smtClean="0"/>
              <a:t>Students with a higher high-school GPA are 1.6-times more likely to be retained.</a:t>
            </a:r>
            <a:br>
              <a:rPr lang="en-US" dirty="0" smtClean="0"/>
            </a:br>
            <a:endParaRPr lang="en-US" dirty="0" smtClean="0"/>
          </a:p>
          <a:p>
            <a:pPr marL="800100" lvl="1" indent="-342900">
              <a:buFont typeface="+mj-lt"/>
              <a:buAutoNum type="arabicPeriod"/>
            </a:pPr>
            <a:r>
              <a:rPr lang="en-US" dirty="0" smtClean="0"/>
              <a:t>Credit hours have a positive and linear relationship with the odds of first-year retention.</a:t>
            </a:r>
            <a:br>
              <a:rPr lang="en-US" dirty="0" smtClean="0"/>
            </a:br>
            <a:endParaRPr lang="en-US" dirty="0" smtClean="0"/>
          </a:p>
          <a:p>
            <a:pPr marL="800100" lvl="1" indent="-342900">
              <a:buFont typeface="+mj-lt"/>
              <a:buAutoNum type="arabicPeriod"/>
            </a:pPr>
            <a:r>
              <a:rPr lang="en-US" dirty="0" smtClean="0"/>
              <a:t>A student’s ACT composite score, ethnicity, and residency (Wyoming or out-of-state) are not statistically significant predictors.</a:t>
            </a:r>
            <a:endParaRPr lang="en-US" dirty="0"/>
          </a:p>
        </p:txBody>
      </p:sp>
      <p:sp>
        <p:nvSpPr>
          <p:cNvPr id="5" name="Slide Number Placeholder 4"/>
          <p:cNvSpPr>
            <a:spLocks noGrp="1"/>
          </p:cNvSpPr>
          <p:nvPr>
            <p:ph type="sldNum" sz="quarter" idx="4"/>
          </p:nvPr>
        </p:nvSpPr>
        <p:spPr/>
        <p:txBody>
          <a:bodyPr/>
          <a:lstStyle/>
          <a:p>
            <a:fld id="{5E9B6195-AEF7-4DF8-B36C-B411EC6C02A9}" type="slidenum">
              <a:rPr lang="en-US" smtClean="0"/>
              <a:pPr/>
              <a:t>32</a:t>
            </a:fld>
            <a:endParaRPr lang="en-US" dirty="0"/>
          </a:p>
        </p:txBody>
      </p:sp>
    </p:spTree>
    <p:extLst>
      <p:ext uri="{BB962C8B-B14F-4D97-AF65-F5344CB8AC3E}">
        <p14:creationId xmlns:p14="http://schemas.microsoft.com/office/powerpoint/2010/main" val="144508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Wyoming’s K-12 Schools are Sending UW Better Prepared Students</a:t>
            </a:r>
            <a:endParaRPr lang="en-US" dirty="0"/>
          </a:p>
        </p:txBody>
      </p:sp>
      <p:sp>
        <p:nvSpPr>
          <p:cNvPr id="4" name="Text Placeholder 3"/>
          <p:cNvSpPr>
            <a:spLocks noGrp="1"/>
          </p:cNvSpPr>
          <p:nvPr>
            <p:ph type="body" sz="quarter" idx="13"/>
          </p:nvPr>
        </p:nvSpPr>
        <p:spPr/>
        <p:txBody>
          <a:bodyPr/>
          <a:lstStyle/>
          <a:p>
            <a:r>
              <a:rPr lang="en-US" dirty="0" smtClean="0"/>
              <a:t>Since the fall of 2009, there has been a significant improvement in the average first semester UW GPA and fall-to-fall retention rates of Wyoming resident, first-time, full-time students.</a:t>
            </a:r>
            <a:endParaRPr lang="en-US" dirty="0"/>
          </a:p>
        </p:txBody>
      </p:sp>
      <p:sp>
        <p:nvSpPr>
          <p:cNvPr id="5" name="Slide Number Placeholder 4"/>
          <p:cNvSpPr>
            <a:spLocks noGrp="1"/>
          </p:cNvSpPr>
          <p:nvPr>
            <p:ph type="sldNum" sz="quarter" idx="4"/>
          </p:nvPr>
        </p:nvSpPr>
        <p:spPr/>
        <p:txBody>
          <a:bodyPr/>
          <a:lstStyle/>
          <a:p>
            <a:fld id="{5E9B6195-AEF7-4DF8-B36C-B411EC6C02A9}" type="slidenum">
              <a:rPr lang="en-US" smtClean="0"/>
              <a:pPr/>
              <a:t>33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568087278"/>
              </p:ext>
            </p:extLst>
          </p:nvPr>
        </p:nvGraphicFramePr>
        <p:xfrm>
          <a:off x="1600200" y="1828800"/>
          <a:ext cx="5452269" cy="4137816"/>
        </p:xfrm>
        <a:graphic>
          <a:graphicData uri="http://schemas.openxmlformats.org/drawingml/2006/table">
            <a:tbl>
              <a:tblPr/>
              <a:tblGrid>
                <a:gridCol w="633621">
                  <a:extLst>
                    <a:ext uri="{9D8B030D-6E8A-4147-A177-3AD203B41FA5}">
                      <a16:colId xmlns:a16="http://schemas.microsoft.com/office/drawing/2014/main" val="1220607893"/>
                    </a:ext>
                  </a:extLst>
                </a:gridCol>
                <a:gridCol w="1204662">
                  <a:extLst>
                    <a:ext uri="{9D8B030D-6E8A-4147-A177-3AD203B41FA5}">
                      <a16:colId xmlns:a16="http://schemas.microsoft.com/office/drawing/2014/main" val="1620244016"/>
                    </a:ext>
                  </a:extLst>
                </a:gridCol>
                <a:gridCol w="1204662">
                  <a:extLst>
                    <a:ext uri="{9D8B030D-6E8A-4147-A177-3AD203B41FA5}">
                      <a16:colId xmlns:a16="http://schemas.microsoft.com/office/drawing/2014/main" val="900959558"/>
                    </a:ext>
                  </a:extLst>
                </a:gridCol>
                <a:gridCol w="1204662">
                  <a:extLst>
                    <a:ext uri="{9D8B030D-6E8A-4147-A177-3AD203B41FA5}">
                      <a16:colId xmlns:a16="http://schemas.microsoft.com/office/drawing/2014/main" val="2351024616"/>
                    </a:ext>
                  </a:extLst>
                </a:gridCol>
                <a:gridCol w="1204662">
                  <a:extLst>
                    <a:ext uri="{9D8B030D-6E8A-4147-A177-3AD203B41FA5}">
                      <a16:colId xmlns:a16="http://schemas.microsoft.com/office/drawing/2014/main" val="2149710790"/>
                    </a:ext>
                  </a:extLst>
                </a:gridCol>
              </a:tblGrid>
              <a:tr h="192302">
                <a:tc gridSpan="5">
                  <a:txBody>
                    <a:bodyPr/>
                    <a:lstStyle/>
                    <a:p>
                      <a:pPr algn="ctr" fontAlgn="b"/>
                      <a:r>
                        <a:rPr lang="en-US" sz="1100" b="1" i="0" u="none" strike="noStrike">
                          <a:solidFill>
                            <a:srgbClr val="000000"/>
                          </a:solidFill>
                          <a:effectLst/>
                          <a:latin typeface="Times New Roman" panose="02020603050405020304" pitchFamily="18" charset="0"/>
                        </a:rPr>
                        <a:t>Wyoming, First-Time, Full-Time Students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9005068"/>
                  </a:ext>
                </a:extLst>
              </a:tr>
              <a:tr h="377974">
                <a:tc>
                  <a:txBody>
                    <a:bodyPr/>
                    <a:lstStyle/>
                    <a:p>
                      <a:pPr algn="l" fontAlgn="b"/>
                      <a:endParaRPr lang="en-US" sz="1100" b="0" i="0" u="none" strike="noStrike">
                        <a:solidFill>
                          <a:srgbClr val="000000"/>
                        </a:solidFill>
                        <a:effectLst/>
                        <a:latin typeface="Times New Roman" panose="02020603050405020304"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Times New Roman" panose="02020603050405020304" pitchFamily="18" charset="0"/>
                        </a:rPr>
                        <a:t>Mean ACT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Times New Roman" panose="02020603050405020304" pitchFamily="18" charset="0"/>
                        </a:rPr>
                        <a:t>Mean HS GPA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Times New Roman" panose="02020603050405020304" pitchFamily="18" charset="0"/>
                        </a:rPr>
                        <a:t>Mean UW 1st Semester GPA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Times New Roman" panose="02020603050405020304" pitchFamily="18" charset="0"/>
                        </a:rPr>
                        <a:t>Fall to Fall Retention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3138012"/>
                  </a:ext>
                </a:extLst>
              </a:tr>
              <a:tr h="356754">
                <a:tc>
                  <a:txBody>
                    <a:bodyPr/>
                    <a:lstStyle/>
                    <a:p>
                      <a:pPr algn="l" fontAlgn="b"/>
                      <a:r>
                        <a:rPr lang="en-US" sz="1100" b="1" i="0" u="none" strike="noStrike">
                          <a:solidFill>
                            <a:srgbClr val="000000"/>
                          </a:solidFill>
                          <a:effectLst/>
                          <a:latin typeface="Times New Roman" panose="02020603050405020304" pitchFamily="18" charset="0"/>
                        </a:rPr>
                        <a:t>Fall 2009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24.0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3.53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2.68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74.3%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2999505"/>
                  </a:ext>
                </a:extLst>
              </a:tr>
              <a:tr h="356754">
                <a:tc>
                  <a:txBody>
                    <a:bodyPr/>
                    <a:lstStyle/>
                    <a:p>
                      <a:pPr algn="l" fontAlgn="b"/>
                      <a:r>
                        <a:rPr lang="en-US" sz="1100" b="1" i="0" u="none" strike="noStrike">
                          <a:solidFill>
                            <a:srgbClr val="000000"/>
                          </a:solidFill>
                          <a:effectLst/>
                          <a:latin typeface="Times New Roman" panose="02020603050405020304" pitchFamily="18" charset="0"/>
                        </a:rPr>
                        <a:t>Fall 2010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24.3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3.54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2.72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74.2%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8184008"/>
                  </a:ext>
                </a:extLst>
              </a:tr>
              <a:tr h="356754">
                <a:tc>
                  <a:txBody>
                    <a:bodyPr/>
                    <a:lstStyle/>
                    <a:p>
                      <a:pPr algn="l" fontAlgn="b"/>
                      <a:r>
                        <a:rPr lang="en-US" sz="1100" b="1" i="0" u="none" strike="noStrike">
                          <a:solidFill>
                            <a:srgbClr val="000000"/>
                          </a:solidFill>
                          <a:effectLst/>
                          <a:latin typeface="Times New Roman" panose="02020603050405020304" pitchFamily="18" charset="0"/>
                        </a:rPr>
                        <a:t>Fall 2011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24.5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3.55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2.72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77.5%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7432991"/>
                  </a:ext>
                </a:extLst>
              </a:tr>
              <a:tr h="356754">
                <a:tc>
                  <a:txBody>
                    <a:bodyPr/>
                    <a:lstStyle/>
                    <a:p>
                      <a:pPr algn="l" fontAlgn="b"/>
                      <a:r>
                        <a:rPr lang="en-US" sz="1100" b="1" i="0" u="none" strike="noStrike">
                          <a:solidFill>
                            <a:srgbClr val="000000"/>
                          </a:solidFill>
                          <a:effectLst/>
                          <a:latin typeface="Times New Roman" panose="02020603050405020304" pitchFamily="18" charset="0"/>
                        </a:rPr>
                        <a:t>Fall 2012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24.5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3.58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2.70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75.1%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6081744"/>
                  </a:ext>
                </a:extLst>
              </a:tr>
              <a:tr h="356754">
                <a:tc>
                  <a:txBody>
                    <a:bodyPr/>
                    <a:lstStyle/>
                    <a:p>
                      <a:pPr algn="l" fontAlgn="b"/>
                      <a:r>
                        <a:rPr lang="en-US" sz="1100" b="1" i="0" u="none" strike="noStrike">
                          <a:solidFill>
                            <a:srgbClr val="000000"/>
                          </a:solidFill>
                          <a:effectLst/>
                          <a:latin typeface="Times New Roman" panose="02020603050405020304" pitchFamily="18" charset="0"/>
                        </a:rPr>
                        <a:t>Fall 2013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24.8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3.58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2.84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78.0%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7522132"/>
                  </a:ext>
                </a:extLst>
              </a:tr>
              <a:tr h="356754">
                <a:tc>
                  <a:txBody>
                    <a:bodyPr/>
                    <a:lstStyle/>
                    <a:p>
                      <a:pPr algn="l" fontAlgn="b"/>
                      <a:r>
                        <a:rPr lang="en-US" sz="1100" b="1" i="0" u="none" strike="noStrike">
                          <a:solidFill>
                            <a:srgbClr val="000000"/>
                          </a:solidFill>
                          <a:effectLst/>
                          <a:latin typeface="Times New Roman" panose="02020603050405020304" pitchFamily="18" charset="0"/>
                        </a:rPr>
                        <a:t>Fall 2014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24.9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3.56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2.79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78.0%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237508"/>
                  </a:ext>
                </a:extLst>
              </a:tr>
              <a:tr h="356754">
                <a:tc>
                  <a:txBody>
                    <a:bodyPr/>
                    <a:lstStyle/>
                    <a:p>
                      <a:pPr algn="l" fontAlgn="b"/>
                      <a:r>
                        <a:rPr lang="en-US" sz="1100" b="1" i="0" u="none" strike="noStrike">
                          <a:solidFill>
                            <a:srgbClr val="000000"/>
                          </a:solidFill>
                          <a:effectLst/>
                          <a:latin typeface="Times New Roman" panose="02020603050405020304" pitchFamily="18" charset="0"/>
                        </a:rPr>
                        <a:t>Fall 2015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24.7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3.56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2.91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77.6%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2306726"/>
                  </a:ext>
                </a:extLst>
              </a:tr>
              <a:tr h="356754">
                <a:tc>
                  <a:txBody>
                    <a:bodyPr/>
                    <a:lstStyle/>
                    <a:p>
                      <a:pPr algn="l" fontAlgn="b"/>
                      <a:r>
                        <a:rPr lang="en-US" sz="1100" b="1" i="0" u="none" strike="noStrike">
                          <a:solidFill>
                            <a:srgbClr val="000000"/>
                          </a:solidFill>
                          <a:effectLst/>
                          <a:latin typeface="Times New Roman" panose="02020603050405020304" pitchFamily="18" charset="0"/>
                        </a:rPr>
                        <a:t>Fall 2016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24.5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3.55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2.94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81.8%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858312"/>
                  </a:ext>
                </a:extLst>
              </a:tr>
              <a:tr h="356754">
                <a:tc>
                  <a:txBody>
                    <a:bodyPr/>
                    <a:lstStyle/>
                    <a:p>
                      <a:pPr algn="l" fontAlgn="b"/>
                      <a:r>
                        <a:rPr lang="en-US" sz="1100" b="1" i="0" u="none" strike="noStrike">
                          <a:solidFill>
                            <a:srgbClr val="000000"/>
                          </a:solidFill>
                          <a:effectLst/>
                          <a:latin typeface="Times New Roman" panose="02020603050405020304" pitchFamily="18" charset="0"/>
                        </a:rPr>
                        <a:t>Fall 2017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24.7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3.55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2.90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80.7%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2307116"/>
                  </a:ext>
                </a:extLst>
              </a:tr>
              <a:tr h="356754">
                <a:tc>
                  <a:txBody>
                    <a:bodyPr/>
                    <a:lstStyle/>
                    <a:p>
                      <a:pPr algn="l" fontAlgn="b"/>
                      <a:r>
                        <a:rPr lang="en-US" sz="1100" b="1" i="0" u="none" strike="noStrike">
                          <a:solidFill>
                            <a:srgbClr val="000000"/>
                          </a:solidFill>
                          <a:effectLst/>
                          <a:latin typeface="Times New Roman" panose="02020603050405020304" pitchFamily="18" charset="0"/>
                        </a:rPr>
                        <a:t>Fall 2018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24.8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3.59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2.93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Times New Roman" panose="02020603050405020304"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5080233"/>
                  </a:ext>
                </a:extLst>
              </a:tr>
            </a:tbl>
          </a:graphicData>
        </a:graphic>
      </p:graphicFrame>
    </p:spTree>
    <p:extLst>
      <p:ext uri="{BB962C8B-B14F-4D97-AF65-F5344CB8AC3E}">
        <p14:creationId xmlns:p14="http://schemas.microsoft.com/office/powerpoint/2010/main" val="1256790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Full-Time Undergraduate Student’s Credit Hour Enrollment Levels</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34</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59703702"/>
              </p:ext>
            </p:extLst>
          </p:nvPr>
        </p:nvGraphicFramePr>
        <p:xfrm>
          <a:off x="1600200" y="1524000"/>
          <a:ext cx="5715003" cy="1447801"/>
        </p:xfrm>
        <a:graphic>
          <a:graphicData uri="http://schemas.openxmlformats.org/drawingml/2006/table">
            <a:tbl>
              <a:tblPr/>
              <a:tblGrid>
                <a:gridCol w="1254513">
                  <a:extLst>
                    <a:ext uri="{9D8B030D-6E8A-4147-A177-3AD203B41FA5}">
                      <a16:colId xmlns:a16="http://schemas.microsoft.com/office/drawing/2014/main" val="1456553897"/>
                    </a:ext>
                  </a:extLst>
                </a:gridCol>
                <a:gridCol w="743415">
                  <a:extLst>
                    <a:ext uri="{9D8B030D-6E8A-4147-A177-3AD203B41FA5}">
                      <a16:colId xmlns:a16="http://schemas.microsoft.com/office/drawing/2014/main" val="3538029624"/>
                    </a:ext>
                  </a:extLst>
                </a:gridCol>
                <a:gridCol w="743415">
                  <a:extLst>
                    <a:ext uri="{9D8B030D-6E8A-4147-A177-3AD203B41FA5}">
                      <a16:colId xmlns:a16="http://schemas.microsoft.com/office/drawing/2014/main" val="3496722709"/>
                    </a:ext>
                  </a:extLst>
                </a:gridCol>
                <a:gridCol w="743415">
                  <a:extLst>
                    <a:ext uri="{9D8B030D-6E8A-4147-A177-3AD203B41FA5}">
                      <a16:colId xmlns:a16="http://schemas.microsoft.com/office/drawing/2014/main" val="2391164497"/>
                    </a:ext>
                  </a:extLst>
                </a:gridCol>
                <a:gridCol w="743415">
                  <a:extLst>
                    <a:ext uri="{9D8B030D-6E8A-4147-A177-3AD203B41FA5}">
                      <a16:colId xmlns:a16="http://schemas.microsoft.com/office/drawing/2014/main" val="1594264751"/>
                    </a:ext>
                  </a:extLst>
                </a:gridCol>
                <a:gridCol w="743415">
                  <a:extLst>
                    <a:ext uri="{9D8B030D-6E8A-4147-A177-3AD203B41FA5}">
                      <a16:colId xmlns:a16="http://schemas.microsoft.com/office/drawing/2014/main" val="1590123956"/>
                    </a:ext>
                  </a:extLst>
                </a:gridCol>
                <a:gridCol w="743415">
                  <a:extLst>
                    <a:ext uri="{9D8B030D-6E8A-4147-A177-3AD203B41FA5}">
                      <a16:colId xmlns:a16="http://schemas.microsoft.com/office/drawing/2014/main" val="2109559105"/>
                    </a:ext>
                  </a:extLst>
                </a:gridCol>
              </a:tblGrid>
              <a:tr h="242695">
                <a:tc gridSpan="7">
                  <a:txBody>
                    <a:bodyPr/>
                    <a:lstStyle/>
                    <a:p>
                      <a:pPr algn="ctr" fontAlgn="b"/>
                      <a:r>
                        <a:rPr lang="en-US" sz="1100" b="1" i="0" u="none" strike="noStrike">
                          <a:solidFill>
                            <a:srgbClr val="000000"/>
                          </a:solidFill>
                          <a:effectLst/>
                          <a:latin typeface="Times New Roman" panose="02020603050405020304" pitchFamily="18" charset="0"/>
                        </a:rPr>
                        <a:t>Number of Full-Time Students (by location) Enrolled in Less Than 15 SCHs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14242862"/>
                  </a:ext>
                </a:extLst>
              </a:tr>
              <a:tr h="477021">
                <a:tc>
                  <a:txBody>
                    <a:bodyPr/>
                    <a:lstStyle/>
                    <a:p>
                      <a:pPr algn="l" fontAlgn="b"/>
                      <a:r>
                        <a:rPr lang="en-US" sz="1100" b="0" i="0" u="none" strike="noStrike">
                          <a:solidFill>
                            <a:srgbClr val="000000"/>
                          </a:solidFill>
                          <a:effectLst/>
                          <a:latin typeface="Times New Roman" panose="02020603050405020304" pitchFamily="18"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Times New Roman" panose="02020603050405020304" pitchFamily="18" charset="0"/>
                        </a:rPr>
                        <a:t>Fall 2016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Times New Roman" panose="02020603050405020304" pitchFamily="18" charset="0"/>
                        </a:rPr>
                        <a:t>Spring 2017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Times New Roman" panose="02020603050405020304" pitchFamily="18" charset="0"/>
                        </a:rPr>
                        <a:t>Fall 2017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Times New Roman" panose="02020603050405020304" pitchFamily="18" charset="0"/>
                        </a:rPr>
                        <a:t>Spring 2018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Times New Roman" panose="02020603050405020304" pitchFamily="18" charset="0"/>
                        </a:rPr>
                        <a:t>Fall 2018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Times New Roman" panose="02020603050405020304" pitchFamily="18" charset="0"/>
                        </a:rPr>
                        <a:t>Spring 2019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828708"/>
                  </a:ext>
                </a:extLst>
              </a:tr>
              <a:tr h="242695">
                <a:tc>
                  <a:txBody>
                    <a:bodyPr/>
                    <a:lstStyle/>
                    <a:p>
                      <a:pPr algn="l" fontAlgn="b"/>
                      <a:r>
                        <a:rPr lang="en-US" sz="1100" b="1" i="0" u="none" strike="noStrike">
                          <a:solidFill>
                            <a:srgbClr val="000000"/>
                          </a:solidFill>
                          <a:effectLst/>
                          <a:latin typeface="Times New Roman" panose="02020603050405020304" pitchFamily="18" charset="0"/>
                        </a:rPr>
                        <a:t>Laramie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3,855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3,452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3,736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3,404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3,849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3,351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3073322"/>
                  </a:ext>
                </a:extLst>
              </a:tr>
              <a:tr h="242695">
                <a:tc>
                  <a:txBody>
                    <a:bodyPr/>
                    <a:lstStyle/>
                    <a:p>
                      <a:pPr algn="l" fontAlgn="b"/>
                      <a:r>
                        <a:rPr lang="en-US" sz="1100" b="1" i="0" u="none" strike="noStrike">
                          <a:solidFill>
                            <a:srgbClr val="000000"/>
                          </a:solidFill>
                          <a:effectLst/>
                          <a:latin typeface="Times New Roman" panose="02020603050405020304" pitchFamily="18" charset="0"/>
                        </a:rPr>
                        <a:t>UW Casper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54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59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52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59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44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52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8707096"/>
                  </a:ext>
                </a:extLst>
              </a:tr>
              <a:tr h="242695">
                <a:tc>
                  <a:txBody>
                    <a:bodyPr/>
                    <a:lstStyle/>
                    <a:p>
                      <a:pPr algn="l" fontAlgn="b"/>
                      <a:r>
                        <a:rPr lang="en-US" sz="1100" b="1" i="0" u="none" strike="noStrike">
                          <a:solidFill>
                            <a:srgbClr val="000000"/>
                          </a:solidFill>
                          <a:effectLst/>
                          <a:latin typeface="Times New Roman" panose="02020603050405020304" pitchFamily="18" charset="0"/>
                        </a:rPr>
                        <a:t>Distance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142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146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144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137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133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Times New Roman" panose="02020603050405020304" pitchFamily="18" charset="0"/>
                        </a:rPr>
                        <a:t>        145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378381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0712145"/>
              </p:ext>
            </p:extLst>
          </p:nvPr>
        </p:nvGraphicFramePr>
        <p:xfrm>
          <a:off x="1606296" y="3429000"/>
          <a:ext cx="5715003" cy="1410493"/>
        </p:xfrm>
        <a:graphic>
          <a:graphicData uri="http://schemas.openxmlformats.org/drawingml/2006/table">
            <a:tbl>
              <a:tblPr/>
              <a:tblGrid>
                <a:gridCol w="1254513">
                  <a:extLst>
                    <a:ext uri="{9D8B030D-6E8A-4147-A177-3AD203B41FA5}">
                      <a16:colId xmlns:a16="http://schemas.microsoft.com/office/drawing/2014/main" val="3146819585"/>
                    </a:ext>
                  </a:extLst>
                </a:gridCol>
                <a:gridCol w="743415">
                  <a:extLst>
                    <a:ext uri="{9D8B030D-6E8A-4147-A177-3AD203B41FA5}">
                      <a16:colId xmlns:a16="http://schemas.microsoft.com/office/drawing/2014/main" val="746830343"/>
                    </a:ext>
                  </a:extLst>
                </a:gridCol>
                <a:gridCol w="743415">
                  <a:extLst>
                    <a:ext uri="{9D8B030D-6E8A-4147-A177-3AD203B41FA5}">
                      <a16:colId xmlns:a16="http://schemas.microsoft.com/office/drawing/2014/main" val="3813056293"/>
                    </a:ext>
                  </a:extLst>
                </a:gridCol>
                <a:gridCol w="743415">
                  <a:extLst>
                    <a:ext uri="{9D8B030D-6E8A-4147-A177-3AD203B41FA5}">
                      <a16:colId xmlns:a16="http://schemas.microsoft.com/office/drawing/2014/main" val="2767007164"/>
                    </a:ext>
                  </a:extLst>
                </a:gridCol>
                <a:gridCol w="743415">
                  <a:extLst>
                    <a:ext uri="{9D8B030D-6E8A-4147-A177-3AD203B41FA5}">
                      <a16:colId xmlns:a16="http://schemas.microsoft.com/office/drawing/2014/main" val="541754521"/>
                    </a:ext>
                  </a:extLst>
                </a:gridCol>
                <a:gridCol w="743415">
                  <a:extLst>
                    <a:ext uri="{9D8B030D-6E8A-4147-A177-3AD203B41FA5}">
                      <a16:colId xmlns:a16="http://schemas.microsoft.com/office/drawing/2014/main" val="52925161"/>
                    </a:ext>
                  </a:extLst>
                </a:gridCol>
                <a:gridCol w="743415">
                  <a:extLst>
                    <a:ext uri="{9D8B030D-6E8A-4147-A177-3AD203B41FA5}">
                      <a16:colId xmlns:a16="http://schemas.microsoft.com/office/drawing/2014/main" val="2129327915"/>
                    </a:ext>
                  </a:extLst>
                </a:gridCol>
              </a:tblGrid>
              <a:tr h="236441">
                <a:tc gridSpan="7">
                  <a:txBody>
                    <a:bodyPr/>
                    <a:lstStyle/>
                    <a:p>
                      <a:pPr algn="ctr" fontAlgn="b"/>
                      <a:r>
                        <a:rPr lang="en-US" sz="1100" b="1" i="0" u="none" strike="noStrike">
                          <a:solidFill>
                            <a:srgbClr val="000000"/>
                          </a:solidFill>
                          <a:effectLst/>
                          <a:latin typeface="Times New Roman" panose="02020603050405020304" pitchFamily="18" charset="0"/>
                        </a:rPr>
                        <a:t>% of Full-Time Students (by location) Enrolled in Less Than 15 SCHs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65228135"/>
                  </a:ext>
                </a:extLst>
              </a:tr>
              <a:tr h="464729">
                <a:tc>
                  <a:txBody>
                    <a:bodyPr/>
                    <a:lstStyle/>
                    <a:p>
                      <a:pPr algn="l" fontAlgn="b"/>
                      <a:endParaRPr lang="en-US" sz="1100" b="0" i="0" u="none" strike="noStrike">
                        <a:solidFill>
                          <a:srgbClr val="000000"/>
                        </a:solidFill>
                        <a:effectLst/>
                        <a:latin typeface="Times New Roman" panose="02020603050405020304"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Times New Roman" panose="02020603050405020304" pitchFamily="18" charset="0"/>
                        </a:rPr>
                        <a:t>Fall 2016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Times New Roman" panose="02020603050405020304" pitchFamily="18" charset="0"/>
                        </a:rPr>
                        <a:t>Spring 2017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Times New Roman" panose="02020603050405020304" pitchFamily="18" charset="0"/>
                        </a:rPr>
                        <a:t>Fall 2017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Times New Roman" panose="02020603050405020304" pitchFamily="18" charset="0"/>
                        </a:rPr>
                        <a:t>Spring 2018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Times New Roman" panose="02020603050405020304" pitchFamily="18" charset="0"/>
                        </a:rPr>
                        <a:t>Fall 2018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Times New Roman" panose="02020603050405020304" pitchFamily="18" charset="0"/>
                        </a:rPr>
                        <a:t>Spring 2019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1423835"/>
                  </a:ext>
                </a:extLst>
              </a:tr>
              <a:tr h="236441">
                <a:tc>
                  <a:txBody>
                    <a:bodyPr/>
                    <a:lstStyle/>
                    <a:p>
                      <a:pPr algn="l" fontAlgn="b"/>
                      <a:r>
                        <a:rPr lang="en-US" sz="1100" b="1" i="0" u="none" strike="noStrike">
                          <a:solidFill>
                            <a:srgbClr val="000000"/>
                          </a:solidFill>
                          <a:effectLst/>
                          <a:latin typeface="Times New Roman" panose="02020603050405020304" pitchFamily="18" charset="0"/>
                        </a:rPr>
                        <a:t>Laramie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49%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49%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47%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47%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47%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46%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0970172"/>
                  </a:ext>
                </a:extLst>
              </a:tr>
              <a:tr h="236441">
                <a:tc>
                  <a:txBody>
                    <a:bodyPr/>
                    <a:lstStyle/>
                    <a:p>
                      <a:pPr algn="l" fontAlgn="b"/>
                      <a:r>
                        <a:rPr lang="en-US" sz="1100" b="1" i="0" u="none" strike="noStrike">
                          <a:solidFill>
                            <a:srgbClr val="000000"/>
                          </a:solidFill>
                          <a:effectLst/>
                          <a:latin typeface="Times New Roman" panose="02020603050405020304" pitchFamily="18" charset="0"/>
                        </a:rPr>
                        <a:t>UW Casper</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64%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71%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64%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65%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65%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63%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0638129"/>
                  </a:ext>
                </a:extLst>
              </a:tr>
              <a:tr h="236441">
                <a:tc>
                  <a:txBody>
                    <a:bodyPr/>
                    <a:lstStyle/>
                    <a:p>
                      <a:pPr algn="l" fontAlgn="b"/>
                      <a:r>
                        <a:rPr lang="en-US" sz="1100" b="1" i="0" u="none" strike="noStrike">
                          <a:solidFill>
                            <a:srgbClr val="000000"/>
                          </a:solidFill>
                          <a:effectLst/>
                          <a:latin typeface="Times New Roman" panose="02020603050405020304" pitchFamily="18" charset="0"/>
                        </a:rPr>
                        <a:t>Distance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66%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39%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64%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35%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60%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36%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2509643"/>
                  </a:ext>
                </a:extLst>
              </a:tr>
            </a:tbl>
          </a:graphicData>
        </a:graphic>
      </p:graphicFrame>
    </p:spTree>
    <p:extLst>
      <p:ext uri="{BB962C8B-B14F-4D97-AF65-F5344CB8AC3E}">
        <p14:creationId xmlns:p14="http://schemas.microsoft.com/office/powerpoint/2010/main" val="4271699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Credit Hours (SCHs) and Transfer Students</a:t>
            </a:r>
            <a:endParaRPr lang="en-US" dirty="0"/>
          </a:p>
        </p:txBody>
      </p:sp>
      <p:sp>
        <p:nvSpPr>
          <p:cNvPr id="3" name="Content Placeholder 2"/>
          <p:cNvSpPr>
            <a:spLocks noGrp="1"/>
          </p:cNvSpPr>
          <p:nvPr>
            <p:ph idx="1"/>
          </p:nvPr>
        </p:nvSpPr>
        <p:spPr>
          <a:xfrm>
            <a:off x="307848" y="1183697"/>
            <a:ext cx="8503920" cy="4373563"/>
          </a:xfrm>
        </p:spPr>
        <p:txBody>
          <a:bodyPr/>
          <a:lstStyle/>
          <a:p>
            <a:r>
              <a:rPr lang="en-US" dirty="0" smtClean="0"/>
              <a:t>529 Wyoming-resident transfer students who had a </a:t>
            </a:r>
            <a:r>
              <a:rPr lang="en-US" b="1" u="sng" dirty="0" smtClean="0"/>
              <a:t>3.0 or higher cumulative GPA </a:t>
            </a:r>
            <a:r>
              <a:rPr lang="en-US" dirty="0" smtClean="0"/>
              <a:t>transferred to UW for the fall of 2018. Of that cohort alone:</a:t>
            </a:r>
            <a:br>
              <a:rPr lang="en-US" dirty="0" smtClean="0"/>
            </a:br>
            <a:endParaRPr lang="en-US" dirty="0" smtClean="0"/>
          </a:p>
          <a:p>
            <a:pPr lvl="1"/>
            <a:r>
              <a:rPr lang="en-US" dirty="0" smtClean="0"/>
              <a:t>291 (or approx. 55%) transferred 76 or more SCHs</a:t>
            </a:r>
            <a:br>
              <a:rPr lang="en-US" dirty="0" smtClean="0"/>
            </a:br>
            <a:endParaRPr lang="en-US" dirty="0" smtClean="0"/>
          </a:p>
          <a:p>
            <a:pPr lvl="1"/>
            <a:r>
              <a:rPr lang="en-US" dirty="0" smtClean="0"/>
              <a:t>168 (or approx. 32%) transferred 90 or more SCHs</a:t>
            </a:r>
            <a:br>
              <a:rPr lang="en-US" dirty="0" smtClean="0"/>
            </a:br>
            <a:endParaRPr lang="en-US" dirty="0" smtClean="0"/>
          </a:p>
          <a:p>
            <a:pPr lvl="1"/>
            <a:r>
              <a:rPr lang="en-US" dirty="0" smtClean="0"/>
              <a:t>374 (or approx. 70%) had earned an </a:t>
            </a:r>
            <a:r>
              <a:rPr lang="en-US" dirty="0"/>
              <a:t>a</a:t>
            </a:r>
            <a:r>
              <a:rPr lang="en-US" dirty="0" smtClean="0"/>
              <a:t>ssociate’s degree</a:t>
            </a:r>
            <a:br>
              <a:rPr lang="en-US" dirty="0" smtClean="0"/>
            </a:br>
            <a:endParaRPr lang="en-US" dirty="0" smtClean="0"/>
          </a:p>
          <a:p>
            <a:pPr lvl="1"/>
            <a:r>
              <a:rPr lang="en-US" dirty="0" smtClean="0"/>
              <a:t>249 of the 374 that had an associate’s degree had 76 or more SCHs</a:t>
            </a:r>
            <a:br>
              <a:rPr lang="en-US" dirty="0" smtClean="0"/>
            </a:br>
            <a:endParaRPr lang="en-US" dirty="0" smtClean="0"/>
          </a:p>
          <a:p>
            <a:pPr lvl="1"/>
            <a:r>
              <a:rPr lang="en-US" dirty="0" smtClean="0"/>
              <a:t>148 of the 374 that had an associate’s degree had 90 or more SCHs</a:t>
            </a:r>
            <a:endParaRPr lang="en-US" dirty="0"/>
          </a:p>
        </p:txBody>
      </p:sp>
      <p:sp>
        <p:nvSpPr>
          <p:cNvPr id="4" name="Text Placeholder 3"/>
          <p:cNvSpPr>
            <a:spLocks noGrp="1"/>
          </p:cNvSpPr>
          <p:nvPr>
            <p:ph type="body" sz="quarter" idx="13"/>
          </p:nvPr>
        </p:nvSpPr>
        <p:spPr>
          <a:xfrm>
            <a:off x="307848" y="4800600"/>
            <a:ext cx="8503920" cy="886737"/>
          </a:xfrm>
        </p:spPr>
        <p:txBody>
          <a:bodyPr>
            <a:normAutofit/>
          </a:bodyPr>
          <a:lstStyle/>
          <a:p>
            <a:pPr marL="285750" indent="-285750">
              <a:buFont typeface="Wingdings" panose="05000000000000000000" pitchFamily="2" charset="2"/>
              <a:buChar char="§"/>
            </a:pPr>
            <a:r>
              <a:rPr lang="en-US" dirty="0" smtClean="0"/>
              <a:t>There is a significant opportunity to partner with the Wyoming community colleges to assist with students transferring to UW sooner with fewer SCHs and higher amounts of financial aid (at the state of federal level) eligibility remaining.</a:t>
            </a:r>
            <a:endParaRPr lang="en-US" dirty="0"/>
          </a:p>
        </p:txBody>
      </p:sp>
      <p:sp>
        <p:nvSpPr>
          <p:cNvPr id="5" name="Slide Number Placeholder 4"/>
          <p:cNvSpPr>
            <a:spLocks noGrp="1"/>
          </p:cNvSpPr>
          <p:nvPr>
            <p:ph type="sldNum" sz="quarter" idx="4"/>
          </p:nvPr>
        </p:nvSpPr>
        <p:spPr/>
        <p:txBody>
          <a:bodyPr/>
          <a:lstStyle/>
          <a:p>
            <a:fld id="{5E9B6195-AEF7-4DF8-B36C-B411EC6C02A9}" type="slidenum">
              <a:rPr lang="en-US" smtClean="0"/>
              <a:pPr/>
              <a:t>35</a:t>
            </a:fld>
            <a:endParaRPr lang="en-US" dirty="0"/>
          </a:p>
        </p:txBody>
      </p:sp>
    </p:spTree>
    <p:extLst>
      <p:ext uri="{BB962C8B-B14F-4D97-AF65-F5344CB8AC3E}">
        <p14:creationId xmlns:p14="http://schemas.microsoft.com/office/powerpoint/2010/main" val="2850900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Preliminary Ideas/Potential Responses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20826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Develop strategy/plan to further increase first-time, full-time retention rates based upon predictive analytics.</a:t>
            </a:r>
          </a:p>
          <a:p>
            <a:r>
              <a:rPr lang="en-US" dirty="0" smtClean="0"/>
              <a:t>Increase the number of student credit hours (SCHs) full-time students enroll in each semester with a minimum target of 15 SCHs/semester.</a:t>
            </a:r>
          </a:p>
          <a:p>
            <a:r>
              <a:rPr lang="en-US" dirty="0" smtClean="0"/>
              <a:t>Create strategy/plan that promotes, encourages, and supports a 4-year degree completion.</a:t>
            </a:r>
          </a:p>
          <a:p>
            <a:r>
              <a:rPr lang="en-US" dirty="0" smtClean="0"/>
              <a:t>Partner with community colleges to encourage transfer to UW sooner.</a:t>
            </a:r>
          </a:p>
          <a:p>
            <a:r>
              <a:rPr lang="en-US" dirty="0" smtClean="0"/>
              <a:t>Dig deeper into the data shared today.</a:t>
            </a:r>
          </a:p>
          <a:p>
            <a:r>
              <a:rPr lang="en-US" dirty="0" smtClean="0"/>
              <a:t>Implement tuition and financial aid strategies to support objectives above.</a:t>
            </a:r>
            <a:endParaRPr lang="en-US" dirty="0"/>
          </a:p>
        </p:txBody>
      </p:sp>
      <p:sp>
        <p:nvSpPr>
          <p:cNvPr id="4" name="Text Placeholder 3"/>
          <p:cNvSpPr>
            <a:spLocks noGrp="1"/>
          </p:cNvSpPr>
          <p:nvPr>
            <p:ph type="body" sz="quarter" idx="13"/>
          </p:nvPr>
        </p:nvSpPr>
        <p:spPr/>
        <p:txBody>
          <a:bodyPr/>
          <a:lstStyle/>
          <a:p>
            <a:endParaRPr lang="en-US"/>
          </a:p>
        </p:txBody>
      </p:sp>
      <p:sp>
        <p:nvSpPr>
          <p:cNvPr id="5" name="Slide Number Placeholder 4"/>
          <p:cNvSpPr>
            <a:spLocks noGrp="1"/>
          </p:cNvSpPr>
          <p:nvPr>
            <p:ph type="sldNum" sz="quarter" idx="4"/>
          </p:nvPr>
        </p:nvSpPr>
        <p:spPr/>
        <p:txBody>
          <a:bodyPr/>
          <a:lstStyle/>
          <a:p>
            <a:fld id="{5E9B6195-AEF7-4DF8-B36C-B411EC6C02A9}" type="slidenum">
              <a:rPr lang="en-US" smtClean="0"/>
              <a:pPr/>
              <a:t>37</a:t>
            </a:fld>
            <a:endParaRPr lang="en-US" dirty="0"/>
          </a:p>
        </p:txBody>
      </p:sp>
    </p:spTree>
    <p:extLst>
      <p:ext uri="{BB962C8B-B14F-4D97-AF65-F5344CB8AC3E}">
        <p14:creationId xmlns:p14="http://schemas.microsoft.com/office/powerpoint/2010/main" val="35288222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Factors that Research Indicates Positively Impact Educational Attainment at the University of Wyoming</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38</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71155150"/>
              </p:ext>
            </p:extLst>
          </p:nvPr>
        </p:nvGraphicFramePr>
        <p:xfrm>
          <a:off x="1143000" y="1752600"/>
          <a:ext cx="6854825" cy="3228786"/>
        </p:xfrm>
        <a:graphic>
          <a:graphicData uri="http://schemas.openxmlformats.org/drawingml/2006/table">
            <a:tbl>
              <a:tblPr firstRow="1" firstCol="1" bandRow="1"/>
              <a:tblGrid>
                <a:gridCol w="2911475">
                  <a:extLst>
                    <a:ext uri="{9D8B030D-6E8A-4147-A177-3AD203B41FA5}">
                      <a16:colId xmlns:a16="http://schemas.microsoft.com/office/drawing/2014/main" val="3454364888"/>
                    </a:ext>
                  </a:extLst>
                </a:gridCol>
                <a:gridCol w="3943350">
                  <a:extLst>
                    <a:ext uri="{9D8B030D-6E8A-4147-A177-3AD203B41FA5}">
                      <a16:colId xmlns:a16="http://schemas.microsoft.com/office/drawing/2014/main" val="3178365409"/>
                    </a:ext>
                  </a:extLst>
                </a:gridCol>
              </a:tblGrid>
              <a:tr h="0">
                <a:tc>
                  <a:txBody>
                    <a:bodyPr/>
                    <a:lstStyle/>
                    <a:p>
                      <a:pPr marL="0" marR="0" algn="ctr">
                        <a:lnSpc>
                          <a:spcPct val="107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Factors Positively Impacting Attainment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Potential UW Response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4016261"/>
                  </a:ext>
                </a:extLst>
              </a:tr>
              <a:tr h="0">
                <a:tc>
                  <a:txBody>
                    <a:bodyPr/>
                    <a:lstStyle/>
                    <a:p>
                      <a:pPr marL="0" marR="0">
                        <a:lnSpc>
                          <a:spcPct val="107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Lower amount of student debt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Pursue financial aid strategy (e.g., need-based aid) that seeks to limit student loan debt.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1438958"/>
                  </a:ext>
                </a:extLst>
              </a:tr>
              <a:tr h="0">
                <a:tc>
                  <a:txBody>
                    <a:bodyPr/>
                    <a:lstStyle/>
                    <a:p>
                      <a:pPr marL="0" marR="0">
                        <a:lnSpc>
                          <a:spcPct val="107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Higher high school GPA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Prioritize high school GPA over ACT score (which is not a statistically related to improved educational attainment) in admission and financial aid decisions.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5830645"/>
                  </a:ext>
                </a:extLst>
              </a:tr>
              <a:tr h="0">
                <a:tc>
                  <a:txBody>
                    <a:bodyPr/>
                    <a:lstStyle/>
                    <a:p>
                      <a:pPr marL="0" marR="0">
                        <a:lnSpc>
                          <a:spcPct val="107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Satisfaction with faculty quality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mj-lt"/>
                        <a:buAutoNum type="arabicPeriod"/>
                      </a:pPr>
                      <a:r>
                        <a:rPr lang="en-US" sz="1200">
                          <a:effectLst/>
                          <a:latin typeface="Times New Roman" panose="02020603050405020304" pitchFamily="18" charset="0"/>
                          <a:ea typeface="Calibri" panose="020F0502020204030204" pitchFamily="34" charset="0"/>
                          <a:cs typeface="Times New Roman" panose="02020603050405020304" pitchFamily="18" charset="0"/>
                        </a:rPr>
                        <a:t>UW Administration has committed to approving faculty searches by mid-August to maximize opportunities to recruit most highly sought candidates.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a:effectLst/>
                          <a:latin typeface="Times New Roman" panose="02020603050405020304" pitchFamily="18" charset="0"/>
                          <a:ea typeface="Calibri" panose="020F0502020204030204" pitchFamily="34" charset="0"/>
                          <a:cs typeface="Times New Roman" panose="02020603050405020304" pitchFamily="18" charset="0"/>
                        </a:rPr>
                        <a:t>Fundraise for additional endowed faculty positions and restructure existing endowed chairs to focus on retaining </a:t>
                      </a:r>
                      <a:r>
                        <a:rPr lang="en-US" sz="1200">
                          <a:effectLst/>
                          <a:latin typeface="Times New Roman" panose="02020603050405020304" pitchFamily="18" charset="0"/>
                          <a:ea typeface="Calibri" panose="020F0502020204030204" pitchFamily="34" charset="0"/>
                          <a:cs typeface="Times New Roman" panose="02020603050405020304" pitchFamily="18" charset="0"/>
                        </a:rPr>
                        <a:t>the university’s most important resource: its faculty.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1180674"/>
                  </a:ext>
                </a:extLst>
              </a:tr>
              <a:tr h="0">
                <a:tc>
                  <a:txBody>
                    <a:bodyPr/>
                    <a:lstStyle/>
                    <a:p>
                      <a:pPr marL="0" marR="0">
                        <a:lnSpc>
                          <a:spcPct val="107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Living on-campus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Make student housing functional, adequate, and attractive.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1069388"/>
                  </a:ext>
                </a:extLst>
              </a:tr>
            </a:tbl>
          </a:graphicData>
        </a:graphic>
      </p:graphicFrame>
    </p:spTree>
    <p:extLst>
      <p:ext uri="{BB962C8B-B14F-4D97-AF65-F5344CB8AC3E}">
        <p14:creationId xmlns:p14="http://schemas.microsoft.com/office/powerpoint/2010/main" val="653008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Wyoming’s Population is Aging</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4</a:t>
            </a:fld>
            <a:endParaRPr lang="en-US" dirty="0"/>
          </a:p>
        </p:txBody>
      </p:sp>
      <p:graphicFrame>
        <p:nvGraphicFramePr>
          <p:cNvPr id="4" name="Chart 3"/>
          <p:cNvGraphicFramePr>
            <a:graphicFrameLocks noGrp="1"/>
          </p:cNvGraphicFramePr>
          <p:nvPr>
            <p:extLst>
              <p:ext uri="{D42A27DB-BD31-4B8C-83A1-F6EECF244321}">
                <p14:modId xmlns:p14="http://schemas.microsoft.com/office/powerpoint/2010/main" val="696071793"/>
              </p:ext>
            </p:extLst>
          </p:nvPr>
        </p:nvGraphicFramePr>
        <p:xfrm>
          <a:off x="381000" y="990600"/>
          <a:ext cx="8479536" cy="53732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0797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Wyoming’s Workforce</a:t>
            </a:r>
            <a:endParaRPr lang="en-US" dirty="0"/>
          </a:p>
        </p:txBody>
      </p:sp>
      <p:sp>
        <p:nvSpPr>
          <p:cNvPr id="7" name="Text Placeholder 6"/>
          <p:cNvSpPr>
            <a:spLocks noGrp="1"/>
          </p:cNvSpPr>
          <p:nvPr>
            <p:ph type="body" sz="quarter" idx="13"/>
          </p:nvPr>
        </p:nvSpPr>
        <p:spPr/>
        <p:txBody>
          <a:bodyPr/>
          <a:lstStyle/>
          <a:p>
            <a:r>
              <a:rPr lang="en-US" dirty="0" smtClean="0"/>
              <a:t>More than 49% of Wyoming’s workforce occupies jobs in occupational group classifications that typically do not require a post-secondary education/credential.</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5</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494749825"/>
              </p:ext>
            </p:extLst>
          </p:nvPr>
        </p:nvGraphicFramePr>
        <p:xfrm>
          <a:off x="1524000" y="1752600"/>
          <a:ext cx="6025842" cy="4636780"/>
        </p:xfrm>
        <a:graphic>
          <a:graphicData uri="http://schemas.openxmlformats.org/drawingml/2006/table">
            <a:tbl>
              <a:tblPr/>
              <a:tblGrid>
                <a:gridCol w="3749040">
                  <a:extLst>
                    <a:ext uri="{9D8B030D-6E8A-4147-A177-3AD203B41FA5}">
                      <a16:colId xmlns:a16="http://schemas.microsoft.com/office/drawing/2014/main" val="2466990676"/>
                    </a:ext>
                  </a:extLst>
                </a:gridCol>
                <a:gridCol w="758934">
                  <a:extLst>
                    <a:ext uri="{9D8B030D-6E8A-4147-A177-3AD203B41FA5}">
                      <a16:colId xmlns:a16="http://schemas.microsoft.com/office/drawing/2014/main" val="3415358113"/>
                    </a:ext>
                  </a:extLst>
                </a:gridCol>
                <a:gridCol w="758934">
                  <a:extLst>
                    <a:ext uri="{9D8B030D-6E8A-4147-A177-3AD203B41FA5}">
                      <a16:colId xmlns:a16="http://schemas.microsoft.com/office/drawing/2014/main" val="125058708"/>
                    </a:ext>
                  </a:extLst>
                </a:gridCol>
                <a:gridCol w="758934">
                  <a:extLst>
                    <a:ext uri="{9D8B030D-6E8A-4147-A177-3AD203B41FA5}">
                      <a16:colId xmlns:a16="http://schemas.microsoft.com/office/drawing/2014/main" val="884314788"/>
                    </a:ext>
                  </a:extLst>
                </a:gridCol>
              </a:tblGrid>
              <a:tr h="274320">
                <a:tc>
                  <a:txBody>
                    <a:bodyPr/>
                    <a:lstStyle/>
                    <a:p>
                      <a:pPr algn="l" fontAlgn="b"/>
                      <a:r>
                        <a:rPr lang="en-US" sz="1000" b="1" i="0" u="none" strike="noStrike" dirty="0">
                          <a:solidFill>
                            <a:srgbClr val="000000"/>
                          </a:solidFill>
                          <a:effectLst/>
                          <a:latin typeface="Times New Roman" panose="02020603050405020304" pitchFamily="18" charset="0"/>
                        </a:rPr>
                        <a:t>Standard Occupational Classification Major Group</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Times New Roman" panose="02020603050405020304" pitchFamily="18" charset="0"/>
                        </a:rPr>
                        <a:t>% of Wyoming Workforce</a:t>
                      </a:r>
                      <a:r>
                        <a:rPr lang="en-US" sz="1000" b="1" i="0" u="none" strike="noStrike" baseline="30000">
                          <a:solidFill>
                            <a:srgbClr val="000000"/>
                          </a:solidFill>
                          <a:effectLst/>
                          <a:latin typeface="Times New Roman" panose="02020603050405020304" pitchFamily="18" charset="0"/>
                        </a:rPr>
                        <a:t>1</a:t>
                      </a:r>
                      <a:endParaRPr lang="en-US" sz="1000" b="1" i="0" u="none" strike="noStrike">
                        <a:solidFill>
                          <a:srgbClr val="000000"/>
                        </a:solidFill>
                        <a:effectLst/>
                        <a:latin typeface="Times New Roman" panose="02020603050405020304" pitchFamily="18" charset="0"/>
                      </a:endParaRP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Times New Roman" panose="02020603050405020304" pitchFamily="18" charset="0"/>
                        </a:rPr>
                        <a:t>Median Salary</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Times New Roman" panose="02020603050405020304" pitchFamily="18" charset="0"/>
                        </a:rPr>
                        <a:t>Average Salary</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9450487"/>
                  </a:ext>
                </a:extLst>
              </a:tr>
              <a:tr h="156202">
                <a:tc>
                  <a:txBody>
                    <a:bodyPr/>
                    <a:lstStyle/>
                    <a:p>
                      <a:pPr algn="l" fontAlgn="b"/>
                      <a:r>
                        <a:rPr lang="en-US" sz="1100" b="0" i="0" u="none" strike="noStrike" dirty="0">
                          <a:solidFill>
                            <a:srgbClr val="000000"/>
                          </a:solidFill>
                          <a:effectLst/>
                          <a:latin typeface="Times New Roman" panose="02020603050405020304" pitchFamily="18" charset="0"/>
                        </a:rPr>
                        <a:t>Office </a:t>
                      </a:r>
                      <a:r>
                        <a:rPr lang="en-US" sz="1100" b="0" i="0" u="none" strike="noStrike" dirty="0" smtClean="0">
                          <a:solidFill>
                            <a:srgbClr val="000000"/>
                          </a:solidFill>
                          <a:effectLst/>
                          <a:latin typeface="Times New Roman" panose="02020603050405020304" pitchFamily="18" charset="0"/>
                        </a:rPr>
                        <a:t>and </a:t>
                      </a:r>
                      <a:r>
                        <a:rPr lang="en-US" sz="1100" b="0" i="0" u="none" strike="noStrike" dirty="0">
                          <a:solidFill>
                            <a:srgbClr val="000000"/>
                          </a:solidFill>
                          <a:effectLst/>
                          <a:latin typeface="Times New Roman" panose="02020603050405020304" pitchFamily="18" charset="0"/>
                        </a:rPr>
                        <a:t>Administrative Support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12.72%</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$35,370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$37,250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1016262"/>
                  </a:ext>
                </a:extLst>
              </a:tr>
              <a:tr h="156202">
                <a:tc>
                  <a:txBody>
                    <a:bodyPr/>
                    <a:lstStyle/>
                    <a:p>
                      <a:pPr algn="l" fontAlgn="b"/>
                      <a:r>
                        <a:rPr lang="en-US" sz="1100" b="0" i="0" u="none" strike="noStrike" dirty="0">
                          <a:solidFill>
                            <a:srgbClr val="000000"/>
                          </a:solidFill>
                          <a:effectLst/>
                          <a:latin typeface="Times New Roman" panose="02020603050405020304" pitchFamily="18" charset="0"/>
                        </a:rPr>
                        <a:t>Construction and Extraction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9.96%</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$48,690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$52,340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6731491"/>
                  </a:ext>
                </a:extLst>
              </a:tr>
              <a:tr h="156202">
                <a:tc>
                  <a:txBody>
                    <a:bodyPr/>
                    <a:lstStyle/>
                    <a:p>
                      <a:pPr algn="l" fontAlgn="b"/>
                      <a:r>
                        <a:rPr lang="en-US" sz="1100" b="0" i="0" u="none" strike="noStrike" dirty="0">
                          <a:solidFill>
                            <a:srgbClr val="000000"/>
                          </a:solidFill>
                          <a:effectLst/>
                          <a:latin typeface="Times New Roman" panose="02020603050405020304" pitchFamily="18" charset="0"/>
                        </a:rPr>
                        <a:t>Food Preparation and Serving Related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9.40%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$21,730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$24,920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224371"/>
                  </a:ext>
                </a:extLst>
              </a:tr>
              <a:tr h="156202">
                <a:tc>
                  <a:txBody>
                    <a:bodyPr/>
                    <a:lstStyle/>
                    <a:p>
                      <a:pPr algn="l" fontAlgn="b"/>
                      <a:r>
                        <a:rPr lang="en-US" sz="1100" b="0" i="0" u="none" strike="noStrike" dirty="0">
                          <a:solidFill>
                            <a:srgbClr val="000000"/>
                          </a:solidFill>
                          <a:effectLst/>
                          <a:latin typeface="Times New Roman" panose="02020603050405020304" pitchFamily="18" charset="0"/>
                        </a:rPr>
                        <a:t>Sales and Related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8.88%</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$26,700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$35,410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6422284"/>
                  </a:ext>
                </a:extLst>
              </a:tr>
              <a:tr h="156202">
                <a:tc>
                  <a:txBody>
                    <a:bodyPr/>
                    <a:lstStyle/>
                    <a:p>
                      <a:pPr algn="l" fontAlgn="b"/>
                      <a:r>
                        <a:rPr lang="en-US" sz="1100" b="0" i="0" u="none" strike="noStrike" dirty="0">
                          <a:solidFill>
                            <a:srgbClr val="000000"/>
                          </a:solidFill>
                          <a:effectLst/>
                          <a:latin typeface="Times New Roman" panose="02020603050405020304" pitchFamily="18" charset="0"/>
                        </a:rPr>
                        <a:t>Transportation and Material Moving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8.19%</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$41,970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$46,110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81553"/>
                  </a:ext>
                </a:extLst>
              </a:tr>
              <a:tr h="156202">
                <a:tc>
                  <a:txBody>
                    <a:bodyPr/>
                    <a:lstStyle/>
                    <a:p>
                      <a:pPr algn="l" fontAlgn="b"/>
                      <a:r>
                        <a:rPr lang="en-US" sz="1100" b="0" i="0" u="none" strike="noStrike" dirty="0">
                          <a:solidFill>
                            <a:srgbClr val="000000"/>
                          </a:solidFill>
                          <a:effectLst/>
                          <a:latin typeface="Times New Roman" panose="02020603050405020304" pitchFamily="18" charset="0"/>
                        </a:rPr>
                        <a:t>Education, Training, and Library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7.24%</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$47,830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$49,400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061031"/>
                  </a:ext>
                </a:extLst>
              </a:tr>
              <a:tr h="156202">
                <a:tc>
                  <a:txBody>
                    <a:bodyPr/>
                    <a:lstStyle/>
                    <a:p>
                      <a:pPr algn="l" fontAlgn="b"/>
                      <a:r>
                        <a:rPr lang="en-US" sz="1100" b="0" i="0" u="none" strike="noStrike" dirty="0">
                          <a:solidFill>
                            <a:srgbClr val="000000"/>
                          </a:solidFill>
                          <a:effectLst/>
                          <a:latin typeface="Times New Roman" panose="02020603050405020304" pitchFamily="18" charset="0"/>
                        </a:rPr>
                        <a:t>Installation, Maintenance, and Repair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6.38%</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$53,460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$56,360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3056946"/>
                  </a:ext>
                </a:extLst>
              </a:tr>
              <a:tr h="156202">
                <a:tc>
                  <a:txBody>
                    <a:bodyPr/>
                    <a:lstStyle/>
                    <a:p>
                      <a:pPr algn="l" fontAlgn="b"/>
                      <a:r>
                        <a:rPr lang="en-US" sz="1100" b="0" i="0" u="none" strike="noStrike" dirty="0">
                          <a:solidFill>
                            <a:srgbClr val="000000"/>
                          </a:solidFill>
                          <a:effectLst/>
                          <a:latin typeface="Times New Roman" panose="02020603050405020304" pitchFamily="18" charset="0"/>
                        </a:rPr>
                        <a:t>Healthcare Practitioners and Technical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5.45%</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$64,340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$80,430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6152248"/>
                  </a:ext>
                </a:extLst>
              </a:tr>
              <a:tr h="156202">
                <a:tc>
                  <a:txBody>
                    <a:bodyPr/>
                    <a:lstStyle/>
                    <a:p>
                      <a:pPr algn="l" fontAlgn="b"/>
                      <a:r>
                        <a:rPr lang="en-US" sz="1100" b="0" i="0" u="none" strike="noStrike" dirty="0">
                          <a:solidFill>
                            <a:srgbClr val="000000"/>
                          </a:solidFill>
                          <a:effectLst/>
                          <a:latin typeface="Times New Roman" panose="02020603050405020304" pitchFamily="18" charset="0"/>
                        </a:rPr>
                        <a:t>Production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4.66%</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$50,210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$55,340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7650924"/>
                  </a:ext>
                </a:extLst>
              </a:tr>
              <a:tr h="156202">
                <a:tc>
                  <a:txBody>
                    <a:bodyPr/>
                    <a:lstStyle/>
                    <a:p>
                      <a:pPr algn="l" fontAlgn="b"/>
                      <a:r>
                        <a:rPr lang="en-US" sz="1100" b="0" i="0" u="none" strike="noStrike">
                          <a:solidFill>
                            <a:srgbClr val="000000"/>
                          </a:solidFill>
                          <a:effectLst/>
                          <a:latin typeface="Times New Roman" panose="02020603050405020304" pitchFamily="18" charset="0"/>
                        </a:rPr>
                        <a:t>Management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4.61%</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$88,320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$99,120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550140"/>
                  </a:ext>
                </a:extLst>
              </a:tr>
              <a:tr h="156202">
                <a:tc>
                  <a:txBody>
                    <a:bodyPr/>
                    <a:lstStyle/>
                    <a:p>
                      <a:pPr algn="l" fontAlgn="b"/>
                      <a:r>
                        <a:rPr lang="en-US" sz="1100" b="0" i="0" u="none" strike="noStrike">
                          <a:solidFill>
                            <a:srgbClr val="000000"/>
                          </a:solidFill>
                          <a:effectLst/>
                          <a:latin typeface="Times New Roman" panose="02020603050405020304" pitchFamily="18" charset="0"/>
                        </a:rPr>
                        <a:t>Building and Grounds Cleaning and Maintenance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4.13%</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$27,770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$29,920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295569"/>
                  </a:ext>
                </a:extLst>
              </a:tr>
              <a:tr h="156202">
                <a:tc>
                  <a:txBody>
                    <a:bodyPr/>
                    <a:lstStyle/>
                    <a:p>
                      <a:pPr algn="l" fontAlgn="b"/>
                      <a:r>
                        <a:rPr lang="en-US" sz="1100" b="0" i="0" u="none" strike="noStrike">
                          <a:solidFill>
                            <a:srgbClr val="000000"/>
                          </a:solidFill>
                          <a:effectLst/>
                          <a:latin typeface="Times New Roman" panose="02020603050405020304" pitchFamily="18" charset="0"/>
                        </a:rPr>
                        <a:t>Business and Financial Operations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3.16%</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$61,670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$69,360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2706878"/>
                  </a:ext>
                </a:extLst>
              </a:tr>
              <a:tr h="156202">
                <a:tc>
                  <a:txBody>
                    <a:bodyPr/>
                    <a:lstStyle/>
                    <a:p>
                      <a:pPr algn="l" fontAlgn="b"/>
                      <a:r>
                        <a:rPr lang="en-US" sz="1100" b="0" i="0" u="none" strike="noStrike">
                          <a:solidFill>
                            <a:srgbClr val="000000"/>
                          </a:solidFill>
                          <a:effectLst/>
                          <a:latin typeface="Times New Roman" panose="02020603050405020304" pitchFamily="18" charset="0"/>
                        </a:rPr>
                        <a:t>Personal Care and Service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3.08%</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$26,160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$28,730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3553984"/>
                  </a:ext>
                </a:extLst>
              </a:tr>
              <a:tr h="156202">
                <a:tc>
                  <a:txBody>
                    <a:bodyPr/>
                    <a:lstStyle/>
                    <a:p>
                      <a:pPr algn="l" fontAlgn="b"/>
                      <a:r>
                        <a:rPr lang="en-US" sz="1100" b="0" i="0" u="none" strike="noStrike">
                          <a:solidFill>
                            <a:srgbClr val="000000"/>
                          </a:solidFill>
                          <a:effectLst/>
                          <a:latin typeface="Times New Roman" panose="02020603050405020304" pitchFamily="18" charset="0"/>
                        </a:rPr>
                        <a:t>Healthcare Support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2.42%</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$30,960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$32,940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3045388"/>
                  </a:ext>
                </a:extLst>
              </a:tr>
              <a:tr h="156202">
                <a:tc>
                  <a:txBody>
                    <a:bodyPr/>
                    <a:lstStyle/>
                    <a:p>
                      <a:pPr algn="l" fontAlgn="b"/>
                      <a:r>
                        <a:rPr lang="en-US" sz="1100" b="0" i="0" u="none" strike="noStrike">
                          <a:solidFill>
                            <a:srgbClr val="000000"/>
                          </a:solidFill>
                          <a:effectLst/>
                          <a:latin typeface="Times New Roman" panose="02020603050405020304" pitchFamily="18" charset="0"/>
                        </a:rPr>
                        <a:t>Protective Service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2.19%</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$42,640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$45,520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2987059"/>
                  </a:ext>
                </a:extLst>
              </a:tr>
              <a:tr h="156202">
                <a:tc>
                  <a:txBody>
                    <a:bodyPr/>
                    <a:lstStyle/>
                    <a:p>
                      <a:pPr algn="l" fontAlgn="b"/>
                      <a:r>
                        <a:rPr lang="en-US" sz="1100" b="0" i="0" u="none" strike="noStrike">
                          <a:solidFill>
                            <a:srgbClr val="000000"/>
                          </a:solidFill>
                          <a:effectLst/>
                          <a:latin typeface="Times New Roman" panose="02020603050405020304" pitchFamily="18" charset="0"/>
                        </a:rPr>
                        <a:t>Architecture and Engineering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1.60%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$74,050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$80,650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1586026"/>
                  </a:ext>
                </a:extLst>
              </a:tr>
              <a:tr h="156202">
                <a:tc>
                  <a:txBody>
                    <a:bodyPr/>
                    <a:lstStyle/>
                    <a:p>
                      <a:pPr algn="l" fontAlgn="b"/>
                      <a:r>
                        <a:rPr lang="en-US" sz="1100" b="0" i="0" u="none" strike="noStrike">
                          <a:solidFill>
                            <a:srgbClr val="000000"/>
                          </a:solidFill>
                          <a:effectLst/>
                          <a:latin typeface="Times New Roman" panose="02020603050405020304" pitchFamily="18" charset="0"/>
                        </a:rPr>
                        <a:t>Life, Physical, and Social Science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1.50%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$57,090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$59,130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753975"/>
                  </a:ext>
                </a:extLst>
              </a:tr>
              <a:tr h="156202">
                <a:tc>
                  <a:txBody>
                    <a:bodyPr/>
                    <a:lstStyle/>
                    <a:p>
                      <a:pPr algn="l" fontAlgn="b"/>
                      <a:r>
                        <a:rPr lang="en-US" sz="1100" b="0" i="0" u="none" strike="noStrike">
                          <a:solidFill>
                            <a:srgbClr val="000000"/>
                          </a:solidFill>
                          <a:effectLst/>
                          <a:latin typeface="Times New Roman" panose="02020603050405020304" pitchFamily="18" charset="0"/>
                        </a:rPr>
                        <a:t>Community and Social Service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1.49%</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$48,050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$48,830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9105802"/>
                  </a:ext>
                </a:extLst>
              </a:tr>
              <a:tr h="156202">
                <a:tc>
                  <a:txBody>
                    <a:bodyPr/>
                    <a:lstStyle/>
                    <a:p>
                      <a:pPr algn="l" fontAlgn="b"/>
                      <a:r>
                        <a:rPr lang="en-US" sz="1100" b="0" i="0" u="none" strike="noStrike">
                          <a:solidFill>
                            <a:srgbClr val="000000"/>
                          </a:solidFill>
                          <a:effectLst/>
                          <a:latin typeface="Times New Roman" panose="02020603050405020304" pitchFamily="18" charset="0"/>
                        </a:rPr>
                        <a:t>Computer and Mathematical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1.13%</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$62,440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$67,380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9245783"/>
                  </a:ext>
                </a:extLst>
              </a:tr>
              <a:tr h="156202">
                <a:tc>
                  <a:txBody>
                    <a:bodyPr/>
                    <a:lstStyle/>
                    <a:p>
                      <a:pPr algn="l" fontAlgn="b"/>
                      <a:r>
                        <a:rPr lang="en-US" sz="1100" b="0" i="0" u="none" strike="noStrike">
                          <a:solidFill>
                            <a:srgbClr val="000000"/>
                          </a:solidFill>
                          <a:effectLst/>
                          <a:latin typeface="Times New Roman" panose="02020603050405020304" pitchFamily="18" charset="0"/>
                        </a:rPr>
                        <a:t>Arts, Design, Entertainment, Sports, and Media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1.01%</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$37,420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$42,940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6728697"/>
                  </a:ext>
                </a:extLst>
              </a:tr>
              <a:tr h="156202">
                <a:tc>
                  <a:txBody>
                    <a:bodyPr/>
                    <a:lstStyle/>
                    <a:p>
                      <a:pPr algn="l" fontAlgn="b"/>
                      <a:r>
                        <a:rPr lang="en-US" sz="1100" b="0" i="0" u="none" strike="noStrike">
                          <a:solidFill>
                            <a:srgbClr val="000000"/>
                          </a:solidFill>
                          <a:effectLst/>
                          <a:latin typeface="Times New Roman" panose="02020603050405020304" pitchFamily="18" charset="0"/>
                        </a:rPr>
                        <a:t>Legal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0.61%</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$59,970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$75,490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2498046"/>
                  </a:ext>
                </a:extLst>
              </a:tr>
              <a:tr h="156202">
                <a:tc>
                  <a:txBody>
                    <a:bodyPr/>
                    <a:lstStyle/>
                    <a:p>
                      <a:pPr algn="l" fontAlgn="b"/>
                      <a:r>
                        <a:rPr lang="en-US" sz="1100" b="0" i="0" u="none" strike="noStrike">
                          <a:solidFill>
                            <a:srgbClr val="000000"/>
                          </a:solidFill>
                          <a:effectLst/>
                          <a:latin typeface="Times New Roman" panose="02020603050405020304" pitchFamily="18" charset="0"/>
                        </a:rPr>
                        <a:t>Farming, Fishing, and Forestry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0.20%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$31,200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$32,620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7527162"/>
                  </a:ext>
                </a:extLst>
              </a:tr>
              <a:tr h="121729">
                <a:tc>
                  <a:txBody>
                    <a:bodyPr/>
                    <a:lstStyle/>
                    <a:p>
                      <a:pPr algn="l" fontAlgn="b"/>
                      <a:r>
                        <a:rPr lang="en-US" sz="700" b="0" i="0" u="none" strike="noStrike" dirty="0">
                          <a:solidFill>
                            <a:srgbClr val="000000"/>
                          </a:solidFill>
                          <a:effectLst/>
                          <a:latin typeface="Times New Roman" panose="02020603050405020304" pitchFamily="18" charset="0"/>
                        </a:rPr>
                        <a:t>Note(s):</a:t>
                      </a:r>
                    </a:p>
                  </a:txBody>
                  <a:tcPr marL="76909" marR="5127" marT="51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Times New Roman" panose="02020603050405020304" pitchFamily="18" charset="0"/>
                      </a:endParaRPr>
                    </a:p>
                  </a:txBody>
                  <a:tcPr marL="5127" marR="5127" marT="51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Times New Roman" panose="02020603050405020304" pitchFamily="18" charset="0"/>
                      </a:endParaRPr>
                    </a:p>
                  </a:txBody>
                  <a:tcPr marL="5127" marR="5127" marT="51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Times New Roman" panose="02020603050405020304" pitchFamily="18" charset="0"/>
                      </a:endParaRPr>
                    </a:p>
                  </a:txBody>
                  <a:tcPr marL="5127" marR="5127" marT="5127"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65336171"/>
                  </a:ext>
                </a:extLst>
              </a:tr>
              <a:tr h="140043">
                <a:tc>
                  <a:txBody>
                    <a:bodyPr/>
                    <a:lstStyle/>
                    <a:p>
                      <a:pPr algn="l" fontAlgn="b"/>
                      <a:r>
                        <a:rPr lang="en-US" sz="700" b="0" i="0" u="none" strike="noStrike">
                          <a:solidFill>
                            <a:srgbClr val="000000"/>
                          </a:solidFill>
                          <a:effectLst/>
                          <a:latin typeface="Times New Roman" panose="02020603050405020304" pitchFamily="18" charset="0"/>
                        </a:rPr>
                        <a:t>1. Excludes self-employed</a:t>
                      </a:r>
                    </a:p>
                  </a:txBody>
                  <a:tcPr marL="76909" marR="5127" marT="5127" marB="0" anchor="b">
                    <a:lnL>
                      <a:noFill/>
                    </a:lnL>
                    <a:lnR>
                      <a:noFill/>
                    </a:lnR>
                    <a:lnT>
                      <a:noFill/>
                    </a:lnT>
                    <a:lnB>
                      <a:noFill/>
                    </a:lnB>
                  </a:tcPr>
                </a:tc>
                <a:tc>
                  <a:txBody>
                    <a:bodyPr/>
                    <a:lstStyle/>
                    <a:p>
                      <a:pPr algn="l" fontAlgn="b"/>
                      <a:endParaRPr lang="en-US" sz="700" b="0" i="0" u="none" strike="noStrike">
                        <a:solidFill>
                          <a:srgbClr val="000000"/>
                        </a:solidFill>
                        <a:effectLst/>
                        <a:latin typeface="Times New Roman" panose="02020603050405020304" pitchFamily="18" charset="0"/>
                      </a:endParaRPr>
                    </a:p>
                  </a:txBody>
                  <a:tcPr marL="5127" marR="5127" marT="5127" marB="0" anchor="b">
                    <a:lnL>
                      <a:noFill/>
                    </a:lnL>
                    <a:lnR>
                      <a:noFill/>
                    </a:lnR>
                    <a:lnT>
                      <a:noFill/>
                    </a:lnT>
                    <a:lnB>
                      <a:noFill/>
                    </a:lnB>
                  </a:tcPr>
                </a:tc>
                <a:tc>
                  <a:txBody>
                    <a:bodyPr/>
                    <a:lstStyle/>
                    <a:p>
                      <a:pPr algn="l" fontAlgn="b"/>
                      <a:endParaRPr lang="en-US" sz="700" b="0" i="0" u="none" strike="noStrike">
                        <a:solidFill>
                          <a:srgbClr val="000000"/>
                        </a:solidFill>
                        <a:effectLst/>
                        <a:latin typeface="Times New Roman" panose="02020603050405020304" pitchFamily="18" charset="0"/>
                      </a:endParaRPr>
                    </a:p>
                  </a:txBody>
                  <a:tcPr marL="5127" marR="5127" marT="5127" marB="0" anchor="b">
                    <a:lnL>
                      <a:noFill/>
                    </a:lnL>
                    <a:lnR>
                      <a:noFill/>
                    </a:lnR>
                    <a:lnT>
                      <a:noFill/>
                    </a:lnT>
                    <a:lnB>
                      <a:noFill/>
                    </a:lnB>
                  </a:tcPr>
                </a:tc>
                <a:tc>
                  <a:txBody>
                    <a:bodyPr/>
                    <a:lstStyle/>
                    <a:p>
                      <a:pPr algn="l" fontAlgn="b"/>
                      <a:endParaRPr lang="en-US" sz="700" b="0" i="0" u="none" strike="noStrike" dirty="0">
                        <a:solidFill>
                          <a:srgbClr val="000000"/>
                        </a:solidFill>
                        <a:effectLst/>
                        <a:latin typeface="Times New Roman" panose="02020603050405020304" pitchFamily="18" charset="0"/>
                      </a:endParaRPr>
                    </a:p>
                  </a:txBody>
                  <a:tcPr marL="5127" marR="5127" marT="5127" marB="0" anchor="b">
                    <a:lnL>
                      <a:noFill/>
                    </a:lnL>
                    <a:lnR>
                      <a:noFill/>
                    </a:lnR>
                    <a:lnT>
                      <a:noFill/>
                    </a:lnT>
                    <a:lnB>
                      <a:noFill/>
                    </a:lnB>
                  </a:tcPr>
                </a:tc>
                <a:extLst>
                  <a:ext uri="{0D108BD9-81ED-4DB2-BD59-A6C34878D82A}">
                    <a16:rowId xmlns:a16="http://schemas.microsoft.com/office/drawing/2014/main" val="3975481747"/>
                  </a:ext>
                </a:extLst>
              </a:tr>
              <a:tr h="91440">
                <a:tc gridSpan="4">
                  <a:txBody>
                    <a:bodyPr/>
                    <a:lstStyle/>
                    <a:p>
                      <a:pPr algn="l" fontAlgn="b"/>
                      <a:r>
                        <a:rPr lang="en-US" sz="700" b="0" i="0" u="none" strike="noStrike" dirty="0">
                          <a:solidFill>
                            <a:srgbClr val="000000"/>
                          </a:solidFill>
                          <a:effectLst/>
                          <a:latin typeface="Times New Roman" panose="02020603050405020304" pitchFamily="18" charset="0"/>
                        </a:rPr>
                        <a:t>Source: Occupational Employment Statistics (OES) Survey, May 2018, Bureau of Labor Statistics, Department of Labor (www.bls.gov/oes)</a:t>
                      </a:r>
                    </a:p>
                  </a:txBody>
                  <a:tcPr marL="5127" marR="5127" marT="512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70511401"/>
                  </a:ext>
                </a:extLst>
              </a:tr>
            </a:tbl>
          </a:graphicData>
        </a:graphic>
      </p:graphicFrame>
      <p:sp>
        <p:nvSpPr>
          <p:cNvPr id="9" name="Rectangle 8"/>
          <p:cNvSpPr/>
          <p:nvPr/>
        </p:nvSpPr>
        <p:spPr>
          <a:xfrm>
            <a:off x="1524000" y="2209800"/>
            <a:ext cx="6025842" cy="86868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90646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Attainment</a:t>
            </a:r>
            <a:endParaRPr lang="en-US" dirty="0"/>
          </a:p>
        </p:txBody>
      </p:sp>
      <p:sp>
        <p:nvSpPr>
          <p:cNvPr id="4" name="Text Placeholder 3"/>
          <p:cNvSpPr>
            <a:spLocks noGrp="1"/>
          </p:cNvSpPr>
          <p:nvPr>
            <p:ph type="body" sz="quarter" idx="13"/>
          </p:nvPr>
        </p:nvSpPr>
        <p:spPr/>
        <p:txBody>
          <a:bodyPr/>
          <a:lstStyle/>
          <a:p>
            <a:r>
              <a:rPr lang="en-US" dirty="0" smtClean="0"/>
              <a:t>Over 37% of Wyoming’s population has some college, no degree or an associate’s degree.</a:t>
            </a:r>
            <a:endParaRPr lang="en-US" dirty="0"/>
          </a:p>
        </p:txBody>
      </p:sp>
      <p:sp>
        <p:nvSpPr>
          <p:cNvPr id="5" name="Slide Number Placeholder 4"/>
          <p:cNvSpPr>
            <a:spLocks noGrp="1"/>
          </p:cNvSpPr>
          <p:nvPr>
            <p:ph type="sldNum" sz="quarter" idx="4"/>
          </p:nvPr>
        </p:nvSpPr>
        <p:spPr/>
        <p:txBody>
          <a:bodyPr/>
          <a:lstStyle/>
          <a:p>
            <a:fld id="{5E9B6195-AEF7-4DF8-B36C-B411EC6C02A9}" type="slidenum">
              <a:rPr lang="en-US" smtClean="0"/>
              <a:pPr/>
              <a:t>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74484920"/>
              </p:ext>
            </p:extLst>
          </p:nvPr>
        </p:nvGraphicFramePr>
        <p:xfrm>
          <a:off x="1295400" y="2066544"/>
          <a:ext cx="6493669" cy="3931642"/>
        </p:xfrm>
        <a:graphic>
          <a:graphicData uri="http://schemas.openxmlformats.org/drawingml/2006/table">
            <a:tbl>
              <a:tblPr/>
              <a:tblGrid>
                <a:gridCol w="1880830">
                  <a:extLst>
                    <a:ext uri="{9D8B030D-6E8A-4147-A177-3AD203B41FA5}">
                      <a16:colId xmlns:a16="http://schemas.microsoft.com/office/drawing/2014/main" val="2024685219"/>
                    </a:ext>
                  </a:extLst>
                </a:gridCol>
                <a:gridCol w="658977">
                  <a:extLst>
                    <a:ext uri="{9D8B030D-6E8A-4147-A177-3AD203B41FA5}">
                      <a16:colId xmlns:a16="http://schemas.microsoft.com/office/drawing/2014/main" val="2313670662"/>
                    </a:ext>
                  </a:extLst>
                </a:gridCol>
                <a:gridCol w="658977">
                  <a:extLst>
                    <a:ext uri="{9D8B030D-6E8A-4147-A177-3AD203B41FA5}">
                      <a16:colId xmlns:a16="http://schemas.microsoft.com/office/drawing/2014/main" val="4166998191"/>
                    </a:ext>
                  </a:extLst>
                </a:gridCol>
                <a:gridCol w="658977">
                  <a:extLst>
                    <a:ext uri="{9D8B030D-6E8A-4147-A177-3AD203B41FA5}">
                      <a16:colId xmlns:a16="http://schemas.microsoft.com/office/drawing/2014/main" val="3859606226"/>
                    </a:ext>
                  </a:extLst>
                </a:gridCol>
                <a:gridCol w="658977">
                  <a:extLst>
                    <a:ext uri="{9D8B030D-6E8A-4147-A177-3AD203B41FA5}">
                      <a16:colId xmlns:a16="http://schemas.microsoft.com/office/drawing/2014/main" val="3006793210"/>
                    </a:ext>
                  </a:extLst>
                </a:gridCol>
                <a:gridCol w="658977">
                  <a:extLst>
                    <a:ext uri="{9D8B030D-6E8A-4147-A177-3AD203B41FA5}">
                      <a16:colId xmlns:a16="http://schemas.microsoft.com/office/drawing/2014/main" val="1127937076"/>
                    </a:ext>
                  </a:extLst>
                </a:gridCol>
                <a:gridCol w="658977">
                  <a:extLst>
                    <a:ext uri="{9D8B030D-6E8A-4147-A177-3AD203B41FA5}">
                      <a16:colId xmlns:a16="http://schemas.microsoft.com/office/drawing/2014/main" val="2093430585"/>
                    </a:ext>
                  </a:extLst>
                </a:gridCol>
                <a:gridCol w="658977">
                  <a:extLst>
                    <a:ext uri="{9D8B030D-6E8A-4147-A177-3AD203B41FA5}">
                      <a16:colId xmlns:a16="http://schemas.microsoft.com/office/drawing/2014/main" val="3901391716"/>
                    </a:ext>
                  </a:extLst>
                </a:gridCol>
              </a:tblGrid>
              <a:tr h="172839">
                <a:tc gridSpan="2">
                  <a:txBody>
                    <a:bodyPr/>
                    <a:lstStyle/>
                    <a:p>
                      <a:pPr algn="ctr" fontAlgn="ctr"/>
                      <a:r>
                        <a:rPr lang="en-US" sz="1000" b="0" i="0" u="none" strike="noStrike">
                          <a:solidFill>
                            <a:srgbClr val="000000"/>
                          </a:solidFill>
                          <a:effectLst/>
                          <a:latin typeface="Times New Roman" panose="02020603050405020304" pitchFamily="18"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gridSpan="6">
                  <a:txBody>
                    <a:bodyPr/>
                    <a:lstStyle/>
                    <a:p>
                      <a:pPr algn="ctr" fontAlgn="t"/>
                      <a:r>
                        <a:rPr lang="en-US" sz="1000" b="1" i="0" u="none" strike="noStrike">
                          <a:solidFill>
                            <a:srgbClr val="000000"/>
                          </a:solidFill>
                          <a:effectLst/>
                          <a:latin typeface="Times New Roman" panose="02020603050405020304" pitchFamily="18" charset="0"/>
                        </a:rPr>
                        <a:t>Educational Attainment: Wyoming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060210"/>
                  </a:ext>
                </a:extLst>
              </a:tr>
              <a:tr h="325735">
                <a:tc>
                  <a:txBody>
                    <a:bodyPr/>
                    <a:lstStyle/>
                    <a:p>
                      <a:pPr algn="l" fontAlgn="t"/>
                      <a:r>
                        <a:rPr lang="en-US" sz="1000" b="0" i="0" u="none" strike="noStrike" dirty="0">
                          <a:solidFill>
                            <a:srgbClr val="000000"/>
                          </a:solidFill>
                          <a:effectLst/>
                          <a:latin typeface="Times New Roman" panose="02020603050405020304" pitchFamily="18" charset="0"/>
                        </a:rPr>
                        <a:t> </a:t>
                      </a:r>
                    </a:p>
                  </a:txBody>
                  <a:tcPr marL="6350" marR="6350" marT="6350"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Times New Roman" panose="02020603050405020304" pitchFamily="18" charset="0"/>
                        </a:rPr>
                        <a:t> </a:t>
                      </a:r>
                    </a:p>
                  </a:txBody>
                  <a:tcPr marL="6350" marR="6350" marT="6350"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Times New Roman" panose="02020603050405020304" pitchFamily="18"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Times New Roman" panose="02020603050405020304" pitchFamily="18" charset="0"/>
                        </a:rPr>
                        <a:t>Percent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Times New Roman" panose="02020603050405020304" pitchFamily="18" charset="0"/>
                        </a:rPr>
                        <a:t>Male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Times New Roman" panose="02020603050405020304" pitchFamily="18" charset="0"/>
                        </a:rPr>
                        <a:t>Percent Male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Times New Roman" panose="02020603050405020304" pitchFamily="18" charset="0"/>
                        </a:rPr>
                        <a:t>Female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Times New Roman" panose="02020603050405020304" pitchFamily="18" charset="0"/>
                        </a:rPr>
                        <a:t>Percent Female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50733036"/>
                  </a:ext>
                </a:extLst>
              </a:tr>
              <a:tr h="228600">
                <a:tc gridSpan="2">
                  <a:txBody>
                    <a:bodyPr/>
                    <a:lstStyle/>
                    <a:p>
                      <a:pPr algn="l" fontAlgn="t"/>
                      <a:r>
                        <a:rPr lang="en-US" sz="1000" b="1" i="0" u="none" strike="noStrike">
                          <a:solidFill>
                            <a:srgbClr val="000000"/>
                          </a:solidFill>
                          <a:effectLst/>
                          <a:latin typeface="Times New Roman" panose="02020603050405020304" pitchFamily="18" charset="0"/>
                        </a:rPr>
                        <a:t>Population 18 to 24 years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t"/>
                      <a:r>
                        <a:rPr lang="en-US" sz="1000" b="0" i="0" u="none" strike="noStrike">
                          <a:solidFill>
                            <a:srgbClr val="000000"/>
                          </a:solidFill>
                          <a:effectLst/>
                          <a:latin typeface="Times New Roman" panose="02020603050405020304" pitchFamily="18" charset="0"/>
                        </a:rPr>
                        <a:t>56,225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000000"/>
                          </a:solidFill>
                          <a:effectLst/>
                          <a:latin typeface="Times New Roman" panose="02020603050405020304" pitchFamily="18"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29,905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Times New Roman" panose="02020603050405020304" pitchFamily="18"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26,320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dirty="0">
                          <a:solidFill>
                            <a:srgbClr val="000000"/>
                          </a:solidFill>
                          <a:effectLst/>
                          <a:latin typeface="Times New Roman" panose="02020603050405020304" pitchFamily="18"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3332274"/>
                  </a:ext>
                </a:extLst>
              </a:tr>
              <a:tr h="228600">
                <a:tc gridSpan="2">
                  <a:txBody>
                    <a:bodyPr/>
                    <a:lstStyle/>
                    <a:p>
                      <a:pPr algn="l" fontAlgn="t"/>
                      <a:r>
                        <a:rPr lang="en-US" sz="1000" b="0" i="0" u="none" strike="noStrike" dirty="0">
                          <a:solidFill>
                            <a:srgbClr val="000000"/>
                          </a:solidFill>
                          <a:effectLst/>
                          <a:latin typeface="Times New Roman" panose="02020603050405020304" pitchFamily="18" charset="0"/>
                        </a:rPr>
                        <a:t>  Less than high school graduate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t"/>
                      <a:r>
                        <a:rPr lang="en-US" sz="1000" b="0" i="0" u="none" strike="noStrike">
                          <a:solidFill>
                            <a:srgbClr val="000000"/>
                          </a:solidFill>
                          <a:effectLst/>
                          <a:latin typeface="Times New Roman" panose="02020603050405020304" pitchFamily="18" charset="0"/>
                        </a:rPr>
                        <a:t>7,513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13.4%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4,327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14.5%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3,186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12.1%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208724"/>
                  </a:ext>
                </a:extLst>
              </a:tr>
              <a:tr h="228600">
                <a:tc gridSpan="2">
                  <a:txBody>
                    <a:bodyPr/>
                    <a:lstStyle/>
                    <a:p>
                      <a:pPr algn="l" fontAlgn="t"/>
                      <a:r>
                        <a:rPr lang="en-US" sz="1000" b="0" i="0" u="none" strike="noStrike" dirty="0">
                          <a:solidFill>
                            <a:srgbClr val="000000"/>
                          </a:solidFill>
                          <a:effectLst/>
                          <a:latin typeface="Times New Roman" panose="02020603050405020304" pitchFamily="18" charset="0"/>
                        </a:rPr>
                        <a:t>  High school graduate (includes equivalency)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t"/>
                      <a:r>
                        <a:rPr lang="en-US" sz="1000" b="0" i="0" u="none" strike="noStrike" dirty="0">
                          <a:solidFill>
                            <a:srgbClr val="000000"/>
                          </a:solidFill>
                          <a:effectLst/>
                          <a:latin typeface="Times New Roman" panose="02020603050405020304" pitchFamily="18" charset="0"/>
                        </a:rPr>
                        <a:t>18,607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33.1%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11,043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36.9%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7,564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28.7%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3437943"/>
                  </a:ext>
                </a:extLst>
              </a:tr>
              <a:tr h="228600">
                <a:tc gridSpan="2">
                  <a:txBody>
                    <a:bodyPr/>
                    <a:lstStyle/>
                    <a:p>
                      <a:pPr algn="l" fontAlgn="t"/>
                      <a:r>
                        <a:rPr lang="en-US" sz="1000" b="1" i="0" u="none" strike="noStrike" dirty="0">
                          <a:solidFill>
                            <a:srgbClr val="000000"/>
                          </a:solidFill>
                          <a:effectLst/>
                          <a:latin typeface="Times New Roman" panose="02020603050405020304" pitchFamily="18" charset="0"/>
                        </a:rPr>
                        <a:t>  Some college or associate's degree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a:txBody>
                    <a:bodyPr/>
                    <a:lstStyle/>
                    <a:p>
                      <a:pPr algn="r" fontAlgn="t"/>
                      <a:r>
                        <a:rPr lang="en-US" sz="1000" b="1" i="0" u="none" strike="noStrike" dirty="0">
                          <a:solidFill>
                            <a:srgbClr val="000000"/>
                          </a:solidFill>
                          <a:effectLst/>
                          <a:latin typeface="Times New Roman" panose="02020603050405020304" pitchFamily="18" charset="0"/>
                        </a:rPr>
                        <a:t>26,423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t"/>
                      <a:r>
                        <a:rPr lang="en-US" sz="1000" b="1" i="0" u="none" strike="noStrike" dirty="0">
                          <a:solidFill>
                            <a:srgbClr val="000000"/>
                          </a:solidFill>
                          <a:effectLst/>
                          <a:latin typeface="Times New Roman" panose="02020603050405020304" pitchFamily="18" charset="0"/>
                        </a:rPr>
                        <a:t>47.0%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t"/>
                      <a:r>
                        <a:rPr lang="en-US" sz="1000" b="1" i="0" u="none" strike="noStrike">
                          <a:solidFill>
                            <a:srgbClr val="000000"/>
                          </a:solidFill>
                          <a:effectLst/>
                          <a:latin typeface="Times New Roman" panose="02020603050405020304" pitchFamily="18" charset="0"/>
                        </a:rPr>
                        <a:t>13,037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t"/>
                      <a:r>
                        <a:rPr lang="en-US" sz="1000" b="1" i="0" u="none" strike="noStrike">
                          <a:solidFill>
                            <a:srgbClr val="000000"/>
                          </a:solidFill>
                          <a:effectLst/>
                          <a:latin typeface="Times New Roman" panose="02020603050405020304" pitchFamily="18" charset="0"/>
                        </a:rPr>
                        <a:t>43.6%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t"/>
                      <a:r>
                        <a:rPr lang="en-US" sz="1000" b="1" i="0" u="none" strike="noStrike">
                          <a:solidFill>
                            <a:srgbClr val="000000"/>
                          </a:solidFill>
                          <a:effectLst/>
                          <a:latin typeface="Times New Roman" panose="02020603050405020304" pitchFamily="18" charset="0"/>
                        </a:rPr>
                        <a:t>13,386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t"/>
                      <a:r>
                        <a:rPr lang="en-US" sz="1000" b="1" i="0" u="none" strike="noStrike" dirty="0">
                          <a:solidFill>
                            <a:srgbClr val="000000"/>
                          </a:solidFill>
                          <a:effectLst/>
                          <a:latin typeface="Times New Roman" panose="02020603050405020304" pitchFamily="18" charset="0"/>
                        </a:rPr>
                        <a:t>50.9%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90859773"/>
                  </a:ext>
                </a:extLst>
              </a:tr>
              <a:tr h="228600">
                <a:tc gridSpan="2">
                  <a:txBody>
                    <a:bodyPr/>
                    <a:lstStyle/>
                    <a:p>
                      <a:pPr algn="l" fontAlgn="t"/>
                      <a:r>
                        <a:rPr lang="en-US" sz="1000" b="0" i="0" u="none" strike="noStrike">
                          <a:solidFill>
                            <a:srgbClr val="000000"/>
                          </a:solidFill>
                          <a:effectLst/>
                          <a:latin typeface="Times New Roman" panose="02020603050405020304" pitchFamily="18" charset="0"/>
                        </a:rPr>
                        <a:t>  Bachelor's degree or higher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t"/>
                      <a:r>
                        <a:rPr lang="en-US" sz="1000" b="0" i="0" u="none" strike="noStrike">
                          <a:solidFill>
                            <a:srgbClr val="000000"/>
                          </a:solidFill>
                          <a:effectLst/>
                          <a:latin typeface="Times New Roman" panose="02020603050405020304" pitchFamily="18" charset="0"/>
                        </a:rPr>
                        <a:t>3,682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dirty="0">
                          <a:solidFill>
                            <a:srgbClr val="000000"/>
                          </a:solidFill>
                          <a:effectLst/>
                          <a:latin typeface="Times New Roman" panose="02020603050405020304" pitchFamily="18" charset="0"/>
                        </a:rPr>
                        <a:t>6.5%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dirty="0">
                          <a:solidFill>
                            <a:srgbClr val="000000"/>
                          </a:solidFill>
                          <a:effectLst/>
                          <a:latin typeface="Times New Roman" panose="02020603050405020304" pitchFamily="18" charset="0"/>
                        </a:rPr>
                        <a:t>1,498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dirty="0">
                          <a:solidFill>
                            <a:srgbClr val="000000"/>
                          </a:solidFill>
                          <a:effectLst/>
                          <a:latin typeface="Times New Roman" panose="02020603050405020304" pitchFamily="18" charset="0"/>
                        </a:rPr>
                        <a:t>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dirty="0">
                          <a:solidFill>
                            <a:srgbClr val="000000"/>
                          </a:solidFill>
                          <a:effectLst/>
                          <a:latin typeface="Times New Roman" panose="02020603050405020304" pitchFamily="18" charset="0"/>
                        </a:rPr>
                        <a:t>2,184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dirty="0">
                          <a:solidFill>
                            <a:srgbClr val="000000"/>
                          </a:solidFill>
                          <a:effectLst/>
                          <a:latin typeface="Times New Roman" panose="02020603050405020304" pitchFamily="18" charset="0"/>
                        </a:rPr>
                        <a:t>8.3%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57910997"/>
                  </a:ext>
                </a:extLst>
              </a:tr>
              <a:tr h="228600">
                <a:tc gridSpan="2">
                  <a:txBody>
                    <a:bodyPr/>
                    <a:lstStyle/>
                    <a:p>
                      <a:pPr algn="l" fontAlgn="t"/>
                      <a:r>
                        <a:rPr lang="en-US" sz="1000" b="0" i="0" u="none" strike="noStrike">
                          <a:solidFill>
                            <a:srgbClr val="000000"/>
                          </a:solidFill>
                          <a:effectLst/>
                          <a:latin typeface="Times New Roman" panose="02020603050405020304" pitchFamily="18"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t"/>
                      <a:r>
                        <a:rPr lang="en-US" sz="1000" b="0" i="0" u="none" strike="noStrike">
                          <a:solidFill>
                            <a:srgbClr val="000000"/>
                          </a:solidFill>
                          <a:effectLst/>
                          <a:latin typeface="Times New Roman" panose="02020603050405020304" pitchFamily="18"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Times New Roman" panose="02020603050405020304" pitchFamily="18"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Times New Roman" panose="02020603050405020304" pitchFamily="18"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dirty="0">
                          <a:solidFill>
                            <a:srgbClr val="000000"/>
                          </a:solidFill>
                          <a:effectLst/>
                          <a:latin typeface="Times New Roman" panose="02020603050405020304" pitchFamily="18"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dirty="0">
                          <a:solidFill>
                            <a:srgbClr val="000000"/>
                          </a:solidFill>
                          <a:effectLst/>
                          <a:latin typeface="Times New Roman" panose="02020603050405020304" pitchFamily="18"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dirty="0">
                          <a:solidFill>
                            <a:srgbClr val="000000"/>
                          </a:solidFill>
                          <a:effectLst/>
                          <a:latin typeface="Times New Roman" panose="02020603050405020304" pitchFamily="18"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96274783"/>
                  </a:ext>
                </a:extLst>
              </a:tr>
              <a:tr h="228600">
                <a:tc gridSpan="2">
                  <a:txBody>
                    <a:bodyPr/>
                    <a:lstStyle/>
                    <a:p>
                      <a:pPr algn="l" fontAlgn="t"/>
                      <a:r>
                        <a:rPr lang="en-US" sz="1000" b="1" i="0" u="none" strike="noStrike">
                          <a:solidFill>
                            <a:srgbClr val="000000"/>
                          </a:solidFill>
                          <a:effectLst/>
                          <a:latin typeface="Times New Roman" panose="02020603050405020304" pitchFamily="18" charset="0"/>
                        </a:rPr>
                        <a:t>Population 25 years and over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t"/>
                      <a:r>
                        <a:rPr lang="en-US" sz="1000" b="0" i="0" u="none" strike="noStrike">
                          <a:solidFill>
                            <a:srgbClr val="000000"/>
                          </a:solidFill>
                          <a:effectLst/>
                          <a:latin typeface="Times New Roman" panose="02020603050405020304" pitchFamily="18" charset="0"/>
                        </a:rPr>
                        <a:t>388,617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196,522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192,095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dirty="0">
                          <a:solidFill>
                            <a:srgbClr val="000000"/>
                          </a:solidFill>
                          <a:effectLst/>
                          <a:latin typeface="Times New Roman" panose="02020603050405020304" pitchFamily="18" charset="0"/>
                        </a:rPr>
                        <a:t>(X)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1639297"/>
                  </a:ext>
                </a:extLst>
              </a:tr>
              <a:tr h="228600">
                <a:tc gridSpan="2">
                  <a:txBody>
                    <a:bodyPr/>
                    <a:lstStyle/>
                    <a:p>
                      <a:pPr algn="l" fontAlgn="t"/>
                      <a:r>
                        <a:rPr lang="en-US" sz="1000" b="0" i="0" u="none" strike="noStrike">
                          <a:solidFill>
                            <a:srgbClr val="000000"/>
                          </a:solidFill>
                          <a:effectLst/>
                          <a:latin typeface="Times New Roman" panose="02020603050405020304" pitchFamily="18" charset="0"/>
                        </a:rPr>
                        <a:t>  Less than 9th grade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t"/>
                      <a:r>
                        <a:rPr lang="en-US" sz="1000" b="0" i="0" u="none" strike="noStrike">
                          <a:solidFill>
                            <a:srgbClr val="000000"/>
                          </a:solidFill>
                          <a:effectLst/>
                          <a:latin typeface="Times New Roman" panose="02020603050405020304" pitchFamily="18" charset="0"/>
                        </a:rPr>
                        <a:t>7,166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4,064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3,102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dirty="0">
                          <a:solidFill>
                            <a:srgbClr val="000000"/>
                          </a:solidFill>
                          <a:effectLst/>
                          <a:latin typeface="Times New Roman" panose="02020603050405020304" pitchFamily="18" charset="0"/>
                        </a:rPr>
                        <a:t>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1125144"/>
                  </a:ext>
                </a:extLst>
              </a:tr>
              <a:tr h="228600">
                <a:tc gridSpan="2">
                  <a:txBody>
                    <a:bodyPr/>
                    <a:lstStyle/>
                    <a:p>
                      <a:pPr algn="l" fontAlgn="t"/>
                      <a:r>
                        <a:rPr lang="en-US" sz="1000" b="0" i="0" u="none" strike="noStrike">
                          <a:solidFill>
                            <a:srgbClr val="000000"/>
                          </a:solidFill>
                          <a:effectLst/>
                          <a:latin typeface="Times New Roman" panose="02020603050405020304" pitchFamily="18" charset="0"/>
                        </a:rPr>
                        <a:t>  9th to 12th grade, no diploma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t"/>
                      <a:r>
                        <a:rPr lang="en-US" sz="1000" b="0" i="0" u="none" strike="noStrike">
                          <a:solidFill>
                            <a:srgbClr val="000000"/>
                          </a:solidFill>
                          <a:effectLst/>
                          <a:latin typeface="Times New Roman" panose="02020603050405020304" pitchFamily="18" charset="0"/>
                        </a:rPr>
                        <a:t>20,964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5.4%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11,071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000" b="0" i="0" u="none" strike="noStrike">
                          <a:solidFill>
                            <a:srgbClr val="000000"/>
                          </a:solidFill>
                          <a:effectLst/>
                          <a:latin typeface="Times New Roman" panose="02020603050405020304" pitchFamily="18" charset="0"/>
                        </a:rPr>
                        <a:t>5.6%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000" b="0" i="0" u="none" strike="noStrike">
                          <a:solidFill>
                            <a:srgbClr val="000000"/>
                          </a:solidFill>
                          <a:effectLst/>
                          <a:latin typeface="Times New Roman" panose="02020603050405020304" pitchFamily="18" charset="0"/>
                        </a:rPr>
                        <a:t>9,893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dirty="0">
                          <a:solidFill>
                            <a:srgbClr val="000000"/>
                          </a:solidFill>
                          <a:effectLst/>
                          <a:latin typeface="Times New Roman" panose="02020603050405020304" pitchFamily="18" charset="0"/>
                        </a:rPr>
                        <a:t>5.2%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5734120"/>
                  </a:ext>
                </a:extLst>
              </a:tr>
              <a:tr h="228600">
                <a:tc gridSpan="2">
                  <a:txBody>
                    <a:bodyPr/>
                    <a:lstStyle/>
                    <a:p>
                      <a:pPr algn="l" fontAlgn="t"/>
                      <a:r>
                        <a:rPr lang="en-US" sz="1000" b="1" i="0" u="none" strike="noStrike" dirty="0">
                          <a:solidFill>
                            <a:srgbClr val="000000"/>
                          </a:solidFill>
                          <a:effectLst/>
                          <a:latin typeface="Times New Roman" panose="02020603050405020304" pitchFamily="18" charset="0"/>
                        </a:rPr>
                        <a:t>  High school graduate (includes equivalency)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t"/>
                      <a:r>
                        <a:rPr lang="en-US" sz="1000" b="1" i="0" u="none" strike="noStrike" dirty="0">
                          <a:solidFill>
                            <a:srgbClr val="000000"/>
                          </a:solidFill>
                          <a:effectLst/>
                          <a:latin typeface="Times New Roman" panose="02020603050405020304" pitchFamily="18" charset="0"/>
                        </a:rPr>
                        <a:t>111,594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1" i="0" u="none" strike="noStrike" dirty="0">
                          <a:solidFill>
                            <a:srgbClr val="000000"/>
                          </a:solidFill>
                          <a:effectLst/>
                          <a:latin typeface="Times New Roman" panose="02020603050405020304" pitchFamily="18" charset="0"/>
                        </a:rPr>
                        <a:t>28.7%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1" i="0" u="none" strike="noStrike" dirty="0">
                          <a:solidFill>
                            <a:srgbClr val="000000"/>
                          </a:solidFill>
                          <a:effectLst/>
                          <a:latin typeface="Times New Roman" panose="02020603050405020304" pitchFamily="18" charset="0"/>
                        </a:rPr>
                        <a:t>61,708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000" b="1" i="0" u="none" strike="noStrike" dirty="0">
                          <a:solidFill>
                            <a:srgbClr val="000000"/>
                          </a:solidFill>
                          <a:effectLst/>
                          <a:latin typeface="Times New Roman" panose="02020603050405020304" pitchFamily="18" charset="0"/>
                        </a:rPr>
                        <a:t>31.4%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000" b="1" i="0" u="none" strike="noStrike" dirty="0">
                          <a:solidFill>
                            <a:srgbClr val="000000"/>
                          </a:solidFill>
                          <a:effectLst/>
                          <a:latin typeface="Times New Roman" panose="02020603050405020304" pitchFamily="18" charset="0"/>
                        </a:rPr>
                        <a:t>49,886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1" i="0" u="none" strike="noStrike" dirty="0">
                          <a:solidFill>
                            <a:srgbClr val="000000"/>
                          </a:solidFill>
                          <a:effectLst/>
                          <a:latin typeface="Times New Roman" panose="02020603050405020304" pitchFamily="18" charset="0"/>
                        </a:rPr>
                        <a:t>26.0%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0777648"/>
                  </a:ext>
                </a:extLst>
              </a:tr>
              <a:tr h="228600">
                <a:tc gridSpan="2">
                  <a:txBody>
                    <a:bodyPr/>
                    <a:lstStyle/>
                    <a:p>
                      <a:pPr algn="l" fontAlgn="t"/>
                      <a:r>
                        <a:rPr lang="en-US" sz="1000" b="1" i="0" u="none" strike="noStrike">
                          <a:solidFill>
                            <a:srgbClr val="000000"/>
                          </a:solidFill>
                          <a:effectLst/>
                          <a:latin typeface="Times New Roman" panose="02020603050405020304" pitchFamily="18" charset="0"/>
                        </a:rPr>
                        <a:t>  Some college, no degree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t"/>
                      <a:r>
                        <a:rPr lang="en-US" sz="1000" b="1" i="0" u="none" strike="noStrike">
                          <a:solidFill>
                            <a:srgbClr val="000000"/>
                          </a:solidFill>
                          <a:effectLst/>
                          <a:latin typeface="Times New Roman" panose="02020603050405020304" pitchFamily="18" charset="0"/>
                        </a:rPr>
                        <a:t>102,720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1" i="0" u="none" strike="noStrike">
                          <a:solidFill>
                            <a:srgbClr val="000000"/>
                          </a:solidFill>
                          <a:effectLst/>
                          <a:latin typeface="Times New Roman" panose="02020603050405020304" pitchFamily="18" charset="0"/>
                        </a:rPr>
                        <a:t>26.4%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1" i="0" u="none" strike="noStrike">
                          <a:solidFill>
                            <a:srgbClr val="000000"/>
                          </a:solidFill>
                          <a:effectLst/>
                          <a:latin typeface="Times New Roman" panose="02020603050405020304" pitchFamily="18" charset="0"/>
                        </a:rPr>
                        <a:t>49,846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1" i="0" u="none" strike="noStrike">
                          <a:solidFill>
                            <a:srgbClr val="000000"/>
                          </a:solidFill>
                          <a:effectLst/>
                          <a:latin typeface="Times New Roman" panose="02020603050405020304" pitchFamily="18" charset="0"/>
                        </a:rPr>
                        <a:t>25.4%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1" i="0" u="none" strike="noStrike">
                          <a:solidFill>
                            <a:srgbClr val="000000"/>
                          </a:solidFill>
                          <a:effectLst/>
                          <a:latin typeface="Times New Roman" panose="02020603050405020304" pitchFamily="18" charset="0"/>
                        </a:rPr>
                        <a:t>52,874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1" i="0" u="none" strike="noStrike" dirty="0">
                          <a:solidFill>
                            <a:srgbClr val="000000"/>
                          </a:solidFill>
                          <a:effectLst/>
                          <a:latin typeface="Times New Roman" panose="02020603050405020304" pitchFamily="18" charset="0"/>
                        </a:rPr>
                        <a:t>27.5%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1061725"/>
                  </a:ext>
                </a:extLst>
              </a:tr>
              <a:tr h="228600">
                <a:tc gridSpan="2">
                  <a:txBody>
                    <a:bodyPr/>
                    <a:lstStyle/>
                    <a:p>
                      <a:pPr algn="l" fontAlgn="t"/>
                      <a:r>
                        <a:rPr lang="en-US" sz="1000" b="1" i="0" u="none" strike="noStrike">
                          <a:solidFill>
                            <a:srgbClr val="000000"/>
                          </a:solidFill>
                          <a:effectLst/>
                          <a:latin typeface="Times New Roman" panose="02020603050405020304" pitchFamily="18" charset="0"/>
                        </a:rPr>
                        <a:t>  Associate's degree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t"/>
                      <a:r>
                        <a:rPr lang="en-US" sz="1000" b="1" i="0" u="none" strike="noStrike">
                          <a:solidFill>
                            <a:srgbClr val="000000"/>
                          </a:solidFill>
                          <a:effectLst/>
                          <a:latin typeface="Times New Roman" panose="02020603050405020304" pitchFamily="18" charset="0"/>
                        </a:rPr>
                        <a:t>42,219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1" i="0" u="none" strike="noStrike">
                          <a:solidFill>
                            <a:srgbClr val="000000"/>
                          </a:solidFill>
                          <a:effectLst/>
                          <a:latin typeface="Times New Roman" panose="02020603050405020304" pitchFamily="18" charset="0"/>
                        </a:rPr>
                        <a:t>10.9%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1" i="0" u="none" strike="noStrike">
                          <a:solidFill>
                            <a:srgbClr val="000000"/>
                          </a:solidFill>
                          <a:effectLst/>
                          <a:latin typeface="Times New Roman" panose="02020603050405020304" pitchFamily="18" charset="0"/>
                        </a:rPr>
                        <a:t>19,086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1" i="0" u="none" strike="noStrike">
                          <a:solidFill>
                            <a:srgbClr val="000000"/>
                          </a:solidFill>
                          <a:effectLst/>
                          <a:latin typeface="Times New Roman" panose="02020603050405020304" pitchFamily="18" charset="0"/>
                        </a:rPr>
                        <a:t>9.7%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1" i="0" u="none" strike="noStrike">
                          <a:solidFill>
                            <a:srgbClr val="000000"/>
                          </a:solidFill>
                          <a:effectLst/>
                          <a:latin typeface="Times New Roman" panose="02020603050405020304" pitchFamily="18" charset="0"/>
                        </a:rPr>
                        <a:t>23,133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1" i="0" u="none" strike="noStrike" dirty="0">
                          <a:solidFill>
                            <a:srgbClr val="000000"/>
                          </a:solidFill>
                          <a:effectLst/>
                          <a:latin typeface="Times New Roman" panose="02020603050405020304" pitchFamily="18" charset="0"/>
                        </a:rPr>
                        <a:t>12.0%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4940545"/>
                  </a:ext>
                </a:extLst>
              </a:tr>
              <a:tr h="228600">
                <a:tc gridSpan="2">
                  <a:txBody>
                    <a:bodyPr/>
                    <a:lstStyle/>
                    <a:p>
                      <a:pPr algn="l" fontAlgn="t"/>
                      <a:r>
                        <a:rPr lang="en-US" sz="1000" b="0" i="0" u="none" strike="noStrike">
                          <a:solidFill>
                            <a:srgbClr val="000000"/>
                          </a:solidFill>
                          <a:effectLst/>
                          <a:latin typeface="Times New Roman" panose="02020603050405020304" pitchFamily="18" charset="0"/>
                        </a:rPr>
                        <a:t>  Bachelor's degree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t"/>
                      <a:r>
                        <a:rPr lang="en-US" sz="1000" b="0" i="0" u="none" strike="noStrike">
                          <a:solidFill>
                            <a:srgbClr val="000000"/>
                          </a:solidFill>
                          <a:effectLst/>
                          <a:latin typeface="Times New Roman" panose="02020603050405020304" pitchFamily="18" charset="0"/>
                        </a:rPr>
                        <a:t>67,798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17.4%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32,912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16.7%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34,886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dirty="0">
                          <a:solidFill>
                            <a:srgbClr val="000000"/>
                          </a:solidFill>
                          <a:effectLst/>
                          <a:latin typeface="Times New Roman" panose="02020603050405020304" pitchFamily="18" charset="0"/>
                        </a:rPr>
                        <a:t>18.2%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2869990"/>
                  </a:ext>
                </a:extLst>
              </a:tr>
              <a:tr h="228600">
                <a:tc gridSpan="2">
                  <a:txBody>
                    <a:bodyPr/>
                    <a:lstStyle/>
                    <a:p>
                      <a:pPr algn="l" fontAlgn="t"/>
                      <a:r>
                        <a:rPr lang="en-US" sz="1000" b="0" i="0" u="none" strike="noStrike">
                          <a:solidFill>
                            <a:srgbClr val="000000"/>
                          </a:solidFill>
                          <a:effectLst/>
                          <a:latin typeface="Times New Roman" panose="02020603050405020304" pitchFamily="18" charset="0"/>
                        </a:rPr>
                        <a:t>  Graduate or professional degree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t"/>
                      <a:r>
                        <a:rPr lang="en-US" sz="1000" b="0" i="0" u="none" strike="noStrike">
                          <a:solidFill>
                            <a:srgbClr val="000000"/>
                          </a:solidFill>
                          <a:effectLst/>
                          <a:latin typeface="Times New Roman" panose="02020603050405020304" pitchFamily="18" charset="0"/>
                        </a:rPr>
                        <a:t>36,156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9.3%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17,835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9.1%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18,321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dirty="0">
                          <a:solidFill>
                            <a:srgbClr val="000000"/>
                          </a:solidFill>
                          <a:effectLst/>
                          <a:latin typeface="Times New Roman" panose="02020603050405020304" pitchFamily="18" charset="0"/>
                        </a:rPr>
                        <a:t>9.5%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62473111"/>
                  </a:ext>
                </a:extLst>
              </a:tr>
              <a:tr h="232668">
                <a:tc gridSpan="8">
                  <a:txBody>
                    <a:bodyPr/>
                    <a:lstStyle/>
                    <a:p>
                      <a:pPr algn="l" fontAlgn="b"/>
                      <a:r>
                        <a:rPr lang="en-US" sz="900" b="0" i="0" u="none" strike="noStrike" dirty="0">
                          <a:effectLst/>
                          <a:latin typeface="Times New Roman" panose="02020603050405020304" pitchFamily="18" charset="0"/>
                        </a:rPr>
                        <a:t>Source: U.S. Census Bureau, 2013-2017 American Community Survey 5-Year Estimates</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15489338"/>
                  </a:ext>
                </a:extLst>
              </a:tr>
            </a:tbl>
          </a:graphicData>
        </a:graphic>
      </p:graphicFrame>
      <p:sp>
        <p:nvSpPr>
          <p:cNvPr id="7" name="Rectangle 6"/>
          <p:cNvSpPr/>
          <p:nvPr/>
        </p:nvSpPr>
        <p:spPr>
          <a:xfrm>
            <a:off x="1295400" y="4648200"/>
            <a:ext cx="6493669" cy="6858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09587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Median Earnings and Poverty Rates</a:t>
            </a:r>
            <a:endParaRPr lang="en-US" dirty="0"/>
          </a:p>
        </p:txBody>
      </p:sp>
      <p:sp>
        <p:nvSpPr>
          <p:cNvPr id="4" name="Text Placeholder 3"/>
          <p:cNvSpPr>
            <a:spLocks noGrp="1"/>
          </p:cNvSpPr>
          <p:nvPr>
            <p:ph type="body" sz="quarter" idx="13"/>
          </p:nvPr>
        </p:nvSpPr>
        <p:spPr/>
        <p:txBody>
          <a:bodyPr/>
          <a:lstStyle/>
          <a:p>
            <a:r>
              <a:rPr lang="en-US" dirty="0" smtClean="0"/>
              <a:t>In Wyoming, those with the highest median annual earnings and lowest rates of poverty are citizens with a bachelor’s degree or higher.</a:t>
            </a:r>
            <a:endParaRPr lang="en-US" dirty="0"/>
          </a:p>
        </p:txBody>
      </p:sp>
      <p:sp>
        <p:nvSpPr>
          <p:cNvPr id="5" name="Slide Number Placeholder 4"/>
          <p:cNvSpPr>
            <a:spLocks noGrp="1"/>
          </p:cNvSpPr>
          <p:nvPr>
            <p:ph type="sldNum" sz="quarter" idx="4"/>
          </p:nvPr>
        </p:nvSpPr>
        <p:spPr/>
        <p:txBody>
          <a:bodyPr/>
          <a:lstStyle/>
          <a:p>
            <a:fld id="{5E9B6195-AEF7-4DF8-B36C-B411EC6C02A9}" type="slidenum">
              <a:rPr lang="en-US" smtClean="0"/>
              <a:pPr/>
              <a:t>7</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95054738"/>
              </p:ext>
            </p:extLst>
          </p:nvPr>
        </p:nvGraphicFramePr>
        <p:xfrm>
          <a:off x="2057400" y="2033016"/>
          <a:ext cx="4699000" cy="1701800"/>
        </p:xfrm>
        <a:graphic>
          <a:graphicData uri="http://schemas.openxmlformats.org/presentationml/2006/ole">
            <mc:AlternateContent xmlns:mc="http://schemas.openxmlformats.org/markup-compatibility/2006">
              <mc:Choice xmlns:v="urn:schemas-microsoft-com:vml" Requires="v">
                <p:oleObj spid="_x0000_s4112" name="Worksheet" r:id="rId3" imgW="4699121" imgH="1701615" progId="Excel.Sheet.8">
                  <p:embed/>
                </p:oleObj>
              </mc:Choice>
              <mc:Fallback>
                <p:oleObj name="Worksheet" r:id="rId3" imgW="4699121" imgH="1701615" progId="Excel.Sheet.8">
                  <p:embed/>
                  <p:pic>
                    <p:nvPicPr>
                      <p:cNvPr id="0" name=""/>
                      <p:cNvPicPr/>
                      <p:nvPr/>
                    </p:nvPicPr>
                    <p:blipFill>
                      <a:blip r:embed="rId4"/>
                      <a:stretch>
                        <a:fillRect/>
                      </a:stretch>
                    </p:blipFill>
                    <p:spPr>
                      <a:xfrm>
                        <a:off x="2057400" y="2033016"/>
                        <a:ext cx="4699000" cy="17018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98121852"/>
              </p:ext>
            </p:extLst>
          </p:nvPr>
        </p:nvGraphicFramePr>
        <p:xfrm>
          <a:off x="2527935" y="4191000"/>
          <a:ext cx="4057650" cy="1543050"/>
        </p:xfrm>
        <a:graphic>
          <a:graphicData uri="http://schemas.openxmlformats.org/presentationml/2006/ole">
            <mc:AlternateContent xmlns:mc="http://schemas.openxmlformats.org/markup-compatibility/2006">
              <mc:Choice xmlns:v="urn:schemas-microsoft-com:vml" Requires="v">
                <p:oleObj spid="_x0000_s4113" name="Worksheet" r:id="rId5" imgW="4057481" imgH="1543258" progId="Excel.Sheet.8">
                  <p:embed/>
                </p:oleObj>
              </mc:Choice>
              <mc:Fallback>
                <p:oleObj name="Worksheet" r:id="rId5" imgW="4057481" imgH="1543258" progId="Excel.Sheet.8">
                  <p:embed/>
                  <p:pic>
                    <p:nvPicPr>
                      <p:cNvPr id="0" name=""/>
                      <p:cNvPicPr/>
                      <p:nvPr/>
                    </p:nvPicPr>
                    <p:blipFill>
                      <a:blip r:embed="rId6"/>
                      <a:stretch>
                        <a:fillRect/>
                      </a:stretch>
                    </p:blipFill>
                    <p:spPr>
                      <a:xfrm>
                        <a:off x="2527935" y="4191000"/>
                        <a:ext cx="4057650" cy="1543050"/>
                      </a:xfrm>
                      <a:prstGeom prst="rect">
                        <a:avLst/>
                      </a:prstGeom>
                    </p:spPr>
                  </p:pic>
                </p:oleObj>
              </mc:Fallback>
            </mc:AlternateContent>
          </a:graphicData>
        </a:graphic>
      </p:graphicFrame>
    </p:spTree>
    <p:extLst>
      <p:ext uri="{BB962C8B-B14F-4D97-AF65-F5344CB8AC3E}">
        <p14:creationId xmlns:p14="http://schemas.microsoft.com/office/powerpoint/2010/main" val="2323441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Academic Availability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0112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UW, Non-Resident Students </a:t>
            </a:r>
            <a:r>
              <a:rPr lang="en-US" dirty="0" smtClean="0"/>
              <a:t>are Becoming </a:t>
            </a:r>
            <a:r>
              <a:rPr lang="en-US" dirty="0"/>
              <a:t>an Increasingly </a:t>
            </a:r>
            <a:r>
              <a:rPr lang="en-US" dirty="0" smtClean="0"/>
              <a:t>Larger </a:t>
            </a:r>
            <a:r>
              <a:rPr lang="en-US" dirty="0"/>
              <a:t>Share of </a:t>
            </a:r>
            <a:r>
              <a:rPr lang="en-US" dirty="0" smtClean="0"/>
              <a:t>Undergraduates</a:t>
            </a:r>
            <a:endParaRPr lang="en-US" dirty="0"/>
          </a:p>
        </p:txBody>
      </p:sp>
      <p:sp>
        <p:nvSpPr>
          <p:cNvPr id="5" name="Slide Number Placeholder 4"/>
          <p:cNvSpPr>
            <a:spLocks noGrp="1"/>
          </p:cNvSpPr>
          <p:nvPr>
            <p:ph type="sldNum" sz="quarter" idx="4"/>
          </p:nvPr>
        </p:nvSpPr>
        <p:spPr/>
        <p:txBody>
          <a:bodyPr/>
          <a:lstStyle/>
          <a:p>
            <a:fld id="{5E9B6195-AEF7-4DF8-B36C-B411EC6C02A9}" type="slidenum">
              <a:rPr lang="en-US" smtClean="0"/>
              <a:pPr/>
              <a:t>9</a:t>
            </a:fld>
            <a:endParaRPr lang="en-US" dirty="0"/>
          </a:p>
        </p:txBody>
      </p:sp>
      <p:graphicFrame>
        <p:nvGraphicFramePr>
          <p:cNvPr id="6" name="Chart 5"/>
          <p:cNvGraphicFramePr/>
          <p:nvPr>
            <p:extLst>
              <p:ext uri="{D42A27DB-BD31-4B8C-83A1-F6EECF244321}">
                <p14:modId xmlns:p14="http://schemas.microsoft.com/office/powerpoint/2010/main" val="1485975472"/>
              </p:ext>
            </p:extLst>
          </p:nvPr>
        </p:nvGraphicFramePr>
        <p:xfrm>
          <a:off x="467482" y="958749"/>
          <a:ext cx="8218170" cy="26098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1614331845"/>
              </p:ext>
            </p:extLst>
          </p:nvPr>
        </p:nvGraphicFramePr>
        <p:xfrm>
          <a:off x="467482" y="3814611"/>
          <a:ext cx="8229600" cy="2390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437089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a:lstStyle>
        <a:defPPr marL="0" marR="0" indent="0" algn="l" defTabSz="914400" rtl="0" eaLnBrk="0" fontAlgn="base" latinLnBrk="0" hangingPunct="0">
          <a:lnSpc>
            <a:spcPct val="100000"/>
          </a:lnSpc>
          <a:spcBef>
            <a:spcPct val="20000"/>
          </a:spcBef>
          <a:spcAft>
            <a:spcPct val="0"/>
          </a:spcAft>
          <a:buClrTx/>
          <a:buSzTx/>
          <a:buFont typeface="Wingdings" pitchFamily="2" charset="2"/>
          <a:buNone/>
          <a:tabLst/>
          <a:defRPr kumimoji="0" sz="1400" b="0" i="0" u="sng" strike="noStrike" kern="0" cap="none" spc="0" normalizeH="0" baseline="0" noProof="0" dirty="0" smtClean="0">
            <a:ln>
              <a:noFill/>
            </a:ln>
            <a:solidFill>
              <a:srgbClr val="000000"/>
            </a:solidFill>
            <a:effectLst/>
            <a:uLnTx/>
            <a:uFillTx/>
            <a:latin typeface="Arial Narrow"/>
            <a:ea typeface="ＭＳ Ｐゴシック" pitchFamily="-106" charset="-128"/>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84BE6A5F9D29458023777D31892070" ma:contentTypeVersion="4" ma:contentTypeDescription="Create a new document." ma:contentTypeScope="" ma:versionID="712cac5a464fdb13705e8ec5fa64776d">
  <xsd:schema xmlns:xsd="http://www.w3.org/2001/XMLSchema" xmlns:xs="http://www.w3.org/2001/XMLSchema" xmlns:p="http://schemas.microsoft.com/office/2006/metadata/properties" xmlns:ns2="ed62a656-40af-4a34-ab28-29404ce770a4" targetNamespace="http://schemas.microsoft.com/office/2006/metadata/properties" ma:root="true" ma:fieldsID="a63774897b91daa7f7eec77990c21f16" ns2:_="">
    <xsd:import namespace="ed62a656-40af-4a34-ab28-29404ce770a4"/>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62a656-40af-4a34-ab28-29404ce770a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39E3E2-9427-4C03-ACEC-DFE40A174F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62a656-40af-4a34-ab28-29404ce770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F78CDF-8A4A-486C-9176-7F29442CA8D7}">
  <ds:schemaRefs>
    <ds:schemaRef ds:uri="http://purl.org/dc/dcmitype/"/>
    <ds:schemaRef ds:uri="ed62a656-40af-4a34-ab28-29404ce770a4"/>
    <ds:schemaRef ds:uri="http://schemas.microsoft.com/office/2006/metadata/properties"/>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9A21A92-AD20-4079-B871-E380B04A11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16039</TotalTime>
  <Words>3333</Words>
  <Application>Microsoft Office PowerPoint</Application>
  <PresentationFormat>On-screen Show (4:3)</PresentationFormat>
  <Paragraphs>1073</Paragraphs>
  <Slides>38</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8" baseType="lpstr">
      <vt:lpstr>MS PGothic</vt:lpstr>
      <vt:lpstr>Arial</vt:lpstr>
      <vt:lpstr>Arial Narrow</vt:lpstr>
      <vt:lpstr>Calibri</vt:lpstr>
      <vt:lpstr>Courier New</vt:lpstr>
      <vt:lpstr>Symbol</vt:lpstr>
      <vt:lpstr>Times New Roman</vt:lpstr>
      <vt:lpstr>Wingdings</vt:lpstr>
      <vt:lpstr>1_Office Theme</vt:lpstr>
      <vt:lpstr>Microsoft Excel 97-2003 Worksheet</vt:lpstr>
      <vt:lpstr>Academic Availability, Affordability, and Academic Excellence</vt:lpstr>
      <vt:lpstr>Purpose/Goals for Today</vt:lpstr>
      <vt:lpstr>National Context</vt:lpstr>
      <vt:lpstr>Wyoming’s Population is Aging</vt:lpstr>
      <vt:lpstr>Wyoming’s Workforce</vt:lpstr>
      <vt:lpstr>Educational Attainment</vt:lpstr>
      <vt:lpstr>Median Earnings and Poverty Rates</vt:lpstr>
      <vt:lpstr>Academic Availability</vt:lpstr>
      <vt:lpstr>At UW, Non-Resident Students are Becoming an Increasingly Larger Share of Undergraduates</vt:lpstr>
      <vt:lpstr>At UW, Wyoming Residents are Becoming an Increasingly Smaller Share of Graduate Students</vt:lpstr>
      <vt:lpstr>A University of Wyoming Education Needs to be Made More Accessible to All of Wyoming</vt:lpstr>
      <vt:lpstr>Affordability</vt:lpstr>
      <vt:lpstr>Universities’ Return on Investment If Student Graduates in 4 Years</vt:lpstr>
      <vt:lpstr>Universities’ Return on Investment If Student Graduates in 6 Years</vt:lpstr>
      <vt:lpstr>Universities’ Return on Investment Based on Actual Educational Attainment</vt:lpstr>
      <vt:lpstr>UW’s Tuition &amp; Fees Remain the Lowest Amongst Close and Stretch Peers</vt:lpstr>
      <vt:lpstr>Across Wyoming Higher Education, Tuition Is Becoming an Increasingly Large Share of Revenue</vt:lpstr>
      <vt:lpstr>Proposed Merit-Based Financial Aid Matrix</vt:lpstr>
      <vt:lpstr>Fall 2018 Enrollment Profile of First-Time, Full-Time Students</vt:lpstr>
      <vt:lpstr>The Gap Between Hathaway Funding and UW’s Undergraduate Resident Tuition &amp; Mandatory Fees Continues to Widen</vt:lpstr>
      <vt:lpstr>Total Cost of Attendance: Undergraduate Resident</vt:lpstr>
      <vt:lpstr>Hathaway Scholarship Based Upon Merit</vt:lpstr>
      <vt:lpstr>Hathaway Scholarship Based Upon Need</vt:lpstr>
      <vt:lpstr>Example#1: Undergraduate Resident with Estimated Family Contribution (EFC) of $0</vt:lpstr>
      <vt:lpstr>Example#2: Undergraduate Resident with Estimated Family Contribution (EFC) of $5,576 (max EFC within Pell eligibility)</vt:lpstr>
      <vt:lpstr>Example#2: Undergraduate Resident with Estimated Family Contribution (EFC) of $5,576 (max EFC within Pell eligibility)</vt:lpstr>
      <vt:lpstr>Example#3: Undergraduate Resident with Estimated Family Contribution (EFC) of $5,577 (EFC just outside Pell eligibility)</vt:lpstr>
      <vt:lpstr>Example#4: Median Estimated Family Contribution (EFC) at Each Hathaway Level</vt:lpstr>
      <vt:lpstr>Academic Excellence</vt:lpstr>
      <vt:lpstr>At UW, Undergraduates are Becoming (a) Less Likely to Drop-Out as Freshman and (b) More Likely to Graduate in 4 Years</vt:lpstr>
      <vt:lpstr>At UW, 6-Year and 8-Year Graduation Rates are Increasing for Wyoming Residents</vt:lpstr>
      <vt:lpstr>Predictors of First-Year Retention at UW</vt:lpstr>
      <vt:lpstr>Wyoming’s K-12 Schools are Sending UW Better Prepared Students</vt:lpstr>
      <vt:lpstr>Full-Time Undergraduate Student’s Credit Hour Enrollment Levels</vt:lpstr>
      <vt:lpstr>Student Credit Hours (SCHs) and Transfer Students</vt:lpstr>
      <vt:lpstr>Preliminary Ideas/Potential Responses</vt:lpstr>
      <vt:lpstr>Next Steps</vt:lpstr>
      <vt:lpstr>Current Factors that Research Indicates Positively Impact Educational Attainment at the University of Wyoming</vt:lpstr>
    </vt:vector>
  </TitlesOfParts>
  <Company>Huron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 Day Roadmap</dc:title>
  <dc:creator>David.Jewell@uwyo.edu</dc:creator>
  <cp:lastModifiedBy>David Nathaniel Jewell</cp:lastModifiedBy>
  <cp:revision>443</cp:revision>
  <cp:lastPrinted>2018-06-27T22:00:09Z</cp:lastPrinted>
  <dcterms:created xsi:type="dcterms:W3CDTF">2016-07-20T07:12:02Z</dcterms:created>
  <dcterms:modified xsi:type="dcterms:W3CDTF">2019-07-17T18:22:27Z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0x0101004984BE6A5F9D29458023777D31892070</vt:lpwstr>
  </property>
</Properties>
</file>