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6"/>
  </p:notesMasterIdLst>
  <p:sldIdLst>
    <p:sldId id="37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24"/>
    <a:srgbClr val="FFC42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3250" autoAdjust="0"/>
  </p:normalViewPr>
  <p:slideViewPr>
    <p:cSldViewPr>
      <p:cViewPr varScale="1">
        <p:scale>
          <a:sx n="131" d="100"/>
          <a:sy n="131" d="100"/>
        </p:scale>
        <p:origin x="21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Graduate/</a:t>
            </a:r>
          </a:p>
          <a:p>
            <a:pPr>
              <a:defRPr sz="1200" b="1">
                <a:solidFill>
                  <a:schemeClr val="tx1"/>
                </a:solidFill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Professional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5021379370595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61681823166801"/>
          <c:y val="0.25623627756239731"/>
          <c:w val="0.56086754208182588"/>
          <c:h val="0.5723867224873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213680318772891E-2"/>
                  <c:y val="7.9016353550827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0897406903235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974-41DE-880B-D78FB6EDF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2-4646-9F2B-36FC16FFBB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356158442171606E-2"/>
                  <c:y val="6.51072631445052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34686750862328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E72-4646-9F2B-36FC16FFB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2-4646-9F2B-36FC16FFBB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2460424"/>
        <c:axId val="181730280"/>
      </c:barChart>
      <c:catAx>
        <c:axId val="182460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730280"/>
        <c:crosses val="autoZero"/>
        <c:auto val="1"/>
        <c:lblAlgn val="ctr"/>
        <c:lblOffset val="100"/>
        <c:noMultiLvlLbl val="0"/>
      </c:catAx>
      <c:valAx>
        <c:axId val="181730280"/>
        <c:scaling>
          <c:orientation val="minMax"/>
          <c:max val="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6042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Freshman In/Out of State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191179336311"/>
          <c:y val="0.26505345580484868"/>
          <c:w val="0.57865138776884739"/>
          <c:h val="0.55749254630326761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16792"/>
        <c:axId val="183164296"/>
      </c:barChart>
      <c:catAx>
        <c:axId val="182816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64296"/>
        <c:crosses val="autoZero"/>
        <c:auto val="1"/>
        <c:lblAlgn val="ctr"/>
        <c:lblOffset val="100"/>
        <c:noMultiLvlLbl val="0"/>
      </c:catAx>
      <c:valAx>
        <c:axId val="1831642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1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Total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028749696001231"/>
          <c:y val="3.2719899624622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50201681141816"/>
          <c:y val="0.27975514179052563"/>
          <c:w val="0.70151511612409467"/>
          <c:h val="0.600271892919190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D5-4F31-9C05-F756739A4167}"/>
              </c:ext>
            </c:extLst>
          </c:dPt>
          <c:dLbls>
            <c:dLbl>
              <c:idx val="0"/>
              <c:layout>
                <c:manualLayout>
                  <c:x val="-1.163324855717953E-2"/>
                  <c:y val="5.08516681788556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D5-4F31-9C05-F756739A41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11806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5-4F31-9C05-F756739A41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4.546703796796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D2-4FD3-BF9A-89A7F1417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11738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5-4F31-9C05-F756739A41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3160208"/>
        <c:axId val="183201272"/>
      </c:barChart>
      <c:catAx>
        <c:axId val="183160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201272"/>
        <c:crosses val="autoZero"/>
        <c:auto val="1"/>
        <c:lblAlgn val="ctr"/>
        <c:lblOffset val="100"/>
        <c:noMultiLvlLbl val="0"/>
      </c:catAx>
      <c:valAx>
        <c:axId val="183201272"/>
        <c:scaling>
          <c:orientation val="minMax"/>
          <c:max val="12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3160208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Student Credit Hours (SCHs)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421045734503998"/>
          <c:y val="2.1956161879621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13069767993306"/>
          <c:y val="0.23734448139825073"/>
          <c:w val="0.40932868237979608"/>
          <c:h val="0.62269939754655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5515280499142987E-2"/>
                  <c:y val="1.71033866052201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143737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B-4410-8B79-BE28BF246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994733167604776E-2"/>
                  <c:y val="3.4206773210440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143319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B-4410-8B79-BE28BF246D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"/>
        <c:axId val="182461624"/>
        <c:axId val="183113336"/>
      </c:barChart>
      <c:catAx>
        <c:axId val="182461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13336"/>
        <c:crosses val="autoZero"/>
        <c:auto val="1"/>
        <c:lblAlgn val="ctr"/>
        <c:lblOffset val="100"/>
        <c:noMultiLvlLbl val="0"/>
      </c:catAx>
      <c:valAx>
        <c:axId val="183113336"/>
        <c:scaling>
          <c:orientation val="minMax"/>
          <c:max val="150000"/>
          <c:min val="1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2461624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770870268721888"/>
          <c:y val="3.83400856161281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06387925202831E-17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23-4177-B5DF-11ADB7CEF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A-42F3-AEBA-ED47AD1BA1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004-492B-8560-5A27DADDEC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A-42F3-AEBA-ED47AD1BA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3103488"/>
        <c:axId val="181160256"/>
      </c:barChart>
      <c:catAx>
        <c:axId val="183103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256"/>
        <c:crosses val="autoZero"/>
        <c:auto val="1"/>
        <c:lblAlgn val="ctr"/>
        <c:lblOffset val="100"/>
        <c:noMultiLvlLbl val="0"/>
      </c:catAx>
      <c:valAx>
        <c:axId val="181160256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348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Headcount by Classification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079166666666666"/>
          <c:y val="9.58502140403204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3772965879265"/>
          <c:y val="0.23626247562234715"/>
          <c:w val="0.7418766404199475"/>
          <c:h val="0.68262484679060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000000000000019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241-482F-89B2-BC9D52DC2DEA}"/>
                </c:ext>
              </c:extLst>
            </c:dLbl>
            <c:dLbl>
              <c:idx val="1"/>
              <c:layout>
                <c:manualLayout>
                  <c:x val="-8.3333333333333332E-3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03-4383-8F0C-B8C3404B6FED}"/>
                </c:ext>
              </c:extLst>
            </c:dLbl>
            <c:dLbl>
              <c:idx val="2"/>
              <c:layout>
                <c:manualLayout>
                  <c:x val="-1.2500000000000001E-2"/>
                  <c:y val="4.79251070201601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41-482F-89B2-BC9D52DC2DEA}"/>
                </c:ext>
              </c:extLst>
            </c:dLbl>
            <c:dLbl>
              <c:idx val="3"/>
              <c:layout>
                <c:manualLayout>
                  <c:x val="-1.6666666666666666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241-482F-89B2-BC9D52DC2DEA}"/>
                </c:ext>
              </c:extLst>
            </c:dLbl>
            <c:dLbl>
              <c:idx val="4"/>
              <c:layout>
                <c:manualLayout>
                  <c:x val="-1.6666666666666819E-2"/>
                  <c:y val="2.875506421209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98C-4970-B7A3-7857237062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1370</c:v>
                </c:pt>
                <c:pt idx="1">
                  <c:v>1687</c:v>
                </c:pt>
                <c:pt idx="2">
                  <c:v>2102</c:v>
                </c:pt>
                <c:pt idx="3">
                  <c:v>3646</c:v>
                </c:pt>
                <c:pt idx="4">
                  <c:v>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03-4383-8F0C-B8C3404B6F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833333333333294E-2"/>
                  <c:y val="-8.78616812179881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03-4383-8F0C-B8C3404B6FED}"/>
                </c:ext>
              </c:extLst>
            </c:dLbl>
            <c:dLbl>
              <c:idx val="1"/>
              <c:layout>
                <c:manualLayout>
                  <c:x val="1.6666666666666666E-2"/>
                  <c:y val="-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03-4383-8F0C-B8C3404B6FED}"/>
                </c:ext>
              </c:extLst>
            </c:dLbl>
            <c:dLbl>
              <c:idx val="2"/>
              <c:layout>
                <c:manualLayout>
                  <c:x val="2.9166666666666591E-2"/>
                  <c:y val="9.58502140403196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03-4383-8F0C-B8C3404B6FED}"/>
                </c:ext>
              </c:extLst>
            </c:dLbl>
            <c:dLbl>
              <c:idx val="3"/>
              <c:layout>
                <c:manualLayout>
                  <c:x val="4.1666666666666664E-2"/>
                  <c:y val="3.83400856161281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03-4383-8F0C-B8C3404B6FED}"/>
                </c:ext>
              </c:extLst>
            </c:dLbl>
            <c:dLbl>
              <c:idx val="4"/>
              <c:layout>
                <c:manualLayout>
                  <c:x val="4.1666666666666666E-3"/>
                  <c:y val="2.875506421209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98C-4970-B7A3-7857237062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1431</c:v>
                </c:pt>
                <c:pt idx="1">
                  <c:v>1693</c:v>
                </c:pt>
                <c:pt idx="2">
                  <c:v>2127</c:v>
                </c:pt>
                <c:pt idx="3">
                  <c:v>3603</c:v>
                </c:pt>
                <c:pt idx="4">
                  <c:v>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03-4383-8F0C-B8C3404B6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59864"/>
        <c:axId val="181160648"/>
      </c:barChart>
      <c:catAx>
        <c:axId val="181159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648"/>
        <c:crosses val="autoZero"/>
        <c:auto val="1"/>
        <c:lblAlgn val="ctr"/>
        <c:lblOffset val="100"/>
        <c:noMultiLvlLbl val="0"/>
      </c:catAx>
      <c:valAx>
        <c:axId val="181160648"/>
        <c:scaling>
          <c:orientation val="minMax"/>
          <c:max val="4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59864"/>
        <c:crosses val="autoZero"/>
        <c:crossBetween val="between"/>
        <c:majorUnit val="1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Transfer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415221519998788"/>
          <c:y val="1.0900295767080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04599789922734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B71-4440-9EEF-969A27DDC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6-437D-86E6-C9B3248B2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795733158414697E-3"/>
                  <c:y val="3.06899684884103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994-402F-8EF6-AEB020B08D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6-437D-86E6-C9B3248B2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61432"/>
        <c:axId val="182957312"/>
      </c:barChart>
      <c:catAx>
        <c:axId val="181161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957312"/>
        <c:crosses val="autoZero"/>
        <c:auto val="1"/>
        <c:lblAlgn val="ctr"/>
        <c:lblOffset val="100"/>
        <c:noMultiLvlLbl val="0"/>
      </c:catAx>
      <c:valAx>
        <c:axId val="182957312"/>
        <c:scaling>
          <c:orientation val="minMax"/>
          <c:max val="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61432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chemeClr val="tx1"/>
                </a:solidFill>
              </a:rPr>
              <a:t>Transfer</a:t>
            </a:r>
            <a:r>
              <a:rPr lang="en-US" sz="1200" b="1" baseline="0" dirty="0" smtClean="0">
                <a:solidFill>
                  <a:schemeClr val="tx1"/>
                </a:solidFill>
              </a:rPr>
              <a:t> Students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332003851976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413549868766398E-2"/>
          <c:y val="0.13135949803149607"/>
          <c:w val="0.9025031167979003"/>
          <c:h val="0.77268184055118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311909530827575E-17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D2-4187-936F-20AD19C0C73A}"/>
                </c:ext>
              </c:extLst>
            </c:dLbl>
            <c:dLbl>
              <c:idx val="1"/>
              <c:layout>
                <c:manualLayout>
                  <c:x val="0"/>
                  <c:y val="1.752102753238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BD2-4187-936F-20AD19C0C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247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2-4187-936F-20AD19C0C7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EBD-41CB-B243-84ED4611CF46}"/>
                </c:ext>
              </c:extLst>
            </c:dLbl>
            <c:dLbl>
              <c:idx val="1"/>
              <c:layout>
                <c:manualLayout>
                  <c:x val="1.6281748608519456E-2"/>
                  <c:y val="2.33613700431817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BD-41CB-B243-84ED4611C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229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2-4187-936F-20AD19C0C7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1"/>
        <c:axId val="182958096"/>
        <c:axId val="182958488"/>
      </c:barChart>
      <c:catAx>
        <c:axId val="18295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488"/>
        <c:crosses val="autoZero"/>
        <c:auto val="1"/>
        <c:lblAlgn val="ctr"/>
        <c:lblOffset val="100"/>
        <c:noMultiLvlLbl val="0"/>
      </c:catAx>
      <c:valAx>
        <c:axId val="18295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Headcount by Level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0805675374587057"/>
          <c:y val="8.867389929158631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44777753364248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65F-492B-A0BA-B0364A74482B}"/>
                </c:ext>
              </c:extLst>
            </c:dLbl>
            <c:dLbl>
              <c:idx val="1"/>
              <c:layout>
                <c:manualLayout>
                  <c:x val="-5.5074994506955931E-2"/>
                  <c:y val="-8.12834686903876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65F-492B-A0BA-B0364A7448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Undergrad</c:v>
                </c:pt>
                <c:pt idx="1">
                  <c:v>Grad/Prof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9273</c:v>
                </c:pt>
                <c:pt idx="1">
                  <c:v>2533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2-4158-BFC2-AC5CE6F25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71666300463723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65F-492B-A0BA-B0364A74482B}"/>
                </c:ext>
              </c:extLst>
            </c:dLbl>
            <c:dLbl>
              <c:idx val="1"/>
              <c:layout>
                <c:manualLayout>
                  <c:x val="0"/>
                  <c:y val="-8.12834686903876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65F-492B-A0BA-B0364A7448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Undergrad</c:v>
                </c:pt>
                <c:pt idx="1">
                  <c:v>Grad/Prof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9316</c:v>
                </c:pt>
                <c:pt idx="1">
                  <c:v>2422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2-4158-BFC2-AC5CE6F25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"/>
        <c:axId val="182959272"/>
        <c:axId val="182959664"/>
      </c:barChart>
      <c:catAx>
        <c:axId val="18295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664"/>
        <c:crosses val="autoZero"/>
        <c:auto val="1"/>
        <c:lblAlgn val="ctr"/>
        <c:lblOffset val="100"/>
        <c:noMultiLvlLbl val="0"/>
      </c:catAx>
      <c:valAx>
        <c:axId val="182959664"/>
        <c:scaling>
          <c:orientation val="minMax"/>
          <c:max val="1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272"/>
        <c:crosses val="autoZero"/>
        <c:crossBetween val="between"/>
        <c:majorUnit val="2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15 Spring 2019 Enrollment as of February 15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838200"/>
            <a:ext cx="8503920" cy="59967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Spring 2019 enrollment numbers below reflect numbers </a:t>
            </a:r>
            <a:r>
              <a:rPr lang="en-US" dirty="0"/>
              <a:t>from </a:t>
            </a:r>
            <a:r>
              <a:rPr lang="en-US" dirty="0" smtClean="0"/>
              <a:t>February 15</a:t>
            </a:r>
            <a:r>
              <a:rPr lang="en-US" baseline="30000" dirty="0" smtClean="0"/>
              <a:t>th</a:t>
            </a:r>
            <a:r>
              <a:rPr lang="en-US" dirty="0" smtClean="0"/>
              <a:t>, 2019.  The Spring 2018 enrollment comparisons reflect numbers from February 9</a:t>
            </a:r>
            <a:r>
              <a:rPr lang="en-US" baseline="30000" dirty="0" smtClean="0"/>
              <a:t>th</a:t>
            </a:r>
            <a:r>
              <a:rPr lang="en-US" dirty="0" smtClean="0"/>
              <a:t>, 2018.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7269832" y="1156323"/>
            <a:ext cx="1493167" cy="752919"/>
            <a:chOff x="7433417" y="1359532"/>
            <a:chExt cx="1339739" cy="652026"/>
          </a:xfrm>
        </p:grpSpPr>
        <p:sp>
          <p:nvSpPr>
            <p:cNvPr id="41" name="Rectangle 40"/>
            <p:cNvSpPr/>
            <p:nvPr/>
          </p:nvSpPr>
          <p:spPr>
            <a:xfrm>
              <a:off x="7433417" y="1359532"/>
              <a:ext cx="1339739" cy="652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28381" y="1437870"/>
              <a:ext cx="155571" cy="152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28381" y="1639778"/>
              <a:ext cx="155571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78062" y="1400472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</a:t>
              </a:r>
              <a:r>
                <a:rPr kumimoji="0" lang="en-US" sz="10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2018</a:t>
              </a:r>
              <a:endPara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82218" y="1617037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 2019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08603" y="4732458"/>
            <a:ext cx="2204502" cy="1519583"/>
            <a:chOff x="1506118" y="1904772"/>
            <a:chExt cx="2228915" cy="1675937"/>
          </a:xfrm>
        </p:grpSpPr>
        <p:sp>
          <p:nvSpPr>
            <p:cNvPr id="74" name="Rectangle 73"/>
            <p:cNvSpPr/>
            <p:nvPr/>
          </p:nvSpPr>
          <p:spPr>
            <a:xfrm>
              <a:off x="1506118" y="1904772"/>
              <a:ext cx="2228915" cy="16759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553743" y="1928423"/>
              <a:ext cx="2101926" cy="1652286"/>
              <a:chOff x="3482890" y="3553136"/>
              <a:chExt cx="2101926" cy="1652286"/>
            </a:xfrm>
            <a:noFill/>
          </p:grpSpPr>
          <p:graphicFrame>
            <p:nvGraphicFramePr>
              <p:cNvPr id="39" name="Chart 38"/>
              <p:cNvGraphicFramePr/>
              <p:nvPr>
                <p:extLst>
                  <p:ext uri="{D42A27DB-BD31-4B8C-83A1-F6EECF244321}">
                    <p14:modId xmlns:p14="http://schemas.microsoft.com/office/powerpoint/2010/main" val="2999127319"/>
                  </p:ext>
                </p:extLst>
              </p:nvPr>
            </p:nvGraphicFramePr>
            <p:xfrm>
              <a:off x="3482890" y="3553136"/>
              <a:ext cx="1631812" cy="16522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1" name="TextBox 50"/>
              <p:cNvSpPr txBox="1"/>
              <p:nvPr/>
            </p:nvSpPr>
            <p:spPr>
              <a:xfrm>
                <a:off x="4927939" y="3924780"/>
                <a:ext cx="656877" cy="11065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Spring ’19 </a:t>
                </a:r>
                <a:r>
                  <a:rPr lang="en-US" sz="800" u="sng" kern="0" dirty="0" err="1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Febr</a:t>
                </a:r>
                <a:r>
                  <a:rPr kumimoji="0" lang="en-US" sz="800" b="0" i="0" u="sng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uary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 15</a:t>
                </a:r>
                <a:r>
                  <a:rPr kumimoji="0" lang="en-US" sz="800" b="0" i="0" u="sng" strike="noStrike" kern="0" cap="none" spc="0" normalizeH="0" baseline="30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th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111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- 4.4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3393520" y="4649724"/>
            <a:ext cx="3159680" cy="1616964"/>
            <a:chOff x="4594574" y="2113062"/>
            <a:chExt cx="3292452" cy="1861970"/>
          </a:xfrm>
        </p:grpSpPr>
        <p:sp>
          <p:nvSpPr>
            <p:cNvPr id="78" name="Rectangle 77"/>
            <p:cNvSpPr/>
            <p:nvPr/>
          </p:nvSpPr>
          <p:spPr>
            <a:xfrm>
              <a:off x="4648202" y="2209800"/>
              <a:ext cx="3140221" cy="17652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Chart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43716795"/>
                </p:ext>
              </p:extLst>
            </p:nvPr>
          </p:nvGraphicFramePr>
          <p:xfrm>
            <a:off x="4594574" y="2113062"/>
            <a:ext cx="3292452" cy="18619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6627128" y="2745557"/>
              <a:ext cx="1067462" cy="730088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As of Spring ‘19 </a:t>
              </a:r>
              <a:r>
                <a:rPr lang="en-US" sz="800" u="sng" kern="0" dirty="0" err="1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Febr</a:t>
              </a:r>
              <a:r>
                <a:rPr kumimoji="0" lang="en-US" sz="800" i="0" u="sng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uary</a:t>
              </a:r>
              <a:r>
                <a:rPr kumimoji="0" lang="en-US" sz="80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15</a:t>
              </a:r>
              <a:r>
                <a:rPr kumimoji="0" lang="en-US" sz="800" i="0" u="sng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th</a:t>
              </a:r>
              <a:r>
                <a:rPr lang="en-US" sz="800" u="sng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:</a:t>
              </a:r>
              <a:endParaRPr kumimoji="0" lang="en-US" sz="80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+ 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43 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Undergrad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</a:t>
              </a: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111 </a:t>
              </a: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Grad/Prof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408312" y="1585558"/>
            <a:ext cx="2965857" cy="1404155"/>
            <a:chOff x="-19556" y="1606077"/>
            <a:chExt cx="3018548" cy="1478476"/>
          </a:xfrm>
        </p:grpSpPr>
        <p:grpSp>
          <p:nvGrpSpPr>
            <p:cNvPr id="59" name="Group 58"/>
            <p:cNvGrpSpPr/>
            <p:nvPr/>
          </p:nvGrpSpPr>
          <p:grpSpPr>
            <a:xfrm>
              <a:off x="37174" y="1606077"/>
              <a:ext cx="2961818" cy="1464792"/>
              <a:chOff x="156" y="1487084"/>
              <a:chExt cx="3303607" cy="148701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56" y="1487084"/>
                <a:ext cx="3303607" cy="148701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94177" y="1648801"/>
                <a:ext cx="941924" cy="1230398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Spring ‘19 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February 15</a:t>
                </a:r>
                <a:r>
                  <a:rPr kumimoji="0" lang="en-US" sz="800" b="0" i="0" u="sng" strike="noStrike" kern="0" cap="none" spc="0" normalizeH="0" baseline="30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th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- 68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- 0.6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+ 0.1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 for Laramie campus</a:t>
                </a:r>
              </a:p>
            </p:txBody>
          </p:sp>
        </p:grpSp>
        <p:graphicFrame>
          <p:nvGraphicFramePr>
            <p:cNvPr id="84" name="Chart 83"/>
            <p:cNvGraphicFramePr/>
            <p:nvPr>
              <p:extLst>
                <p:ext uri="{D42A27DB-BD31-4B8C-83A1-F6EECF244321}">
                  <p14:modId xmlns:p14="http://schemas.microsoft.com/office/powerpoint/2010/main" val="3139279275"/>
                </p:ext>
              </p:extLst>
            </p:nvPr>
          </p:nvGraphicFramePr>
          <p:xfrm>
            <a:off x="-19556" y="1609569"/>
            <a:ext cx="2222187" cy="1474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95" name="Group 94"/>
          <p:cNvGrpSpPr/>
          <p:nvPr/>
        </p:nvGrpSpPr>
        <p:grpSpPr>
          <a:xfrm>
            <a:off x="3472235" y="3187496"/>
            <a:ext cx="2901934" cy="1462228"/>
            <a:chOff x="3501969" y="1581405"/>
            <a:chExt cx="3060331" cy="1570737"/>
          </a:xfrm>
        </p:grpSpPr>
        <p:graphicFrame>
          <p:nvGraphicFramePr>
            <p:cNvPr id="92" name="Chart 91"/>
            <p:cNvGraphicFramePr/>
            <p:nvPr>
              <p:extLst>
                <p:ext uri="{D42A27DB-BD31-4B8C-83A1-F6EECF244321}">
                  <p14:modId xmlns:p14="http://schemas.microsoft.com/office/powerpoint/2010/main" val="3849629024"/>
                </p:ext>
              </p:extLst>
            </p:nvPr>
          </p:nvGraphicFramePr>
          <p:xfrm>
            <a:off x="3501969" y="1581405"/>
            <a:ext cx="3060331" cy="15707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6" name="Rectangle 75"/>
            <p:cNvSpPr/>
            <p:nvPr/>
          </p:nvSpPr>
          <p:spPr>
            <a:xfrm>
              <a:off x="3501969" y="1601137"/>
              <a:ext cx="3060331" cy="14063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89894" y="3201882"/>
            <a:ext cx="3034645" cy="1324984"/>
            <a:chOff x="2947532" y="-1480578"/>
            <a:chExt cx="3340452" cy="1527221"/>
          </a:xfrm>
        </p:grpSpPr>
        <p:grpSp>
          <p:nvGrpSpPr>
            <p:cNvPr id="61" name="Group 60"/>
            <p:cNvGrpSpPr/>
            <p:nvPr/>
          </p:nvGrpSpPr>
          <p:grpSpPr>
            <a:xfrm>
              <a:off x="2958020" y="-1480578"/>
              <a:ext cx="3329964" cy="1509997"/>
              <a:chOff x="3258567" y="1197383"/>
              <a:chExt cx="3613902" cy="1557344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258567" y="1197383"/>
                <a:ext cx="3613902" cy="1557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94159" y="1606750"/>
                <a:ext cx="1103611" cy="973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As of 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Spring ‘19 February 15</a:t>
                </a:r>
                <a:r>
                  <a:rPr lang="en-US" sz="800" u="sng" kern="0" baseline="3000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th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- 12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23.1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  <p:graphicFrame>
          <p:nvGraphicFramePr>
            <p:cNvPr id="99" name="Chart 98"/>
            <p:cNvGraphicFramePr/>
            <p:nvPr>
              <p:extLst>
                <p:ext uri="{D42A27DB-BD31-4B8C-83A1-F6EECF244321}">
                  <p14:modId xmlns:p14="http://schemas.microsoft.com/office/powerpoint/2010/main" val="1446857152"/>
                </p:ext>
              </p:extLst>
            </p:nvPr>
          </p:nvGraphicFramePr>
          <p:xfrm>
            <a:off x="2947532" y="-1480578"/>
            <a:ext cx="2843668" cy="15272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6569050" y="2193300"/>
            <a:ext cx="2395282" cy="2224350"/>
            <a:chOff x="6636104" y="2292062"/>
            <a:chExt cx="2521751" cy="1829680"/>
          </a:xfrm>
        </p:grpSpPr>
        <p:sp>
          <p:nvSpPr>
            <p:cNvPr id="53" name="TextBox 52"/>
            <p:cNvSpPr txBox="1"/>
            <p:nvPr/>
          </p:nvSpPr>
          <p:spPr>
            <a:xfrm>
              <a:off x="8330602" y="2657070"/>
              <a:ext cx="747029" cy="724058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 ‘19 </a:t>
              </a:r>
              <a:r>
                <a:rPr lang="en-US" sz="800" u="sng" kern="0" dirty="0" err="1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Febr</a:t>
              </a:r>
              <a:r>
                <a:rPr kumimoji="0" lang="en-US" sz="800" b="0" i="0" u="sng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uary</a:t>
              </a:r>
              <a:r>
                <a:rPr kumimoji="0" lang="en-US" sz="8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15</a:t>
              </a:r>
              <a:r>
                <a:rPr kumimoji="0" lang="en-US" sz="800" b="0" i="0" u="sng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th</a:t>
              </a: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:</a:t>
              </a:r>
              <a:endParaRPr kumimoji="0" lang="en-US" sz="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- 18 Resident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- 10 Non-Resident</a:t>
              </a:r>
              <a:endPara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636104" y="2292062"/>
              <a:ext cx="2521751" cy="1829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428975" y="3510145"/>
            <a:ext cx="880447" cy="941796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Spring ‘19 </a:t>
            </a: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February 15</a:t>
            </a:r>
            <a:r>
              <a:rPr kumimoji="0" lang="en-US" sz="800" b="0" i="0" u="sng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th</a:t>
            </a: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: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latin typeface="Arial Narrow"/>
                <a:ea typeface="ＭＳ Ｐゴシック" pitchFamily="-106" charset="-128"/>
              </a:rPr>
              <a:t>- 418 </a:t>
            </a:r>
            <a:r>
              <a:rPr lang="en-US" sz="800" kern="0" dirty="0" smtClean="0">
                <a:latin typeface="Arial Narrow"/>
                <a:ea typeface="ＭＳ Ｐゴシック" pitchFamily="-106" charset="-128"/>
              </a:rPr>
              <a:t>SCH 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latin typeface="Arial Narrow"/>
                <a:ea typeface="ＭＳ Ｐゴシック" pitchFamily="-106" charset="-128"/>
              </a:rPr>
              <a:t>- 0.3</a:t>
            </a:r>
            <a:r>
              <a:rPr kumimoji="0" lang="en-US" sz="8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lang="en-US" sz="800" kern="0" dirty="0" smtClean="0">
                <a:latin typeface="Arial Narrow"/>
                <a:ea typeface="ＭＳ Ｐゴシック" pitchFamily="-106" charset="-128"/>
              </a:rPr>
              <a:t>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1415084295"/>
              </p:ext>
            </p:extLst>
          </p:nvPr>
        </p:nvGraphicFramePr>
        <p:xfrm>
          <a:off x="157916" y="4773805"/>
          <a:ext cx="3048000" cy="132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6" name="Chart 85"/>
          <p:cNvGraphicFramePr/>
          <p:nvPr>
            <p:extLst>
              <p:ext uri="{D42A27DB-BD31-4B8C-83A1-F6EECF244321}">
                <p14:modId xmlns:p14="http://schemas.microsoft.com/office/powerpoint/2010/main" val="1917001817"/>
              </p:ext>
            </p:extLst>
          </p:nvPr>
        </p:nvGraphicFramePr>
        <p:xfrm>
          <a:off x="189894" y="1663266"/>
          <a:ext cx="2500210" cy="12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7" name="Rectangle 86"/>
          <p:cNvSpPr/>
          <p:nvPr/>
        </p:nvSpPr>
        <p:spPr>
          <a:xfrm>
            <a:off x="199422" y="1601503"/>
            <a:ext cx="3035001" cy="1397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94479" y="4732458"/>
            <a:ext cx="3035001" cy="1515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2223551" y="1953180"/>
            <a:ext cx="923808" cy="81868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Spring ‘19 February 15</a:t>
            </a:r>
            <a:r>
              <a:rPr kumimoji="0" lang="en-US" sz="800" b="0" i="0" u="sng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th</a:t>
            </a: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 :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- 28 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- 8.5</a:t>
            </a:r>
            <a:r>
              <a:rPr kumimoji="0" lang="en-US" sz="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overall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980" y="5978366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FR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59658" y="5978366"/>
            <a:ext cx="400566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err="1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Soph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653450" y="5990909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J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556367" y="5942762"/>
            <a:ext cx="424988" cy="461665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2</a:t>
            </a:r>
            <a:r>
              <a:rPr lang="en-US" sz="800" kern="0" baseline="3000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nd </a:t>
            </a: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Bach 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833700572"/>
              </p:ext>
            </p:extLst>
          </p:nvPr>
        </p:nvGraphicFramePr>
        <p:xfrm>
          <a:off x="6630893" y="2246214"/>
          <a:ext cx="1560029" cy="2174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953863061"/>
              </p:ext>
            </p:extLst>
          </p:nvPr>
        </p:nvGraphicFramePr>
        <p:xfrm>
          <a:off x="3401274" y="4786609"/>
          <a:ext cx="2075352" cy="143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3544" y="1675510"/>
            <a:ext cx="1442579" cy="21544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1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itchFamily="-106" charset="-128"/>
              </a:rPr>
              <a:t> </a:t>
            </a:r>
            <a:endParaRPr kumimoji="0" lang="en-US" sz="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ＭＳ Ｐゴシック" pitchFamily="-10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6465" y="5989339"/>
            <a:ext cx="301686" cy="215444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SR</a:t>
            </a:r>
            <a:endParaRPr kumimoji="0" lang="en-US" sz="8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78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4BE6A5F9D29458023777D31892070" ma:contentTypeVersion="4" ma:contentTypeDescription="Create a new document." ma:contentTypeScope="" ma:versionID="712cac5a464fdb13705e8ec5fa64776d">
  <xsd:schema xmlns:xsd="http://www.w3.org/2001/XMLSchema" xmlns:xs="http://www.w3.org/2001/XMLSchema" xmlns:p="http://schemas.microsoft.com/office/2006/metadata/properties" xmlns:ns2="ed62a656-40af-4a34-ab28-29404ce770a4" targetNamespace="http://schemas.microsoft.com/office/2006/metadata/properties" ma:root="true" ma:fieldsID="a63774897b91daa7f7eec77990c21f16" ns2:_="">
    <xsd:import namespace="ed62a656-40af-4a34-ab28-29404ce770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2a656-40af-4a34-ab28-29404ce77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39E3E2-9427-4C03-ACEC-DFE40A174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2a656-40af-4a34-ab28-29404ce77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F78CDF-8A4A-486C-9176-7F29442CA8D7}">
  <ds:schemaRefs>
    <ds:schemaRef ds:uri="http://purl.org/dc/elements/1.1/"/>
    <ds:schemaRef ds:uri="http://schemas.microsoft.com/office/2006/metadata/properties"/>
    <ds:schemaRef ds:uri="ed62a656-40af-4a34-ab28-29404ce770a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14128</TotalTime>
  <Words>208</Words>
  <Application>Microsoft Office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Narrow</vt:lpstr>
      <vt:lpstr>Calibri</vt:lpstr>
      <vt:lpstr>Courier New</vt:lpstr>
      <vt:lpstr>Wingdings</vt:lpstr>
      <vt:lpstr>1_Office Theme</vt:lpstr>
      <vt:lpstr>Day 15 Spring 2019 Enrollment as of February 15th, 2019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Suzie Waggoner</cp:lastModifiedBy>
  <cp:revision>504</cp:revision>
  <cp:lastPrinted>2019-02-19T16:43:47Z</cp:lastPrinted>
  <dcterms:created xsi:type="dcterms:W3CDTF">2016-07-20T07:12:02Z</dcterms:created>
  <dcterms:modified xsi:type="dcterms:W3CDTF">2019-02-19T16:49:18Z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0x0101004984BE6A5F9D29458023777D31892070</vt:lpwstr>
  </property>
</Properties>
</file>