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3"/>
  </p:notesMasterIdLst>
  <p:sldIdLst>
    <p:sldId id="256" r:id="rId2"/>
    <p:sldId id="259" r:id="rId3"/>
    <p:sldId id="261" r:id="rId4"/>
    <p:sldId id="303" r:id="rId5"/>
    <p:sldId id="304" r:id="rId6"/>
    <p:sldId id="305" r:id="rId7"/>
    <p:sldId id="306" r:id="rId8"/>
    <p:sldId id="307" r:id="rId9"/>
    <p:sldId id="308" r:id="rId10"/>
    <p:sldId id="270" r:id="rId11"/>
    <p:sldId id="300" r:id="rId12"/>
  </p:sldIdLst>
  <p:sldSz cx="10058400" cy="7772400"/>
  <p:notesSz cx="10058400" cy="7772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531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46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36376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58400" cy="777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891" y="873196"/>
            <a:ext cx="8895398" cy="379984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32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0698" y="4758197"/>
            <a:ext cx="7613266" cy="1865376"/>
          </a:xfrm>
        </p:spPr>
        <p:txBody>
          <a:bodyPr>
            <a:normAutofit/>
          </a:bodyPr>
          <a:lstStyle>
            <a:lvl1pPr marL="0" indent="0" algn="l">
              <a:buNone/>
              <a:defRPr sz="3080">
                <a:solidFill>
                  <a:schemeClr val="bg1"/>
                </a:solidFill>
                <a:latin typeface="+mj-lt"/>
              </a:defRPr>
            </a:lvl1pPr>
            <a:lvl2pPr marL="502920" indent="0" algn="ctr">
              <a:buNone/>
              <a:defRPr sz="3080"/>
            </a:lvl2pPr>
            <a:lvl3pPr marL="1005840" indent="0" algn="ctr">
              <a:buNone/>
              <a:defRPr sz="2640"/>
            </a:lvl3pPr>
            <a:lvl4pPr marL="1508760" indent="0" algn="ctr">
              <a:buNone/>
              <a:defRPr sz="2200"/>
            </a:lvl4pPr>
            <a:lvl5pPr marL="2011680" indent="0" algn="ctr">
              <a:buNone/>
              <a:defRPr sz="2200"/>
            </a:lvl5pPr>
            <a:lvl6pPr marL="2514600" indent="0" algn="ctr">
              <a:buNone/>
              <a:defRPr sz="2200"/>
            </a:lvl6pPr>
            <a:lvl7pPr marL="3017520" indent="0" algn="ctr">
              <a:buNone/>
              <a:defRPr sz="2200"/>
            </a:lvl7pPr>
            <a:lvl8pPr marL="3520440" indent="0" algn="ctr">
              <a:buNone/>
              <a:defRPr sz="2200"/>
            </a:lvl8pPr>
            <a:lvl9pPr marL="4023360" indent="0" algn="ctr">
              <a:buNone/>
              <a:defRPr sz="2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marL="71120">
              <a:lnSpc>
                <a:spcPct val="100000"/>
              </a:lnSpc>
            </a:pPr>
            <a:fld id="{81D60167-4931-47E6-BA6A-407CBD079E47}" type="slidenum">
              <a:rPr lang="en-US" smtClean="0"/>
              <a:t>‹#›</a:t>
            </a:fld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28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lang="en-US" smtClean="0"/>
              <a:t>‹#›</a:t>
            </a:fld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1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760" y="788035"/>
            <a:ext cx="2168843" cy="54406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6509" y="809627"/>
            <a:ext cx="6380798" cy="612076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lang="en-US" smtClean="0"/>
              <a:t>‹#›</a:t>
            </a:fld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43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lang="en-US" smtClean="0"/>
              <a:t>‹#›</a:t>
            </a:fld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431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891" y="869742"/>
            <a:ext cx="8894140" cy="380329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698" y="4745578"/>
            <a:ext cx="7611694" cy="1865376"/>
          </a:xfrm>
        </p:spPr>
        <p:txBody>
          <a:bodyPr anchor="t">
            <a:normAutofit/>
          </a:bodyPr>
          <a:lstStyle>
            <a:lvl1pPr marL="0" indent="0">
              <a:buNone/>
              <a:defRPr sz="3080">
                <a:solidFill>
                  <a:schemeClr val="tx1"/>
                </a:solidFill>
                <a:latin typeface="+mj-lt"/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lang="en-US" smtClean="0"/>
              <a:t>‹#›</a:t>
            </a:fld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44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241" y="2259178"/>
            <a:ext cx="4186809" cy="4269638"/>
          </a:xfrm>
        </p:spPr>
        <p:txBody>
          <a:bodyPr/>
          <a:lstStyle>
            <a:lvl1pPr>
              <a:defRPr sz="2420"/>
            </a:lvl1pPr>
            <a:lvl2pPr>
              <a:defRPr sz="2090"/>
            </a:lvl2pPr>
            <a:lvl3pPr>
              <a:defRPr sz="1870"/>
            </a:lvl3pPr>
            <a:lvl4pPr>
              <a:defRPr sz="165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3512" y="2259178"/>
            <a:ext cx="4186809" cy="4269638"/>
          </a:xfrm>
        </p:spPr>
        <p:txBody>
          <a:bodyPr/>
          <a:lstStyle>
            <a:lvl1pPr>
              <a:defRPr sz="2420"/>
            </a:lvl1pPr>
            <a:lvl2pPr>
              <a:defRPr sz="2090"/>
            </a:lvl2pPr>
            <a:lvl3pPr>
              <a:defRPr sz="1870"/>
            </a:lvl3pPr>
            <a:lvl4pPr>
              <a:defRPr sz="165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lang="en-US" smtClean="0"/>
              <a:t>‹#›</a:t>
            </a:fld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625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241" y="2302934"/>
            <a:ext cx="4186809" cy="819853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241" y="3100970"/>
            <a:ext cx="4186809" cy="3627120"/>
          </a:xfrm>
        </p:spPr>
        <p:txBody>
          <a:bodyPr/>
          <a:lstStyle>
            <a:lvl1pPr>
              <a:defRPr sz="2310"/>
            </a:lvl1pPr>
            <a:lvl2pPr>
              <a:defRPr sz="1980"/>
            </a:lvl2pPr>
            <a:lvl3pPr>
              <a:defRPr sz="1760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42941" y="2300630"/>
            <a:ext cx="4186809" cy="818693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all" baseline="0">
                <a:latin typeface="+mj-lt"/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2941" y="3098597"/>
            <a:ext cx="4186809" cy="3627120"/>
          </a:xfrm>
        </p:spPr>
        <p:txBody>
          <a:bodyPr/>
          <a:lstStyle>
            <a:lvl1pPr>
              <a:defRPr sz="2310"/>
            </a:lvl1pPr>
            <a:lvl2pPr>
              <a:defRPr sz="1980"/>
            </a:lvl2pPr>
            <a:lvl3pPr>
              <a:defRPr sz="1760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lang="en-US" smtClean="0"/>
              <a:t>‹#›</a:t>
            </a:fld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02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lang="en-US" smtClean="0"/>
              <a:t>‹#›</a:t>
            </a:fld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534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lang="en-US" smtClean="0"/>
              <a:t>‹#›</a:t>
            </a:fld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24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86500" y="0"/>
            <a:ext cx="3771900" cy="777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15658" y="614586"/>
            <a:ext cx="2791206" cy="2176272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96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63600"/>
            <a:ext cx="5029200" cy="5181600"/>
          </a:xfrm>
        </p:spPr>
        <p:txBody>
          <a:bodyPr/>
          <a:lstStyle>
            <a:lvl1pPr>
              <a:defRPr sz="2420"/>
            </a:lvl1pPr>
            <a:lvl2pPr>
              <a:defRPr sz="2090"/>
            </a:lvl2pPr>
            <a:lvl3pPr>
              <a:defRPr sz="1870"/>
            </a:lvl3pPr>
            <a:lvl4pPr>
              <a:defRPr sz="165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686" y="2846722"/>
            <a:ext cx="2803779" cy="3543919"/>
          </a:xfrm>
        </p:spPr>
        <p:txBody>
          <a:bodyPr>
            <a:norm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50">
                <a:solidFill>
                  <a:srgbClr val="404040"/>
                </a:solidFill>
              </a:defRPr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marL="71120">
              <a:lnSpc>
                <a:spcPct val="100000"/>
              </a:lnSpc>
            </a:pPr>
            <a:fld id="{81D60167-4931-47E6-BA6A-407CBD079E47}" type="slidenum">
              <a:rPr lang="en-US" smtClean="0"/>
              <a:t>‹#›</a:t>
            </a:fld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88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10" y="6141158"/>
            <a:ext cx="8894140" cy="695054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308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0058400" cy="6041746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80"/>
              </a:spcBef>
              <a:buNone/>
              <a:defRPr sz="3520">
                <a:solidFill>
                  <a:srgbClr val="4D4D4D"/>
                </a:solidFill>
              </a:defRPr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8241" y="6697700"/>
            <a:ext cx="7614209" cy="60452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320"/>
              </a:spcBef>
              <a:buNone/>
              <a:defRPr sz="1540">
                <a:solidFill>
                  <a:srgbClr val="262626"/>
                </a:solidFill>
              </a:defRPr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marL="71120">
              <a:lnSpc>
                <a:spcPct val="100000"/>
              </a:lnSpc>
            </a:pPr>
            <a:fld id="{81D60167-4931-47E6-BA6A-407CBD079E47}" type="slidenum">
              <a:rPr lang="en-US" smtClean="0"/>
              <a:t>‹#›</a:t>
            </a:fld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686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2212" y="566137"/>
            <a:ext cx="8887539" cy="18792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7927" y="2259179"/>
            <a:ext cx="8871823" cy="4268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7267440"/>
            <a:ext cx="3394710" cy="259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45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5785" y="7428657"/>
            <a:ext cx="4149090" cy="259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45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95312" y="6607048"/>
            <a:ext cx="2414016" cy="15833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9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pPr marL="71120">
              <a:lnSpc>
                <a:spcPct val="100000"/>
              </a:lnSpc>
            </a:pPr>
            <a:fld id="{81D60167-4931-47E6-BA6A-407CBD079E47}" type="slidenum">
              <a:rPr lang="en-US" smtClean="0"/>
              <a:t>‹#›</a:t>
            </a:fld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00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5280" kern="1200" spc="-132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00584" indent="-100584" algn="l" defTabSz="1005840" rtl="0" eaLnBrk="1" latinLnBrk="0" hangingPunct="1">
        <a:lnSpc>
          <a:spcPct val="85000"/>
        </a:lnSpc>
        <a:spcBef>
          <a:spcPts val="1430"/>
        </a:spcBef>
        <a:buFont typeface="Arial" pitchFamily="34" charset="0"/>
        <a:buChar char=" "/>
        <a:defRPr sz="264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01752" indent="-377190" algn="l" defTabSz="1005840" rtl="0" eaLnBrk="1" latinLnBrk="0" hangingPunct="1">
        <a:lnSpc>
          <a:spcPct val="85000"/>
        </a:lnSpc>
        <a:spcBef>
          <a:spcPts val="660"/>
        </a:spcBef>
        <a:buFont typeface="Arial" pitchFamily="34" charset="0"/>
        <a:buChar char=" "/>
        <a:defRPr sz="264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03504" indent="-603504" algn="l" defTabSz="1005840" rtl="0" eaLnBrk="1" latinLnBrk="0" hangingPunct="1">
        <a:lnSpc>
          <a:spcPct val="85000"/>
        </a:lnSpc>
        <a:spcBef>
          <a:spcPts val="660"/>
        </a:spcBef>
        <a:buFont typeface="Arial" pitchFamily="34" charset="0"/>
        <a:buChar char=" "/>
        <a:defRPr sz="22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05256" indent="-905256" algn="l" defTabSz="1005840" rtl="0" eaLnBrk="1" latinLnBrk="0" hangingPunct="1">
        <a:lnSpc>
          <a:spcPct val="85000"/>
        </a:lnSpc>
        <a:spcBef>
          <a:spcPts val="660"/>
        </a:spcBef>
        <a:buFont typeface="Arial" pitchFamily="34" charset="0"/>
        <a:buChar char=" "/>
        <a:defRPr sz="19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07008" indent="-1207008" algn="l" defTabSz="1005840" rtl="0" eaLnBrk="1" latinLnBrk="0" hangingPunct="1">
        <a:lnSpc>
          <a:spcPct val="85000"/>
        </a:lnSpc>
        <a:spcBef>
          <a:spcPts val="660"/>
        </a:spcBef>
        <a:buFont typeface="Arial" pitchFamily="34" charset="0"/>
        <a:buChar char=" "/>
        <a:defRPr sz="19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20000" indent="-251460" algn="l" defTabSz="1005840" rtl="0" eaLnBrk="1" latinLnBrk="0" hangingPunct="1">
        <a:lnSpc>
          <a:spcPct val="85000"/>
        </a:lnSpc>
        <a:spcBef>
          <a:spcPts val="660"/>
        </a:spcBef>
        <a:buFont typeface="Arial" pitchFamily="34" charset="0"/>
        <a:buChar char=" "/>
        <a:defRPr sz="19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540000" indent="-251460" algn="l" defTabSz="1005840" rtl="0" eaLnBrk="1" latinLnBrk="0" hangingPunct="1">
        <a:lnSpc>
          <a:spcPct val="85000"/>
        </a:lnSpc>
        <a:spcBef>
          <a:spcPts val="660"/>
        </a:spcBef>
        <a:buFont typeface="Arial" pitchFamily="34" charset="0"/>
        <a:buChar char=" "/>
        <a:defRPr sz="19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760000" indent="-251460" algn="l" defTabSz="1005840" rtl="0" eaLnBrk="1" latinLnBrk="0" hangingPunct="1">
        <a:lnSpc>
          <a:spcPct val="85000"/>
        </a:lnSpc>
        <a:spcBef>
          <a:spcPts val="660"/>
        </a:spcBef>
        <a:buFont typeface="Arial" pitchFamily="34" charset="0"/>
        <a:buChar char=" "/>
        <a:defRPr sz="19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980000" indent="-251460" algn="l" defTabSz="1005840" rtl="0" eaLnBrk="1" latinLnBrk="0" hangingPunct="1">
        <a:lnSpc>
          <a:spcPct val="85000"/>
        </a:lnSpc>
        <a:spcBef>
          <a:spcPts val="660"/>
        </a:spcBef>
        <a:buFont typeface="Arial" pitchFamily="34" charset="0"/>
        <a:buChar char=" "/>
        <a:defRPr sz="19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2600" y="482600"/>
            <a:ext cx="9103360" cy="51206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2600" y="7239000"/>
            <a:ext cx="9029700" cy="0"/>
          </a:xfrm>
          <a:custGeom>
            <a:avLst/>
            <a:gdLst/>
            <a:ahLst/>
            <a:cxnLst/>
            <a:rect l="l" t="t" r="r" b="b"/>
            <a:pathLst>
              <a:path w="9029700">
                <a:moveTo>
                  <a:pt x="0" y="0"/>
                </a:moveTo>
                <a:lnTo>
                  <a:pt x="9029700" y="0"/>
                </a:lnTo>
              </a:path>
            </a:pathLst>
          </a:custGeom>
          <a:ln w="3175">
            <a:solidFill>
              <a:srgbClr val="8E93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2600" y="7239000"/>
            <a:ext cx="9029700" cy="0"/>
          </a:xfrm>
          <a:custGeom>
            <a:avLst/>
            <a:gdLst/>
            <a:ahLst/>
            <a:cxnLst/>
            <a:rect l="l" t="t" r="r" b="b"/>
            <a:pathLst>
              <a:path w="9029700">
                <a:moveTo>
                  <a:pt x="0" y="0"/>
                </a:moveTo>
                <a:lnTo>
                  <a:pt x="9029700" y="0"/>
                </a:lnTo>
              </a:path>
            </a:pathLst>
          </a:custGeom>
          <a:ln w="12700">
            <a:solidFill>
              <a:srgbClr val="8E93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814303" y="7338059"/>
            <a:ext cx="163195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1" dirty="0">
                <a:solidFill>
                  <a:srgbClr val="8E939C"/>
                </a:solidFill>
                <a:latin typeface="Arial"/>
                <a:cs typeface="Arial"/>
              </a:rPr>
              <a:t>1.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2600" y="482600"/>
            <a:ext cx="9103360" cy="51206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2600" y="7239000"/>
            <a:ext cx="9029700" cy="0"/>
          </a:xfrm>
          <a:custGeom>
            <a:avLst/>
            <a:gdLst/>
            <a:ahLst/>
            <a:cxnLst/>
            <a:rect l="l" t="t" r="r" b="b"/>
            <a:pathLst>
              <a:path w="9029700">
                <a:moveTo>
                  <a:pt x="0" y="0"/>
                </a:moveTo>
                <a:lnTo>
                  <a:pt x="9029700" y="0"/>
                </a:lnTo>
              </a:path>
            </a:pathLst>
          </a:custGeom>
          <a:ln w="3175">
            <a:solidFill>
              <a:srgbClr val="8E93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2600" y="7239000"/>
            <a:ext cx="9029700" cy="0"/>
          </a:xfrm>
          <a:custGeom>
            <a:avLst/>
            <a:gdLst/>
            <a:ahLst/>
            <a:cxnLst/>
            <a:rect l="l" t="t" r="r" b="b"/>
            <a:pathLst>
              <a:path w="9029700">
                <a:moveTo>
                  <a:pt x="0" y="0"/>
                </a:moveTo>
                <a:lnTo>
                  <a:pt x="9029700" y="0"/>
                </a:lnTo>
              </a:path>
            </a:pathLst>
          </a:custGeom>
          <a:ln w="12700">
            <a:solidFill>
              <a:srgbClr val="8E93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0" y="7337425"/>
            <a:ext cx="268288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17.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2600" y="482600"/>
            <a:ext cx="9103360" cy="51206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2600" y="7239000"/>
            <a:ext cx="9029700" cy="0"/>
          </a:xfrm>
          <a:custGeom>
            <a:avLst/>
            <a:gdLst/>
            <a:ahLst/>
            <a:cxnLst/>
            <a:rect l="l" t="t" r="r" b="b"/>
            <a:pathLst>
              <a:path w="9029700">
                <a:moveTo>
                  <a:pt x="0" y="0"/>
                </a:moveTo>
                <a:lnTo>
                  <a:pt x="9029700" y="0"/>
                </a:lnTo>
              </a:path>
            </a:pathLst>
          </a:custGeom>
          <a:ln w="3175">
            <a:solidFill>
              <a:srgbClr val="8E93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2600" y="7239000"/>
            <a:ext cx="9029700" cy="0"/>
          </a:xfrm>
          <a:custGeom>
            <a:avLst/>
            <a:gdLst/>
            <a:ahLst/>
            <a:cxnLst/>
            <a:rect l="l" t="t" r="r" b="b"/>
            <a:pathLst>
              <a:path w="9029700">
                <a:moveTo>
                  <a:pt x="0" y="0"/>
                </a:moveTo>
                <a:lnTo>
                  <a:pt x="9029700" y="0"/>
                </a:lnTo>
              </a:path>
            </a:pathLst>
          </a:custGeom>
          <a:ln w="12700">
            <a:solidFill>
              <a:srgbClr val="8E93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0" y="7337425"/>
            <a:ext cx="268288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2600" y="482600"/>
            <a:ext cx="9103360" cy="51206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2600" y="7239000"/>
            <a:ext cx="9029700" cy="0"/>
          </a:xfrm>
          <a:custGeom>
            <a:avLst/>
            <a:gdLst/>
            <a:ahLst/>
            <a:cxnLst/>
            <a:rect l="l" t="t" r="r" b="b"/>
            <a:pathLst>
              <a:path w="9029700">
                <a:moveTo>
                  <a:pt x="0" y="0"/>
                </a:moveTo>
                <a:lnTo>
                  <a:pt x="9029700" y="0"/>
                </a:lnTo>
              </a:path>
            </a:pathLst>
          </a:custGeom>
          <a:ln w="3175">
            <a:solidFill>
              <a:srgbClr val="8E93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2600" y="7239000"/>
            <a:ext cx="9029700" cy="0"/>
          </a:xfrm>
          <a:custGeom>
            <a:avLst/>
            <a:gdLst/>
            <a:ahLst/>
            <a:cxnLst/>
            <a:rect l="l" t="t" r="r" b="b"/>
            <a:pathLst>
              <a:path w="9029700">
                <a:moveTo>
                  <a:pt x="0" y="0"/>
                </a:moveTo>
                <a:lnTo>
                  <a:pt x="9029700" y="0"/>
                </a:lnTo>
              </a:path>
            </a:pathLst>
          </a:custGeom>
          <a:ln w="12700">
            <a:solidFill>
              <a:srgbClr val="8E93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0" y="7337425"/>
            <a:ext cx="268288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1120">
              <a:lnSpc>
                <a:spcPct val="100000"/>
              </a:lnSpc>
            </a:pPr>
            <a:r>
              <a:rPr dirty="0"/>
              <a:t>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2600" y="482600"/>
            <a:ext cx="9103360" cy="51206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2600" y="7239000"/>
            <a:ext cx="9029700" cy="0"/>
          </a:xfrm>
          <a:custGeom>
            <a:avLst/>
            <a:gdLst/>
            <a:ahLst/>
            <a:cxnLst/>
            <a:rect l="l" t="t" r="r" b="b"/>
            <a:pathLst>
              <a:path w="9029700">
                <a:moveTo>
                  <a:pt x="0" y="0"/>
                </a:moveTo>
                <a:lnTo>
                  <a:pt x="9029700" y="0"/>
                </a:lnTo>
              </a:path>
            </a:pathLst>
          </a:custGeom>
          <a:ln w="3175">
            <a:solidFill>
              <a:srgbClr val="8E93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2600" y="7239000"/>
            <a:ext cx="9029700" cy="0"/>
          </a:xfrm>
          <a:custGeom>
            <a:avLst/>
            <a:gdLst/>
            <a:ahLst/>
            <a:cxnLst/>
            <a:rect l="l" t="t" r="r" b="b"/>
            <a:pathLst>
              <a:path w="9029700">
                <a:moveTo>
                  <a:pt x="0" y="0"/>
                </a:moveTo>
                <a:lnTo>
                  <a:pt x="9029700" y="0"/>
                </a:lnTo>
              </a:path>
            </a:pathLst>
          </a:custGeom>
          <a:ln w="12700">
            <a:solidFill>
              <a:srgbClr val="8E93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0" y="7337425"/>
            <a:ext cx="268288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58" y="914400"/>
            <a:ext cx="9052559" cy="276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Criteria for which you are directly responsible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9052559" cy="1938992"/>
          </a:xfrm>
        </p:spPr>
        <p:txBody>
          <a:bodyPr>
            <a:noAutofit/>
          </a:bodyPr>
          <a:lstStyle/>
          <a:p>
            <a:r>
              <a:rPr lang="en-US" sz="4000" dirty="0" smtClean="0"/>
              <a:t>1A</a:t>
            </a:r>
          </a:p>
          <a:p>
            <a:r>
              <a:rPr lang="en-US" sz="4000" dirty="0" smtClean="0"/>
              <a:t>2A</a:t>
            </a:r>
          </a:p>
          <a:p>
            <a:r>
              <a:rPr lang="en-US" sz="4000" dirty="0" smtClean="0"/>
              <a:t>2C</a:t>
            </a:r>
          </a:p>
          <a:p>
            <a:r>
              <a:rPr lang="en-US" sz="4000" dirty="0" smtClean="0"/>
              <a:t>5B</a:t>
            </a:r>
          </a:p>
          <a:p>
            <a:endParaRPr lang="en-US" sz="4000" dirty="0" smtClean="0"/>
          </a:p>
          <a:p>
            <a:endParaRPr lang="en-US" sz="40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4634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Role of the Board </a:t>
            </a:r>
            <a:r>
              <a:rPr lang="en-US" dirty="0" smtClean="0"/>
              <a:t>–HLC </a:t>
            </a:r>
            <a:r>
              <a:rPr lang="en-US" dirty="0"/>
              <a:t>Criteria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68250" y="2493127"/>
            <a:ext cx="6789420" cy="3733919"/>
          </a:xfrm>
        </p:spPr>
        <p:txBody>
          <a:bodyPr>
            <a:normAutofit/>
          </a:bodyPr>
          <a:lstStyle/>
          <a:p>
            <a:r>
              <a:rPr lang="en-US" dirty="0" smtClean="0"/>
              <a:t>1.A. </a:t>
            </a:r>
            <a:r>
              <a:rPr lang="en-US" dirty="0"/>
              <a:t>The institution’s mission is broadly understood within the institution and guides its operations.</a:t>
            </a:r>
          </a:p>
          <a:p>
            <a:r>
              <a:rPr lang="en-US" dirty="0" smtClean="0"/>
              <a:t>	</a:t>
            </a:r>
            <a:r>
              <a:rPr lang="en-US" sz="2310" b="1" dirty="0"/>
              <a:t>1.A.1. The </a:t>
            </a:r>
            <a:r>
              <a:rPr lang="en-US" sz="2310" b="1" dirty="0"/>
              <a:t>mission statement is developed </a:t>
            </a:r>
            <a:r>
              <a:rPr lang="en-US" sz="2310" b="1" dirty="0"/>
              <a:t>through </a:t>
            </a:r>
            <a:r>
              <a:rPr lang="en-US" sz="2310" b="1" dirty="0"/>
              <a:t>a process suited to the nature </a:t>
            </a:r>
            <a:r>
              <a:rPr lang="en-US" sz="2310" b="1" dirty="0"/>
              <a:t>and culture </a:t>
            </a:r>
            <a:r>
              <a:rPr lang="en-US" sz="2310" b="1" dirty="0"/>
              <a:t>of the institution and is adopted by </a:t>
            </a:r>
            <a:r>
              <a:rPr lang="en-US" sz="2310" b="1" dirty="0"/>
              <a:t>the </a:t>
            </a:r>
            <a:r>
              <a:rPr lang="en-US" sz="2310" b="1" dirty="0"/>
              <a:t>governing </a:t>
            </a:r>
            <a:r>
              <a:rPr lang="en-US" sz="2310" b="1" dirty="0"/>
              <a:t>board.</a:t>
            </a:r>
            <a:endParaRPr lang="en-US" sz="2310" b="1" dirty="0"/>
          </a:p>
          <a:p>
            <a:endParaRPr lang="en-US" dirty="0" smtClean="0"/>
          </a:p>
          <a:p>
            <a:pPr marL="377190" lvl="1"/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3352800" y="5105400"/>
            <a:ext cx="3810000" cy="2329348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If someone asked you about this, what would you say?</a:t>
            </a:r>
          </a:p>
        </p:txBody>
      </p:sp>
    </p:spTree>
    <p:extLst>
      <p:ext uri="{BB962C8B-B14F-4D97-AF65-F5344CB8AC3E}">
        <p14:creationId xmlns:p14="http://schemas.microsoft.com/office/powerpoint/2010/main" val="155231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Role of the Board - </a:t>
            </a:r>
            <a:r>
              <a:rPr lang="en-US" dirty="0" smtClean="0"/>
              <a:t>HLC </a:t>
            </a:r>
            <a:r>
              <a:rPr lang="en-US" dirty="0"/>
              <a:t>Criteria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68250" y="2362200"/>
            <a:ext cx="9161550" cy="3733919"/>
          </a:xfrm>
        </p:spPr>
        <p:txBody>
          <a:bodyPr>
            <a:normAutofit/>
          </a:bodyPr>
          <a:lstStyle/>
          <a:p>
            <a:r>
              <a:rPr lang="en-US" sz="2800" b="1" dirty="0"/>
              <a:t>2.A The </a:t>
            </a:r>
            <a:r>
              <a:rPr lang="en-US" sz="2800" b="1" dirty="0"/>
              <a:t>institution operates with integrity in its financial, academic, personnel, and auxiliary functions; it establishes and follows policies and processes for fair and ethical behavior on the part of its governing board, administration, faculty, and </a:t>
            </a:r>
            <a:r>
              <a:rPr lang="en-US" sz="2800" b="1" dirty="0"/>
              <a:t>staff.</a:t>
            </a:r>
          </a:p>
          <a:p>
            <a:pPr marL="377190" lvl="1"/>
            <a:endParaRPr lang="en-US" sz="3200" dirty="0"/>
          </a:p>
        </p:txBody>
      </p:sp>
      <p:sp>
        <p:nvSpPr>
          <p:cNvPr id="7" name="Oval Callout 6"/>
          <p:cNvSpPr/>
          <p:nvPr/>
        </p:nvSpPr>
        <p:spPr>
          <a:xfrm>
            <a:off x="2054582" y="5072430"/>
            <a:ext cx="2974618" cy="2090370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If someone asked you about this, what would you say?</a:t>
            </a:r>
          </a:p>
        </p:txBody>
      </p:sp>
    </p:spTree>
    <p:extLst>
      <p:ext uri="{BB962C8B-B14F-4D97-AF65-F5344CB8AC3E}">
        <p14:creationId xmlns:p14="http://schemas.microsoft.com/office/powerpoint/2010/main" val="98294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74618"/>
            <a:ext cx="8806998" cy="942975"/>
          </a:xfrm>
        </p:spPr>
        <p:txBody>
          <a:bodyPr>
            <a:normAutofit/>
          </a:bodyPr>
          <a:lstStyle/>
          <a:p>
            <a:r>
              <a:rPr lang="en-US" dirty="0"/>
              <a:t>Role of the Board - </a:t>
            </a:r>
            <a:r>
              <a:rPr lang="en-US" dirty="0" smtClean="0"/>
              <a:t>HLC </a:t>
            </a:r>
            <a:r>
              <a:rPr lang="en-US" dirty="0"/>
              <a:t>Criteria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9471660" cy="3600705"/>
          </a:xfrm>
        </p:spPr>
        <p:txBody>
          <a:bodyPr>
            <a:noAutofit/>
          </a:bodyPr>
          <a:lstStyle/>
          <a:p>
            <a:r>
              <a:rPr lang="en-US" sz="2400" dirty="0"/>
              <a:t>2.C. The governing board of the institution is </a:t>
            </a:r>
            <a:r>
              <a:rPr lang="en-US" sz="2400" b="1" dirty="0"/>
              <a:t>sufficiently </a:t>
            </a:r>
            <a:r>
              <a:rPr lang="en-US" sz="2400" b="1" dirty="0"/>
              <a:t>autonomous to make decisions in the best  interest of the institution</a:t>
            </a:r>
            <a:r>
              <a:rPr lang="en-US" sz="2400" dirty="0"/>
              <a:t> </a:t>
            </a:r>
            <a:r>
              <a:rPr lang="en-US" sz="2400" dirty="0"/>
              <a:t>and </a:t>
            </a:r>
            <a:r>
              <a:rPr lang="en-US" sz="2400" dirty="0"/>
              <a:t>to assure </a:t>
            </a:r>
            <a:r>
              <a:rPr lang="en-US" sz="2400" dirty="0"/>
              <a:t>its integrity</a:t>
            </a:r>
            <a:r>
              <a:rPr lang="en-US" sz="2400" dirty="0"/>
              <a:t>. </a:t>
            </a:r>
          </a:p>
          <a:p>
            <a:pPr marL="660083" lvl="1" indent="-282893">
              <a:buFont typeface="+mj-lt"/>
              <a:buAutoNum type="arabicPeriod"/>
            </a:pPr>
            <a:r>
              <a:rPr lang="en-US" sz="2000" dirty="0"/>
              <a:t>The </a:t>
            </a:r>
            <a:r>
              <a:rPr lang="en-US" sz="2000" b="1" dirty="0"/>
              <a:t>governing board’s deliberations</a:t>
            </a:r>
            <a:r>
              <a:rPr lang="en-US" sz="2000" dirty="0"/>
              <a:t> </a:t>
            </a:r>
            <a:r>
              <a:rPr lang="en-US" sz="2000" dirty="0"/>
              <a:t>reflect </a:t>
            </a:r>
            <a:r>
              <a:rPr lang="en-US" sz="2000" dirty="0"/>
              <a:t>priorities to preserve and enhance the institution. </a:t>
            </a:r>
          </a:p>
          <a:p>
            <a:pPr marL="660083" lvl="1" indent="-282893">
              <a:buFont typeface="+mj-lt"/>
              <a:buAutoNum type="arabicPeriod"/>
            </a:pPr>
            <a:r>
              <a:rPr lang="en-US" sz="2000" dirty="0"/>
              <a:t>The </a:t>
            </a:r>
            <a:r>
              <a:rPr lang="en-US" sz="2000" b="1" dirty="0"/>
              <a:t>governing board reviews  the reasonable and relevant interests </a:t>
            </a:r>
            <a:r>
              <a:rPr lang="en-US" sz="2000" dirty="0"/>
              <a:t>of the </a:t>
            </a:r>
            <a:r>
              <a:rPr lang="en-US" sz="2000" dirty="0"/>
              <a:t>institution’s </a:t>
            </a:r>
            <a:r>
              <a:rPr lang="en-US" sz="2000" b="1" dirty="0"/>
              <a:t>internal and external constituencies</a:t>
            </a:r>
            <a:r>
              <a:rPr lang="en-US" sz="2000" dirty="0"/>
              <a:t> </a:t>
            </a:r>
            <a:r>
              <a:rPr lang="en-US" sz="2000" dirty="0"/>
              <a:t>during </a:t>
            </a:r>
            <a:r>
              <a:rPr lang="en-US" sz="2000" dirty="0"/>
              <a:t>its decision-making deliberations. </a:t>
            </a:r>
          </a:p>
          <a:p>
            <a:pPr marL="660083" lvl="1" indent="-282893">
              <a:buFont typeface="+mj-lt"/>
              <a:buAutoNum type="arabicPeriod"/>
            </a:pPr>
            <a:r>
              <a:rPr lang="en-US" sz="2000" dirty="0"/>
              <a:t>The governing board </a:t>
            </a:r>
            <a:r>
              <a:rPr lang="en-US" sz="2000" b="1" dirty="0"/>
              <a:t>preserves its  independence from undue influence </a:t>
            </a:r>
            <a:r>
              <a:rPr lang="en-US" sz="2000" dirty="0"/>
              <a:t>on the part of donors, elected officials, ownership  interests or other external parties.</a:t>
            </a:r>
          </a:p>
          <a:p>
            <a:pPr marL="660083" lvl="1" indent="-282893">
              <a:buFont typeface="+mj-lt"/>
              <a:buAutoNum type="arabicPeriod"/>
            </a:pPr>
            <a:r>
              <a:rPr lang="en-US" sz="2000" dirty="0"/>
              <a:t>The governing board </a:t>
            </a:r>
            <a:r>
              <a:rPr lang="en-US" sz="2000" b="1" dirty="0"/>
              <a:t>delegates day-to- day management of the institution to the  institution’s administration </a:t>
            </a:r>
            <a:r>
              <a:rPr lang="en-US" sz="2000" dirty="0"/>
              <a:t>and </a:t>
            </a:r>
            <a:r>
              <a:rPr lang="en-US" sz="2000" b="1" dirty="0"/>
              <a:t>expects the </a:t>
            </a:r>
            <a:r>
              <a:rPr lang="en-US" sz="2000" b="1" dirty="0"/>
              <a:t>institution’s </a:t>
            </a:r>
            <a:r>
              <a:rPr lang="en-US" sz="2000" b="1" dirty="0"/>
              <a:t>faculty to oversee academic matters</a:t>
            </a:r>
          </a:p>
          <a:p>
            <a:endParaRPr lang="en-US" sz="2400" dirty="0"/>
          </a:p>
        </p:txBody>
      </p:sp>
      <p:sp>
        <p:nvSpPr>
          <p:cNvPr id="8" name="Oval Callout 7"/>
          <p:cNvSpPr/>
          <p:nvPr/>
        </p:nvSpPr>
        <p:spPr>
          <a:xfrm>
            <a:off x="3048000" y="5791200"/>
            <a:ext cx="3184116" cy="1651036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If someone asked you about these, what would you say?</a:t>
            </a:r>
          </a:p>
        </p:txBody>
      </p:sp>
    </p:spTree>
    <p:extLst>
      <p:ext uri="{BB962C8B-B14F-4D97-AF65-F5344CB8AC3E}">
        <p14:creationId xmlns:p14="http://schemas.microsoft.com/office/powerpoint/2010/main" val="316349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Role of the Board - </a:t>
            </a:r>
            <a:r>
              <a:rPr lang="en-US" dirty="0" smtClean="0"/>
              <a:t>HLC </a:t>
            </a:r>
            <a:r>
              <a:rPr lang="en-US" dirty="0"/>
              <a:t>Criteria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8053" y="2209681"/>
            <a:ext cx="9230128" cy="3733919"/>
          </a:xfrm>
        </p:spPr>
        <p:txBody>
          <a:bodyPr>
            <a:noAutofit/>
          </a:bodyPr>
          <a:lstStyle/>
          <a:p>
            <a:r>
              <a:rPr lang="en-US" sz="2400" dirty="0"/>
              <a:t>5.B. The institution’s governance and administrative </a:t>
            </a:r>
            <a:r>
              <a:rPr lang="en-US" sz="2400" b="1" dirty="0"/>
              <a:t>structures promote effective leadership and support collaborative processes </a:t>
            </a:r>
            <a:r>
              <a:rPr lang="en-US" sz="2400" dirty="0"/>
              <a:t>that enable the institution to fulfill its mission.</a:t>
            </a:r>
          </a:p>
          <a:p>
            <a:pPr marL="424339" indent="-424339">
              <a:buFont typeface="+mj-lt"/>
              <a:buAutoNum type="arabicPeriod"/>
            </a:pPr>
            <a:r>
              <a:rPr lang="en-US" sz="2400" dirty="0"/>
              <a:t>The </a:t>
            </a:r>
            <a:r>
              <a:rPr lang="en-US" sz="2400" b="1" dirty="0"/>
              <a:t>governing board is knowledgeable about the institution</a:t>
            </a:r>
            <a:r>
              <a:rPr lang="en-US" sz="2400" dirty="0"/>
              <a:t>; it provides </a:t>
            </a:r>
            <a:r>
              <a:rPr lang="en-US" sz="2400" b="1" dirty="0"/>
              <a:t>oversight</a:t>
            </a:r>
            <a:r>
              <a:rPr lang="en-US" sz="2400" dirty="0"/>
              <a:t> of the institution’s </a:t>
            </a:r>
            <a:r>
              <a:rPr lang="en-US" sz="2400" b="1" dirty="0"/>
              <a:t>financial and academic polic</a:t>
            </a:r>
            <a:r>
              <a:rPr lang="en-US" sz="2400" dirty="0"/>
              <a:t>ies and practices and </a:t>
            </a:r>
            <a:r>
              <a:rPr lang="en-US" sz="2400" b="1" dirty="0"/>
              <a:t>meets its legal and fiduciary responsibilities</a:t>
            </a:r>
            <a:r>
              <a:rPr lang="en-US" sz="2400" dirty="0"/>
              <a:t>.</a:t>
            </a:r>
          </a:p>
          <a:p>
            <a:pPr marL="424339" indent="-424339">
              <a:buFont typeface="+mj-lt"/>
              <a:buAutoNum type="arabicPeriod"/>
            </a:pPr>
            <a:r>
              <a:rPr lang="en-US" sz="2400" dirty="0"/>
              <a:t>The institution has and employs </a:t>
            </a:r>
            <a:r>
              <a:rPr lang="en-US" sz="2400" b="1" dirty="0"/>
              <a:t>policies and procedures to engage its internal constituencies</a:t>
            </a:r>
            <a:r>
              <a:rPr lang="en-US" sz="2400" dirty="0"/>
              <a:t>—including its </a:t>
            </a:r>
            <a:r>
              <a:rPr lang="en-US" sz="2400" b="1" dirty="0"/>
              <a:t>governing board</a:t>
            </a:r>
            <a:r>
              <a:rPr lang="en-US" sz="2400" dirty="0"/>
              <a:t>, administration, faculty, staff, and students—in the institution’s </a:t>
            </a:r>
            <a:r>
              <a:rPr lang="en-US" sz="2400" b="1" dirty="0"/>
              <a:t>governance</a:t>
            </a:r>
            <a:r>
              <a:rPr lang="en-US" sz="2400" dirty="0"/>
              <a:t>.</a:t>
            </a:r>
          </a:p>
          <a:p>
            <a:pPr marL="424339" indent="-424339">
              <a:buFont typeface="+mj-lt"/>
              <a:buAutoNum type="arabicPeriod"/>
            </a:pPr>
            <a:r>
              <a:rPr lang="en-US" sz="2400" b="1" dirty="0"/>
              <a:t>Administration, faculty, staff, and students </a:t>
            </a:r>
            <a:r>
              <a:rPr lang="en-US" sz="2400" dirty="0"/>
              <a:t>are involved in </a:t>
            </a:r>
            <a:r>
              <a:rPr lang="en-US" sz="2400" b="1" dirty="0"/>
              <a:t>setting academic requirements, policy, and processes</a:t>
            </a:r>
            <a:r>
              <a:rPr lang="en-US" sz="2400" dirty="0"/>
              <a:t> through effective structures for contribution and collaborative effort.</a:t>
            </a:r>
          </a:p>
          <a:p>
            <a:pPr marL="47149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150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2600" y="482600"/>
            <a:ext cx="9103360" cy="51206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2600" y="7239000"/>
            <a:ext cx="9029700" cy="0"/>
          </a:xfrm>
          <a:custGeom>
            <a:avLst/>
            <a:gdLst/>
            <a:ahLst/>
            <a:cxnLst/>
            <a:rect l="l" t="t" r="r" b="b"/>
            <a:pathLst>
              <a:path w="9029700">
                <a:moveTo>
                  <a:pt x="0" y="0"/>
                </a:moveTo>
                <a:lnTo>
                  <a:pt x="9029700" y="0"/>
                </a:lnTo>
              </a:path>
            </a:pathLst>
          </a:custGeom>
          <a:ln w="3175">
            <a:solidFill>
              <a:srgbClr val="8E93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2600" y="7239000"/>
            <a:ext cx="9029700" cy="0"/>
          </a:xfrm>
          <a:custGeom>
            <a:avLst/>
            <a:gdLst/>
            <a:ahLst/>
            <a:cxnLst/>
            <a:rect l="l" t="t" r="r" b="b"/>
            <a:pathLst>
              <a:path w="9029700">
                <a:moveTo>
                  <a:pt x="0" y="0"/>
                </a:moveTo>
                <a:lnTo>
                  <a:pt x="9029700" y="0"/>
                </a:lnTo>
              </a:path>
            </a:pathLst>
          </a:custGeom>
          <a:ln w="12700">
            <a:solidFill>
              <a:srgbClr val="8E93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0" y="7337425"/>
            <a:ext cx="268288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36.</a:t>
            </a:r>
          </a:p>
        </p:txBody>
      </p:sp>
    </p:spTree>
    <p:extLst>
      <p:ext uri="{BB962C8B-B14F-4D97-AF65-F5344CB8AC3E}">
        <p14:creationId xmlns:p14="http://schemas.microsoft.com/office/powerpoint/2010/main" val="416670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15</TotalTime>
  <Words>367</Words>
  <Application>Microsoft Office PowerPoint</Application>
  <PresentationFormat>Custom</PresentationFormat>
  <Paragraphs>31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Metropolitan</vt:lpstr>
      <vt:lpstr>PowerPoint Presentation</vt:lpstr>
      <vt:lpstr>PowerPoint Presentation</vt:lpstr>
      <vt:lpstr>PowerPoint Presentation</vt:lpstr>
      <vt:lpstr>Criteria for which you are directly responsible</vt:lpstr>
      <vt:lpstr>Role of the Board –HLC Criteria</vt:lpstr>
      <vt:lpstr>Role of the Board - HLC Criteria</vt:lpstr>
      <vt:lpstr>Role of the Board - HLC Criteria</vt:lpstr>
      <vt:lpstr>Role of the Board - HLC Criteria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Anne M. Alexander</cp:lastModifiedBy>
  <cp:revision>2</cp:revision>
  <dcterms:created xsi:type="dcterms:W3CDTF">2019-03-14T09:40:11Z</dcterms:created>
  <dcterms:modified xsi:type="dcterms:W3CDTF">2019-03-14T15:55:47Z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2019-03-14T00:00:00Z</vt:filetime>
  </property>
  <property fmtid="{D5CDD505-2E9C-101B-9397-08002B2CF9AE}" pid="3" name="LastSaved">
    <vt:filetime>2019-03-14T00:00:00Z</vt:filetime>
  </property>
</Properties>
</file>