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92" r:id="rId6"/>
  </p:sldMasterIdLst>
  <p:notesMasterIdLst>
    <p:notesMasterId r:id="rId21"/>
  </p:notesMasterIdLst>
  <p:sldIdLst>
    <p:sldId id="313" r:id="rId7"/>
    <p:sldId id="314" r:id="rId8"/>
    <p:sldId id="317" r:id="rId9"/>
    <p:sldId id="325" r:id="rId10"/>
    <p:sldId id="326" r:id="rId11"/>
    <p:sldId id="328" r:id="rId12"/>
    <p:sldId id="316" r:id="rId13"/>
    <p:sldId id="322" r:id="rId14"/>
    <p:sldId id="320" r:id="rId15"/>
    <p:sldId id="319" r:id="rId16"/>
    <p:sldId id="329" r:id="rId17"/>
    <p:sldId id="330" r:id="rId18"/>
    <p:sldId id="331" r:id="rId19"/>
    <p:sldId id="333" r:id="rId2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492F24"/>
    <a:srgbClr val="E4E1C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24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xey\AppData\Local\Microsoft\Windows\INetCache\Content.Outlook\J0060NGI\distance%20ed%20study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xey\AppData\Local\Microsoft\Windows\INetCache\Content.Outlook\J0060NGI\distance%20ed%20study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8D-4106-A047-1B829B1A842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8D-4106-A047-1B829B1A842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8D-4106-A047-1B829B1A8425}"/>
              </c:ext>
            </c:extLst>
          </c:dPt>
          <c:dPt>
            <c:idx val="3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8D-4106-A047-1B829B1A842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8D-4106-A047-1B829B1A842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8D-4106-A047-1B829B1A8425}"/>
              </c:ext>
            </c:extLst>
          </c:dPt>
          <c:dPt>
            <c:idx val="6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68D-4106-A047-1B829B1A842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68D-4106-A047-1B829B1A842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8D-4106-A047-1B829B1A8425}"/>
              </c:ext>
            </c:extLst>
          </c:dPt>
          <c:dPt>
            <c:idx val="9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68D-4106-A047-1B829B1A842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68D-4106-A047-1B829B1A8425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68D-4106-A047-1B829B1A8425}"/>
              </c:ext>
            </c:extLst>
          </c:dPt>
          <c:dPt>
            <c:idx val="12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68D-4106-A047-1B829B1A842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68D-4106-A047-1B829B1A842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68D-4106-A047-1B829B1A8425}"/>
              </c:ext>
            </c:extLst>
          </c:dPt>
          <c:dPt>
            <c:idx val="15"/>
            <c:invertIfNegative val="0"/>
            <c:bubble3D val="0"/>
            <c:spPr>
              <a:solidFill>
                <a:srgbClr val="492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68D-4106-A047-1B829B1A8425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68D-4106-A047-1B829B1A8425}"/>
              </c:ext>
            </c:extLst>
          </c:dPt>
          <c:cat>
            <c:strRef>
              <c:f>Sheet1!$A$26:$A$42</c:f>
              <c:strCache>
                <c:ptCount val="17"/>
                <c:pt idx="0">
                  <c:v>Fall</c:v>
                </c:pt>
                <c:pt idx="1">
                  <c:v>Spring</c:v>
                </c:pt>
                <c:pt idx="2">
                  <c:v>Summer</c:v>
                </c:pt>
                <c:pt idx="3">
                  <c:v>Fall</c:v>
                </c:pt>
                <c:pt idx="4">
                  <c:v>Spring</c:v>
                </c:pt>
                <c:pt idx="5">
                  <c:v>Summer</c:v>
                </c:pt>
                <c:pt idx="6">
                  <c:v>Fall</c:v>
                </c:pt>
                <c:pt idx="7">
                  <c:v>Spring</c:v>
                </c:pt>
                <c:pt idx="8">
                  <c:v>Summer</c:v>
                </c:pt>
                <c:pt idx="9">
                  <c:v>Fall</c:v>
                </c:pt>
                <c:pt idx="10">
                  <c:v>Spring</c:v>
                </c:pt>
                <c:pt idx="11">
                  <c:v>Summer</c:v>
                </c:pt>
                <c:pt idx="12">
                  <c:v>Fall</c:v>
                </c:pt>
                <c:pt idx="13">
                  <c:v>Spring</c:v>
                </c:pt>
                <c:pt idx="14">
                  <c:v>Summer</c:v>
                </c:pt>
                <c:pt idx="15">
                  <c:v>Fall</c:v>
                </c:pt>
                <c:pt idx="16">
                  <c:v>Spring</c:v>
                </c:pt>
              </c:strCache>
            </c:strRef>
          </c:cat>
          <c:val>
            <c:numRef>
              <c:f>Sheet1!$B$26:$B$42</c:f>
              <c:numCache>
                <c:formatCode>#,##0_);\(#,##0\)</c:formatCode>
                <c:ptCount val="17"/>
                <c:pt idx="0">
                  <c:v>20296</c:v>
                </c:pt>
                <c:pt idx="1">
                  <c:v>25201.5</c:v>
                </c:pt>
                <c:pt idx="2">
                  <c:v>12921</c:v>
                </c:pt>
                <c:pt idx="3">
                  <c:v>20281</c:v>
                </c:pt>
                <c:pt idx="4">
                  <c:v>25937</c:v>
                </c:pt>
                <c:pt idx="5">
                  <c:v>12478</c:v>
                </c:pt>
                <c:pt idx="6">
                  <c:v>20395.5</c:v>
                </c:pt>
                <c:pt idx="7">
                  <c:v>26619</c:v>
                </c:pt>
                <c:pt idx="8">
                  <c:v>13333</c:v>
                </c:pt>
                <c:pt idx="9">
                  <c:v>20443.5</c:v>
                </c:pt>
                <c:pt idx="10">
                  <c:v>26754.5</c:v>
                </c:pt>
                <c:pt idx="11">
                  <c:v>13239.5</c:v>
                </c:pt>
                <c:pt idx="12">
                  <c:v>23182</c:v>
                </c:pt>
                <c:pt idx="13">
                  <c:v>27793</c:v>
                </c:pt>
                <c:pt idx="14">
                  <c:v>14438.5</c:v>
                </c:pt>
                <c:pt idx="15">
                  <c:v>23007</c:v>
                </c:pt>
                <c:pt idx="16">
                  <c:v>28231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8D-4106-A047-1B829B1A8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020431"/>
        <c:axId val="1001017519"/>
      </c:barChart>
      <c:catAx>
        <c:axId val="100102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1017519"/>
        <c:crosses val="autoZero"/>
        <c:auto val="1"/>
        <c:lblAlgn val="ctr"/>
        <c:lblOffset val="100"/>
        <c:noMultiLvlLbl val="0"/>
      </c:catAx>
      <c:valAx>
        <c:axId val="100101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102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WY Resident</c:v>
                </c:pt>
              </c:strCache>
            </c:strRef>
          </c:tx>
          <c:spPr>
            <a:solidFill>
              <a:srgbClr val="492F24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Fall</c:v>
                </c:pt>
                <c:pt idx="1">
                  <c:v>Spring</c:v>
                </c:pt>
                <c:pt idx="2">
                  <c:v>Summer</c:v>
                </c:pt>
                <c:pt idx="3">
                  <c:v>Fall</c:v>
                </c:pt>
                <c:pt idx="4">
                  <c:v>Spring</c:v>
                </c:pt>
                <c:pt idx="5">
                  <c:v>Summer</c:v>
                </c:pt>
                <c:pt idx="6">
                  <c:v>Fall</c:v>
                </c:pt>
                <c:pt idx="7">
                  <c:v>Spring</c:v>
                </c:pt>
                <c:pt idx="8">
                  <c:v>Summer</c:v>
                </c:pt>
                <c:pt idx="9">
                  <c:v>Fall</c:v>
                </c:pt>
                <c:pt idx="10">
                  <c:v>Spring</c:v>
                </c:pt>
                <c:pt idx="11">
                  <c:v>Summer</c:v>
                </c:pt>
                <c:pt idx="12">
                  <c:v>Fall</c:v>
                </c:pt>
                <c:pt idx="13">
                  <c:v>Spring</c:v>
                </c:pt>
                <c:pt idx="14">
                  <c:v>Summer</c:v>
                </c:pt>
                <c:pt idx="15">
                  <c:v>Fall</c:v>
                </c:pt>
                <c:pt idx="16">
                  <c:v>Spring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1193</c:v>
                </c:pt>
                <c:pt idx="1">
                  <c:v>1315</c:v>
                </c:pt>
                <c:pt idx="2">
                  <c:v>1452</c:v>
                </c:pt>
                <c:pt idx="3">
                  <c:v>1215</c:v>
                </c:pt>
                <c:pt idx="4">
                  <c:v>1283</c:v>
                </c:pt>
                <c:pt idx="5">
                  <c:v>1390</c:v>
                </c:pt>
                <c:pt idx="6">
                  <c:v>1216</c:v>
                </c:pt>
                <c:pt idx="7">
                  <c:v>1229</c:v>
                </c:pt>
                <c:pt idx="8">
                  <c:v>1511</c:v>
                </c:pt>
                <c:pt idx="9">
                  <c:v>1244</c:v>
                </c:pt>
                <c:pt idx="10">
                  <c:v>1416</c:v>
                </c:pt>
                <c:pt idx="11">
                  <c:v>1651</c:v>
                </c:pt>
                <c:pt idx="12">
                  <c:v>1419</c:v>
                </c:pt>
                <c:pt idx="13">
                  <c:v>1380</c:v>
                </c:pt>
                <c:pt idx="14">
                  <c:v>1803</c:v>
                </c:pt>
                <c:pt idx="15">
                  <c:v>1358</c:v>
                </c:pt>
                <c:pt idx="16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8-8FF9-EAFCE3CFF5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Fall</c:v>
                </c:pt>
                <c:pt idx="1">
                  <c:v>Spring</c:v>
                </c:pt>
                <c:pt idx="2">
                  <c:v>Summer</c:v>
                </c:pt>
                <c:pt idx="3">
                  <c:v>Fall</c:v>
                </c:pt>
                <c:pt idx="4">
                  <c:v>Spring</c:v>
                </c:pt>
                <c:pt idx="5">
                  <c:v>Summer</c:v>
                </c:pt>
                <c:pt idx="6">
                  <c:v>Fall</c:v>
                </c:pt>
                <c:pt idx="7">
                  <c:v>Spring</c:v>
                </c:pt>
                <c:pt idx="8">
                  <c:v>Summer</c:v>
                </c:pt>
                <c:pt idx="9">
                  <c:v>Fall</c:v>
                </c:pt>
                <c:pt idx="10">
                  <c:v>Spring</c:v>
                </c:pt>
                <c:pt idx="11">
                  <c:v>Summer</c:v>
                </c:pt>
                <c:pt idx="12">
                  <c:v>Fall</c:v>
                </c:pt>
                <c:pt idx="13">
                  <c:v>Spring</c:v>
                </c:pt>
                <c:pt idx="14">
                  <c:v>Summer</c:v>
                </c:pt>
                <c:pt idx="15">
                  <c:v>Fall</c:v>
                </c:pt>
                <c:pt idx="16">
                  <c:v>Spring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392</c:v>
                </c:pt>
                <c:pt idx="1">
                  <c:v>468</c:v>
                </c:pt>
                <c:pt idx="2">
                  <c:v>588</c:v>
                </c:pt>
                <c:pt idx="3">
                  <c:v>356</c:v>
                </c:pt>
                <c:pt idx="4">
                  <c:v>338</c:v>
                </c:pt>
                <c:pt idx="5">
                  <c:v>567</c:v>
                </c:pt>
                <c:pt idx="6">
                  <c:v>271</c:v>
                </c:pt>
                <c:pt idx="7">
                  <c:v>284</c:v>
                </c:pt>
                <c:pt idx="8">
                  <c:v>631</c:v>
                </c:pt>
                <c:pt idx="9">
                  <c:v>249</c:v>
                </c:pt>
                <c:pt idx="10">
                  <c:v>327</c:v>
                </c:pt>
                <c:pt idx="11">
                  <c:v>616</c:v>
                </c:pt>
                <c:pt idx="12">
                  <c:v>286</c:v>
                </c:pt>
                <c:pt idx="13">
                  <c:v>279</c:v>
                </c:pt>
                <c:pt idx="14">
                  <c:v>699</c:v>
                </c:pt>
                <c:pt idx="15">
                  <c:v>256</c:v>
                </c:pt>
                <c:pt idx="16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C4-4468-8FF9-EAFCE3CFF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9760671"/>
        <c:axId val="854932463"/>
      </c:barChart>
      <c:catAx>
        <c:axId val="90976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4932463"/>
        <c:crosses val="autoZero"/>
        <c:auto val="1"/>
        <c:lblAlgn val="ctr"/>
        <c:lblOffset val="100"/>
        <c:noMultiLvlLbl val="0"/>
      </c:catAx>
      <c:valAx>
        <c:axId val="85493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76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2742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3"/>
            <a:ext cx="2982742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C744EDD5-1CCE-4365-BBFE-B29EB2DC83F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2982742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8"/>
            <a:ext cx="2982742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22C40652-BC91-41D2-A9EE-F782A9F6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Overview; introduce present members of</a:t>
            </a:r>
            <a:r>
              <a:rPr lang="en-US" baseline="0" dirty="0"/>
              <a:t> the distance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0652-BC91-41D2-A9EE-F782A9F60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0652-BC91-41D2-A9EE-F782A9F602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3A01C-B364-492D-BC5A-C0D4D7CDF0B2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7BCC32-D17A-4513-B45B-7BAD53F362B2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B80390-ABD9-45CA-9948-EDB2A3876109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487937-2053-4F44-A582-C3B78D8BD543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62DDF6-44E7-4684-B537-EB8A8C2D751E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15B91F-F16C-4B1D-96CB-6651AF1FA18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6E9205-F1A5-401C-ADA2-CA087EED4B06}" type="datetime1">
              <a:rPr lang="en-US" smtClean="0"/>
              <a:t>9/11/2019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5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C05A55-F63A-46EE-86FC-15813C08ADFF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1578A1-8E21-4CA5-9593-5B8AC7035A2A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627236-4115-452F-9BE2-D14403D7667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514D1E7-6358-40AF-9F98-E94C40952B38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5D42C2-50F0-4EE0-88E0-ACC588600CB9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B9529E-609D-4924-B269-70329FDB10E4}" type="datetime1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98CA7E-AC47-423D-809F-8F9EFD11DD25}" type="datetime1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6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FF1DBDF-47B8-4C63-9FAE-FC89861447AB}" type="datetime1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07B8539-85A8-4D04-9B83-48567AF701D5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1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93AA16-0D92-46A3-8278-4F23A0FD1410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1B3B84-E783-4884-8FEC-78E6B1A30091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5534A6-016B-49A8-9B72-04CFEB2E3177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7E40-3E5B-4130-A31C-70F4A0D084F2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64467A-BBCE-864F-A7C7-3E8CDED4D0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9088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2991-D2ED-46C0-A104-5C5EF9FB1969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AE60CE-F9E4-8942-9F6E-E5A6D91450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25600" y="20447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C2CB-385C-4917-B356-A154902EA71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745F3CA-54F0-1340-A5FB-983A304661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42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20447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20447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1783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340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209D-090D-42F3-A2E4-48FC933FD8C8}" type="datetime1">
              <a:rPr lang="en-US" smtClean="0"/>
              <a:t>9/11/2019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85267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572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37B45D2-DC06-934B-B857-6C8D338E4D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8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A17-C4BB-4641-A211-179FE31FA436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5898-DEFB-4CC9-B5D4-05E87824E746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73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E1EE-3070-4B7C-87B8-6FDF2E2B8D6C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8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C763-8C38-43C1-8228-DA5D0271CC4A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C690-AC4A-4E21-A6D4-A77E6D2E3F41}" type="datetime1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185-A256-40AC-8D4E-A51F60EA1D9D}" type="datetime1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8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A015-82CC-468A-8106-6FC1A27CCB06}" type="datetime1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1FF9-75F3-4D9A-89D8-FB7F9F9D6592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EBC5-7FD8-4942-9749-9CCAE2488C06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4C9E37-0DBA-45E6-AF6A-A636B7A97680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4D2-09DE-43C4-A620-8D9C0384CA74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3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48E6-6AE2-4046-B7FB-2DC9BC3A8765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A49705-5C4D-4974-9B9A-988CA852FF1A}" type="datetime1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2F65E7F-A2D5-4D25-83DC-1B3C56392614}" type="datetime1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54976B-557B-4D46-941C-6F5212D99395}" type="datetime1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8F5A22-6326-497B-A0FE-0EEC020D9328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C568EB-7E5A-41A6-9451-62C56E1DC570}" type="datetime1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AB3B5B-8C56-4773-8027-6B63591B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82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1194"/>
            <a:ext cx="12192000" cy="96680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122" y="5703216"/>
            <a:ext cx="1809946" cy="772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D10E-5951-4E41-82E0-7822D5EF00C7}" type="datetime1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B445-78A1-410E-937F-2FF06CC9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7"/>
            <a:ext cx="12191999" cy="7494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144028"/>
            <a:ext cx="6688899" cy="335698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789" y="3326487"/>
            <a:ext cx="627553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Education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787" y="3985999"/>
            <a:ext cx="627553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787" y="4665514"/>
            <a:ext cx="627553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Wyoming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916" y="5613387"/>
            <a:ext cx="627553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Kate Miller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916" y="5941182"/>
            <a:ext cx="627553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Provost and Vice President for Academic Affairs</a:t>
            </a:r>
          </a:p>
        </p:txBody>
      </p:sp>
      <p:pic>
        <p:nvPicPr>
          <p:cNvPr id="1026" name="Picture 2" descr="Image result for uwyo steamb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" y="5451489"/>
            <a:ext cx="613406" cy="9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7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Months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378"/>
            <a:ext cx="10972800" cy="4540072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84065"/>
            <a:ext cx="10972800" cy="4540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 launches in Spring 2020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in Accounting completion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mid-December 2019, schedule the launch of five additional programs within 18 months, with priority on undergraduate completion and 4+1 programs</a:t>
            </a:r>
          </a:p>
          <a:p>
            <a:pPr marL="228600" indent="-228600" defTabSz="914400">
              <a:lnSpc>
                <a:spcPct val="9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 new staffing and service model to build additional capacity for the delivery of online education for implementation in FY21 </a:t>
            </a:r>
          </a:p>
          <a:p>
            <a:pPr marL="228600" indent="-228600" defTabSz="914400">
              <a:lnSpc>
                <a:spcPct val="9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of UW’s online program websites and marketing materials in AY19-20 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87" y="1798217"/>
            <a:ext cx="34313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GIST certificate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6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066473"/>
            <a:ext cx="10972800" cy="272727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190531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Enrollments: Close </a:t>
            </a:r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 + CSU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87647"/>
              </p:ext>
            </p:extLst>
          </p:nvPr>
        </p:nvGraphicFramePr>
        <p:xfrm>
          <a:off x="942110" y="1441756"/>
          <a:ext cx="10169235" cy="467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326">
                  <a:extLst>
                    <a:ext uri="{9D8B030D-6E8A-4147-A177-3AD203B41FA5}">
                      <a16:colId xmlns:a16="http://schemas.microsoft.com/office/drawing/2014/main" val="962476320"/>
                    </a:ext>
                  </a:extLst>
                </a:gridCol>
                <a:gridCol w="1770303">
                  <a:extLst>
                    <a:ext uri="{9D8B030D-6E8A-4147-A177-3AD203B41FA5}">
                      <a16:colId xmlns:a16="http://schemas.microsoft.com/office/drawing/2014/main" val="177872422"/>
                    </a:ext>
                  </a:extLst>
                </a:gridCol>
                <a:gridCol w="1770303">
                  <a:extLst>
                    <a:ext uri="{9D8B030D-6E8A-4147-A177-3AD203B41FA5}">
                      <a16:colId xmlns:a16="http://schemas.microsoft.com/office/drawing/2014/main" val="2157198204"/>
                    </a:ext>
                  </a:extLst>
                </a:gridCol>
                <a:gridCol w="1770303">
                  <a:extLst>
                    <a:ext uri="{9D8B030D-6E8A-4147-A177-3AD203B41FA5}">
                      <a16:colId xmlns:a16="http://schemas.microsoft.com/office/drawing/2014/main" val="2505299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(#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PROGRAMS)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</a:t>
                      </a:r>
                    </a:p>
                  </a:txBody>
                  <a:tcPr anchor="ctr"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NON-RESIDENT</a:t>
                      </a:r>
                    </a:p>
                  </a:txBody>
                  <a:tcPr anchor="ctr"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ONLINE</a:t>
                      </a:r>
                    </a:p>
                  </a:txBody>
                  <a:tcPr anchor="ctr">
                    <a:solidFill>
                      <a:srgbClr val="FFC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31500"/>
                  </a:ext>
                </a:extLst>
              </a:tr>
              <a:tr h="29966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Wyoming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(40)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1,400</a:t>
                      </a:r>
                    </a:p>
                  </a:txBody>
                  <a:tcPr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1,661</a:t>
                      </a:r>
                    </a:p>
                  </a:txBody>
                  <a:tcPr>
                    <a:solidFill>
                      <a:srgbClr val="FFC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912541"/>
                  </a:ext>
                </a:extLst>
              </a:tr>
              <a:tr h="2966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Idaho (25)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33362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Nevada-Reno (8)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12414"/>
                  </a:ext>
                </a:extLst>
              </a:tr>
              <a:tr h="2905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Mexico State University (58)*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10061"/>
                  </a:ext>
                </a:extLst>
              </a:tr>
              <a:tr h="2966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Rhode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 (7)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66047"/>
                  </a:ext>
                </a:extLst>
              </a:tr>
              <a:tr h="29357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Utah State University (40)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6700"/>
                  </a:ext>
                </a:extLst>
              </a:tr>
              <a:tr h="2905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Maine (41)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Unavailable at Time of Report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99761"/>
                  </a:ext>
                </a:extLst>
              </a:tr>
              <a:tr h="2966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Oklahoma State University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13430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Montana State University (13)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768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Dakota State University (29)*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Unavailable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Time of Report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41541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Montana (21)*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Unavailable at Time of Report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1195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Dakota State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(--)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0964"/>
                  </a:ext>
                </a:extLst>
              </a:tr>
              <a:tr h="122936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19838"/>
                  </a:ext>
                </a:extLst>
              </a:tr>
              <a:tr h="3119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 State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(45)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3,243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668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2333" y="6207812"/>
            <a:ext cx="73582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List excludes minors and licensure programs   |   *Includes Associates and/or Associates of Applied Science degrees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 Enrolling Wyoming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68" y="2142120"/>
            <a:ext cx="40254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Western Governors University (746)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Grand Canyon University (195)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Phoenix (173)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Brigham Young University-Idaho (173)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Black Hills State University (171)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American Public University System (167)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Southern New Hampshire University (143)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Chadron State College (142)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Park University (124)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Liberty University (115)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Colorado State University (111)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Columbia Southern University (107)</a:t>
            </a: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832927" y="-114955"/>
            <a:ext cx="534995" cy="3812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3968" y="1608844"/>
            <a:ext cx="381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100 WY students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19431" y="2142117"/>
            <a:ext cx="363753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Colorado Technical University (87)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Arizona State University (86)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Utah State University (86)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Penn Foster College (85)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Ashworth College (83)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Valley City State University (83)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Capella University (82)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Purdue University Global, Inc. (79)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Stevens-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Henager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College-Ogden (64)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5858390" y="-114958"/>
            <a:ext cx="534995" cy="3812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16789" y="1608844"/>
            <a:ext cx="381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50-99 WY students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239610" y="2142114"/>
            <a:ext cx="342112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North Dakota (47)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Excelsior College (36)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Colorado Christian University (34)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Regis University (28)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Dakota (27)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Weber State University (27)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American College of Education (26)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9878569" y="-114961"/>
            <a:ext cx="534995" cy="3812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36968" y="1608841"/>
            <a:ext cx="381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25-49 WY students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388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Reorg of Outreach School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4475" y="4158346"/>
            <a:ext cx="2499152" cy="163121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Office of the Provost Business Office</a:t>
            </a:r>
          </a:p>
          <a:p>
            <a:pPr>
              <a:tabLst>
                <a:tab pos="17462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+ 2 FTE for centralized 	accounting &amp; budgets</a:t>
            </a:r>
          </a:p>
          <a:p>
            <a:pPr>
              <a:tabLst>
                <a:tab pos="17462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+ 1 FTE for compliance &amp; 	accreditation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1499024"/>
            <a:ext cx="4038600" cy="86177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Enrollment Management</a:t>
            </a:r>
            <a:endParaRPr lang="en-US" dirty="0">
              <a:solidFill>
                <a:prstClr val="black"/>
              </a:solidFill>
            </a:endParaRPr>
          </a:p>
          <a:p>
            <a:pPr>
              <a:tabLst>
                <a:tab pos="285750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+2 FTE Outreach Registration &amp; 	Summer School ; +1 Degree Analysist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479194"/>
            <a:ext cx="3124200" cy="86177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Institutional Marketing</a:t>
            </a:r>
          </a:p>
          <a:p>
            <a:pPr>
              <a:tabLst>
                <a:tab pos="17462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+ 2 FTE Student Resources &amp; 	Digital Marketing; + 2 UW TV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651" y="4759189"/>
            <a:ext cx="3048000" cy="923330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UW-Casper &amp;Regional Centers</a:t>
            </a:r>
          </a:p>
          <a:p>
            <a:r>
              <a:rPr lang="en-US" dirty="0">
                <a:solidFill>
                  <a:prstClr val="black"/>
                </a:solidFill>
              </a:rPr>
              <a:t>Streamline &amp; Restructure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2514600"/>
            <a:ext cx="2819400" cy="861774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Information Technology</a:t>
            </a:r>
          </a:p>
          <a:p>
            <a:pPr>
              <a:tabLst>
                <a:tab pos="17462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+ 5 FTE from Outreach 	Technology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4801" y="3545414"/>
            <a:ext cx="2548813" cy="1877437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Office of Global </a:t>
            </a:r>
          </a:p>
          <a:p>
            <a:r>
              <a:rPr lang="en-US" b="1" dirty="0">
                <a:solidFill>
                  <a:prstClr val="black"/>
                </a:solidFill>
              </a:rPr>
              <a:t>Engagement</a:t>
            </a:r>
          </a:p>
          <a:p>
            <a:r>
              <a:rPr lang="en-US" sz="1600" dirty="0">
                <a:solidFill>
                  <a:prstClr val="black"/>
                </a:solidFill>
              </a:rPr>
              <a:t>Establish autonomous unit to include functions of IPO, ISS, ELC, plus ….</a:t>
            </a:r>
          </a:p>
          <a:p>
            <a:pPr>
              <a:tabLst>
                <a:tab pos="17462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+ 1FTE Ambassador &amp; 	Events Coordination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9651" y="2483584"/>
            <a:ext cx="3048000" cy="212365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Institute for Innovation in Instruction &amp; Assessment</a:t>
            </a:r>
          </a:p>
          <a:p>
            <a:r>
              <a:rPr lang="en-US" sz="1600" dirty="0">
                <a:solidFill>
                  <a:prstClr val="black"/>
                </a:solidFill>
              </a:rPr>
              <a:t>Establish institute to transform educational experiences for ALL students through faculty innovation centers</a:t>
            </a:r>
          </a:p>
          <a:p>
            <a:r>
              <a:rPr lang="en-US" sz="1600" dirty="0">
                <a:solidFill>
                  <a:prstClr val="black"/>
                </a:solidFill>
              </a:rPr>
              <a:t>7 FTE from OCP + 1 FTE Assessment + ECTL </a:t>
            </a:r>
          </a:p>
        </p:txBody>
      </p:sp>
      <p:sp>
        <p:nvSpPr>
          <p:cNvPr id="16" name="Oval 15"/>
          <p:cNvSpPr/>
          <p:nvPr/>
        </p:nvSpPr>
        <p:spPr>
          <a:xfrm>
            <a:off x="5240551" y="2548096"/>
            <a:ext cx="1905000" cy="1295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Outreach School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34000" y="2385661"/>
            <a:ext cx="228600" cy="30480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16992" y="2412524"/>
            <a:ext cx="126527" cy="272475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 flipH="1">
            <a:off x="4973851" y="3195796"/>
            <a:ext cx="266700" cy="80804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 flipH="1">
            <a:off x="4957336" y="3653790"/>
            <a:ext cx="562196" cy="1024705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4"/>
          </p:cNvCxnSpPr>
          <p:nvPr/>
        </p:nvCxnSpPr>
        <p:spPr>
          <a:xfrm>
            <a:off x="6193052" y="3843496"/>
            <a:ext cx="55349" cy="271304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20116" y="3537587"/>
            <a:ext cx="752285" cy="315945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90512" y="2979949"/>
            <a:ext cx="300888" cy="15313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Distance Education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32" y="1878676"/>
            <a:ext cx="9797935" cy="3928835"/>
          </a:xfrm>
        </p:spPr>
        <p:txBody>
          <a:bodyPr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Wyoming residents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education at every stage of life, regardless of location, to increase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attainment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advance career opportunities, and foster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diversification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state by providing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high-quality, online education centered on access and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at a Distance: Then and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45" y="4775416"/>
            <a:ext cx="11098305" cy="2567445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at a distance is </a:t>
            </a:r>
            <a:r>
              <a:rPr lang="en-US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largely delivered online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UW offers 450-525 online courses each fall and spring semester; 200-300 each summer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More than 400 instructors taught online courses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Academic Year 18-19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92" y="1774512"/>
            <a:ext cx="2663016" cy="209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7" y="1774511"/>
            <a:ext cx="2441423" cy="2091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31" y="1774510"/>
            <a:ext cx="3042020" cy="2091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74" y="1774509"/>
            <a:ext cx="2921539" cy="20912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478" y="1286457"/>
            <a:ext cx="29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 history…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3475" y="4258117"/>
            <a:ext cx="1576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02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76570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Education Delivery Modes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089423"/>
              </p:ext>
            </p:extLst>
          </p:nvPr>
        </p:nvGraphicFramePr>
        <p:xfrm>
          <a:off x="609600" y="2237512"/>
          <a:ext cx="109728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86548559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9153547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3887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Synchronous Online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Asynchronous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Blended/Hybrid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Courses resemble traditional on-campus college classes in that students must be (virtually) present at the same time—even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hough they are conducted over the Internet.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Course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delivered in real time by a professor in a fixed location with students joining from remote locations via Zoom.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Courses do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 students to log in at a specified time.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can engage course material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any time of day, but generally are required to turn in assignments by set deadlines. </a:t>
                      </a:r>
                    </a:p>
                    <a:p>
                      <a:endParaRPr lang="en-US" sz="1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makes them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flexible for adult learners and other students with</a:t>
                      </a:r>
                      <a:r>
                        <a:rPr lang="en-US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limited schedules</a:t>
                      </a: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of UW’s distance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courses in 2017-18 year were offered in an asynchronous format; more courses and programs are being revised for asynchronous delivery.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Combines online educational materials and opportunities for interaction online with traditional place-based classroom methods or face-to-face activities.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involves some elements of flexibility for the student over time, place, path, or pace, but requires the physical presence of both teacher and student—at least occasionally.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295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059E55D-01F9-EF4A-BA98-B8D2D418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42173"/>
            <a:ext cx="1193889" cy="879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B5DA0-DC9A-3A44-8C07-91895605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078183" y="1378651"/>
            <a:ext cx="665016" cy="5224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04F49-694F-CD48-8643-8FA8CDF6539E}"/>
              </a:ext>
            </a:extLst>
          </p:cNvPr>
          <p:cNvGrpSpPr/>
          <p:nvPr/>
        </p:nvGrpSpPr>
        <p:grpSpPr>
          <a:xfrm>
            <a:off x="5069560" y="1242173"/>
            <a:ext cx="2083805" cy="879283"/>
            <a:chOff x="5499055" y="1325303"/>
            <a:chExt cx="2083805" cy="8792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445F6C-A4CC-314A-99F3-7CA861D9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9055" y="1325303"/>
              <a:ext cx="1193889" cy="8792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D7E1A4-CE74-204D-AFCB-F880D7594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5234" y="1354309"/>
              <a:ext cx="435113" cy="419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CBDD57-4207-4542-8288-8ACE1009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155767" y="1354309"/>
              <a:ext cx="435113" cy="419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9684B9-5F6C-634B-9BCB-E65AFD3D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10500" y="1771041"/>
              <a:ext cx="435113" cy="41907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D634A12-67BC-7847-83AE-D0A64706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526" y="1339657"/>
            <a:ext cx="435113" cy="4190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B086FC-0584-C34D-96B1-57E138F898BA}"/>
              </a:ext>
            </a:extLst>
          </p:cNvPr>
          <p:cNvGrpSpPr/>
          <p:nvPr/>
        </p:nvGrpSpPr>
        <p:grpSpPr>
          <a:xfrm>
            <a:off x="8587420" y="1227700"/>
            <a:ext cx="2219091" cy="879283"/>
            <a:chOff x="8504290" y="1310830"/>
            <a:chExt cx="2219091" cy="8792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056E7A-E003-B24B-9E4B-FCE5F41A1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4290" y="1310830"/>
              <a:ext cx="1193889" cy="8792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22D5E4-8A8A-5146-B730-A3A60FF8F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10058391" y="1314615"/>
              <a:ext cx="664990" cy="874024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444FBDF-7A3C-EF4A-A948-D0FC4A538201}"/>
                </a:ext>
              </a:extLst>
            </p:cNvPr>
            <p:cNvCxnSpPr/>
            <p:nvPr/>
          </p:nvCxnSpPr>
          <p:spPr>
            <a:xfrm flipH="1">
              <a:off x="9767455" y="1325303"/>
              <a:ext cx="277090" cy="8633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438768" y="1468028"/>
            <a:ext cx="465166" cy="3436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951781" y="1469889"/>
            <a:ext cx="465166" cy="3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9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UW’s online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378"/>
            <a:ext cx="10972800" cy="4540072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enrolled 1,661 fully online students in spring 2019; 1,614 in fall 2018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13.2%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total UW student population in AY 2018-19</a:t>
            </a:r>
          </a:p>
          <a:p>
            <a:pPr marL="1028700" lvl="2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Undergraduate*: 849 Wyoming residents (87%); 130 non-residents (13%)</a:t>
            </a:r>
          </a:p>
          <a:p>
            <a:pPr marL="1028700" lvl="2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Graduate*: 551 Wyoming residents (81%); 131 non-residents (19%)</a:t>
            </a:r>
          </a:p>
          <a:p>
            <a:pPr marL="1028700" lvl="2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28% of all UW graduate students are distance students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adult learners 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undergraduate student age = 31 (21 for Main Campus)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graduate student age = 37 (28 for Main Campus)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Female, 33% Male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are enrolled as part-time students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2466" y="6127097"/>
            <a:ext cx="1616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Spring 2019 figures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461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497935"/>
              </p:ext>
            </p:extLst>
          </p:nvPr>
        </p:nvGraphicFramePr>
        <p:xfrm>
          <a:off x="1335876" y="4018055"/>
          <a:ext cx="1076376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Enrollments at UW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009386"/>
              </p:ext>
            </p:extLst>
          </p:nvPr>
        </p:nvGraphicFramePr>
        <p:xfrm>
          <a:off x="1442034" y="1497484"/>
          <a:ext cx="10657602" cy="237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3788245" y="1634918"/>
            <a:ext cx="0" cy="4562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235841">
            <a:off x="10845586" y="2073295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1,614</a:t>
            </a:r>
          </a:p>
        </p:txBody>
      </p:sp>
      <p:sp>
        <p:nvSpPr>
          <p:cNvPr id="23" name="TextBox 22"/>
          <p:cNvSpPr txBox="1"/>
          <p:nvPr/>
        </p:nvSpPr>
        <p:spPr>
          <a:xfrm rot="19260000">
            <a:off x="11428027" y="207221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1,661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8522" y="1107712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AY13-14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547778" y="1630306"/>
            <a:ext cx="0" cy="4562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02684" y="1630306"/>
            <a:ext cx="0" cy="4562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071444" y="1634930"/>
            <a:ext cx="0" cy="4562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821735" y="1630318"/>
            <a:ext cx="0" cy="4562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5400000">
            <a:off x="-111126" y="1826876"/>
            <a:ext cx="1693697" cy="1196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4718" y="1616468"/>
            <a:ext cx="11993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28635" y="2871974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Unduplicated</a:t>
            </a:r>
          </a:p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Headcounts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18102" y="4210118"/>
            <a:ext cx="1423076" cy="1196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8635" y="4135021"/>
            <a:ext cx="12202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Enrollments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Student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04998" y="1112333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AY14-15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66335" y="1116724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AY15-16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29217" y="1110336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AY16-17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92536" y="1107154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AY17-18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4200" y="1111999"/>
            <a:ext cx="192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AY18-19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760" y="3362040"/>
            <a:ext cx="88568" cy="92364"/>
          </a:xfrm>
          <a:prstGeom prst="rect">
            <a:avLst/>
          </a:prstGeom>
          <a:solidFill>
            <a:srgbClr val="492F24"/>
          </a:solidFill>
          <a:ln>
            <a:solidFill>
              <a:srgbClr val="492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2044" y="3295554"/>
            <a:ext cx="966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WY Resident</a:t>
            </a:r>
            <a:endParaRPr lang="en-US" sz="1000" dirty="0"/>
          </a:p>
        </p:txBody>
      </p:sp>
      <p:sp>
        <p:nvSpPr>
          <p:cNvPr id="54" name="Rectangle 53"/>
          <p:cNvSpPr/>
          <p:nvPr/>
        </p:nvSpPr>
        <p:spPr>
          <a:xfrm>
            <a:off x="246662" y="3447954"/>
            <a:ext cx="9156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Non-resident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193143" y="3514440"/>
            <a:ext cx="88568" cy="92364"/>
          </a:xfrm>
          <a:prstGeom prst="rect">
            <a:avLst/>
          </a:prstGeom>
          <a:solidFill>
            <a:srgbClr val="FFC425"/>
          </a:solidFill>
          <a:ln>
            <a:solidFill>
              <a:srgbClr val="FFC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90618" y="4612412"/>
            <a:ext cx="8793018" cy="213080"/>
          </a:xfrm>
          <a:custGeom>
            <a:avLst/>
            <a:gdLst>
              <a:gd name="connsiteX0" fmla="*/ 0 w 8793018"/>
              <a:gd name="connsiteY0" fmla="*/ 199733 h 213080"/>
              <a:gd name="connsiteX1" fmla="*/ 1764146 w 8793018"/>
              <a:gd name="connsiteY1" fmla="*/ 208970 h 213080"/>
              <a:gd name="connsiteX2" fmla="*/ 3519055 w 8793018"/>
              <a:gd name="connsiteY2" fmla="*/ 199733 h 213080"/>
              <a:gd name="connsiteX3" fmla="*/ 5273964 w 8793018"/>
              <a:gd name="connsiteY3" fmla="*/ 199733 h 213080"/>
              <a:gd name="connsiteX4" fmla="*/ 7038109 w 8793018"/>
              <a:gd name="connsiteY4" fmla="*/ 15006 h 213080"/>
              <a:gd name="connsiteX5" fmla="*/ 8793018 w 8793018"/>
              <a:gd name="connsiteY5" fmla="*/ 24243 h 2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3018" h="213080">
                <a:moveTo>
                  <a:pt x="0" y="199733"/>
                </a:moveTo>
                <a:lnTo>
                  <a:pt x="1764146" y="208970"/>
                </a:lnTo>
                <a:lnTo>
                  <a:pt x="3519055" y="199733"/>
                </a:lnTo>
                <a:cubicBezTo>
                  <a:pt x="4104025" y="198193"/>
                  <a:pt x="4687455" y="230521"/>
                  <a:pt x="5273964" y="199733"/>
                </a:cubicBezTo>
                <a:cubicBezTo>
                  <a:pt x="5860473" y="168945"/>
                  <a:pt x="6451600" y="44254"/>
                  <a:pt x="7038109" y="15006"/>
                </a:cubicBezTo>
                <a:cubicBezTo>
                  <a:pt x="7624618" y="-14242"/>
                  <a:pt x="8208818" y="5000"/>
                  <a:pt x="8793018" y="24243"/>
                </a:cubicBezTo>
              </a:path>
            </a:pathLst>
          </a:custGeom>
          <a:noFill/>
          <a:ln>
            <a:solidFill>
              <a:srgbClr val="492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872509" y="4285673"/>
            <a:ext cx="8793018" cy="193963"/>
          </a:xfrm>
          <a:custGeom>
            <a:avLst/>
            <a:gdLst>
              <a:gd name="connsiteX0" fmla="*/ 0 w 8793018"/>
              <a:gd name="connsiteY0" fmla="*/ 193963 h 193963"/>
              <a:gd name="connsiteX1" fmla="*/ 1764146 w 8793018"/>
              <a:gd name="connsiteY1" fmla="*/ 157018 h 193963"/>
              <a:gd name="connsiteX2" fmla="*/ 3528291 w 8793018"/>
              <a:gd name="connsiteY2" fmla="*/ 110836 h 193963"/>
              <a:gd name="connsiteX3" fmla="*/ 5283200 w 8793018"/>
              <a:gd name="connsiteY3" fmla="*/ 101600 h 193963"/>
              <a:gd name="connsiteX4" fmla="*/ 7038109 w 8793018"/>
              <a:gd name="connsiteY4" fmla="*/ 27709 h 193963"/>
              <a:gd name="connsiteX5" fmla="*/ 8793018 w 8793018"/>
              <a:gd name="connsiteY5" fmla="*/ 0 h 193963"/>
              <a:gd name="connsiteX6" fmla="*/ 8793018 w 8793018"/>
              <a:gd name="connsiteY6" fmla="*/ 0 h 193963"/>
              <a:gd name="connsiteX7" fmla="*/ 8793018 w 8793018"/>
              <a:gd name="connsiteY7" fmla="*/ 0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3018" h="193963">
                <a:moveTo>
                  <a:pt x="0" y="193963"/>
                </a:moveTo>
                <a:lnTo>
                  <a:pt x="1764146" y="157018"/>
                </a:lnTo>
                <a:lnTo>
                  <a:pt x="3528291" y="110836"/>
                </a:lnTo>
                <a:cubicBezTo>
                  <a:pt x="4114800" y="101600"/>
                  <a:pt x="4698230" y="115454"/>
                  <a:pt x="5283200" y="101600"/>
                </a:cubicBezTo>
                <a:cubicBezTo>
                  <a:pt x="5868170" y="87745"/>
                  <a:pt x="6453139" y="44642"/>
                  <a:pt x="7038109" y="27709"/>
                </a:cubicBezTo>
                <a:cubicBezTo>
                  <a:pt x="7623079" y="10776"/>
                  <a:pt x="8793018" y="0"/>
                  <a:pt x="8793018" y="0"/>
                </a:cubicBezTo>
                <a:lnTo>
                  <a:pt x="8793018" y="0"/>
                </a:lnTo>
                <a:lnTo>
                  <a:pt x="8793018" y="0"/>
                </a:lnTo>
              </a:path>
            </a:pathLst>
          </a:cu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72873" y="5209309"/>
            <a:ext cx="7019636" cy="138861"/>
          </a:xfrm>
          <a:custGeom>
            <a:avLst/>
            <a:gdLst>
              <a:gd name="connsiteX0" fmla="*/ 0 w 7019636"/>
              <a:gd name="connsiteY0" fmla="*/ 101600 h 138861"/>
              <a:gd name="connsiteX1" fmla="*/ 1754909 w 7019636"/>
              <a:gd name="connsiteY1" fmla="*/ 138546 h 138861"/>
              <a:gd name="connsiteX2" fmla="*/ 3509818 w 7019636"/>
              <a:gd name="connsiteY2" fmla="*/ 83127 h 138861"/>
              <a:gd name="connsiteX3" fmla="*/ 5273963 w 7019636"/>
              <a:gd name="connsiteY3" fmla="*/ 92364 h 138861"/>
              <a:gd name="connsiteX4" fmla="*/ 7019636 w 7019636"/>
              <a:gd name="connsiteY4" fmla="*/ 0 h 13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9636" h="138861">
                <a:moveTo>
                  <a:pt x="0" y="101600"/>
                </a:moveTo>
                <a:cubicBezTo>
                  <a:pt x="584969" y="121612"/>
                  <a:pt x="1169939" y="141625"/>
                  <a:pt x="1754909" y="138546"/>
                </a:cubicBezTo>
                <a:cubicBezTo>
                  <a:pt x="2339879" y="135467"/>
                  <a:pt x="3509818" y="83127"/>
                  <a:pt x="3509818" y="83127"/>
                </a:cubicBezTo>
                <a:cubicBezTo>
                  <a:pt x="4096327" y="75430"/>
                  <a:pt x="4688993" y="106219"/>
                  <a:pt x="5273963" y="92364"/>
                </a:cubicBezTo>
                <a:cubicBezTo>
                  <a:pt x="5858933" y="78509"/>
                  <a:pt x="6439284" y="39254"/>
                  <a:pt x="7019636" y="0"/>
                </a:cubicBezTo>
              </a:path>
            </a:pathLst>
          </a:custGeom>
          <a:noFill/>
          <a:ln>
            <a:solidFill>
              <a:srgbClr val="FFC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97760" y="5625395"/>
            <a:ext cx="88568" cy="92364"/>
          </a:xfrm>
          <a:prstGeom prst="rect">
            <a:avLst/>
          </a:prstGeom>
          <a:solidFill>
            <a:srgbClr val="492F24"/>
          </a:solidFill>
          <a:ln>
            <a:solidFill>
              <a:srgbClr val="492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42044" y="5558909"/>
            <a:ext cx="3914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246662" y="5711309"/>
            <a:ext cx="5533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193143" y="5777795"/>
            <a:ext cx="88568" cy="923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3144" y="5934807"/>
            <a:ext cx="88568" cy="92364"/>
          </a:xfrm>
          <a:prstGeom prst="rect">
            <a:avLst/>
          </a:prstGeom>
          <a:solidFill>
            <a:srgbClr val="FFC425"/>
          </a:solidFill>
          <a:ln>
            <a:solidFill>
              <a:srgbClr val="FFC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37428" y="5868321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001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Online Programs at UW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22632"/>
              </p:ext>
            </p:extLst>
          </p:nvPr>
        </p:nvGraphicFramePr>
        <p:xfrm>
          <a:off x="225468" y="1736410"/>
          <a:ext cx="2720584" cy="400109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20584">
                  <a:extLst>
                    <a:ext uri="{9D8B030D-6E8A-4147-A177-3AD203B41FA5}">
                      <a16:colId xmlns:a16="http://schemas.microsoft.com/office/drawing/2014/main" val="4286732313"/>
                    </a:ext>
                  </a:extLst>
                </a:gridCol>
              </a:tblGrid>
              <a:tr h="3910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Undergraduate (9)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09491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 of Applied Science</a:t>
                      </a:r>
                      <a:r>
                        <a:rPr lang="en-US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Organizational Leadership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20237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77460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Criminal Justice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42046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and Consumer Sciences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89905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Studies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73706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(RENEW; RN-BSN)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07750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(BRAND)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4464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67207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4885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2624"/>
              </p:ext>
            </p:extLst>
          </p:nvPr>
        </p:nvGraphicFramePr>
        <p:xfrm>
          <a:off x="3227018" y="1345315"/>
          <a:ext cx="2720584" cy="478328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20584">
                  <a:extLst>
                    <a:ext uri="{9D8B030D-6E8A-4147-A177-3AD203B41FA5}">
                      <a16:colId xmlns:a16="http://schemas.microsoft.com/office/drawing/2014/main" val="33169680"/>
                    </a:ext>
                  </a:extLst>
                </a:gridCol>
              </a:tblGrid>
              <a:tr h="3910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Master’s (11)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99385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41554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and Instruction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63910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52167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Services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69989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Education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5985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Development &amp; Family Sciences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56873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K-12 Educational Leadership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66404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Kinesiology and Health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23408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Learning, Design, and Technology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95122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87987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0124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69934"/>
              </p:ext>
            </p:extLst>
          </p:nvPr>
        </p:nvGraphicFramePr>
        <p:xfrm>
          <a:off x="6228568" y="1853272"/>
          <a:ext cx="2720584" cy="3767371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20584">
                  <a:extLst>
                    <a:ext uri="{9D8B030D-6E8A-4147-A177-3AD203B41FA5}">
                      <a16:colId xmlns:a16="http://schemas.microsoft.com/office/drawing/2014/main" val="1646102073"/>
                    </a:ext>
                  </a:extLst>
                </a:gridCol>
              </a:tblGrid>
              <a:tr h="3951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Doctoral (8)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19088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 Doctorate of Nursing Practice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85174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Curriculum &amp; Instruction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79841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Higher Education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04469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Higher Education Leadership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13276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Learning, Design, and Technology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69622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 Curriculum &amp; Instruction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83429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 Higher Education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4185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 Learning, Design, and Technology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120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13234"/>
              </p:ext>
            </p:extLst>
          </p:nvPr>
        </p:nvGraphicFramePr>
        <p:xfrm>
          <a:off x="9230118" y="1208268"/>
          <a:ext cx="2720584" cy="512172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20584">
                  <a:extLst>
                    <a:ext uri="{9D8B030D-6E8A-4147-A177-3AD203B41FA5}">
                      <a16:colId xmlns:a16="http://schemas.microsoft.com/office/drawing/2014/main" val="1976000866"/>
                    </a:ext>
                  </a:extLst>
                </a:gridCol>
              </a:tblGrid>
              <a:tr h="391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Certificates (12)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79084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Cadastral/Land Surveying 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35866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Childhood Program Director 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56991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Leadership K-12 </a:t>
                      </a:r>
                      <a:r>
                        <a:rPr lang="en-US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Principalship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03843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Leadership K-12 Superintendent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54277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as a Second Language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(Grad; UG Endorsement)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79109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Learning, Design, and Technology-Online Instruction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36133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Literacy:</a:t>
                      </a:r>
                      <a:r>
                        <a:rPr lang="en-US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K-6; b) 7-12; c) K-12</a:t>
                      </a:r>
                      <a:r>
                        <a:rPr lang="en-US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14459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Therapy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21844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07582"/>
                  </a:ext>
                </a:extLst>
              </a:tr>
              <a:tr h="39578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 of American Indian Children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28718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College Leadership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(Post-Masters)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42074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Social Work</a:t>
                      </a:r>
                      <a:r>
                        <a:rPr lang="en-US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(Post-Masters)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89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5941" y="6199833"/>
            <a:ext cx="447533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=Top 5 programs by enrollment;  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 longer accepting applications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40485" y="2224545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40485" y="3045160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140484" y="4233345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140483" y="5026315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140483" y="5430756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3130302" y="1807639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66470" y="6225644"/>
            <a:ext cx="193431" cy="22850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 the pipeline?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378"/>
            <a:ext cx="10972800" cy="4540072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Business is developing an online BS in Accounting planned to begin spring 2020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programs received 2019 Innovation Funds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 Psychology (Asynchronous)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Criminal Justice (Asynchronous)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BSN Nursing (Program expansion)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Accounting (Asynchronous)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Business Administration (Redesign)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Finance (Asynchronous)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Funded and guided by TEI, the College of Education will develop undergraduate programs to be offered fully online starting with Elementary Education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Exploring expansion of online BGS tracks and BAS areas of emphasis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267" y="2708540"/>
            <a:ext cx="6096000" cy="19800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Kinesiology and Health (Asynchronous)*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Public Administration (Asynchronous)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Certificate (Asynchronous)*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 and Grad GIST Certificates (Asynchronous)*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HLC Certification (Asynchronous)*</a:t>
            </a:r>
          </a:p>
          <a:p>
            <a:pPr marL="400050" lvl="1" algn="r">
              <a:lnSpc>
                <a:spcPct val="90000"/>
              </a:lnSpc>
              <a:spcBef>
                <a:spcPts val="1000"/>
              </a:spcBef>
            </a:pPr>
            <a:r>
              <a:rPr lang="en-US" sz="1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BOLD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=New program offering</a:t>
            </a:r>
          </a:p>
        </p:txBody>
      </p:sp>
    </p:spTree>
    <p:extLst>
      <p:ext uri="{BB962C8B-B14F-4D97-AF65-F5344CB8AC3E}">
        <p14:creationId xmlns:p14="http://schemas.microsoft.com/office/powerpoint/2010/main" val="55518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2713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8" y="149378"/>
            <a:ext cx="1135693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 Build Online Delivery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4065"/>
            <a:ext cx="10972800" cy="4540072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fall 2019, implementing </a:t>
            </a:r>
            <a:r>
              <a:rPr lang="en-US" sz="2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software, programs, and services to enhance capacity for delivery of online education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Honorlock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Proctoring program for online test-taking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NetTutor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24/7 online tutoring service for all students supporting all subject areas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CourseTune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Curriculum mapping; assessment of student learning outcomes development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Matters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Rubrics for assessing course quality; training and certification for online instruction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 LinkedIn Learning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(HR): Includes training modules designed specifically for online instructors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Course and enrollment management system for non-credit course offerings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Ruffalo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Noel Levitz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Investing in updating and revising online program websites</a:t>
            </a:r>
          </a:p>
          <a:p>
            <a:pPr marL="228600" indent="-228600" defTabSz="9144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Examining options for expanding capacity to enroll and support online students; grow new programs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Marketing, lead generation, and recruitment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services, advising, and coaching</a:t>
            </a: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1861" y="5681029"/>
            <a:ext cx="28071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86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design</a:t>
            </a:r>
          </a:p>
        </p:txBody>
      </p:sp>
    </p:spTree>
    <p:extLst>
      <p:ext uri="{BB962C8B-B14F-4D97-AF65-F5344CB8AC3E}">
        <p14:creationId xmlns:p14="http://schemas.microsoft.com/office/powerpoint/2010/main" val="28993875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-Line" id="{46C7858F-A61D-456D-8FE6-B6E3DAF85D2E}" vid="{38ACF808-6BA9-43B1-9A2D-0AF1323659B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CABCDAE893E4F8CC589F2B7274513" ma:contentTypeVersion="11" ma:contentTypeDescription="Create a new document." ma:contentTypeScope="" ma:versionID="f8b1ad5b3f794db43a6f9a3ea3df6b21">
  <xsd:schema xmlns:xsd="http://www.w3.org/2001/XMLSchema" xmlns:xs="http://www.w3.org/2001/XMLSchema" xmlns:p="http://schemas.microsoft.com/office/2006/metadata/properties" xmlns:ns3="011e1967-69ba-49dd-a55d-6de4ed9f3e8c" xmlns:ns4="20175ad3-32a3-4eb1-8bb1-e4517ed8c8fe" targetNamespace="http://schemas.microsoft.com/office/2006/metadata/properties" ma:root="true" ma:fieldsID="a4db04e8d75f30908754502161ec086d" ns3:_="" ns4:_="">
    <xsd:import namespace="011e1967-69ba-49dd-a55d-6de4ed9f3e8c"/>
    <xsd:import namespace="20175ad3-32a3-4eb1-8bb1-e4517ed8c8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e1967-69ba-49dd-a55d-6de4ed9f3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75ad3-32a3-4eb1-8bb1-e4517ed8c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A37E3-071B-482F-8727-F305DAEA3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e1967-69ba-49dd-a55d-6de4ed9f3e8c"/>
    <ds:schemaRef ds:uri="20175ad3-32a3-4eb1-8bb1-e4517ed8c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4A132C-CC53-493A-9568-B6CFEC236C3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20175ad3-32a3-4eb1-8bb1-e4517ed8c8fe"/>
    <ds:schemaRef ds:uri="011e1967-69ba-49dd-a55d-6de4ed9f3e8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85EFA2-EF36-4517-B410-57DB119B0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Theme-Line</Template>
  <TotalTime>56431</TotalTime>
  <Words>1484</Words>
  <Application>Microsoft Office PowerPoint</Application>
  <PresentationFormat>Widescreen</PresentationFormat>
  <Paragraphs>258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</vt:lpstr>
      <vt:lpstr>Theme-Line</vt:lpstr>
      <vt:lpstr>1_Custom Design</vt:lpstr>
      <vt:lpstr>Custom Design</vt:lpstr>
      <vt:lpstr>PowerPoint Presentation</vt:lpstr>
      <vt:lpstr>UW Distance Education Mission</vt:lpstr>
      <vt:lpstr>Education at a Distance: Then and Now</vt:lpstr>
      <vt:lpstr>Online Education Delivery Modes</vt:lpstr>
      <vt:lpstr>Who are UW’s online students?</vt:lpstr>
      <vt:lpstr>Online Enrollments at UW</vt:lpstr>
      <vt:lpstr>Current Online Programs at UW</vt:lpstr>
      <vt:lpstr>What is in the pipeline?</vt:lpstr>
      <vt:lpstr>Efforts to Build Online Delivery Capacity</vt:lpstr>
      <vt:lpstr>Goals for the Months Ahead</vt:lpstr>
      <vt:lpstr>PowerPoint Presentation</vt:lpstr>
      <vt:lpstr>Online Enrollments: Close Peers + CSU</vt:lpstr>
      <vt:lpstr>Competitors Enrolling Wyoming Students</vt:lpstr>
      <vt:lpstr>2016 Reorg of Outreach School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</dc:title>
  <dc:creator>Jennifer Petty</dc:creator>
  <cp:lastModifiedBy>Dan Maxey</cp:lastModifiedBy>
  <cp:revision>304</cp:revision>
  <cp:lastPrinted>2019-09-11T16:43:19Z</cp:lastPrinted>
  <dcterms:created xsi:type="dcterms:W3CDTF">2017-08-24T16:53:27Z</dcterms:created>
  <dcterms:modified xsi:type="dcterms:W3CDTF">2019-09-12T14:10:00Z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0x010100EBECABCDAE893E4F8CC589F2B7274513</vt:lpwstr>
  </property>
</Properties>
</file>