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65" r:id="rId6"/>
    <p:sldId id="266" r:id="rId7"/>
    <p:sldId id="268" r:id="rId8"/>
    <p:sldId id="267" r:id="rId9"/>
    <p:sldId id="269" r:id="rId10"/>
    <p:sldId id="275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5200"/>
    <a:srgbClr val="FFC425"/>
    <a:srgbClr val="492F24"/>
    <a:srgbClr val="AB7A42"/>
    <a:srgbClr val="F7B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1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7"/>
          <c:dPt>
            <c:idx val="0"/>
            <c:bubble3D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542-4036-BA74-587A9C95FA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42-4036-BA74-587A9C95FA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542-4036-BA74-587A9C95FA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542-4036-BA74-587A9C95FA2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542-4036-BA74-587A9C95FA2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542-4036-BA74-587A9C95FA2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542-4036-BA74-587A9C95FA2A}"/>
              </c:ext>
            </c:extLst>
          </c:dPt>
          <c:dLbls>
            <c:dLbl>
              <c:idx val="0"/>
              <c:layout>
                <c:manualLayout>
                  <c:x val="7.1874999999999994E-2"/>
                  <c:y val="7.0312495674674236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542-4036-BA74-587A9C95FA2A}"/>
                </c:ext>
              </c:extLst>
            </c:dLbl>
            <c:dLbl>
              <c:idx val="1"/>
              <c:layout>
                <c:manualLayout>
                  <c:x val="-4.6875E-2"/>
                  <c:y val="7.265624553049675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542-4036-BA74-587A9C95FA2A}"/>
                </c:ext>
              </c:extLst>
            </c:dLbl>
            <c:dLbl>
              <c:idx val="2"/>
              <c:layout>
                <c:manualLayout>
                  <c:x val="-5.9374999999999997E-2"/>
                  <c:y val="5.624999653973938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542-4036-BA74-587A9C95FA2A}"/>
                </c:ext>
              </c:extLst>
            </c:dLbl>
            <c:dLbl>
              <c:idx val="3"/>
              <c:layout>
                <c:manualLayout>
                  <c:x val="-3.7500000000000006E-2"/>
                  <c:y val="-1.64062489907573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542-4036-BA74-587A9C95FA2A}"/>
                </c:ext>
              </c:extLst>
            </c:dLbl>
            <c:dLbl>
              <c:idx val="4"/>
              <c:layout>
                <c:manualLayout>
                  <c:x val="-1.8749999999999999E-2"/>
                  <c:y val="-7.03124956746742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42-4036-BA74-587A9C95FA2A}"/>
                </c:ext>
              </c:extLst>
            </c:dLbl>
            <c:dLbl>
              <c:idx val="5"/>
              <c:layout>
                <c:manualLayout>
                  <c:x val="0"/>
                  <c:y val="-2.343749855822474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542-4036-BA74-587A9C95FA2A}"/>
                </c:ext>
              </c:extLst>
            </c:dLbl>
            <c:dLbl>
              <c:idx val="6"/>
              <c:layout>
                <c:manualLayout>
                  <c:x val="0.12343749999999994"/>
                  <c:y val="2.3437498558224745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542-4036-BA74-587A9C95FA2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Asian</c:v>
                </c:pt>
                <c:pt idx="2">
                  <c:v>African American</c:v>
                </c:pt>
                <c:pt idx="3">
                  <c:v>American Indian, Alaskan, Hawaiian or Other Pacific Islander</c:v>
                </c:pt>
                <c:pt idx="5">
                  <c:v>Other</c:v>
                </c:pt>
                <c:pt idx="6">
                  <c:v>Preferred not to answer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0.84</c:v>
                </c:pt>
                <c:pt idx="1">
                  <c:v>0.04</c:v>
                </c:pt>
                <c:pt idx="2">
                  <c:v>0.02</c:v>
                </c:pt>
                <c:pt idx="3">
                  <c:v>0.02</c:v>
                </c:pt>
                <c:pt idx="5">
                  <c:v>0.02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542-4036-BA74-587A9C95FA2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UW Relationship of Respondents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71-40B5-A576-076B2D9BCD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71-40B5-A576-076B2D9BCD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71-40B5-A576-076B2D9BCD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71-40B5-A576-076B2D9BCDC7}"/>
              </c:ext>
            </c:extLst>
          </c:dPt>
          <c:dLbls>
            <c:dLbl>
              <c:idx val="0"/>
              <c:layout>
                <c:manualLayout>
                  <c:x val="1.9834710743801557E-2"/>
                  <c:y val="-3.791586247600479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6.592443547862302E-2"/>
                      <c:h val="0.147445616032754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F71-40B5-A576-076B2D9BCDC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Students</c:v>
                </c:pt>
                <c:pt idx="1">
                  <c:v>Staff</c:v>
                </c:pt>
                <c:pt idx="2">
                  <c:v>Faculty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0.28000000000000003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1-40B5-A576-076B2D9BC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Sex</a:t>
            </a:r>
            <a:endParaRPr lang="en-US" dirty="0"/>
          </a:p>
        </c:rich>
      </c:tx>
      <c:layout>
        <c:manualLayout>
          <c:xMode val="edge"/>
          <c:yMode val="edge"/>
          <c:x val="0.46167928678336695"/>
          <c:y val="1.1044637147434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1A-4DAE-A6C2-51C9564156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1A-4DAE-A6C2-51C9564156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1A-4DAE-A6C2-51C9564156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1A-4DAE-A6C2-51C95641563E}"/>
              </c:ext>
            </c:extLst>
          </c:dPt>
          <c:dLbls>
            <c:dLbl>
              <c:idx val="2"/>
              <c:layout>
                <c:manualLayout>
                  <c:x val="-8.4628099173553725E-2"/>
                  <c:y val="1.840772857905668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11A-4DAE-A6C2-51C95641563E}"/>
                </c:ext>
              </c:extLst>
            </c:dLbl>
            <c:dLbl>
              <c:idx val="3"/>
              <c:layout>
                <c:manualLayout>
                  <c:x val="5.9504132231404959E-2"/>
                  <c:y val="1.47261828632453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11A-4DAE-A6C2-51C95641563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Female</c:v>
                </c:pt>
                <c:pt idx="1">
                  <c:v>Male</c:v>
                </c:pt>
                <c:pt idx="2">
                  <c:v>Prefer not to answer</c:v>
                </c:pt>
                <c:pt idx="3">
                  <c:v>Intersex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0.39</c:v>
                </c:pt>
                <c:pt idx="2">
                  <c:v>0.03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1A-4DAE-A6C2-51C956415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42085-A09F-E545-8A8F-B8AB3DE97984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1CE5-AED5-F049-B238-7518EB246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1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0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DSS</a:t>
            </a:r>
            <a:r>
              <a:rPr lang="en-US" baseline="0" dirty="0" smtClean="0"/>
              <a:t> most recent data indicates they served 535 students during 2017-2018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1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dirty="0" smtClean="0"/>
              <a:t>Fall 2017:  2,625 employees, 13.75% or 361 identified as Minorities</a:t>
            </a:r>
          </a:p>
          <a:p>
            <a:pPr eaLnBrk="0" hangingPunct="0"/>
            <a:r>
              <a:rPr lang="en-US" sz="1200" dirty="0" smtClean="0"/>
              <a:t>Fall 2018:  2,787 employees, 14.82% or 413 identified as Minorities 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availability according to Bureau of Labor Statistics 2017 for Veterans and IWDs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11CE5-AED5-F049-B238-7518EB2465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EA103-157F-4549-8AD9-A88A89E80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FD87A5-BAC6-274E-A83B-E7A1FD4B3A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B5745-DF54-294D-A54C-5211AA191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5068-D297-354E-B0F9-7E336825B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6B558-863E-3E4C-9E6E-0588BFDF5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9B028-AE04-7943-94DD-93D44558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BD019-0C80-734E-87F1-2F1026BE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0C2F8-2974-1D4F-9FBC-001A6FF4A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9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4CDA9A-0733-9C48-8D58-0E20515EF4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02E5D-0E47-3E43-90DA-2DCFB4708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B4C2B-6C2C-9D49-B454-46CDD6BE1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BC095-8919-514A-9A45-F7D7113B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B800A-30E8-DC46-8FDE-2E2BA1B3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05E-8FE3-2649-992E-0013D2AB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2F3C-13EE-6D46-B694-3D0658B6B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0EF1-07A1-3440-808C-657C591B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9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CA4-28B0-2C4A-87C5-8BE2292A4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C2632-1A24-434C-BA8F-B0656CCEA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34E8D-9F65-4D42-9AB6-EB6ACD472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8F9AB-1AF0-F94D-B710-41D02E07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8237C-AFE6-1743-9812-6E9BF53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014693-B47A-204F-8700-ACAE6744E1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29125F-5B15-694A-A259-51FFFE89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75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2F689-AA0F-E449-AFF2-73F323F39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9163B-E6F3-A54B-84E1-663700AC6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78095"/>
            <a:ext cx="5181600" cy="33988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F79239-31B8-8940-9498-EE186388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603183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2FDF6C-9774-8449-B1CB-57D5641A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68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8A47-57C7-2440-926F-3CD554BCE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4C8F5-303D-D845-A26F-A7E3D98B0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B2B0C-CF17-AA47-9213-8B40E62D2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6179F-E462-544B-BA34-0E868AE7E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F930E2-B1EE-D348-81BE-8CD43C919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37B51-36DA-D944-A2BD-72354802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678D08-1C9D-F943-AA78-0D7EA9D5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D0C5D-F357-4E4A-AB41-9B8E8A5F4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D22A-3F92-DD4E-B6EB-BC659392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75710-76E9-234A-BA96-10120316B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AA919-5C56-6A47-BDB9-B57AB6F6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4681-EA7E-4045-ACAD-E8552E2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8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1FB6E-FE2B-A744-A95A-2F9E201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8082E-7730-0E41-AB49-1DA158DD3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ED5BD-58D2-904B-824C-A92618B6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BB96-59AB-9A48-87CD-2A187D77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24CF1-4BA5-EF4D-8B7F-BC085F378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F8646-A05D-DF4F-9E0F-5910C21B5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008D8-6AA5-1640-BF32-2D9B81FD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1C2CC-5B8B-F943-A339-C5DC9825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76040-F098-7B4C-89D1-695E428BF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0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852F-C685-6A41-842E-03236910D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42583E-1E58-D744-BC56-811B7DCD3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72E52E-DFC8-794B-85DF-6039B9ABD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F616C-6447-4A49-B481-5143A652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81C11B-F47A-694B-9BD2-031DA399A96B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DD02C-06CC-6E49-AFDD-2182391C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0598" y="6336506"/>
            <a:ext cx="274135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EBD37C-5B4A-0844-9961-B6C944EE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76C3-6984-284B-9079-27B72830D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197C9B-6D86-664A-84D9-E4295B7B2C2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12186697" cy="176953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471F8-0ACD-4347-BFD9-5E1AB4ED0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EF1A48-C4E7-F84D-B300-452352C4E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55231"/>
            <a:ext cx="10515600" cy="3421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6A64-AE42-664E-8253-4D7719BF2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  <a:p>
            <a:fld id="{1EBB76C3-6984-284B-9079-27B72830D6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0C75D8-1CD8-5C47-A59F-312F15880D7F}"/>
              </a:ext>
            </a:extLst>
          </p:cNvPr>
          <p:cNvSpPr txBox="1"/>
          <p:nvPr userDrawn="1"/>
        </p:nvSpPr>
        <p:spPr>
          <a:xfrm>
            <a:off x="0" y="6538912"/>
            <a:ext cx="3273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Insert College or Department logo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841"/>
            <a:ext cx="2926494" cy="83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7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AB735-C857-A949-90BB-642D5C46C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5053"/>
            <a:ext cx="9144000" cy="1596942"/>
          </a:xfrm>
        </p:spPr>
        <p:txBody>
          <a:bodyPr>
            <a:normAutofit fontScale="90000"/>
          </a:bodyPr>
          <a:lstStyle/>
          <a:p>
            <a:r>
              <a:rPr lang="en-US" dirty="0"/>
              <a:t>Office of </a:t>
            </a:r>
            <a:br>
              <a:rPr lang="en-US" dirty="0"/>
            </a:br>
            <a:r>
              <a:rPr lang="en-US" dirty="0"/>
              <a:t>Diversity, Equity,  and Inclusion</a:t>
            </a:r>
            <a:br>
              <a:rPr lang="en-US" dirty="0"/>
            </a:br>
            <a:r>
              <a:rPr lang="en-US" dirty="0"/>
              <a:t>Annual Update</a:t>
            </a:r>
            <a:endParaRPr lang="en-US" b="1" spc="300" dirty="0">
              <a:solidFill>
                <a:srgbClr val="492F24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11D5A0-F85D-F34C-9759-C0F303B893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/>
              <a:t>Board of </a:t>
            </a:r>
            <a:r>
              <a:rPr lang="en-US" sz="4800" dirty="0" smtClean="0"/>
              <a:t>Trustees Meeting</a:t>
            </a:r>
            <a:endParaRPr lang="en-US" sz="4800" dirty="0"/>
          </a:p>
          <a:p>
            <a:r>
              <a:rPr lang="en-US" dirty="0"/>
              <a:t>September 12, 2019</a:t>
            </a:r>
          </a:p>
        </p:txBody>
      </p:sp>
    </p:spTree>
    <p:extLst>
      <p:ext uri="{BB962C8B-B14F-4D97-AF65-F5344CB8AC3E}">
        <p14:creationId xmlns:p14="http://schemas.microsoft.com/office/powerpoint/2010/main" val="3322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in Place and </a:t>
            </a:r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Recruitment pipeline development for diverse and underrepresented employees and </a:t>
            </a:r>
            <a:r>
              <a:rPr lang="en-US" dirty="0" smtClean="0"/>
              <a:t>students.</a:t>
            </a:r>
            <a:endParaRPr lang="en-US" dirty="0"/>
          </a:p>
          <a:p>
            <a:r>
              <a:rPr lang="en-US" dirty="0"/>
              <a:t>Retention initiatives for diverse and underrepresented employees and </a:t>
            </a:r>
            <a:r>
              <a:rPr lang="en-US" dirty="0" smtClean="0"/>
              <a:t>students. </a:t>
            </a:r>
          </a:p>
          <a:p>
            <a:r>
              <a:rPr lang="en-US" dirty="0" smtClean="0"/>
              <a:t>Search </a:t>
            </a:r>
            <a:r>
              <a:rPr lang="en-US" dirty="0"/>
              <a:t>committee support and role in the hiring </a:t>
            </a:r>
            <a:r>
              <a:rPr lang="en-US" dirty="0" smtClean="0"/>
              <a:t>process.</a:t>
            </a:r>
            <a:endParaRPr lang="en-US" dirty="0"/>
          </a:p>
          <a:p>
            <a:r>
              <a:rPr lang="en-US" dirty="0"/>
              <a:t>Diversity education </a:t>
            </a:r>
            <a:r>
              <a:rPr lang="en-US" dirty="0" smtClean="0"/>
              <a:t>initiatives.</a:t>
            </a:r>
            <a:endParaRPr lang="en-US" dirty="0"/>
          </a:p>
          <a:p>
            <a:r>
              <a:rPr lang="en-US" dirty="0"/>
              <a:t>Initiatives to address campus climate </a:t>
            </a:r>
            <a:r>
              <a:rPr lang="en-US" dirty="0" smtClean="0"/>
              <a:t>issues.</a:t>
            </a:r>
            <a:endParaRPr lang="en-US" dirty="0"/>
          </a:p>
          <a:p>
            <a:r>
              <a:rPr lang="en-US" dirty="0"/>
              <a:t>Diversity Campus Climate Survey Town Halls for campus community input and focus groups to dive deeper into issues of </a:t>
            </a:r>
            <a:r>
              <a:rPr lang="en-US" dirty="0" smtClean="0"/>
              <a:t>concern.</a:t>
            </a:r>
            <a:endParaRPr lang="en-US" dirty="0"/>
          </a:p>
          <a:p>
            <a:r>
              <a:rPr lang="en-US" dirty="0"/>
              <a:t>Regular attention to issues of diversity, equity, and inclusion with goals and metrics for the University because we cannot thrive when members of our community feel unwelcome.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9044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Response </a:t>
            </a:r>
            <a:r>
              <a:rPr lang="en-US" dirty="0"/>
              <a:t>Rate and </a:t>
            </a:r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2,976 </a:t>
            </a:r>
            <a:r>
              <a:rPr lang="en-US" dirty="0" smtClean="0"/>
              <a:t>Responses </a:t>
            </a:r>
            <a:r>
              <a:rPr lang="en-US" dirty="0"/>
              <a:t>C</a:t>
            </a:r>
            <a:r>
              <a:rPr lang="en-US" dirty="0" smtClean="0"/>
              <a:t>ollected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500" dirty="0"/>
              <a:t>Non-Benefitted Employees</a:t>
            </a:r>
          </a:p>
          <a:p>
            <a:pPr lvl="1"/>
            <a:r>
              <a:rPr lang="en-US" sz="2500" dirty="0"/>
              <a:t>380 completed out of 472 surveys started</a:t>
            </a:r>
          </a:p>
          <a:p>
            <a:pPr lvl="1"/>
            <a:r>
              <a:rPr lang="en-US" sz="2500" dirty="0"/>
              <a:t>80.5% completion rate, overall 9.5% completion rate</a:t>
            </a:r>
          </a:p>
          <a:p>
            <a:r>
              <a:rPr lang="en-US" sz="2500" dirty="0"/>
              <a:t>Benefitted Employees</a:t>
            </a:r>
          </a:p>
          <a:p>
            <a:pPr lvl="1"/>
            <a:r>
              <a:rPr lang="en-US" sz="2500" dirty="0" smtClean="0"/>
              <a:t>968 </a:t>
            </a:r>
            <a:r>
              <a:rPr lang="en-US" sz="2500" dirty="0"/>
              <a:t>completed out of 1,121 started</a:t>
            </a:r>
          </a:p>
          <a:p>
            <a:pPr lvl="1"/>
            <a:r>
              <a:rPr lang="en-US" sz="2500" dirty="0"/>
              <a:t>86.4 % completion rate, overall 34% completion rate</a:t>
            </a:r>
          </a:p>
          <a:p>
            <a:r>
              <a:rPr lang="en-US" sz="2500" dirty="0"/>
              <a:t>Students</a:t>
            </a:r>
          </a:p>
          <a:p>
            <a:pPr lvl="1"/>
            <a:r>
              <a:rPr lang="en-US" sz="2500" dirty="0"/>
              <a:t>1,032 completed out of 1,351 surveys started</a:t>
            </a:r>
          </a:p>
          <a:p>
            <a:pPr lvl="1"/>
            <a:r>
              <a:rPr lang="en-US" sz="2500" dirty="0"/>
              <a:t>76.4% completion rate, overall 8.8% completion rate</a:t>
            </a:r>
            <a:endParaRPr lang="en-US" sz="2500" dirty="0">
              <a:solidFill>
                <a:srgbClr val="492F24"/>
              </a:solidFill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Selected Demographics of </a:t>
            </a:r>
            <a:r>
              <a:rPr lang="en-US" dirty="0"/>
              <a:t>R</a:t>
            </a:r>
            <a:r>
              <a:rPr lang="en-US" dirty="0" smtClean="0"/>
              <a:t>espondents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3904517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1900" dirty="0" smtClean="0"/>
              <a:t>Veterans </a:t>
            </a:r>
            <a:r>
              <a:rPr lang="en-US" sz="1900" dirty="0"/>
              <a:t>= 5% for employees and students</a:t>
            </a:r>
          </a:p>
          <a:p>
            <a:pPr marL="285750" indent="-285750"/>
            <a:r>
              <a:rPr lang="en-US" sz="1900" dirty="0"/>
              <a:t>Student Athletes = 5%</a:t>
            </a:r>
          </a:p>
          <a:p>
            <a:pPr marL="285750" indent="-285750"/>
            <a:r>
              <a:rPr lang="en-US" sz="1900" dirty="0"/>
              <a:t>International Students = 8%</a:t>
            </a:r>
          </a:p>
          <a:p>
            <a:pPr marL="285750" indent="-285750"/>
            <a:r>
              <a:rPr lang="en-US" sz="1900" dirty="0"/>
              <a:t>Transfer Students = 27</a:t>
            </a:r>
            <a:r>
              <a:rPr lang="en-US" sz="1900" dirty="0" smtClean="0"/>
              <a:t>%</a:t>
            </a:r>
          </a:p>
          <a:p>
            <a:pPr marL="285750" indent="-285750"/>
            <a:r>
              <a:rPr lang="en-US" sz="1900" dirty="0" smtClean="0"/>
              <a:t>Students in Fraternities/Sororities = 9%</a:t>
            </a:r>
            <a:endParaRPr lang="en-US" sz="1900" dirty="0" smtClean="0"/>
          </a:p>
          <a:p>
            <a:pPr marL="285750" indent="-285750"/>
            <a:r>
              <a:rPr lang="en-US" sz="1900" dirty="0" smtClean="0"/>
              <a:t>UW Laramie Campus = 94%</a:t>
            </a:r>
          </a:p>
          <a:p>
            <a:pPr marL="285750" indent="-285750"/>
            <a:r>
              <a:rPr lang="en-US" sz="1900" dirty="0" smtClean="0"/>
              <a:t>Distance Learning = 5%</a:t>
            </a:r>
          </a:p>
          <a:p>
            <a:pPr marL="285750" indent="-285750"/>
            <a:r>
              <a:rPr lang="en-US" sz="1900" dirty="0" smtClean="0"/>
              <a:t>UW Casper Campus = 1%</a:t>
            </a:r>
          </a:p>
          <a:p>
            <a:pPr marL="285750" indent="-285750"/>
            <a:r>
              <a:rPr lang="en-US" sz="1900" dirty="0" smtClean="0"/>
              <a:t>Native Wyomingites = 42% for students and employees</a:t>
            </a:r>
          </a:p>
          <a:p>
            <a:pPr marL="285750" indent="-285750"/>
            <a:r>
              <a:rPr lang="en-US" sz="1900" dirty="0" smtClean="0"/>
              <a:t>Hispanic/Latinx </a:t>
            </a:r>
            <a:r>
              <a:rPr lang="en-US" sz="1900" dirty="0"/>
              <a:t>= 6.64% across all racial demographics for employees and students</a:t>
            </a:r>
          </a:p>
          <a:p>
            <a:pPr marL="285750" indent="-285750"/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1753812"/>
              </p:ext>
            </p:extLst>
          </p:nvPr>
        </p:nvGraphicFramePr>
        <p:xfrm>
          <a:off x="-487463" y="781099"/>
          <a:ext cx="7173302" cy="5030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498704"/>
              </p:ext>
            </p:extLst>
          </p:nvPr>
        </p:nvGraphicFramePr>
        <p:xfrm>
          <a:off x="4098149" y="65858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30965"/>
              </p:ext>
            </p:extLst>
          </p:nvPr>
        </p:nvGraphicFramePr>
        <p:xfrm>
          <a:off x="3432175" y="3296351"/>
          <a:ext cx="9604375" cy="344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305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Highlights of the UW Diversity Campus Climate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Sexual Orientation/Gender Identity:</a:t>
            </a:r>
          </a:p>
          <a:p>
            <a:pPr lvl="1"/>
            <a:r>
              <a:rPr lang="en-US" dirty="0"/>
              <a:t>Only half of straight respondents found UW accepting of all sexual orientations, and only one-third of those who are not straight find UW welcoming. </a:t>
            </a:r>
          </a:p>
          <a:p>
            <a:pPr lvl="1"/>
            <a:r>
              <a:rPr lang="en-US" dirty="0"/>
              <a:t>Over one-quarter of respondents indicated they were not comfortable with a ‘non-binary’ identified individual, meaning that a non binary student could be confronted with dozens of classmates and several faculty a year who are not comfortable in their presence.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narrative responses to these questions indicate a high level of anger by some respondents. </a:t>
            </a:r>
          </a:p>
          <a:p>
            <a:pPr lvl="0"/>
            <a:r>
              <a:rPr lang="en-US" dirty="0"/>
              <a:t>Gender:  </a:t>
            </a:r>
          </a:p>
          <a:p>
            <a:pPr lvl="1"/>
            <a:r>
              <a:rPr lang="en-US" dirty="0"/>
              <a:t>Only one-half of respondents find UW inclusive of individuals regardless of gender and fully one-third of respondents see gender discrimination at UW as a problem.   </a:t>
            </a:r>
          </a:p>
          <a:p>
            <a:pPr lvl="1"/>
            <a:r>
              <a:rPr lang="en-US" dirty="0"/>
              <a:t>While 22% of men see gender based discrimination as a problem, 37% of women, and virtually all trans and genderqueer respondents indicated gender discrimination as an issue.</a:t>
            </a:r>
          </a:p>
          <a:p>
            <a:pPr lvl="0"/>
            <a:r>
              <a:rPr lang="en-US" dirty="0"/>
              <a:t>Safety:  </a:t>
            </a:r>
          </a:p>
          <a:p>
            <a:pPr lvl="1"/>
            <a:r>
              <a:rPr lang="en-US" dirty="0"/>
              <a:t>Concerns were raised by women, transgender and genderqueer individuals especially at night on campus.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Highlights of the UW Diversity Campus Climate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800" dirty="0"/>
              <a:t>Race:  </a:t>
            </a:r>
          </a:p>
          <a:p>
            <a:pPr lvl="1"/>
            <a:r>
              <a:rPr lang="en-US" sz="1800" dirty="0"/>
              <a:t>While white respondents find that UW encourages inclusion of all races, non-white respondents feel and have different experiences at UW and in the community with less than half of virtually all non-white racial categories indicating that UW is welcoming to those who are not white.   </a:t>
            </a:r>
          </a:p>
          <a:p>
            <a:pPr lvl="1"/>
            <a:r>
              <a:rPr lang="en-US" sz="1800" dirty="0"/>
              <a:t>Over one-quarter of respondents of all races have personally witnessed racial discrimination.  </a:t>
            </a:r>
          </a:p>
          <a:p>
            <a:pPr lvl="0"/>
            <a:r>
              <a:rPr lang="en-US" sz="1800" dirty="0"/>
              <a:t>International Students:  </a:t>
            </a:r>
          </a:p>
          <a:p>
            <a:pPr lvl="1"/>
            <a:r>
              <a:rPr lang="en-US" sz="1800" dirty="0"/>
              <a:t>One-third of international students feel discrimination.</a:t>
            </a:r>
          </a:p>
          <a:p>
            <a:pPr lvl="0"/>
            <a:r>
              <a:rPr lang="en-US" sz="1800" dirty="0"/>
              <a:t>Religion:  </a:t>
            </a:r>
          </a:p>
          <a:p>
            <a:pPr lvl="1"/>
            <a:r>
              <a:rPr lang="en-US" sz="1800" dirty="0"/>
              <a:t>36% of respondents have some experience or jokes about religious beliefs.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Highlights of the UW Diversity Campus Climate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Disability:</a:t>
            </a:r>
          </a:p>
          <a:p>
            <a:pPr lvl="1"/>
            <a:r>
              <a:rPr lang="en-US" dirty="0"/>
              <a:t>For all respondents, 7% indicated they did not know how to register with Disability Services or notify Human Resources for a disability to receive accommodations with 25% unaware of how to find support for a disability</a:t>
            </a:r>
          </a:p>
          <a:p>
            <a:pPr lvl="1"/>
            <a:r>
              <a:rPr lang="en-US" dirty="0"/>
              <a:t>Of particular concern is the perceived lack of support and services for those with mental illness services, and for access to services for staff. </a:t>
            </a:r>
          </a:p>
          <a:p>
            <a:pPr lvl="0"/>
            <a:r>
              <a:rPr lang="en-US" dirty="0"/>
              <a:t>Food/Housing insecurity:  </a:t>
            </a:r>
          </a:p>
          <a:p>
            <a:pPr lvl="1"/>
            <a:r>
              <a:rPr lang="en-US" dirty="0"/>
              <a:t>34% of respondents shared that they often or sometimes ran out of food and did not know where to obtain more.  </a:t>
            </a:r>
          </a:p>
          <a:p>
            <a:pPr lvl="1"/>
            <a:r>
              <a:rPr lang="en-US" dirty="0"/>
              <a:t>7% of students indicated that they had a few times of not knowing where they would be spending the night. </a:t>
            </a:r>
          </a:p>
          <a:p>
            <a:pPr lvl="0"/>
            <a:r>
              <a:rPr lang="en-US" dirty="0"/>
              <a:t>Work/Classroom Environment:  </a:t>
            </a:r>
          </a:p>
          <a:p>
            <a:pPr lvl="1"/>
            <a:r>
              <a:rPr lang="en-US" dirty="0"/>
              <a:t>One quarter of faculty and staff are not comfortable discussing issues of diversity, inclusion or equity in their department or office or classroom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matters: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7395174"/>
              </p:ext>
            </p:extLst>
          </p:nvPr>
        </p:nvGraphicFramePr>
        <p:xfrm>
          <a:off x="839787" y="1669539"/>
          <a:ext cx="5157788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8894">
                  <a:extLst>
                    <a:ext uri="{9D8B030D-6E8A-4147-A177-3AD203B41FA5}">
                      <a16:colId xmlns:a16="http://schemas.microsoft.com/office/drawing/2014/main" val="3933562516"/>
                    </a:ext>
                  </a:extLst>
                </a:gridCol>
                <a:gridCol w="2578894">
                  <a:extLst>
                    <a:ext uri="{9D8B030D-6E8A-4147-A177-3AD203B41FA5}">
                      <a16:colId xmlns:a16="http://schemas.microsoft.com/office/drawing/2014/main" val="34588772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Race/Ethnicity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Fall 2018 Percentage Based</a:t>
                      </a:r>
                      <a:r>
                        <a:rPr lang="en-US" sz="1200" baseline="0" dirty="0" smtClean="0"/>
                        <a:t> on 12,450 Students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04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International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958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Hispanic</a:t>
                      </a:r>
                      <a:r>
                        <a:rPr lang="en-US" sz="1200" baseline="0" dirty="0" smtClean="0"/>
                        <a:t> of any race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826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Native American</a:t>
                      </a:r>
                      <a:r>
                        <a:rPr lang="en-US" sz="1200" baseline="0" dirty="0" smtClean="0"/>
                        <a:t> or </a:t>
                      </a:r>
                      <a:r>
                        <a:rPr lang="en-US" sz="1200" dirty="0" smtClean="0"/>
                        <a:t>Alaska Native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</a:t>
                      </a:r>
                      <a:r>
                        <a:rPr lang="en-US" sz="1200" dirty="0" smtClean="0"/>
                        <a:t>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67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Black or </a:t>
                      </a:r>
                    </a:p>
                    <a:p>
                      <a:r>
                        <a:rPr lang="en-US" sz="1200" dirty="0" smtClean="0"/>
                        <a:t>African American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0.9%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672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Native Hawaiian</a:t>
                      </a:r>
                      <a:r>
                        <a:rPr lang="en-US" sz="1200" baseline="0" dirty="0" smtClean="0"/>
                        <a:t> or Other Pacific Islander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598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White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70.5%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440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Race and ethnicity</a:t>
                      </a:r>
                      <a:r>
                        <a:rPr lang="en-US" sz="1200" baseline="0" dirty="0" smtClean="0"/>
                        <a:t> unknown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10.8%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66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Two or more</a:t>
                      </a:r>
                      <a:r>
                        <a:rPr lang="en-US" sz="1200" baseline="0" dirty="0" smtClean="0"/>
                        <a:t> races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605529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290134474"/>
              </p:ext>
            </p:extLst>
          </p:nvPr>
        </p:nvGraphicFramePr>
        <p:xfrm>
          <a:off x="6172200" y="1675149"/>
          <a:ext cx="5183188" cy="39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1594">
                  <a:extLst>
                    <a:ext uri="{9D8B030D-6E8A-4147-A177-3AD203B41FA5}">
                      <a16:colId xmlns:a16="http://schemas.microsoft.com/office/drawing/2014/main" val="3688444549"/>
                    </a:ext>
                  </a:extLst>
                </a:gridCol>
                <a:gridCol w="2591594">
                  <a:extLst>
                    <a:ext uri="{9D8B030D-6E8A-4147-A177-3AD203B41FA5}">
                      <a16:colId xmlns:a16="http://schemas.microsoft.com/office/drawing/2014/main" val="3348253232"/>
                    </a:ext>
                  </a:extLst>
                </a:gridCol>
              </a:tblGrid>
              <a:tr h="4459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Other UW Demographics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Fall 2018</a:t>
                      </a:r>
                      <a:r>
                        <a:rPr lang="en-US" sz="1200" baseline="0" dirty="0" smtClean="0"/>
                        <a:t> Percentage Based on 12,450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Veterans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29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Female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51.1%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161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48.9%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58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Graduate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19.7%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04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Undergraduate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80.3%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583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Wyoming Residents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66.6%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549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Non-Residents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33.4%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8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Graduated in 4 Years</a:t>
                      </a:r>
                    </a:p>
                    <a:p>
                      <a:r>
                        <a:rPr lang="en-US" sz="1200" dirty="0" smtClean="0"/>
                        <a:t>(2012 Cohort)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24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Graduated in 6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Years</a:t>
                      </a:r>
                    </a:p>
                    <a:p>
                      <a:r>
                        <a:rPr lang="en-US" sz="1200" dirty="0" smtClean="0"/>
                        <a:t>(2012 Cohort)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3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47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431" y="824244"/>
            <a:ext cx="2389839" cy="15058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Matters: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n-US" sz="1600" dirty="0"/>
              <a:t>Fall 2017:  2,625 employees, 13.75% </a:t>
            </a:r>
            <a:r>
              <a:rPr lang="en-US" sz="1600" dirty="0" smtClean="0"/>
              <a:t>identified </a:t>
            </a:r>
            <a:r>
              <a:rPr lang="en-US" sz="1600" dirty="0"/>
              <a:t>as </a:t>
            </a:r>
            <a:r>
              <a:rPr lang="en-US" sz="1600" dirty="0" smtClean="0"/>
              <a:t>Minorities</a:t>
            </a:r>
            <a:endParaRPr lang="en-US" sz="1600" dirty="0"/>
          </a:p>
          <a:p>
            <a:pPr eaLnBrk="0" hangingPunct="0"/>
            <a:r>
              <a:rPr lang="en-US" sz="1600" dirty="0"/>
              <a:t>Fall 2018:  2,787 employees, 14.82% </a:t>
            </a:r>
            <a:r>
              <a:rPr lang="en-US" sz="1600" dirty="0" smtClean="0"/>
              <a:t>identified </a:t>
            </a:r>
            <a:r>
              <a:rPr lang="en-US" sz="1600" dirty="0"/>
              <a:t>as </a:t>
            </a:r>
            <a:r>
              <a:rPr lang="en-US" sz="1600" dirty="0" smtClean="0"/>
              <a:t>Minorities </a:t>
            </a:r>
            <a:endParaRPr lang="en-US" sz="1600" dirty="0"/>
          </a:p>
          <a:p>
            <a:pPr lvl="1" eaLnBrk="0" hangingPunct="0"/>
            <a:r>
              <a:rPr lang="en-US" sz="1600" b="1" dirty="0" smtClean="0"/>
              <a:t>Minorities increased 1.07</a:t>
            </a:r>
            <a:r>
              <a:rPr lang="en-US" sz="1600" b="1" dirty="0"/>
              <a:t>% </a:t>
            </a:r>
            <a:r>
              <a:rPr lang="en-US" sz="1600" b="1" dirty="0" smtClean="0"/>
              <a:t>in 2017 </a:t>
            </a:r>
            <a:r>
              <a:rPr lang="en-US" sz="1600" b="1" dirty="0"/>
              <a:t>to 2018</a:t>
            </a:r>
            <a:endParaRPr lang="en-US" sz="1600" dirty="0"/>
          </a:p>
          <a:p>
            <a:pPr lvl="1" eaLnBrk="0" hangingPunct="0"/>
            <a:r>
              <a:rPr lang="en-US" sz="1600" dirty="0"/>
              <a:t>The goal for 2022 is a 5% increase overall for </a:t>
            </a:r>
            <a:r>
              <a:rPr lang="en-US" sz="1600" dirty="0" smtClean="0"/>
              <a:t>Minorities</a:t>
            </a:r>
            <a:endParaRPr lang="en-US" sz="1600" dirty="0"/>
          </a:p>
          <a:p>
            <a:pPr eaLnBrk="0" hangingPunct="0"/>
            <a:r>
              <a:rPr lang="en-US" sz="1600" dirty="0"/>
              <a:t>Administrator: 2.75% in 2017 to 6.20% in 2018, a </a:t>
            </a:r>
            <a:r>
              <a:rPr lang="en-US" sz="1600" b="1" dirty="0"/>
              <a:t>3.45% increase </a:t>
            </a:r>
          </a:p>
          <a:p>
            <a:pPr lvl="1" eaLnBrk="0" hangingPunct="0"/>
            <a:r>
              <a:rPr lang="en-US" sz="1600" u="sng" dirty="0">
                <a:solidFill>
                  <a:srgbClr val="C00000"/>
                </a:solidFill>
              </a:rPr>
              <a:t>Availability = 21.25%</a:t>
            </a:r>
          </a:p>
          <a:p>
            <a:pPr eaLnBrk="0" hangingPunct="0"/>
            <a:r>
              <a:rPr lang="en-US" sz="1600" dirty="0"/>
              <a:t>Professional Non-Faculty:  11.60% in 2017 to 12.01% in 2018 or an </a:t>
            </a:r>
            <a:r>
              <a:rPr lang="en-US" sz="1600" b="1" dirty="0"/>
              <a:t>increase of 0.41% </a:t>
            </a:r>
          </a:p>
          <a:p>
            <a:pPr lvl="1" eaLnBrk="0" hangingPunct="0"/>
            <a:r>
              <a:rPr lang="en-US" sz="1600" u="sng" dirty="0">
                <a:solidFill>
                  <a:srgbClr val="C00000"/>
                </a:solidFill>
              </a:rPr>
              <a:t>Availability = 25.87%</a:t>
            </a:r>
          </a:p>
          <a:p>
            <a:pPr eaLnBrk="0" hangingPunct="0"/>
            <a:r>
              <a:rPr lang="en-US" sz="1600" dirty="0" smtClean="0"/>
              <a:t>Faculty/Academic </a:t>
            </a:r>
            <a:r>
              <a:rPr lang="en-US" sz="1600" dirty="0"/>
              <a:t>Professional:  15.37% in 2017 to 16.34% in 2018 or an </a:t>
            </a:r>
            <a:r>
              <a:rPr lang="en-US" sz="1600" b="1" dirty="0"/>
              <a:t>increase of 0.97% </a:t>
            </a:r>
          </a:p>
          <a:p>
            <a:pPr lvl="1" eaLnBrk="0" hangingPunct="0"/>
            <a:r>
              <a:rPr lang="en-US" sz="1600" u="sng" dirty="0">
                <a:solidFill>
                  <a:srgbClr val="C00000"/>
                </a:solidFill>
              </a:rPr>
              <a:t>Availability = 26.20%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56" y="2002755"/>
            <a:ext cx="1950889" cy="1548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4269" y="2190262"/>
            <a:ext cx="1877731" cy="177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8672" y="2192143"/>
            <a:ext cx="1591194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9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Matters: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351371"/>
            <a:ext cx="10515600" cy="3871198"/>
          </a:xfrm>
        </p:spPr>
        <p:txBody>
          <a:bodyPr>
            <a:normAutofit fontScale="85000" lnSpcReduction="20000"/>
          </a:bodyPr>
          <a:lstStyle/>
          <a:p>
            <a:r>
              <a:rPr lang="en-US" sz="1900" dirty="0"/>
              <a:t>Fall 2017: </a:t>
            </a:r>
            <a:r>
              <a:rPr lang="en-US" sz="1900" dirty="0" smtClean="0"/>
              <a:t>2,625 employees, </a:t>
            </a:r>
            <a:r>
              <a:rPr lang="en-US" sz="1900" dirty="0"/>
              <a:t>1.87</a:t>
            </a:r>
            <a:r>
              <a:rPr lang="en-US" sz="1900" dirty="0"/>
              <a:t>% of UW employees </a:t>
            </a:r>
            <a:r>
              <a:rPr lang="en-US" sz="1900" dirty="0" smtClean="0"/>
              <a:t>identified </a:t>
            </a:r>
            <a:r>
              <a:rPr lang="en-US" sz="1900" dirty="0"/>
              <a:t>as </a:t>
            </a:r>
            <a:r>
              <a:rPr lang="en-US" sz="1900" dirty="0" smtClean="0"/>
              <a:t>Individuals </a:t>
            </a:r>
            <a:r>
              <a:rPr lang="en-US" sz="1900" dirty="0"/>
              <a:t>W</a:t>
            </a:r>
            <a:r>
              <a:rPr lang="en-US" sz="1900" dirty="0" smtClean="0"/>
              <a:t>ith </a:t>
            </a:r>
            <a:r>
              <a:rPr lang="en-US" sz="1900" dirty="0" smtClean="0"/>
              <a:t>Di</a:t>
            </a:r>
            <a:r>
              <a:rPr lang="en-US" sz="1900" dirty="0" smtClean="0"/>
              <a:t>sabilities</a:t>
            </a:r>
            <a:endParaRPr lang="en-US" sz="1900" dirty="0"/>
          </a:p>
          <a:p>
            <a:r>
              <a:rPr lang="en-US" sz="1900" dirty="0"/>
              <a:t>Fall 2018: </a:t>
            </a:r>
            <a:r>
              <a:rPr lang="en-US" sz="1900" dirty="0"/>
              <a:t>2,787 employees, 1.79</a:t>
            </a:r>
            <a:r>
              <a:rPr lang="en-US" sz="1900" dirty="0"/>
              <a:t>% of UW employees identified as </a:t>
            </a:r>
            <a:r>
              <a:rPr lang="en-US" sz="1900" dirty="0" smtClean="0"/>
              <a:t>Individuals </a:t>
            </a:r>
            <a:r>
              <a:rPr lang="en-US" sz="1900" dirty="0"/>
              <a:t>W</a:t>
            </a:r>
            <a:r>
              <a:rPr lang="en-US" sz="1900" dirty="0" smtClean="0"/>
              <a:t>ith </a:t>
            </a:r>
            <a:r>
              <a:rPr lang="en-US" sz="1900" dirty="0" smtClean="0"/>
              <a:t>D</a:t>
            </a:r>
            <a:r>
              <a:rPr lang="en-US" sz="1900" dirty="0" smtClean="0"/>
              <a:t>isabilities</a:t>
            </a:r>
          </a:p>
          <a:p>
            <a:pPr lvl="1"/>
            <a:r>
              <a:rPr lang="en-US" sz="1900" b="1" dirty="0" smtClean="0"/>
              <a:t>Individuals With Disabilities decreased 0.08% from 2017 to 2018</a:t>
            </a:r>
          </a:p>
          <a:p>
            <a:pPr lvl="1" eaLnBrk="0" hangingPunct="0"/>
            <a:r>
              <a:rPr lang="en-US" sz="1900" dirty="0"/>
              <a:t>The goal for 2022 is a </a:t>
            </a:r>
            <a:r>
              <a:rPr lang="en-US" sz="1900" dirty="0" smtClean="0"/>
              <a:t>2% </a:t>
            </a:r>
            <a:r>
              <a:rPr lang="en-US" sz="1900" dirty="0"/>
              <a:t>increase overall for </a:t>
            </a:r>
            <a:r>
              <a:rPr lang="en-US" sz="1900" dirty="0" smtClean="0"/>
              <a:t>Individuals With Disabilities </a:t>
            </a:r>
            <a:endParaRPr lang="en-US" sz="1900" dirty="0"/>
          </a:p>
          <a:p>
            <a:pPr lvl="1"/>
            <a:r>
              <a:rPr lang="en-US" sz="1900" u="sng" dirty="0" smtClean="0">
                <a:solidFill>
                  <a:srgbClr val="C00000"/>
                </a:solidFill>
              </a:rPr>
              <a:t>Availability = 6.4%</a:t>
            </a:r>
            <a:endParaRPr lang="en-US" sz="1900" u="sng" dirty="0">
              <a:solidFill>
                <a:srgbClr val="C00000"/>
              </a:solidFill>
            </a:endParaRPr>
          </a:p>
          <a:p>
            <a:r>
              <a:rPr lang="en-US" sz="1900" dirty="0"/>
              <a:t>Fall 2017: 2,625 employees, </a:t>
            </a:r>
            <a:r>
              <a:rPr lang="en-US" sz="1900" dirty="0" smtClean="0"/>
              <a:t>3.16% of </a:t>
            </a:r>
            <a:r>
              <a:rPr lang="en-US" sz="1900" dirty="0" smtClean="0"/>
              <a:t>UW </a:t>
            </a:r>
            <a:r>
              <a:rPr lang="en-US" sz="1900" dirty="0"/>
              <a:t>employees </a:t>
            </a:r>
            <a:r>
              <a:rPr lang="en-US" sz="1900" dirty="0" smtClean="0"/>
              <a:t>identified </a:t>
            </a:r>
            <a:r>
              <a:rPr lang="en-US" sz="1900" dirty="0"/>
              <a:t>as </a:t>
            </a:r>
            <a:r>
              <a:rPr lang="en-US" sz="1900" dirty="0" smtClean="0"/>
              <a:t>Veterans</a:t>
            </a:r>
          </a:p>
          <a:p>
            <a:r>
              <a:rPr lang="en-US" sz="1900" dirty="0" smtClean="0"/>
              <a:t>Fall 2018: 2,787 </a:t>
            </a:r>
            <a:r>
              <a:rPr lang="en-US" sz="1900" dirty="0"/>
              <a:t>employees</a:t>
            </a:r>
            <a:r>
              <a:rPr lang="en-US" sz="1900" dirty="0" smtClean="0"/>
              <a:t>, 2.98% of UW employees identified as Veterans</a:t>
            </a:r>
            <a:endParaRPr lang="en-US" sz="1900" dirty="0" smtClean="0"/>
          </a:p>
          <a:p>
            <a:pPr lvl="1"/>
            <a:r>
              <a:rPr lang="en-US" sz="1900" b="1" dirty="0" smtClean="0"/>
              <a:t>Veterans decreased 0.18 % from </a:t>
            </a:r>
            <a:r>
              <a:rPr lang="en-US" sz="1900" b="1" dirty="0" smtClean="0"/>
              <a:t>2017 </a:t>
            </a:r>
            <a:r>
              <a:rPr lang="en-US" sz="1900" b="1" dirty="0"/>
              <a:t>to </a:t>
            </a:r>
            <a:r>
              <a:rPr lang="en-US" sz="1900" b="1" dirty="0" smtClean="0"/>
              <a:t>2018</a:t>
            </a:r>
          </a:p>
          <a:p>
            <a:pPr lvl="1"/>
            <a:r>
              <a:rPr lang="en-US" sz="1900" dirty="0" smtClean="0"/>
              <a:t>The goal for 2022 is a 5% increase overall for Veterans</a:t>
            </a:r>
            <a:endParaRPr lang="en-US" sz="1900" dirty="0" smtClean="0"/>
          </a:p>
          <a:p>
            <a:pPr lvl="1"/>
            <a:r>
              <a:rPr lang="en-US" sz="1900" u="sng" dirty="0" smtClean="0">
                <a:solidFill>
                  <a:srgbClr val="C00000"/>
                </a:solidFill>
              </a:rPr>
              <a:t>Availability = 20.6%</a:t>
            </a:r>
            <a:endParaRPr lang="en-US" sz="1900" u="sng" dirty="0">
              <a:solidFill>
                <a:srgbClr val="C00000"/>
              </a:solidFill>
            </a:endParaRPr>
          </a:p>
          <a:p>
            <a:r>
              <a:rPr lang="en-US" sz="1900" dirty="0"/>
              <a:t>Fall 2017: 2,625 employees, 42.02% of UW employees identified as </a:t>
            </a:r>
            <a:r>
              <a:rPr lang="en-US" sz="1900" dirty="0" smtClean="0"/>
              <a:t>Women in the Faculty/Academic </a:t>
            </a:r>
            <a:r>
              <a:rPr lang="en-US" sz="1900" dirty="0"/>
              <a:t>Professional </a:t>
            </a:r>
            <a:r>
              <a:rPr lang="en-US" sz="1900" dirty="0" smtClean="0"/>
              <a:t>Job Category</a:t>
            </a:r>
          </a:p>
          <a:p>
            <a:r>
              <a:rPr lang="en-US" sz="1900" dirty="0"/>
              <a:t>Fall 2018: 2,787 employees, </a:t>
            </a:r>
            <a:r>
              <a:rPr lang="en-US" sz="1900" dirty="0" smtClean="0"/>
              <a:t>42.71% of UW employees identified as Women in the Faculty/Academic Professional Job Category</a:t>
            </a:r>
          </a:p>
          <a:p>
            <a:pPr lvl="1"/>
            <a:r>
              <a:rPr lang="en-US" sz="1900" b="1" dirty="0" smtClean="0"/>
              <a:t>Women increased 0.69</a:t>
            </a:r>
            <a:r>
              <a:rPr lang="en-US" sz="1900" b="1" dirty="0"/>
              <a:t>%</a:t>
            </a:r>
            <a:r>
              <a:rPr lang="en-US" sz="1900" b="1" dirty="0" smtClean="0"/>
              <a:t>  from 2017 to 2018</a:t>
            </a:r>
          </a:p>
          <a:p>
            <a:pPr lvl="1"/>
            <a:r>
              <a:rPr lang="en-US" sz="1900" dirty="0" smtClean="0"/>
              <a:t>The goal for 2022 is a 5% increase overall for Women in the Faculty/Academic Professional Job Category</a:t>
            </a:r>
          </a:p>
          <a:p>
            <a:pPr lvl="1"/>
            <a:r>
              <a:rPr lang="en-US" sz="1900" u="sng" dirty="0" smtClean="0">
                <a:solidFill>
                  <a:srgbClr val="C00000"/>
                </a:solidFill>
              </a:rPr>
              <a:t>Availability = 48.12%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2" descr="man with battle helmet and gog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62" y="185168"/>
            <a:ext cx="1739163" cy="18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9331" y="454031"/>
            <a:ext cx="2359356" cy="2097206"/>
          </a:xfrm>
          <a:prstGeom prst="rect">
            <a:avLst/>
          </a:prstGeom>
        </p:spPr>
      </p:pic>
      <p:pic>
        <p:nvPicPr>
          <p:cNvPr id="6" name="Picture 30" descr="woman wearing black holding flowers during day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270" y="2487238"/>
            <a:ext cx="1871530" cy="212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9A154C82574439DF007F0E559988C" ma:contentTypeVersion="8" ma:contentTypeDescription="Create a new document." ma:contentTypeScope="" ma:versionID="e80460f27771af2838d32d25f58f32a6">
  <xsd:schema xmlns:xsd="http://www.w3.org/2001/XMLSchema" xmlns:xs="http://www.w3.org/2001/XMLSchema" xmlns:p="http://schemas.microsoft.com/office/2006/metadata/properties" xmlns:ns2="41f6f78f-b42d-4d30-8e14-603aa1dc9ba8" xmlns:ns3="aaf0272d-e64e-4369-bca1-c498ae82748d" targetNamespace="http://schemas.microsoft.com/office/2006/metadata/properties" ma:root="true" ma:fieldsID="be1ef869feb10e33f13a5fd2da27d579" ns2:_="" ns3:_="">
    <xsd:import namespace="41f6f78f-b42d-4d30-8e14-603aa1dc9ba8"/>
    <xsd:import namespace="aaf0272d-e64e-4369-bca1-c498ae82748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f6f78f-b42d-4d30-8e14-603aa1dc9b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0272d-e64e-4369-bca1-c498ae8274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2A8AC3-4760-476D-8E71-2D52A55DDD9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5c8926a0-64b5-42e9-bcaf-f88af2b0a1b1"/>
    <ds:schemaRef ds:uri="fbc5a7a6-e95c-4bd9-ad1d-e34c0c32a0b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886D8C-ABE3-42C7-8200-1A9D5DEEE1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19C4C-D4A1-47F9-A0BB-4FF648626CE2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1055</Words>
  <Application>Microsoft Office PowerPoint</Application>
  <PresentationFormat>Widescreen</PresentationFormat>
  <Paragraphs>150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Garamond</vt:lpstr>
      <vt:lpstr>Myriad Pro</vt:lpstr>
      <vt:lpstr>Office Theme</vt:lpstr>
      <vt:lpstr>Office of  Diversity, Equity,  and Inclusion Annual Update</vt:lpstr>
      <vt:lpstr>Response Rate and Demographics</vt:lpstr>
      <vt:lpstr>PowerPoint Presentation</vt:lpstr>
      <vt:lpstr>Selected Highlights of the UW Diversity Campus Climate Survey</vt:lpstr>
      <vt:lpstr>Selected Highlights of the UW Diversity Campus Climate Survey</vt:lpstr>
      <vt:lpstr>Selected Highlights of the UW Diversity Campus Climate Survey</vt:lpstr>
      <vt:lpstr>Why it matters: Students</vt:lpstr>
      <vt:lpstr>Why this Matters: Employees</vt:lpstr>
      <vt:lpstr>Why it Matters: Employees</vt:lpstr>
      <vt:lpstr>Strategies in Place and 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Emily Ann Monago</cp:lastModifiedBy>
  <cp:revision>48</cp:revision>
  <dcterms:created xsi:type="dcterms:W3CDTF">2018-11-02T15:40:34Z</dcterms:created>
  <dcterms:modified xsi:type="dcterms:W3CDTF">2019-09-05T01:24:05Z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0x010100AF49A154C82574439DF007F0E559988C</vt:lpwstr>
  </property>
</Properties>
</file>