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088198051" r:id="rId5"/>
    <p:sldId id="2088198049" r:id="rId6"/>
    <p:sldId id="2088198050" r:id="rId7"/>
    <p:sldId id="2088198058" r:id="rId8"/>
    <p:sldId id="2088198052" r:id="rId9"/>
    <p:sldId id="20881980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uver, Megan" initials="CM" lastIdx="1" clrIdx="0">
    <p:extLst>
      <p:ext uri="{19B8F6BF-5375-455C-9EA6-DF929625EA0E}">
        <p15:presenceInfo xmlns:p15="http://schemas.microsoft.com/office/powerpoint/2012/main" userId="S::mcluver@deloitte.com::76328fb7-9643-4b87-aed1-33a684568e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2F24"/>
    <a:srgbClr val="7F7F7F"/>
    <a:srgbClr val="FFFFFF"/>
    <a:srgbClr val="000000"/>
    <a:srgbClr val="663300"/>
    <a:srgbClr val="00B050"/>
    <a:srgbClr val="D9D9D9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5831EF-E316-45B0-821F-6006B95DE2A6}" v="593" dt="2020-08-12T01:34:46.055"/>
    <p1510:client id="{AD5F7A27-E27F-49CA-A0E8-0C401089234B}" v="546" dt="2020-08-12T03:13:27.1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1D8D86-8F6A-4948-A874-4B9F577AC9DA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1068F2-F5F4-4582-AB00-924DF63C8B4B}">
      <dgm:prSet phldrT="[Text]" custT="1"/>
      <dgm:spPr>
        <a:solidFill>
          <a:srgbClr val="FFC000"/>
        </a:solidFill>
        <a:ln>
          <a:solidFill>
            <a:srgbClr val="4C2600"/>
          </a:solidFill>
        </a:ln>
      </dgm:spPr>
      <dgm:t>
        <a:bodyPr/>
        <a:lstStyle/>
        <a:p>
          <a:r>
            <a:rPr lang="en-US" sz="1800" b="1">
              <a:solidFill>
                <a:srgbClr val="663300"/>
              </a:solidFill>
            </a:rPr>
            <a:t>Phase 1: Aug 24 – Sept 4</a:t>
          </a:r>
        </a:p>
      </dgm:t>
    </dgm:pt>
    <dgm:pt modelId="{0FDCD69F-3B39-4C79-B3A2-BA9F513946D0}" type="parTrans" cxnId="{E2C93A7B-60F9-4884-821B-33733C30C4CF}">
      <dgm:prSet/>
      <dgm:spPr/>
      <dgm:t>
        <a:bodyPr/>
        <a:lstStyle/>
        <a:p>
          <a:endParaRPr lang="en-US"/>
        </a:p>
      </dgm:t>
    </dgm:pt>
    <dgm:pt modelId="{F6D2140D-145E-4B62-96DA-0B8BD34653B1}" type="sibTrans" cxnId="{E2C93A7B-60F9-4884-821B-33733C30C4CF}">
      <dgm:prSet/>
      <dgm:spPr/>
      <dgm:t>
        <a:bodyPr/>
        <a:lstStyle/>
        <a:p>
          <a:endParaRPr lang="en-US"/>
        </a:p>
      </dgm:t>
    </dgm:pt>
    <dgm:pt modelId="{EBEA4B27-2BC3-41F1-B223-F45708CE52DB}">
      <dgm:prSet phldrT="[Text]" custT="1"/>
      <dgm:spPr>
        <a:ln>
          <a:solidFill>
            <a:srgbClr val="4C2600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1200"/>
            </a:spcAft>
            <a:buFont typeface="Arial" panose="020B0604020202020204" pitchFamily="34" charset="0"/>
            <a:buNone/>
          </a:pPr>
          <a:r>
            <a:rPr lang="en-US" sz="1300"/>
            <a:t>All classes online </a:t>
          </a:r>
        </a:p>
        <a:p>
          <a:pPr>
            <a:lnSpc>
              <a:spcPct val="100000"/>
            </a:lnSpc>
            <a:spcAft>
              <a:spcPts val="1200"/>
            </a:spcAft>
            <a:buFont typeface="Arial" panose="020B0604020202020204" pitchFamily="34" charset="0"/>
            <a:buNone/>
          </a:pPr>
          <a:r>
            <a:rPr lang="en-US" sz="1300"/>
            <a:t>No additional students on campus </a:t>
          </a:r>
        </a:p>
        <a:p>
          <a:pPr>
            <a:lnSpc>
              <a:spcPct val="100000"/>
            </a:lnSpc>
            <a:spcAft>
              <a:spcPts val="1200"/>
            </a:spcAft>
            <a:buFont typeface="Arial" panose="020B0604020202020204" pitchFamily="34" charset="0"/>
            <a:buNone/>
          </a:pPr>
          <a:r>
            <a:rPr lang="en-US" sz="1300"/>
            <a:t>Remote work where possible</a:t>
          </a:r>
        </a:p>
        <a:p>
          <a:pPr>
            <a:lnSpc>
              <a:spcPct val="100000"/>
            </a:lnSpc>
            <a:spcAft>
              <a:spcPts val="1200"/>
            </a:spcAft>
            <a:buFont typeface="Arial" panose="020B0604020202020204" pitchFamily="34" charset="0"/>
            <a:buNone/>
          </a:pPr>
          <a:r>
            <a:rPr lang="en-US" sz="1300"/>
            <a:t>Testing for students and employees who must remain on campus</a:t>
          </a:r>
        </a:p>
      </dgm:t>
    </dgm:pt>
    <dgm:pt modelId="{08BE011A-80C4-470C-B56D-822734EF71CD}" type="parTrans" cxnId="{17332401-E608-4877-BF7A-0A6E76933F23}">
      <dgm:prSet/>
      <dgm:spPr/>
      <dgm:t>
        <a:bodyPr/>
        <a:lstStyle/>
        <a:p>
          <a:endParaRPr lang="en-US"/>
        </a:p>
      </dgm:t>
    </dgm:pt>
    <dgm:pt modelId="{BA10AB35-BE4D-48EE-AC8E-9DC6F6F2146F}" type="sibTrans" cxnId="{17332401-E608-4877-BF7A-0A6E76933F23}">
      <dgm:prSet/>
      <dgm:spPr/>
      <dgm:t>
        <a:bodyPr/>
        <a:lstStyle/>
        <a:p>
          <a:endParaRPr lang="en-US"/>
        </a:p>
      </dgm:t>
    </dgm:pt>
    <dgm:pt modelId="{BCD032A1-C105-4DA3-A8ED-40504D33EF28}">
      <dgm:prSet phldrT="[Text]" custT="1"/>
      <dgm:spPr>
        <a:solidFill>
          <a:schemeClr val="accent4">
            <a:lumMod val="50000"/>
          </a:schemeClr>
        </a:solidFill>
        <a:ln>
          <a:solidFill>
            <a:srgbClr val="4C2600"/>
          </a:solidFill>
        </a:ln>
      </dgm:spPr>
      <dgm:t>
        <a:bodyPr/>
        <a:lstStyle/>
        <a:p>
          <a:r>
            <a:rPr lang="en-US" sz="1800" b="1"/>
            <a:t>Phase 3: Sept 28 – Nov 20</a:t>
          </a:r>
        </a:p>
      </dgm:t>
    </dgm:pt>
    <dgm:pt modelId="{2200D639-1EC6-4EAE-A276-B5577C645095}" type="parTrans" cxnId="{03696CCE-DFF1-4A55-A146-90A6E7116E7B}">
      <dgm:prSet/>
      <dgm:spPr/>
      <dgm:t>
        <a:bodyPr/>
        <a:lstStyle/>
        <a:p>
          <a:endParaRPr lang="en-US"/>
        </a:p>
      </dgm:t>
    </dgm:pt>
    <dgm:pt modelId="{F666182E-5311-4D21-89B6-C46FC47673B2}" type="sibTrans" cxnId="{03696CCE-DFF1-4A55-A146-90A6E7116E7B}">
      <dgm:prSet/>
      <dgm:spPr/>
      <dgm:t>
        <a:bodyPr/>
        <a:lstStyle/>
        <a:p>
          <a:endParaRPr lang="en-US"/>
        </a:p>
      </dgm:t>
    </dgm:pt>
    <dgm:pt modelId="{1AFFCB04-39C9-4E25-A753-A02CC39601AC}">
      <dgm:prSet phldrT="[Text]" custT="1"/>
      <dgm:spPr>
        <a:ln>
          <a:solidFill>
            <a:srgbClr val="4C2600"/>
          </a:solidFill>
        </a:ln>
      </dgm:spPr>
      <dgm:t>
        <a:bodyPr/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None/>
          </a:pPr>
          <a:r>
            <a:rPr lang="en-US" sz="1300" kern="1200"/>
            <a:t>All students return for 8 full weeks </a:t>
          </a:r>
          <a:r>
            <a:rPr lang="en-US" sz="130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of face-to-face instruction </a:t>
          </a:r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None/>
          </a:pPr>
          <a:r>
            <a:rPr lang="en-US" sz="130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Increased campus employees, but continued work for home where possible </a:t>
          </a:r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None/>
          </a:pPr>
          <a:r>
            <a:rPr lang="en-US" sz="130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Surveillance testing program</a:t>
          </a:r>
        </a:p>
      </dgm:t>
    </dgm:pt>
    <dgm:pt modelId="{36190D3F-8F41-4FD6-8409-386734001887}" type="parTrans" cxnId="{B844353A-56D9-4A0B-B9D1-A71DC43831EE}">
      <dgm:prSet/>
      <dgm:spPr/>
      <dgm:t>
        <a:bodyPr/>
        <a:lstStyle/>
        <a:p>
          <a:endParaRPr lang="en-US"/>
        </a:p>
      </dgm:t>
    </dgm:pt>
    <dgm:pt modelId="{EC502154-018F-4B25-8DD2-8BAA38D2D7EA}" type="sibTrans" cxnId="{B844353A-56D9-4A0B-B9D1-A71DC43831EE}">
      <dgm:prSet/>
      <dgm:spPr/>
      <dgm:t>
        <a:bodyPr/>
        <a:lstStyle/>
        <a:p>
          <a:endParaRPr lang="en-US"/>
        </a:p>
      </dgm:t>
    </dgm:pt>
    <dgm:pt modelId="{45B1BE57-0253-48CF-997D-524C44FF4BB9}">
      <dgm:prSet phldrT="[Text]" custT="1"/>
      <dgm:spPr>
        <a:solidFill>
          <a:srgbClr val="663300"/>
        </a:solidFill>
        <a:ln>
          <a:solidFill>
            <a:srgbClr val="4C2600"/>
          </a:solidFill>
        </a:ln>
      </dgm:spPr>
      <dgm:t>
        <a:bodyPr/>
        <a:lstStyle/>
        <a:p>
          <a:r>
            <a:rPr lang="en-US" sz="1800" b="1"/>
            <a:t>Phase 4: Nov 23 – Dec 11</a:t>
          </a:r>
        </a:p>
      </dgm:t>
    </dgm:pt>
    <dgm:pt modelId="{474B21DC-2C53-469B-A5EC-D2AC47467A5E}" type="parTrans" cxnId="{57AE74A0-3C3C-4E6A-B7FE-145C06644C78}">
      <dgm:prSet/>
      <dgm:spPr/>
      <dgm:t>
        <a:bodyPr/>
        <a:lstStyle/>
        <a:p>
          <a:endParaRPr lang="en-US"/>
        </a:p>
      </dgm:t>
    </dgm:pt>
    <dgm:pt modelId="{F90EC932-E857-467E-90F5-8852A084C0E5}" type="sibTrans" cxnId="{57AE74A0-3C3C-4E6A-B7FE-145C06644C78}">
      <dgm:prSet/>
      <dgm:spPr/>
      <dgm:t>
        <a:bodyPr/>
        <a:lstStyle/>
        <a:p>
          <a:endParaRPr lang="en-US"/>
        </a:p>
      </dgm:t>
    </dgm:pt>
    <dgm:pt modelId="{23F8E96E-AF1C-4352-B0DF-7B00791E0F7C}">
      <dgm:prSet phldrT="[Text]" custT="1"/>
      <dgm:spPr>
        <a:ln>
          <a:solidFill>
            <a:srgbClr val="4C2600"/>
          </a:solidFill>
        </a:ln>
      </dgm:spPr>
      <dgm:t>
        <a:bodyPr/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None/>
          </a:pPr>
          <a:r>
            <a:rPr lang="en-US" sz="130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All classes and final exams switch to remote delivery</a:t>
          </a:r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None/>
          </a:pPr>
          <a:r>
            <a:rPr lang="en-US" sz="130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Employees continue working as per staffing plan</a:t>
          </a:r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None/>
          </a:pPr>
          <a:r>
            <a:rPr lang="en-US" sz="130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Testing based on disease prevalence </a:t>
          </a:r>
        </a:p>
      </dgm:t>
    </dgm:pt>
    <dgm:pt modelId="{8D68D68C-F482-4B02-B011-C9F18F044673}" type="parTrans" cxnId="{6A7BD5C6-4669-4477-AFA5-7D11480B4164}">
      <dgm:prSet/>
      <dgm:spPr/>
      <dgm:t>
        <a:bodyPr/>
        <a:lstStyle/>
        <a:p>
          <a:endParaRPr lang="en-US"/>
        </a:p>
      </dgm:t>
    </dgm:pt>
    <dgm:pt modelId="{19EB618B-7A97-4A6A-8B52-28B9944CE56C}" type="sibTrans" cxnId="{6A7BD5C6-4669-4477-AFA5-7D11480B4164}">
      <dgm:prSet/>
      <dgm:spPr/>
      <dgm:t>
        <a:bodyPr/>
        <a:lstStyle/>
        <a:p>
          <a:endParaRPr lang="en-US"/>
        </a:p>
      </dgm:t>
    </dgm:pt>
    <dgm:pt modelId="{21FE5361-F52A-4432-AD62-F29602B5FF20}">
      <dgm:prSet custT="1"/>
      <dgm:spPr>
        <a:solidFill>
          <a:schemeClr val="accent4">
            <a:lumMod val="75000"/>
          </a:schemeClr>
        </a:solidFill>
        <a:ln>
          <a:solidFill>
            <a:srgbClr val="4C2600"/>
          </a:solidFill>
        </a:ln>
      </dgm:spPr>
      <dgm:t>
        <a:bodyPr/>
        <a:lstStyle/>
        <a:p>
          <a:r>
            <a:rPr lang="en-US" sz="1800" b="1"/>
            <a:t>Phase 2: Sept 7 – Sept 25</a:t>
          </a:r>
        </a:p>
      </dgm:t>
    </dgm:pt>
    <dgm:pt modelId="{CF4C64E0-134C-403E-8464-16E4BCD2F575}" type="parTrans" cxnId="{1FCF791B-A463-4D87-BF0F-BFBD6D1AD3E1}">
      <dgm:prSet/>
      <dgm:spPr/>
      <dgm:t>
        <a:bodyPr/>
        <a:lstStyle/>
        <a:p>
          <a:endParaRPr lang="en-US"/>
        </a:p>
      </dgm:t>
    </dgm:pt>
    <dgm:pt modelId="{E1F692CF-1B3C-4B72-B9C7-17ECCD18290D}" type="sibTrans" cxnId="{1FCF791B-A463-4D87-BF0F-BFBD6D1AD3E1}">
      <dgm:prSet/>
      <dgm:spPr/>
      <dgm:t>
        <a:bodyPr/>
        <a:lstStyle/>
        <a:p>
          <a:endParaRPr lang="en-US"/>
        </a:p>
      </dgm:t>
    </dgm:pt>
    <dgm:pt modelId="{B0DE1545-0D20-4D23-BBB4-EAEDFB29F9C5}">
      <dgm:prSet custT="1"/>
      <dgm:spPr>
        <a:ln>
          <a:solidFill>
            <a:srgbClr val="4C2600"/>
          </a:solidFill>
        </a:ln>
      </dgm:spPr>
      <dgm:t>
        <a:bodyPr/>
        <a:lstStyle/>
        <a:p>
          <a:pPr marL="0" lvl="0" algn="l" defTabSz="577850">
            <a:lnSpc>
              <a:spcPct val="10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None/>
          </a:pPr>
          <a:r>
            <a:rPr lang="en-US" sz="1300" kern="1200"/>
            <a:t>Some students return, in-person </a:t>
          </a:r>
          <a:r>
            <a:rPr lang="en-US" sz="130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classes begin </a:t>
          </a:r>
        </a:p>
      </dgm:t>
    </dgm:pt>
    <dgm:pt modelId="{3EAC0416-CEF1-4142-B963-56D75453C9D2}" type="parTrans" cxnId="{F6427EB0-0BF6-4B76-9BBF-F01DBA7BCFF8}">
      <dgm:prSet/>
      <dgm:spPr/>
      <dgm:t>
        <a:bodyPr/>
        <a:lstStyle/>
        <a:p>
          <a:endParaRPr lang="en-US"/>
        </a:p>
      </dgm:t>
    </dgm:pt>
    <dgm:pt modelId="{C03488F0-B082-41D1-973D-DF57BBFC2CA6}" type="sibTrans" cxnId="{F6427EB0-0BF6-4B76-9BBF-F01DBA7BCFF8}">
      <dgm:prSet/>
      <dgm:spPr/>
      <dgm:t>
        <a:bodyPr/>
        <a:lstStyle/>
        <a:p>
          <a:endParaRPr lang="en-US"/>
        </a:p>
      </dgm:t>
    </dgm:pt>
    <dgm:pt modelId="{15994D9D-1995-43DC-9770-D0774BB01967}">
      <dgm:prSet custT="1"/>
      <dgm:spPr>
        <a:ln>
          <a:solidFill>
            <a:srgbClr val="4C2600"/>
          </a:solidFill>
        </a:ln>
      </dgm:spPr>
      <dgm:t>
        <a:bodyPr/>
        <a:lstStyle/>
        <a:p>
          <a:pPr marL="0" lvl="0" algn="l" defTabSz="577850">
            <a:lnSpc>
              <a:spcPct val="10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None/>
          </a:pPr>
          <a:r>
            <a:rPr lang="en-US" sz="130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Face-to-face critical employees return to campus</a:t>
          </a:r>
        </a:p>
      </dgm:t>
    </dgm:pt>
    <dgm:pt modelId="{C185E05A-AB2E-4DCE-8B59-4193515092C2}" type="sibTrans" cxnId="{68130E7D-B050-46CB-BA1D-3742C9E9FDD8}">
      <dgm:prSet/>
      <dgm:spPr/>
      <dgm:t>
        <a:bodyPr/>
        <a:lstStyle/>
        <a:p>
          <a:endParaRPr lang="en-US"/>
        </a:p>
      </dgm:t>
    </dgm:pt>
    <dgm:pt modelId="{9C6861D3-22E0-41E0-896D-00DEC3D64090}" type="parTrans" cxnId="{68130E7D-B050-46CB-BA1D-3742C9E9FDD8}">
      <dgm:prSet/>
      <dgm:spPr/>
      <dgm:t>
        <a:bodyPr/>
        <a:lstStyle/>
        <a:p>
          <a:endParaRPr lang="en-US"/>
        </a:p>
      </dgm:t>
    </dgm:pt>
    <dgm:pt modelId="{E96D755A-D151-4AD2-BF9F-CBC035B0F0E4}">
      <dgm:prSet custT="1"/>
      <dgm:spPr>
        <a:ln>
          <a:solidFill>
            <a:srgbClr val="4C2600"/>
          </a:solidFill>
        </a:ln>
      </dgm:spPr>
      <dgm:t>
        <a:bodyPr/>
        <a:lstStyle/>
        <a:p>
          <a:pPr marL="0" lvl="0" algn="l" defTabSz="577850">
            <a:lnSpc>
              <a:spcPct val="10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None/>
          </a:pPr>
          <a:r>
            <a:rPr lang="en-US" sz="130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Weekly random sampling testing program</a:t>
          </a:r>
        </a:p>
      </dgm:t>
    </dgm:pt>
    <dgm:pt modelId="{1622887F-93B4-4533-96B0-324F59AD23C8}" type="sibTrans" cxnId="{803EB950-1E46-4054-A5E3-866C993406FF}">
      <dgm:prSet/>
      <dgm:spPr/>
      <dgm:t>
        <a:bodyPr/>
        <a:lstStyle/>
        <a:p>
          <a:endParaRPr lang="en-US"/>
        </a:p>
      </dgm:t>
    </dgm:pt>
    <dgm:pt modelId="{DACE8A94-D7E1-405A-AB7C-A6756419AF92}" type="parTrans" cxnId="{803EB950-1E46-4054-A5E3-866C993406FF}">
      <dgm:prSet/>
      <dgm:spPr/>
      <dgm:t>
        <a:bodyPr/>
        <a:lstStyle/>
        <a:p>
          <a:endParaRPr lang="en-US"/>
        </a:p>
      </dgm:t>
    </dgm:pt>
    <dgm:pt modelId="{40EB59DA-58F5-4EDC-9AC2-952743C5421A}" type="pres">
      <dgm:prSet presAssocID="{241D8D86-8F6A-4948-A874-4B9F577AC9DA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FA206169-0B6A-4567-8E28-693A617C04C2}" type="pres">
      <dgm:prSet presAssocID="{161068F2-F5F4-4582-AB00-924DF63C8B4B}" presName="parentText1" presStyleLbl="node1" presStyleIdx="0" presStyleCnt="4">
        <dgm:presLayoutVars>
          <dgm:chMax/>
          <dgm:chPref val="3"/>
          <dgm:bulletEnabled val="1"/>
        </dgm:presLayoutVars>
      </dgm:prSet>
      <dgm:spPr/>
    </dgm:pt>
    <dgm:pt modelId="{01F34B61-2A02-4700-B663-123389111E68}" type="pres">
      <dgm:prSet presAssocID="{161068F2-F5F4-4582-AB00-924DF63C8B4B}" presName="childText1" presStyleLbl="solidAlignAcc1" presStyleIdx="0" presStyleCnt="4" custLinFactNeighborY="-1520">
        <dgm:presLayoutVars>
          <dgm:chMax val="0"/>
          <dgm:chPref val="0"/>
          <dgm:bulletEnabled val="1"/>
        </dgm:presLayoutVars>
      </dgm:prSet>
      <dgm:spPr/>
    </dgm:pt>
    <dgm:pt modelId="{0168CB4B-4059-4FCC-9811-0B3032D4D17B}" type="pres">
      <dgm:prSet presAssocID="{21FE5361-F52A-4432-AD62-F29602B5FF20}" presName="parentText2" presStyleLbl="node1" presStyleIdx="1" presStyleCnt="4">
        <dgm:presLayoutVars>
          <dgm:chMax/>
          <dgm:chPref val="3"/>
          <dgm:bulletEnabled val="1"/>
        </dgm:presLayoutVars>
      </dgm:prSet>
      <dgm:spPr/>
    </dgm:pt>
    <dgm:pt modelId="{059C4EDE-EE4A-40C7-AA26-3DEECA628E2D}" type="pres">
      <dgm:prSet presAssocID="{21FE5361-F52A-4432-AD62-F29602B5FF20}" presName="childText2" presStyleLbl="solidAlignAcc1" presStyleIdx="1" presStyleCnt="4" custLinFactNeighborY="-1560">
        <dgm:presLayoutVars>
          <dgm:chMax val="0"/>
          <dgm:chPref val="0"/>
          <dgm:bulletEnabled val="1"/>
        </dgm:presLayoutVars>
      </dgm:prSet>
      <dgm:spPr/>
    </dgm:pt>
    <dgm:pt modelId="{38AAC386-01E6-43F9-ACA9-A5AE71E8B06F}" type="pres">
      <dgm:prSet presAssocID="{BCD032A1-C105-4DA3-A8ED-40504D33EF28}" presName="parentText3" presStyleLbl="node1" presStyleIdx="2" presStyleCnt="4">
        <dgm:presLayoutVars>
          <dgm:chMax/>
          <dgm:chPref val="3"/>
          <dgm:bulletEnabled val="1"/>
        </dgm:presLayoutVars>
      </dgm:prSet>
      <dgm:spPr/>
    </dgm:pt>
    <dgm:pt modelId="{C86DA70A-72FD-47C3-BE99-5DE4F7858344}" type="pres">
      <dgm:prSet presAssocID="{BCD032A1-C105-4DA3-A8ED-40504D33EF28}" presName="childText3" presStyleLbl="solidAlignAcc1" presStyleIdx="2" presStyleCnt="4" custLinFactNeighborY="-1203">
        <dgm:presLayoutVars>
          <dgm:chMax val="0"/>
          <dgm:chPref val="0"/>
          <dgm:bulletEnabled val="1"/>
        </dgm:presLayoutVars>
      </dgm:prSet>
      <dgm:spPr/>
    </dgm:pt>
    <dgm:pt modelId="{99334E96-B21A-47B3-8B8C-9E7A4E928823}" type="pres">
      <dgm:prSet presAssocID="{45B1BE57-0253-48CF-997D-524C44FF4BB9}" presName="parentText4" presStyleLbl="node1" presStyleIdx="3" presStyleCnt="4">
        <dgm:presLayoutVars>
          <dgm:chMax/>
          <dgm:chPref val="3"/>
          <dgm:bulletEnabled val="1"/>
        </dgm:presLayoutVars>
      </dgm:prSet>
      <dgm:spPr/>
    </dgm:pt>
    <dgm:pt modelId="{CB073CC3-5236-4615-B8F1-FB4F005FF2FE}" type="pres">
      <dgm:prSet presAssocID="{45B1BE57-0253-48CF-997D-524C44FF4BB9}" presName="childText4" presStyleLbl="solidAlignAcc1" presStyleIdx="3" presStyleCnt="4" custScaleX="100901" custLinFactNeighborX="455" custLinFactNeighborY="-1188">
        <dgm:presLayoutVars>
          <dgm:chMax val="0"/>
          <dgm:chPref val="0"/>
          <dgm:bulletEnabled val="1"/>
        </dgm:presLayoutVars>
      </dgm:prSet>
      <dgm:spPr/>
    </dgm:pt>
  </dgm:ptLst>
  <dgm:cxnLst>
    <dgm:cxn modelId="{17332401-E608-4877-BF7A-0A6E76933F23}" srcId="{161068F2-F5F4-4582-AB00-924DF63C8B4B}" destId="{EBEA4B27-2BC3-41F1-B223-F45708CE52DB}" srcOrd="0" destOrd="0" parTransId="{08BE011A-80C4-470C-B56D-822734EF71CD}" sibTransId="{BA10AB35-BE4D-48EE-AC8E-9DC6F6F2146F}"/>
    <dgm:cxn modelId="{EB90BC1A-C202-4FAF-B8BE-2D3223F9A22C}" type="presOf" srcId="{161068F2-F5F4-4582-AB00-924DF63C8B4B}" destId="{FA206169-0B6A-4567-8E28-693A617C04C2}" srcOrd="0" destOrd="0" presId="urn:microsoft.com/office/officeart/2009/3/layout/IncreasingArrowsProcess"/>
    <dgm:cxn modelId="{1FCF791B-A463-4D87-BF0F-BFBD6D1AD3E1}" srcId="{241D8D86-8F6A-4948-A874-4B9F577AC9DA}" destId="{21FE5361-F52A-4432-AD62-F29602B5FF20}" srcOrd="1" destOrd="0" parTransId="{CF4C64E0-134C-403E-8464-16E4BCD2F575}" sibTransId="{E1F692CF-1B3C-4B72-B9C7-17ECCD18290D}"/>
    <dgm:cxn modelId="{A8408B2D-3E44-4F54-88B5-74019A0C69B0}" type="presOf" srcId="{15994D9D-1995-43DC-9770-D0774BB01967}" destId="{059C4EDE-EE4A-40C7-AA26-3DEECA628E2D}" srcOrd="0" destOrd="1" presId="urn:microsoft.com/office/officeart/2009/3/layout/IncreasingArrowsProcess"/>
    <dgm:cxn modelId="{BB3EA62E-961A-42A4-AB86-E680C40B0694}" type="presOf" srcId="{E96D755A-D151-4AD2-BF9F-CBC035B0F0E4}" destId="{059C4EDE-EE4A-40C7-AA26-3DEECA628E2D}" srcOrd="0" destOrd="2" presId="urn:microsoft.com/office/officeart/2009/3/layout/IncreasingArrowsProcess"/>
    <dgm:cxn modelId="{B844353A-56D9-4A0B-B9D1-A71DC43831EE}" srcId="{BCD032A1-C105-4DA3-A8ED-40504D33EF28}" destId="{1AFFCB04-39C9-4E25-A753-A02CC39601AC}" srcOrd="0" destOrd="0" parTransId="{36190D3F-8F41-4FD6-8409-386734001887}" sibTransId="{EC502154-018F-4B25-8DD2-8BAA38D2D7EA}"/>
    <dgm:cxn modelId="{9BFE3F46-971A-459B-9535-14F17E81E892}" type="presOf" srcId="{241D8D86-8F6A-4948-A874-4B9F577AC9DA}" destId="{40EB59DA-58F5-4EDC-9AC2-952743C5421A}" srcOrd="0" destOrd="0" presId="urn:microsoft.com/office/officeart/2009/3/layout/IncreasingArrowsProcess"/>
    <dgm:cxn modelId="{675EF44C-B170-4B2E-B930-B52FEB23B003}" type="presOf" srcId="{23F8E96E-AF1C-4352-B0DF-7B00791E0F7C}" destId="{CB073CC3-5236-4615-B8F1-FB4F005FF2FE}" srcOrd="0" destOrd="0" presId="urn:microsoft.com/office/officeart/2009/3/layout/IncreasingArrowsProcess"/>
    <dgm:cxn modelId="{803EB950-1E46-4054-A5E3-866C993406FF}" srcId="{21FE5361-F52A-4432-AD62-F29602B5FF20}" destId="{E96D755A-D151-4AD2-BF9F-CBC035B0F0E4}" srcOrd="2" destOrd="0" parTransId="{DACE8A94-D7E1-405A-AB7C-A6756419AF92}" sibTransId="{1622887F-93B4-4533-96B0-324F59AD23C8}"/>
    <dgm:cxn modelId="{E2C93A7B-60F9-4884-821B-33733C30C4CF}" srcId="{241D8D86-8F6A-4948-A874-4B9F577AC9DA}" destId="{161068F2-F5F4-4582-AB00-924DF63C8B4B}" srcOrd="0" destOrd="0" parTransId="{0FDCD69F-3B39-4C79-B3A2-BA9F513946D0}" sibTransId="{F6D2140D-145E-4B62-96DA-0B8BD34653B1}"/>
    <dgm:cxn modelId="{68130E7D-B050-46CB-BA1D-3742C9E9FDD8}" srcId="{21FE5361-F52A-4432-AD62-F29602B5FF20}" destId="{15994D9D-1995-43DC-9770-D0774BB01967}" srcOrd="1" destOrd="0" parTransId="{9C6861D3-22E0-41E0-896D-00DEC3D64090}" sibTransId="{C185E05A-AB2E-4DCE-8B59-4193515092C2}"/>
    <dgm:cxn modelId="{37A47D87-2198-48F4-9788-EF11082B4629}" type="presOf" srcId="{BCD032A1-C105-4DA3-A8ED-40504D33EF28}" destId="{38AAC386-01E6-43F9-ACA9-A5AE71E8B06F}" srcOrd="0" destOrd="0" presId="urn:microsoft.com/office/officeart/2009/3/layout/IncreasingArrowsProcess"/>
    <dgm:cxn modelId="{DC078A9B-15E5-4312-A594-DE47FD1C45CA}" type="presOf" srcId="{1AFFCB04-39C9-4E25-A753-A02CC39601AC}" destId="{C86DA70A-72FD-47C3-BE99-5DE4F7858344}" srcOrd="0" destOrd="0" presId="urn:microsoft.com/office/officeart/2009/3/layout/IncreasingArrowsProcess"/>
    <dgm:cxn modelId="{659A3DA0-A296-4F2B-BD35-62112DA66EAC}" type="presOf" srcId="{B0DE1545-0D20-4D23-BBB4-EAEDFB29F9C5}" destId="{059C4EDE-EE4A-40C7-AA26-3DEECA628E2D}" srcOrd="0" destOrd="0" presId="urn:microsoft.com/office/officeart/2009/3/layout/IncreasingArrowsProcess"/>
    <dgm:cxn modelId="{57AE74A0-3C3C-4E6A-B7FE-145C06644C78}" srcId="{241D8D86-8F6A-4948-A874-4B9F577AC9DA}" destId="{45B1BE57-0253-48CF-997D-524C44FF4BB9}" srcOrd="3" destOrd="0" parTransId="{474B21DC-2C53-469B-A5EC-D2AC47467A5E}" sibTransId="{F90EC932-E857-467E-90F5-8852A084C0E5}"/>
    <dgm:cxn modelId="{F6427EB0-0BF6-4B76-9BBF-F01DBA7BCFF8}" srcId="{21FE5361-F52A-4432-AD62-F29602B5FF20}" destId="{B0DE1545-0D20-4D23-BBB4-EAEDFB29F9C5}" srcOrd="0" destOrd="0" parTransId="{3EAC0416-CEF1-4142-B963-56D75453C9D2}" sibTransId="{C03488F0-B082-41D1-973D-DF57BBFC2CA6}"/>
    <dgm:cxn modelId="{AD22A0C1-9F90-4D14-BFC1-E01C0C883D71}" type="presOf" srcId="{45B1BE57-0253-48CF-997D-524C44FF4BB9}" destId="{99334E96-B21A-47B3-8B8C-9E7A4E928823}" srcOrd="0" destOrd="0" presId="urn:microsoft.com/office/officeart/2009/3/layout/IncreasingArrowsProcess"/>
    <dgm:cxn modelId="{3705DBC5-44FC-43B9-BE32-06870D931659}" type="presOf" srcId="{EBEA4B27-2BC3-41F1-B223-F45708CE52DB}" destId="{01F34B61-2A02-4700-B663-123389111E68}" srcOrd="0" destOrd="0" presId="urn:microsoft.com/office/officeart/2009/3/layout/IncreasingArrowsProcess"/>
    <dgm:cxn modelId="{6A7BD5C6-4669-4477-AFA5-7D11480B4164}" srcId="{45B1BE57-0253-48CF-997D-524C44FF4BB9}" destId="{23F8E96E-AF1C-4352-B0DF-7B00791E0F7C}" srcOrd="0" destOrd="0" parTransId="{8D68D68C-F482-4B02-B011-C9F18F044673}" sibTransId="{19EB618B-7A97-4A6A-8B52-28B9944CE56C}"/>
    <dgm:cxn modelId="{413AA6CB-8BFD-4E42-8049-A24360F1E32C}" type="presOf" srcId="{21FE5361-F52A-4432-AD62-F29602B5FF20}" destId="{0168CB4B-4059-4FCC-9811-0B3032D4D17B}" srcOrd="0" destOrd="0" presId="urn:microsoft.com/office/officeart/2009/3/layout/IncreasingArrowsProcess"/>
    <dgm:cxn modelId="{03696CCE-DFF1-4A55-A146-90A6E7116E7B}" srcId="{241D8D86-8F6A-4948-A874-4B9F577AC9DA}" destId="{BCD032A1-C105-4DA3-A8ED-40504D33EF28}" srcOrd="2" destOrd="0" parTransId="{2200D639-1EC6-4EAE-A276-B5577C645095}" sibTransId="{F666182E-5311-4D21-89B6-C46FC47673B2}"/>
    <dgm:cxn modelId="{C4360647-55DC-40A4-B214-DA87E5861A38}" type="presParOf" srcId="{40EB59DA-58F5-4EDC-9AC2-952743C5421A}" destId="{FA206169-0B6A-4567-8E28-693A617C04C2}" srcOrd="0" destOrd="0" presId="urn:microsoft.com/office/officeart/2009/3/layout/IncreasingArrowsProcess"/>
    <dgm:cxn modelId="{E38DFFBA-77EB-409F-9276-DDEE3BABF1C9}" type="presParOf" srcId="{40EB59DA-58F5-4EDC-9AC2-952743C5421A}" destId="{01F34B61-2A02-4700-B663-123389111E68}" srcOrd="1" destOrd="0" presId="urn:microsoft.com/office/officeart/2009/3/layout/IncreasingArrowsProcess"/>
    <dgm:cxn modelId="{B3C7C4EA-E990-4640-8DC1-37DBAC4279C3}" type="presParOf" srcId="{40EB59DA-58F5-4EDC-9AC2-952743C5421A}" destId="{0168CB4B-4059-4FCC-9811-0B3032D4D17B}" srcOrd="2" destOrd="0" presId="urn:microsoft.com/office/officeart/2009/3/layout/IncreasingArrowsProcess"/>
    <dgm:cxn modelId="{F4E79706-2E8E-4497-8562-FE4908587149}" type="presParOf" srcId="{40EB59DA-58F5-4EDC-9AC2-952743C5421A}" destId="{059C4EDE-EE4A-40C7-AA26-3DEECA628E2D}" srcOrd="3" destOrd="0" presId="urn:microsoft.com/office/officeart/2009/3/layout/IncreasingArrowsProcess"/>
    <dgm:cxn modelId="{D24CB5A2-BD9B-4141-8A73-8B84201471AB}" type="presParOf" srcId="{40EB59DA-58F5-4EDC-9AC2-952743C5421A}" destId="{38AAC386-01E6-43F9-ACA9-A5AE71E8B06F}" srcOrd="4" destOrd="0" presId="urn:microsoft.com/office/officeart/2009/3/layout/IncreasingArrowsProcess"/>
    <dgm:cxn modelId="{951AB5A9-3644-4CD2-9915-E93631CFF0C6}" type="presParOf" srcId="{40EB59DA-58F5-4EDC-9AC2-952743C5421A}" destId="{C86DA70A-72FD-47C3-BE99-5DE4F7858344}" srcOrd="5" destOrd="0" presId="urn:microsoft.com/office/officeart/2009/3/layout/IncreasingArrowsProcess"/>
    <dgm:cxn modelId="{6658FDD3-5536-4003-B548-86B5ADE81A35}" type="presParOf" srcId="{40EB59DA-58F5-4EDC-9AC2-952743C5421A}" destId="{99334E96-B21A-47B3-8B8C-9E7A4E928823}" srcOrd="6" destOrd="0" presId="urn:microsoft.com/office/officeart/2009/3/layout/IncreasingArrowsProcess"/>
    <dgm:cxn modelId="{C2BAB500-25BA-4DFD-A5D7-EAC40155C73E}" type="presParOf" srcId="{40EB59DA-58F5-4EDC-9AC2-952743C5421A}" destId="{CB073CC3-5236-4615-B8F1-FB4F005FF2FE}" srcOrd="7" destOrd="0" presId="urn:microsoft.com/office/officeart/2009/3/layout/IncreasingArrowsProcess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206169-0B6A-4567-8E28-693A617C04C2}">
      <dsp:nvSpPr>
        <dsp:cNvPr id="0" name=""/>
        <dsp:cNvSpPr/>
      </dsp:nvSpPr>
      <dsp:spPr>
        <a:xfrm>
          <a:off x="0" y="53103"/>
          <a:ext cx="10048461" cy="1462904"/>
        </a:xfrm>
        <a:prstGeom prst="rightArrow">
          <a:avLst>
            <a:gd name="adj1" fmla="val 50000"/>
            <a:gd name="adj2" fmla="val 50000"/>
          </a:avLst>
        </a:prstGeom>
        <a:solidFill>
          <a:srgbClr val="FFC000"/>
        </a:solidFill>
        <a:ln w="12700" cap="flat" cmpd="sng" algn="ctr">
          <a:solidFill>
            <a:srgbClr val="4C26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23223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solidFill>
                <a:srgbClr val="663300"/>
              </a:solidFill>
            </a:rPr>
            <a:t>Phase 1: Aug 24 – Sept 4</a:t>
          </a:r>
        </a:p>
      </dsp:txBody>
      <dsp:txXfrm>
        <a:off x="0" y="418829"/>
        <a:ext cx="9682735" cy="731452"/>
      </dsp:txXfrm>
    </dsp:sp>
    <dsp:sp modelId="{01F34B61-2A02-4700-B663-123389111E68}">
      <dsp:nvSpPr>
        <dsp:cNvPr id="0" name=""/>
        <dsp:cNvSpPr/>
      </dsp:nvSpPr>
      <dsp:spPr>
        <a:xfrm>
          <a:off x="0" y="1142470"/>
          <a:ext cx="2316170" cy="27059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C26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None/>
          </a:pPr>
          <a:r>
            <a:rPr lang="en-US" sz="1300" kern="1200"/>
            <a:t>All classes online </a:t>
          </a:r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None/>
          </a:pPr>
          <a:r>
            <a:rPr lang="en-US" sz="1300" kern="1200"/>
            <a:t>No additional students on campus </a:t>
          </a:r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None/>
          </a:pPr>
          <a:r>
            <a:rPr lang="en-US" sz="1300" kern="1200"/>
            <a:t>Remote work where possible</a:t>
          </a:r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None/>
          </a:pPr>
          <a:r>
            <a:rPr lang="en-US" sz="1300" kern="1200"/>
            <a:t>Testing for students and employees who must remain on campus</a:t>
          </a:r>
        </a:p>
      </dsp:txBody>
      <dsp:txXfrm>
        <a:off x="0" y="1142470"/>
        <a:ext cx="2316170" cy="2705933"/>
      </dsp:txXfrm>
    </dsp:sp>
    <dsp:sp modelId="{0168CB4B-4059-4FCC-9811-0B3032D4D17B}">
      <dsp:nvSpPr>
        <dsp:cNvPr id="0" name=""/>
        <dsp:cNvSpPr/>
      </dsp:nvSpPr>
      <dsp:spPr>
        <a:xfrm>
          <a:off x="2316170" y="540565"/>
          <a:ext cx="7732290" cy="1462904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>
            <a:lumMod val="75000"/>
          </a:schemeClr>
        </a:solidFill>
        <a:ln w="12700" cap="flat" cmpd="sng" algn="ctr">
          <a:solidFill>
            <a:srgbClr val="4C26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23223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Phase 2: Sept 7 – Sept 25</a:t>
          </a:r>
        </a:p>
      </dsp:txBody>
      <dsp:txXfrm>
        <a:off x="2316170" y="906291"/>
        <a:ext cx="7366564" cy="731452"/>
      </dsp:txXfrm>
    </dsp:sp>
    <dsp:sp modelId="{059C4EDE-EE4A-40C7-AA26-3DEECA628E2D}">
      <dsp:nvSpPr>
        <dsp:cNvPr id="0" name=""/>
        <dsp:cNvSpPr/>
      </dsp:nvSpPr>
      <dsp:spPr>
        <a:xfrm>
          <a:off x="2316170" y="1629926"/>
          <a:ext cx="2316170" cy="26369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C26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None/>
          </a:pPr>
          <a:r>
            <a:rPr lang="en-US" sz="1300" kern="1200"/>
            <a:t>Some students return, in-person </a:t>
          </a:r>
          <a:r>
            <a:rPr lang="en-US" sz="130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classes begin </a:t>
          </a:r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None/>
          </a:pPr>
          <a:r>
            <a:rPr lang="en-US" sz="130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Face-to-face critical employees return to campus</a:t>
          </a:r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None/>
          </a:pPr>
          <a:r>
            <a:rPr lang="en-US" sz="130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Weekly random sampling testing program</a:t>
          </a:r>
        </a:p>
      </dsp:txBody>
      <dsp:txXfrm>
        <a:off x="2316170" y="1629926"/>
        <a:ext cx="2316170" cy="2636962"/>
      </dsp:txXfrm>
    </dsp:sp>
    <dsp:sp modelId="{38AAC386-01E6-43F9-ACA9-A5AE71E8B06F}">
      <dsp:nvSpPr>
        <dsp:cNvPr id="0" name=""/>
        <dsp:cNvSpPr/>
      </dsp:nvSpPr>
      <dsp:spPr>
        <a:xfrm>
          <a:off x="4632340" y="1028028"/>
          <a:ext cx="5416120" cy="1462904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>
            <a:lumMod val="50000"/>
          </a:schemeClr>
        </a:solidFill>
        <a:ln w="12700" cap="flat" cmpd="sng" algn="ctr">
          <a:solidFill>
            <a:srgbClr val="4C26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23223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Phase 3: Sept 28 – Nov 20</a:t>
          </a:r>
        </a:p>
      </dsp:txBody>
      <dsp:txXfrm>
        <a:off x="4632340" y="1393754"/>
        <a:ext cx="5050394" cy="731452"/>
      </dsp:txXfrm>
    </dsp:sp>
    <dsp:sp modelId="{C86DA70A-72FD-47C3-BE99-5DE4F7858344}">
      <dsp:nvSpPr>
        <dsp:cNvPr id="0" name=""/>
        <dsp:cNvSpPr/>
      </dsp:nvSpPr>
      <dsp:spPr>
        <a:xfrm>
          <a:off x="4632340" y="2126590"/>
          <a:ext cx="2316170" cy="26545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C26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None/>
          </a:pPr>
          <a:r>
            <a:rPr lang="en-US" sz="1300" kern="1200"/>
            <a:t>All students return for 8 full weeks </a:t>
          </a:r>
          <a:r>
            <a:rPr lang="en-US" sz="130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of face-to-face instruction </a:t>
          </a:r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None/>
          </a:pPr>
          <a:r>
            <a:rPr lang="en-US" sz="130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Increased campus employees, but continued work for home where possible </a:t>
          </a:r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None/>
          </a:pPr>
          <a:r>
            <a:rPr lang="en-US" sz="130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Surveillance testing program</a:t>
          </a:r>
        </a:p>
      </dsp:txBody>
      <dsp:txXfrm>
        <a:off x="4632340" y="2126590"/>
        <a:ext cx="2316170" cy="2654594"/>
      </dsp:txXfrm>
    </dsp:sp>
    <dsp:sp modelId="{99334E96-B21A-47B3-8B8C-9E7A4E928823}">
      <dsp:nvSpPr>
        <dsp:cNvPr id="0" name=""/>
        <dsp:cNvSpPr/>
      </dsp:nvSpPr>
      <dsp:spPr>
        <a:xfrm>
          <a:off x="6948510" y="1515490"/>
          <a:ext cx="3099950" cy="1462904"/>
        </a:xfrm>
        <a:prstGeom prst="rightArrow">
          <a:avLst>
            <a:gd name="adj1" fmla="val 50000"/>
            <a:gd name="adj2" fmla="val 50000"/>
          </a:avLst>
        </a:prstGeom>
        <a:solidFill>
          <a:srgbClr val="663300"/>
        </a:solidFill>
        <a:ln w="12700" cap="flat" cmpd="sng" algn="ctr">
          <a:solidFill>
            <a:srgbClr val="4C26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23223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Phase 4: Nov 23 – Dec 11</a:t>
          </a:r>
        </a:p>
      </dsp:txBody>
      <dsp:txXfrm>
        <a:off x="6948510" y="1881216"/>
        <a:ext cx="2734224" cy="731452"/>
      </dsp:txXfrm>
    </dsp:sp>
    <dsp:sp modelId="{CB073CC3-5236-4615-B8F1-FB4F005FF2FE}">
      <dsp:nvSpPr>
        <dsp:cNvPr id="0" name=""/>
        <dsp:cNvSpPr/>
      </dsp:nvSpPr>
      <dsp:spPr>
        <a:xfrm>
          <a:off x="6948615" y="2614081"/>
          <a:ext cx="2358330" cy="26857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C26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None/>
          </a:pPr>
          <a:r>
            <a:rPr lang="en-US" sz="130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All classes and final exams switch to remote delivery</a:t>
          </a:r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None/>
          </a:pPr>
          <a:r>
            <a:rPr lang="en-US" sz="130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Employees continue working as per staffing plan</a:t>
          </a:r>
        </a:p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None/>
          </a:pPr>
          <a:r>
            <a:rPr lang="en-US" sz="130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Testing based on disease prevalence </a:t>
          </a:r>
        </a:p>
      </dsp:txBody>
      <dsp:txXfrm>
        <a:off x="6948615" y="2614081"/>
        <a:ext cx="2358330" cy="26857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BB175C-629D-4119-A080-89A705BEEBE3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FA246-665D-4F5B-9D1C-5DFFB2C7E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60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59AF6D-BA0E-4594-94DB-478664329D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78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4A2C8-6C88-4E71-83EE-698B9D4FE22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5656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4A2C8-6C88-4E71-83EE-698B9D4FE22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1339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Ensures additional time to operationalize and staff a surveillance testing program </a:t>
            </a:r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needed in order to return all students to campus and remain as safe as possible </a:t>
            </a:r>
          </a:p>
          <a:p>
            <a:pPr lvl="1"/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research supporting 2X/week testing;  </a:t>
            </a:r>
          </a:p>
          <a:p>
            <a:pPr lvl="1"/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delay impacted by supply chain issues, staffing needs; </a:t>
            </a:r>
          </a:p>
          <a:p>
            <a:pPr lvl="1"/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reinforces our steadfast commitment to the health and safety of our students, employees and Laramie community.</a:t>
            </a:r>
          </a:p>
          <a:p>
            <a:pPr lvl="0"/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Aids in decreasing campus density </a:t>
            </a:r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While the testing program is being finalized</a:t>
            </a:r>
          </a:p>
          <a:p>
            <a:pPr lvl="1"/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Decreasing density can contribute to lowering infection rates</a:t>
            </a:r>
          </a:p>
          <a:p>
            <a:pPr lvl="0"/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Provides an opportunity to extend the in-person experience for a cohort of students who are likely to benefit the most from that experience </a:t>
            </a:r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Possible cohorts include first year students, with priority on first gen students; classes than require in-person experiences, graduate teaching assistants, ROTC, athletes</a:t>
            </a:r>
          </a:p>
          <a:p>
            <a:pPr lvl="1"/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Allows increased f2f support for these students (while other students are receiving this support remotely)</a:t>
            </a:r>
          </a:p>
          <a:p>
            <a:pPr lvl="0"/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Provides an opportunity to establish and reinforce a culture of personal and social responsibility </a:t>
            </a:r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Adoption of preventative measures is essential to the University fully opening and staying open</a:t>
            </a:r>
          </a:p>
          <a:p>
            <a:pPr lvl="1"/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Phased approach allows for establishing and reinforcing a culture of compliance amongst a smaller cohort before the larger student body returns</a:t>
            </a:r>
          </a:p>
          <a:p>
            <a:pPr lvl="1"/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cohort can serve as ambassadors for promoting healthy behaviors upon full return</a:t>
            </a:r>
          </a:p>
          <a:p>
            <a:pPr lvl="0"/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Provides an opportunity for experiential learning among early returning students </a:t>
            </a:r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Engage students in active learning that fosters leadership, advocacy and commitment, </a:t>
            </a:r>
          </a:p>
          <a:p>
            <a:pPr lvl="1"/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provide 1 tuition free credit for students who help to shape the university by engaging in a variety of return to campus efforts</a:t>
            </a:r>
          </a:p>
          <a:p>
            <a:pPr lvl="0"/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Provides additional time to ensure that learning spaces are fully equipped and ready for high quality teaching and learning.</a:t>
            </a:r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Technology in these classrooms is critical to the synchronous teaching and learning that occurs in an hybrid or </a:t>
            </a:r>
            <a:r>
              <a:rPr lang="en-US" sz="1200" kern="120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hy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-flex environment</a:t>
            </a:r>
          </a:p>
          <a:p>
            <a:pPr lvl="0"/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Provides faculty with additional time to fine-tune the f2f experience using hybrid/hyflex approaches</a:t>
            </a:r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4A2C8-6C88-4E71-83EE-698B9D4FE22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84829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4A2C8-6C88-4E71-83EE-698B9D4FE22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5423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4A2C8-6C88-4E71-83EE-698B9D4FE22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176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A394C-D6F6-4665-95D7-9ADBB90310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6CB586-A36E-4CDB-B087-C157852069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F33961-1BB0-49D9-A4EA-6338B9E19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551BC-8CB3-4A2C-930A-8CEC2C24C3C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C099A-F4D9-4BE0-9B1C-48185FA24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6B667F-7FD4-48BD-954A-511CD8DBB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67E-039F-4E17-B5A7-AAE31960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49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20154-0E55-4E27-9F4A-191C0745B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90F2DF-BBFC-4AF6-AB03-EC4EFAEE20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011E16-9550-4642-9926-68CA7A418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551BC-8CB3-4A2C-930A-8CEC2C24C3C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9D9AD-D82C-4F24-9000-33A56AB77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813F2-EAB3-4D3E-9060-9F5CC2830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67E-039F-4E17-B5A7-AAE31960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688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9FE94B-B93C-42BC-9211-627F10593A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D9B0E0-79F3-44BE-A034-A380AF430C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F92982-4DFB-4ABF-880E-74754A532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551BC-8CB3-4A2C-930A-8CEC2C24C3C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DEFCFD-F2E0-475D-AC73-6EB2DF43C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812D2-017F-41D0-9916-7D467502C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67E-039F-4E17-B5A7-AAE31960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22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, Right,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2" y="4965303"/>
            <a:ext cx="4407673" cy="897983"/>
          </a:xfrm>
        </p:spPr>
        <p:txBody>
          <a:bodyPr anchor="b" anchorCtr="0"/>
          <a:lstStyle>
            <a:lvl1pPr>
              <a:lnSpc>
                <a:spcPct val="85000"/>
              </a:lnSpc>
              <a:defRPr sz="2800" b="1" baseline="0">
                <a:latin typeface="+mn-lt"/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2" y="5940663"/>
            <a:ext cx="4407673" cy="478209"/>
          </a:xfrm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sz="1200" dirty="0"/>
            </a:lvl1pPr>
          </a:lstStyle>
          <a:p>
            <a:pPr marL="228600" lvl="0" indent="-228600">
              <a:lnSpc>
                <a:spcPct val="130000"/>
              </a:lnSpc>
            </a:pPr>
            <a:r>
              <a:rPr lang="en-US"/>
              <a:t>Click to edit Subtitle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2" y="4585210"/>
            <a:ext cx="4407673" cy="348286"/>
          </a:xfrm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sz="900" b="1" kern="0" cap="all" spc="250" baseline="0" dirty="0">
                <a:solidFill>
                  <a:schemeClr val="accent5">
                    <a:lumMod val="60000"/>
                    <a:lumOff val="40000"/>
                  </a:schemeClr>
                </a:solidFill>
                <a:ea typeface="Nexa Black" charset="0"/>
                <a:cs typeface="Nexa Black" charset="0"/>
              </a:defRPr>
            </a:lvl1pPr>
          </a:lstStyle>
          <a:p>
            <a:pPr marL="228600" lvl="0" indent="-228600"/>
            <a:r>
              <a:rPr lang="en-US"/>
              <a:t>Date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5322074" y="0"/>
            <a:ext cx="6869925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61312496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468000" y="2054581"/>
            <a:ext cx="11252200" cy="3928209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icon to add chart</a:t>
            </a:r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68000" y="1659816"/>
            <a:ext cx="11252200" cy="3571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6505058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2B572-8B34-43AD-9C4F-CF8B848AC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C579C-ABFA-4406-92C4-97EAD99F1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85DEB1-B6CF-490E-AE3E-2AB0580E9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551BC-8CB3-4A2C-930A-8CEC2C24C3C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22F6C-519C-4F11-ACD1-658FC9346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537212-786B-47BB-9D2F-2F7D19263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67E-039F-4E17-B5A7-AAE31960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96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E0BFE-8C5E-4216-BEF5-7F067144E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427308-F3D5-47F0-BC32-4E77F9A01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1AD33-1C6C-4E9A-8827-2DC9A734F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551BC-8CB3-4A2C-930A-8CEC2C24C3C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6C826-3BD0-4D8E-9D89-0B2B04383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2432EA-7C0E-4B7A-A5E5-322592E24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67E-039F-4E17-B5A7-AAE31960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72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33175-216A-413F-81E4-9AB9AED38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BE076-A9C2-499C-81B8-CE103C63E9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0BD84B-AD16-457F-A363-0CD7AB2B41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203B8C-0047-4C29-BC1F-DD66F6B5D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551BC-8CB3-4A2C-930A-8CEC2C24C3C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56A7B2-EEEB-46D2-8DC4-FFBE41C1A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642043-5F4C-40E9-9ABF-FE831B0AD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67E-039F-4E17-B5A7-AAE31960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12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19948-32AA-469E-9A99-372E37631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A2A09A-25EA-44DB-99E1-6E45A3151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93385D-D88E-420E-8F0B-9E671FAA0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7A1A2A-A412-4D1E-AC22-900173118A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0A3D62-5AB1-4B93-A179-864E856CD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872843-672F-43C2-AA18-C7D16D310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551BC-8CB3-4A2C-930A-8CEC2C24C3C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164B76-86AF-4CFC-B083-907773B9A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001D9E-B8C5-4478-9E51-CE1BFD552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67E-039F-4E17-B5A7-AAE31960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651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B9AD7-7378-4608-AE28-F214D9BC8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7DF99C-9E4B-4316-AADE-84C2B3965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551BC-8CB3-4A2C-930A-8CEC2C24C3C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6DB0AD-40C8-4234-B2FA-C792CC4E4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70D052-45D4-4EC1-98F3-6A5410022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67E-039F-4E17-B5A7-AAE31960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24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33D064-829A-464C-996F-1DC041F25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551BC-8CB3-4A2C-930A-8CEC2C24C3C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A59289-1CDB-4787-ADB1-5A7B1240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DFCB5A-626E-498D-82E1-76DE912D7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67E-039F-4E17-B5A7-AAE31960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94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A8310-D130-4E20-B85D-18CAA713E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9C121-9750-4BE2-8D0B-396A32A6C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CE5D4A-41CE-4311-B889-4F4FA2E7D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C319C0-102B-425F-81E2-B3D374A1A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551BC-8CB3-4A2C-930A-8CEC2C24C3C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1BC0CF-E319-402F-AA38-1C33F681F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86DB99-A16B-4F80-840A-60F902889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67E-039F-4E17-B5A7-AAE31960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61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AD10-AFC9-44DC-B393-68323B9FA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4811DF-593B-40A6-A37D-FC93C56747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61D8BE-A06A-4541-8D81-6D83F3A34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64D27B-DAED-4B92-8316-D5B1B0789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551BC-8CB3-4A2C-930A-8CEC2C24C3C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2D0445-AB2C-4F37-BDC5-A150DA84A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AFD35-B339-4B59-9C48-D1E71881C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467E-039F-4E17-B5A7-AAE31960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504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60B016-B6B2-47DC-B6F1-6C549B1AD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C4D356-2690-4E97-B918-D70B64513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537B7-41DD-4E20-B755-28C0782989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551BC-8CB3-4A2C-930A-8CEC2C24C3C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F7A8C-BD6E-4884-9A6D-5DB4FE8C69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250C7-7F14-4BD1-9432-84415AE572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9467E-039F-4E17-B5A7-AAE319600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981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2.xml"/><Relationship Id="rId7" Type="http://schemas.openxmlformats.org/officeDocument/2006/relationships/image" Target="../media/image1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12" Type="http://schemas.openxmlformats.org/officeDocument/2006/relationships/image" Target="../media/image1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11" Type="http://schemas.openxmlformats.org/officeDocument/2006/relationships/image" Target="../media/image11.jpe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jpg"/><Relationship Id="rId4" Type="http://schemas.openxmlformats.org/officeDocument/2006/relationships/image" Target="../media/image3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6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4EC58132-4982-41BD-8B7A-1C5F346C2C1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6" imgW="415" imgH="416" progId="TCLayout.ActiveDocument.1">
                  <p:embed/>
                </p:oleObj>
              </mc:Choice>
              <mc:Fallback>
                <p:oleObj name="think-cell Slide" r:id="rId6" imgW="415" imgH="416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4EC58132-4982-41BD-8B7A-1C5F346C2C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95F105F7-A315-45A8-81AB-9EB3E9E4D7D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sz="2800" b="1">
              <a:latin typeface="Open Sans" panose="020B0606030504020204" pitchFamily="34" charset="0"/>
              <a:sym typeface="Open Sans" panose="020B0606030504020204" pitchFamily="34" charset="0"/>
            </a:endParaRPr>
          </a:p>
        </p:txBody>
      </p:sp>
      <p:sp>
        <p:nvSpPr>
          <p:cNvPr id="19" name="Title 3">
            <a:extLst>
              <a:ext uri="{FF2B5EF4-FFF2-40B4-BE49-F238E27FC236}">
                <a16:creationId xmlns:a16="http://schemas.microsoft.com/office/drawing/2014/main" id="{D70FB163-7BA0-4E19-BF71-7A4E55987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751" y="5042680"/>
            <a:ext cx="7437483" cy="897983"/>
          </a:xfrm>
        </p:spPr>
        <p:txBody>
          <a:bodyPr anchor="t">
            <a:normAutofit fontScale="90000"/>
          </a:bodyPr>
          <a:lstStyle/>
          <a:p>
            <a:r>
              <a:rPr lang="en-US" sz="3100"/>
              <a:t>COVID Update</a:t>
            </a:r>
            <a:br>
              <a:rPr lang="en-US" sz="1800"/>
            </a:br>
            <a:r>
              <a:rPr lang="en-US" sz="2000" b="0" i="1"/>
              <a:t>Latest Progress on Preparations for Return to Campus</a:t>
            </a:r>
            <a:br>
              <a:rPr lang="en-US" sz="1800" b="0"/>
            </a:br>
            <a:endParaRPr lang="en-US" b="0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9D59CDA7-A6C3-4694-BF92-3916114FA54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14402" y="5940663"/>
            <a:ext cx="5562598" cy="20613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400"/>
              <a:t>August 12, 2020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414B823B-5967-49D5-A258-3CE9F9029B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3604" y="2126277"/>
            <a:ext cx="6404791" cy="169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3ADD0AC-C186-4479-8F31-9DEB16C2929E}"/>
              </a:ext>
            </a:extLst>
          </p:cNvPr>
          <p:cNvCxnSpPr/>
          <p:nvPr/>
        </p:nvCxnSpPr>
        <p:spPr>
          <a:xfrm>
            <a:off x="4237901" y="4238625"/>
            <a:ext cx="3993333" cy="0"/>
          </a:xfrm>
          <a:prstGeom prst="line">
            <a:avLst/>
          </a:prstGeom>
          <a:ln w="19050">
            <a:solidFill>
              <a:srgbClr val="FFC4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6048A964-35DB-4F62-B481-08EB40C0CB2D}"/>
              </a:ext>
            </a:extLst>
          </p:cNvPr>
          <p:cNvSpPr/>
          <p:nvPr/>
        </p:nvSpPr>
        <p:spPr>
          <a:xfrm>
            <a:off x="106017" y="106327"/>
            <a:ext cx="11979966" cy="6632404"/>
          </a:xfrm>
          <a:prstGeom prst="rect">
            <a:avLst/>
          </a:prstGeom>
          <a:noFill/>
          <a:ln w="28575"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50587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CBF63FD-E534-4BFA-995B-861F8201310D}"/>
              </a:ext>
            </a:extLst>
          </p:cNvPr>
          <p:cNvSpPr/>
          <p:nvPr/>
        </p:nvSpPr>
        <p:spPr>
          <a:xfrm>
            <a:off x="106017" y="288235"/>
            <a:ext cx="11979966" cy="6450495"/>
          </a:xfrm>
          <a:prstGeom prst="rect">
            <a:avLst/>
          </a:prstGeom>
          <a:noFill/>
          <a:ln w="28575"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AA8C15-115E-47FF-BCD6-9A11AA4E4D76}"/>
              </a:ext>
            </a:extLst>
          </p:cNvPr>
          <p:cNvSpPr/>
          <p:nvPr/>
        </p:nvSpPr>
        <p:spPr>
          <a:xfrm>
            <a:off x="106017" y="6291470"/>
            <a:ext cx="11979959" cy="447260"/>
          </a:xfrm>
          <a:prstGeom prst="rect">
            <a:avLst/>
          </a:prstGeom>
          <a:solidFill>
            <a:srgbClr val="FFC425"/>
          </a:solidFill>
          <a:ln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FD7B371E-F5DD-4623-8BBB-8F577B60FA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38" y="6340685"/>
            <a:ext cx="2114290" cy="37170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745B9E7-431C-4575-9BEC-AF28E8637DC8}"/>
              </a:ext>
            </a:extLst>
          </p:cNvPr>
          <p:cNvSpPr txBox="1"/>
          <p:nvPr/>
        </p:nvSpPr>
        <p:spPr>
          <a:xfrm>
            <a:off x="11589488" y="6361951"/>
            <a:ext cx="363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D112A-74B2-4207-91C0-BA374604D67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1C382A0-1419-4D23-9D10-BCF521BB9E5E}"/>
              </a:ext>
            </a:extLst>
          </p:cNvPr>
          <p:cNvSpPr txBox="1"/>
          <p:nvPr/>
        </p:nvSpPr>
        <p:spPr>
          <a:xfrm>
            <a:off x="4998720" y="87887"/>
            <a:ext cx="219456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>
                <a:ln>
                  <a:noFill/>
                </a:ln>
                <a:solidFill>
                  <a:srgbClr val="492F2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Path to Opening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27DC58-066A-4087-9EF7-5EEC92A53E8F}"/>
              </a:ext>
            </a:extLst>
          </p:cNvPr>
          <p:cNvSpPr txBox="1"/>
          <p:nvPr/>
        </p:nvSpPr>
        <p:spPr>
          <a:xfrm>
            <a:off x="2698261" y="792796"/>
            <a:ext cx="1913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COVID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Policy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6288EC8-A0EF-4C4A-B07F-9BD075F1B3C2}"/>
              </a:ext>
            </a:extLst>
          </p:cNvPr>
          <p:cNvSpPr txBox="1"/>
          <p:nvPr/>
        </p:nvSpPr>
        <p:spPr>
          <a:xfrm>
            <a:off x="9736503" y="745908"/>
            <a:ext cx="1913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Pre-Return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Testing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03226A3-5587-436B-9D66-8DAA70CA91D7}"/>
              </a:ext>
            </a:extLst>
          </p:cNvPr>
          <p:cNvSpPr txBox="1"/>
          <p:nvPr/>
        </p:nvSpPr>
        <p:spPr>
          <a:xfrm>
            <a:off x="346822" y="4036747"/>
            <a:ext cx="2044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Return to Campus and Work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1FD16E-2A4C-4DCB-9E92-BABE11EFFDB9}"/>
              </a:ext>
            </a:extLst>
          </p:cNvPr>
          <p:cNvSpPr txBox="1"/>
          <p:nvPr/>
        </p:nvSpPr>
        <p:spPr>
          <a:xfrm>
            <a:off x="486686" y="792796"/>
            <a:ext cx="1913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PMO /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Working Groups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40B636A-5E93-4F87-99AA-AC3BE5757920}"/>
              </a:ext>
            </a:extLst>
          </p:cNvPr>
          <p:cNvSpPr txBox="1"/>
          <p:nvPr/>
        </p:nvSpPr>
        <p:spPr>
          <a:xfrm>
            <a:off x="5110549" y="792796"/>
            <a:ext cx="1913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Class Modality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>
                <a:solidFill>
                  <a:prstClr val="black"/>
                </a:solidFill>
                <a:latin typeface="Calibri" panose="020F0502020204030204"/>
              </a:rPr>
              <a:t>and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Schedule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1604131-2484-4855-971C-3ADCC6765E3B}"/>
              </a:ext>
            </a:extLst>
          </p:cNvPr>
          <p:cNvSpPr txBox="1"/>
          <p:nvPr/>
        </p:nvSpPr>
        <p:spPr>
          <a:xfrm>
            <a:off x="7327075" y="765858"/>
            <a:ext cx="2044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Facilities Preparations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40F3E7C-820F-42A1-9EBC-A1B957994B1A}"/>
              </a:ext>
            </a:extLst>
          </p:cNvPr>
          <p:cNvSpPr txBox="1"/>
          <p:nvPr/>
        </p:nvSpPr>
        <p:spPr>
          <a:xfrm>
            <a:off x="2696943" y="4036747"/>
            <a:ext cx="2044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Surveillance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Testing Program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47A13D-C0DD-4642-B291-77471FC8A66E}"/>
              </a:ext>
            </a:extLst>
          </p:cNvPr>
          <p:cNvSpPr txBox="1"/>
          <p:nvPr/>
        </p:nvSpPr>
        <p:spPr>
          <a:xfrm>
            <a:off x="280963" y="4665013"/>
            <a:ext cx="2290287" cy="830997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Status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US" sz="1100" b="1" i="1" u="sng" strike="noStrike" kern="1200" cap="none" spc="0" normalizeH="0" baseline="0" noProof="0">
                <a:ln>
                  <a:noFill/>
                </a:ln>
                <a:solidFill>
                  <a:srgbClr val="CC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Closely Monitoring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en-US" sz="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Building Open: August 10</a:t>
            </a:r>
            <a:r>
              <a: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Move-in Week: August 17</a:t>
            </a:r>
            <a:r>
              <a: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Start of Classes: August 24</a:t>
            </a:r>
            <a:r>
              <a: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FDB6BA6-D09F-440E-884C-6AE4B75DD6EB}"/>
              </a:ext>
            </a:extLst>
          </p:cNvPr>
          <p:cNvSpPr txBox="1"/>
          <p:nvPr/>
        </p:nvSpPr>
        <p:spPr>
          <a:xfrm>
            <a:off x="2597834" y="4665013"/>
            <a:ext cx="2127033" cy="1000274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Status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US" sz="1100" b="1" i="1" u="sng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 Risk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en-US" sz="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Program Model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Staffing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Lab Equipment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Diagnostic Tests Supplies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FBDB804-98E7-43C2-A6B9-2BCBC9FAA051}"/>
              </a:ext>
            </a:extLst>
          </p:cNvPr>
          <p:cNvSpPr txBox="1"/>
          <p:nvPr/>
        </p:nvSpPr>
        <p:spPr>
          <a:xfrm>
            <a:off x="9493958" y="1368906"/>
            <a:ext cx="2444606" cy="1338828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lvl="0" algn="ctr"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Status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en-US" sz="1100" b="1" i="1" u="sng">
                <a:solidFill>
                  <a:srgbClr val="FF0000"/>
                </a:solidFill>
              </a:rPr>
              <a:t>At Risk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Vault Testing Plan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Leadership Pilot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Testing Communications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Non-compliance Procedures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10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Early Wave Testing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10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Employees / Students Testing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DB0892B-B50C-4455-883C-CA406D88A930}"/>
              </a:ext>
            </a:extLst>
          </p:cNvPr>
          <p:cNvSpPr txBox="1"/>
          <p:nvPr/>
        </p:nvSpPr>
        <p:spPr>
          <a:xfrm>
            <a:off x="272923" y="1368906"/>
            <a:ext cx="2253909" cy="1000274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Status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US" sz="1100" b="1" i="1" u="sng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Completed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sng" strike="noStrike" kern="1200" cap="none" spc="0" normalizeH="0" baseline="0" noProof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Standup PMO Team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Define Governance Structure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Establish Working Groups (WG)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Agree on WG Charters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9B42F84-F675-457E-8867-9A59EC7D48B6}"/>
              </a:ext>
            </a:extLst>
          </p:cNvPr>
          <p:cNvSpPr txBox="1"/>
          <p:nvPr/>
        </p:nvSpPr>
        <p:spPr>
          <a:xfrm>
            <a:off x="2590620" y="1368906"/>
            <a:ext cx="2127033" cy="1169551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Status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US" sz="1100" b="1" i="1" u="sng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 Track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Detailed policy based on </a:t>
            </a:r>
            <a:r>
              <a:rPr kumimoji="0" lang="en-US" sz="1100" b="0" i="1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 to Restart Campus &amp; Restore Normal Campus Operations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New temporary policies as needed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C75D840-222D-48C8-83A2-43EDE09228C0}"/>
              </a:ext>
            </a:extLst>
          </p:cNvPr>
          <p:cNvSpPr txBox="1"/>
          <p:nvPr/>
        </p:nvSpPr>
        <p:spPr>
          <a:xfrm>
            <a:off x="4996370" y="1368906"/>
            <a:ext cx="2127033" cy="830997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Status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US" sz="1100" b="1" i="1" u="sng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Completed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Class modality plans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Class schedule and room assignments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4A3E45D-7D6E-44C3-9BD3-2FB5423E9381}"/>
              </a:ext>
            </a:extLst>
          </p:cNvPr>
          <p:cNvSpPr txBox="1"/>
          <p:nvPr/>
        </p:nvSpPr>
        <p:spPr>
          <a:xfrm>
            <a:off x="7286810" y="1368906"/>
            <a:ext cx="2127033" cy="1169551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Status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US" sz="1100" b="1" i="1" u="sng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 Risk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Enhanced Cleaning Schedule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Room Configuration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Classroom Technology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Hiring for Enhanced Cleaning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Campus Signage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9D9C230-C731-4A16-A31D-056FAFFDA833}"/>
              </a:ext>
            </a:extLst>
          </p:cNvPr>
          <p:cNvSpPr txBox="1"/>
          <p:nvPr/>
        </p:nvSpPr>
        <p:spPr>
          <a:xfrm>
            <a:off x="4919170" y="4084222"/>
            <a:ext cx="2044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Pre-Return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Training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32A90E6-CA66-402B-BE86-2E9C296003E7}"/>
              </a:ext>
            </a:extLst>
          </p:cNvPr>
          <p:cNvSpPr txBox="1"/>
          <p:nvPr/>
        </p:nvSpPr>
        <p:spPr>
          <a:xfrm>
            <a:off x="7141372" y="4036747"/>
            <a:ext cx="2044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COVID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HUB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8EA3E4B-2FD0-49CB-8CA6-4792889BCC5C}"/>
              </a:ext>
            </a:extLst>
          </p:cNvPr>
          <p:cNvSpPr txBox="1"/>
          <p:nvPr/>
        </p:nvSpPr>
        <p:spPr>
          <a:xfrm>
            <a:off x="9544334" y="4036747"/>
            <a:ext cx="2044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Closing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Decision Matrix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DC4737B-03F5-4587-85A9-5B5A82EACD49}"/>
              </a:ext>
            </a:extLst>
          </p:cNvPr>
          <p:cNvSpPr txBox="1"/>
          <p:nvPr/>
        </p:nvSpPr>
        <p:spPr>
          <a:xfrm>
            <a:off x="4770510" y="4665013"/>
            <a:ext cx="2253909" cy="1169551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Status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US" sz="1100" b="1" i="1" u="sng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 Track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en-US" sz="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Training Communication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Non-compliance Procedures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Employee Training Launched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Student Training Launched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Training Completed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E9AA2E5-09D3-4F3F-87F0-D54BDC073C17}"/>
              </a:ext>
            </a:extLst>
          </p:cNvPr>
          <p:cNvSpPr txBox="1"/>
          <p:nvPr/>
        </p:nvSpPr>
        <p:spPr>
          <a:xfrm>
            <a:off x="7141372" y="4665013"/>
            <a:ext cx="2127033" cy="1169551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Status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US" sz="1100" b="1" i="1" u="sng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 Risk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en-US" sz="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 Model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Technical Infrastructure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Training and Support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Hiring for COVID Hotline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Hiring for Contact Tracing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AE6B4BB-4BB5-426C-8B98-3C199FEB2ABC}"/>
              </a:ext>
            </a:extLst>
          </p:cNvPr>
          <p:cNvSpPr txBox="1"/>
          <p:nvPr/>
        </p:nvSpPr>
        <p:spPr>
          <a:xfrm>
            <a:off x="9493957" y="4665013"/>
            <a:ext cx="2127033" cy="1169551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Status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US" sz="1100" b="1" i="1" u="sng" strike="noStrike" kern="1200" cap="none" spc="0" normalizeH="0" baseline="0" noProof="0">
                <a:ln>
                  <a:noFill/>
                </a:ln>
                <a:solidFill>
                  <a:srgbClr val="CC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Closely Monitoring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Response Options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Triggers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CC6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BOT Approval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Scenario Planning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Monitoring &amp; Tracking Triggers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ED6DF16-3D41-4713-90DD-AAF564D25D3D}"/>
              </a:ext>
            </a:extLst>
          </p:cNvPr>
          <p:cNvCxnSpPr/>
          <p:nvPr/>
        </p:nvCxnSpPr>
        <p:spPr>
          <a:xfrm>
            <a:off x="805668" y="2806992"/>
            <a:ext cx="10528645" cy="0"/>
          </a:xfrm>
          <a:prstGeom prst="line">
            <a:avLst/>
          </a:prstGeom>
          <a:ln w="571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>
            <a:extLst>
              <a:ext uri="{FF2B5EF4-FFF2-40B4-BE49-F238E27FC236}">
                <a16:creationId xmlns:a16="http://schemas.microsoft.com/office/drawing/2014/main" id="{9F373890-D1DE-48CF-8509-20B472225DDC}"/>
              </a:ext>
            </a:extLst>
          </p:cNvPr>
          <p:cNvSpPr/>
          <p:nvPr/>
        </p:nvSpPr>
        <p:spPr>
          <a:xfrm>
            <a:off x="10951285" y="2806992"/>
            <a:ext cx="808583" cy="900137"/>
          </a:xfrm>
          <a:prstGeom prst="arc">
            <a:avLst/>
          </a:prstGeom>
          <a:ln w="571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Arc 42">
            <a:extLst>
              <a:ext uri="{FF2B5EF4-FFF2-40B4-BE49-F238E27FC236}">
                <a16:creationId xmlns:a16="http://schemas.microsoft.com/office/drawing/2014/main" id="{F289B239-27A2-4ED1-9C70-DD1AB7667D56}"/>
              </a:ext>
            </a:extLst>
          </p:cNvPr>
          <p:cNvSpPr/>
          <p:nvPr/>
        </p:nvSpPr>
        <p:spPr>
          <a:xfrm flipV="1">
            <a:off x="10954186" y="2854070"/>
            <a:ext cx="808583" cy="900137"/>
          </a:xfrm>
          <a:prstGeom prst="arc">
            <a:avLst/>
          </a:prstGeom>
          <a:ln w="571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76208CFC-919C-4199-8667-435DC8ADA1EB}"/>
              </a:ext>
            </a:extLst>
          </p:cNvPr>
          <p:cNvCxnSpPr/>
          <p:nvPr/>
        </p:nvCxnSpPr>
        <p:spPr>
          <a:xfrm>
            <a:off x="844613" y="3754207"/>
            <a:ext cx="10528645" cy="0"/>
          </a:xfrm>
          <a:prstGeom prst="line">
            <a:avLst/>
          </a:prstGeom>
          <a:ln w="571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EA1CE337-E919-478C-B101-CB25C3E93406}"/>
              </a:ext>
            </a:extLst>
          </p:cNvPr>
          <p:cNvSpPr/>
          <p:nvPr/>
        </p:nvSpPr>
        <p:spPr>
          <a:xfrm>
            <a:off x="718250" y="3471826"/>
            <a:ext cx="1290592" cy="472016"/>
          </a:xfrm>
          <a:prstGeom prst="round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OPEN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E47072CB-177A-4944-87A6-007BAF9BC4DF}"/>
              </a:ext>
            </a:extLst>
          </p:cNvPr>
          <p:cNvSpPr/>
          <p:nvPr/>
        </p:nvSpPr>
        <p:spPr>
          <a:xfrm>
            <a:off x="718250" y="2557423"/>
            <a:ext cx="1290592" cy="472016"/>
          </a:xfrm>
          <a:prstGeom prst="round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START</a:t>
            </a:r>
          </a:p>
        </p:txBody>
      </p:sp>
      <p:sp>
        <p:nvSpPr>
          <p:cNvPr id="47" name="Isosceles Triangle 46">
            <a:extLst>
              <a:ext uri="{FF2B5EF4-FFF2-40B4-BE49-F238E27FC236}">
                <a16:creationId xmlns:a16="http://schemas.microsoft.com/office/drawing/2014/main" id="{0F60D0D6-984A-4E13-9570-95923FBD7D7C}"/>
              </a:ext>
            </a:extLst>
          </p:cNvPr>
          <p:cNvSpPr/>
          <p:nvPr/>
        </p:nvSpPr>
        <p:spPr>
          <a:xfrm rot="5400000">
            <a:off x="3540644" y="2707004"/>
            <a:ext cx="182880" cy="182880"/>
          </a:xfrm>
          <a:prstGeom prst="triangle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Isosceles Triangle 47">
            <a:extLst>
              <a:ext uri="{FF2B5EF4-FFF2-40B4-BE49-F238E27FC236}">
                <a16:creationId xmlns:a16="http://schemas.microsoft.com/office/drawing/2014/main" id="{036D8CC5-03DA-4C05-AFC7-6AA1804FC45C}"/>
              </a:ext>
            </a:extLst>
          </p:cNvPr>
          <p:cNvSpPr/>
          <p:nvPr/>
        </p:nvSpPr>
        <p:spPr>
          <a:xfrm rot="5400000">
            <a:off x="5887594" y="2707004"/>
            <a:ext cx="182880" cy="182880"/>
          </a:xfrm>
          <a:prstGeom prst="triangle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Isosceles Triangle 48">
            <a:extLst>
              <a:ext uri="{FF2B5EF4-FFF2-40B4-BE49-F238E27FC236}">
                <a16:creationId xmlns:a16="http://schemas.microsoft.com/office/drawing/2014/main" id="{8D8E201D-3DC6-4B6E-8BCB-D31AD45BE7CA}"/>
              </a:ext>
            </a:extLst>
          </p:cNvPr>
          <p:cNvSpPr/>
          <p:nvPr/>
        </p:nvSpPr>
        <p:spPr>
          <a:xfrm rot="5400000">
            <a:off x="8068917" y="2717602"/>
            <a:ext cx="182880" cy="182880"/>
          </a:xfrm>
          <a:prstGeom prst="triangle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Isosceles Triangle 49">
            <a:extLst>
              <a:ext uri="{FF2B5EF4-FFF2-40B4-BE49-F238E27FC236}">
                <a16:creationId xmlns:a16="http://schemas.microsoft.com/office/drawing/2014/main" id="{9E1DF9F9-63D7-47E8-80CF-68A4A2066F85}"/>
              </a:ext>
            </a:extLst>
          </p:cNvPr>
          <p:cNvSpPr/>
          <p:nvPr/>
        </p:nvSpPr>
        <p:spPr>
          <a:xfrm rot="5400000">
            <a:off x="10434796" y="2719691"/>
            <a:ext cx="182880" cy="182880"/>
          </a:xfrm>
          <a:prstGeom prst="triangle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Isosceles Triangle 50">
            <a:extLst>
              <a:ext uri="{FF2B5EF4-FFF2-40B4-BE49-F238E27FC236}">
                <a16:creationId xmlns:a16="http://schemas.microsoft.com/office/drawing/2014/main" id="{334BF9DA-5745-4A22-AAE2-0BA79D4C9239}"/>
              </a:ext>
            </a:extLst>
          </p:cNvPr>
          <p:cNvSpPr/>
          <p:nvPr/>
        </p:nvSpPr>
        <p:spPr>
          <a:xfrm rot="16200000">
            <a:off x="10425489" y="3662253"/>
            <a:ext cx="182880" cy="182880"/>
          </a:xfrm>
          <a:prstGeom prst="triangle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92E8886F-0E71-493F-A8E9-9BAA8D5E926F}"/>
              </a:ext>
            </a:extLst>
          </p:cNvPr>
          <p:cNvSpPr/>
          <p:nvPr/>
        </p:nvSpPr>
        <p:spPr>
          <a:xfrm rot="16200000">
            <a:off x="8071965" y="3650295"/>
            <a:ext cx="182880" cy="182880"/>
          </a:xfrm>
          <a:prstGeom prst="triangle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Isosceles Triangle 52">
            <a:extLst>
              <a:ext uri="{FF2B5EF4-FFF2-40B4-BE49-F238E27FC236}">
                <a16:creationId xmlns:a16="http://schemas.microsoft.com/office/drawing/2014/main" id="{9CF67A62-4AA3-4AB5-B189-DE1AA9863A5F}"/>
              </a:ext>
            </a:extLst>
          </p:cNvPr>
          <p:cNvSpPr/>
          <p:nvPr/>
        </p:nvSpPr>
        <p:spPr>
          <a:xfrm rot="16200000">
            <a:off x="5863333" y="3662253"/>
            <a:ext cx="182880" cy="182880"/>
          </a:xfrm>
          <a:prstGeom prst="triangle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Isosceles Triangle 53">
            <a:extLst>
              <a:ext uri="{FF2B5EF4-FFF2-40B4-BE49-F238E27FC236}">
                <a16:creationId xmlns:a16="http://schemas.microsoft.com/office/drawing/2014/main" id="{7ED84172-1BC7-43EB-BC3E-CAEEBB1ECF9D}"/>
              </a:ext>
            </a:extLst>
          </p:cNvPr>
          <p:cNvSpPr/>
          <p:nvPr/>
        </p:nvSpPr>
        <p:spPr>
          <a:xfrm rot="16200000">
            <a:off x="3505843" y="3652712"/>
            <a:ext cx="182880" cy="182880"/>
          </a:xfrm>
          <a:prstGeom prst="triangle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Arrow: Pentagon 54">
            <a:extLst>
              <a:ext uri="{FF2B5EF4-FFF2-40B4-BE49-F238E27FC236}">
                <a16:creationId xmlns:a16="http://schemas.microsoft.com/office/drawing/2014/main" id="{514B47B9-7AF7-4D1A-93D7-D217FADD0F69}"/>
              </a:ext>
            </a:extLst>
          </p:cNvPr>
          <p:cNvSpPr/>
          <p:nvPr/>
        </p:nvSpPr>
        <p:spPr>
          <a:xfrm flipH="1">
            <a:off x="8428383" y="74544"/>
            <a:ext cx="3657600" cy="417633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i="1">
                <a:solidFill>
                  <a:srgbClr val="492F24"/>
                </a:solidFill>
              </a:rPr>
              <a:t>Board of Trustees Meeting </a:t>
            </a:r>
            <a:r>
              <a:rPr lang="en-US" sz="1600" i="1">
                <a:solidFill>
                  <a:srgbClr val="492F24"/>
                </a:solidFill>
              </a:rPr>
              <a:t>(8/12)</a:t>
            </a:r>
          </a:p>
        </p:txBody>
      </p:sp>
      <p:sp>
        <p:nvSpPr>
          <p:cNvPr id="58" name="Arrow: Pentagon 57">
            <a:extLst>
              <a:ext uri="{FF2B5EF4-FFF2-40B4-BE49-F238E27FC236}">
                <a16:creationId xmlns:a16="http://schemas.microsoft.com/office/drawing/2014/main" id="{DD2E1347-AD76-4823-98F1-BBC10BA85409}"/>
              </a:ext>
            </a:extLst>
          </p:cNvPr>
          <p:cNvSpPr/>
          <p:nvPr/>
        </p:nvSpPr>
        <p:spPr>
          <a:xfrm>
            <a:off x="102047" y="74544"/>
            <a:ext cx="3657600" cy="417633"/>
          </a:xfrm>
          <a:prstGeom prst="homePlate">
            <a:avLst/>
          </a:prstGeom>
          <a:solidFill>
            <a:srgbClr val="FFC425"/>
          </a:solidFill>
          <a:ln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all" spc="0" normalizeH="0" baseline="0" noProof="0">
                <a:ln>
                  <a:noFill/>
                </a:ln>
                <a:solidFill>
                  <a:srgbClr val="492F2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Return to Campus</a:t>
            </a:r>
          </a:p>
        </p:txBody>
      </p:sp>
    </p:spTree>
    <p:extLst>
      <p:ext uri="{BB962C8B-B14F-4D97-AF65-F5344CB8AC3E}">
        <p14:creationId xmlns:p14="http://schemas.microsoft.com/office/powerpoint/2010/main" val="3809472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Picture 68" descr="A picture containing drawing&#10;&#10;Description automatically generated">
            <a:extLst>
              <a:ext uri="{FF2B5EF4-FFF2-40B4-BE49-F238E27FC236}">
                <a16:creationId xmlns:a16="http://schemas.microsoft.com/office/drawing/2014/main" id="{A3C2767F-F09A-4442-A8F4-4CD14B8091C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96"/>
          <a:stretch/>
        </p:blipFill>
        <p:spPr>
          <a:xfrm>
            <a:off x="1756624" y="3996375"/>
            <a:ext cx="1535660" cy="887277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BCBF63FD-E534-4BFA-995B-861F8201310D}"/>
              </a:ext>
            </a:extLst>
          </p:cNvPr>
          <p:cNvSpPr/>
          <p:nvPr/>
        </p:nvSpPr>
        <p:spPr>
          <a:xfrm>
            <a:off x="106017" y="288235"/>
            <a:ext cx="11979966" cy="6450495"/>
          </a:xfrm>
          <a:prstGeom prst="rect">
            <a:avLst/>
          </a:prstGeom>
          <a:noFill/>
          <a:ln w="28575"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AA8C15-115E-47FF-BCD6-9A11AA4E4D76}"/>
              </a:ext>
            </a:extLst>
          </p:cNvPr>
          <p:cNvSpPr/>
          <p:nvPr/>
        </p:nvSpPr>
        <p:spPr>
          <a:xfrm>
            <a:off x="106017" y="6291470"/>
            <a:ext cx="11979959" cy="447260"/>
          </a:xfrm>
          <a:prstGeom prst="rect">
            <a:avLst/>
          </a:prstGeom>
          <a:solidFill>
            <a:srgbClr val="FFC425"/>
          </a:solidFill>
          <a:ln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FD7B371E-F5DD-4623-8BBB-8F577B60FA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38" y="6340685"/>
            <a:ext cx="2114290" cy="37170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745B9E7-431C-4575-9BEC-AF28E8637DC8}"/>
              </a:ext>
            </a:extLst>
          </p:cNvPr>
          <p:cNvSpPr txBox="1"/>
          <p:nvPr/>
        </p:nvSpPr>
        <p:spPr>
          <a:xfrm>
            <a:off x="11589488" y="6361951"/>
            <a:ext cx="363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D112A-74B2-4207-91C0-BA374604D67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1C382A0-1419-4D23-9D10-BCF521BB9E5E}"/>
              </a:ext>
            </a:extLst>
          </p:cNvPr>
          <p:cNvSpPr txBox="1"/>
          <p:nvPr/>
        </p:nvSpPr>
        <p:spPr>
          <a:xfrm>
            <a:off x="4221480" y="87887"/>
            <a:ext cx="374904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>
                <a:ln>
                  <a:noFill/>
                </a:ln>
                <a:solidFill>
                  <a:srgbClr val="492F2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Considerations for Path Forward</a:t>
            </a:r>
          </a:p>
        </p:txBody>
      </p:sp>
      <p:sp>
        <p:nvSpPr>
          <p:cNvPr id="57" name="Arrow: Pentagon 56">
            <a:extLst>
              <a:ext uri="{FF2B5EF4-FFF2-40B4-BE49-F238E27FC236}">
                <a16:creationId xmlns:a16="http://schemas.microsoft.com/office/drawing/2014/main" id="{C0734F2E-08F9-4445-BA1B-F88CDB3B87C7}"/>
              </a:ext>
            </a:extLst>
          </p:cNvPr>
          <p:cNvSpPr/>
          <p:nvPr/>
        </p:nvSpPr>
        <p:spPr>
          <a:xfrm flipH="1">
            <a:off x="8428383" y="74544"/>
            <a:ext cx="3657600" cy="417633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i="1">
                <a:solidFill>
                  <a:srgbClr val="492F24"/>
                </a:solidFill>
              </a:rPr>
              <a:t>Board of Trustees Meeting </a:t>
            </a:r>
            <a:r>
              <a:rPr lang="en-US" sz="1600" i="1">
                <a:solidFill>
                  <a:srgbClr val="492F24"/>
                </a:solidFill>
              </a:rPr>
              <a:t>(8/12)</a:t>
            </a:r>
          </a:p>
        </p:txBody>
      </p:sp>
      <p:sp>
        <p:nvSpPr>
          <p:cNvPr id="23" name="Arrow: Pentagon 22">
            <a:extLst>
              <a:ext uri="{FF2B5EF4-FFF2-40B4-BE49-F238E27FC236}">
                <a16:creationId xmlns:a16="http://schemas.microsoft.com/office/drawing/2014/main" id="{5F01FD06-218A-488D-8CC0-E1524B8E9B62}"/>
              </a:ext>
            </a:extLst>
          </p:cNvPr>
          <p:cNvSpPr/>
          <p:nvPr/>
        </p:nvSpPr>
        <p:spPr>
          <a:xfrm>
            <a:off x="102047" y="74544"/>
            <a:ext cx="3657600" cy="417633"/>
          </a:xfrm>
          <a:prstGeom prst="homePlate">
            <a:avLst/>
          </a:prstGeom>
          <a:solidFill>
            <a:srgbClr val="FFC425"/>
          </a:solidFill>
          <a:ln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all" spc="0" normalizeH="0" baseline="0" noProof="0">
                <a:ln>
                  <a:noFill/>
                </a:ln>
                <a:solidFill>
                  <a:srgbClr val="492F2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Return to Campus</a:t>
            </a:r>
          </a:p>
        </p:txBody>
      </p:sp>
      <p:graphicFrame>
        <p:nvGraphicFramePr>
          <p:cNvPr id="24" name="Content Placeholder 6">
            <a:extLst>
              <a:ext uri="{FF2B5EF4-FFF2-40B4-BE49-F238E27FC236}">
                <a16:creationId xmlns:a16="http://schemas.microsoft.com/office/drawing/2014/main" id="{59C0C924-DE82-4570-B91E-3106B33555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9055718"/>
              </p:ext>
            </p:extLst>
          </p:nvPr>
        </p:nvGraphicFramePr>
        <p:xfrm>
          <a:off x="440287" y="912172"/>
          <a:ext cx="2669814" cy="5125713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669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2571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Status Quo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69863" marR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On-campus instruction begins as scheduled on August 24</a:t>
                      </a:r>
                      <a:r>
                        <a:rPr lang="en-US" sz="1400" b="0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with mix of in-person, </a:t>
                      </a:r>
                      <a:r>
                        <a:rPr lang="en-US" sz="14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Hyflex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fully virtual courses.</a:t>
                      </a:r>
                    </a:p>
                    <a:p>
                      <a:pPr marL="169863" marR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510" marR="91510" marT="137160">
                    <a:lnL w="12700" cap="flat" cmpd="sng" algn="ctr">
                      <a:solidFill>
                        <a:srgbClr val="FFC4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4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4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4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" name="Content Placeholder 6">
            <a:extLst>
              <a:ext uri="{FF2B5EF4-FFF2-40B4-BE49-F238E27FC236}">
                <a16:creationId xmlns:a16="http://schemas.microsoft.com/office/drawing/2014/main" id="{9D3905E8-27B2-45B7-A7E2-C091FA344C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9924032"/>
              </p:ext>
            </p:extLst>
          </p:nvPr>
        </p:nvGraphicFramePr>
        <p:xfrm>
          <a:off x="3330450" y="912172"/>
          <a:ext cx="2669814" cy="516280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69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628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solidFill>
                            <a:sysClr val="windowText" lastClr="000000"/>
                          </a:solidFill>
                          <a:effectLst/>
                        </a:rPr>
                        <a:t>Soft Return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698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All classes begin on time, online on August 24</a:t>
                      </a:r>
                      <a:r>
                        <a:rPr kumimoji="0" lang="en-US" sz="1400" b="0" i="0" u="none" strike="noStrike" kern="1200" cap="none" spc="0" normalizeH="0" baseline="3000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Students, faculty and staff return to on-campus instruction on September 28</a:t>
                      </a:r>
                      <a:r>
                        <a:rPr kumimoji="0" lang="en-US" sz="1400" b="0" i="0" u="none" strike="noStrike" kern="1200" cap="none" spc="0" normalizeH="0" baseline="3000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1698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510" marR="91510" marT="13716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Content Placeholder 6">
            <a:extLst>
              <a:ext uri="{FF2B5EF4-FFF2-40B4-BE49-F238E27FC236}">
                <a16:creationId xmlns:a16="http://schemas.microsoft.com/office/drawing/2014/main" id="{611C7B1D-43F8-4136-8B6C-95D4410AC9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436617"/>
              </p:ext>
            </p:extLst>
          </p:nvPr>
        </p:nvGraphicFramePr>
        <p:xfrm>
          <a:off x="6210993" y="908619"/>
          <a:ext cx="2669814" cy="51663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669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663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Phased Approach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698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All classes begin on time, online on August 24</a:t>
                      </a:r>
                      <a:r>
                        <a:rPr kumimoji="0" lang="en-US" sz="1400" b="0" i="0" u="none" strike="noStrike" kern="1200" cap="none" spc="0" normalizeH="0" baseline="3000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with a phased on-campus return for cohorts of students starting in early September.</a:t>
                      </a:r>
                    </a:p>
                    <a:p>
                      <a:pPr marL="1698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510" marR="91510" marT="137160">
                    <a:lnL w="12700" cap="flat" cmpd="sng" algn="ctr">
                      <a:solidFill>
                        <a:srgbClr val="FFC4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4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4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4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" name="Content Placeholder 6">
            <a:extLst>
              <a:ext uri="{FF2B5EF4-FFF2-40B4-BE49-F238E27FC236}">
                <a16:creationId xmlns:a16="http://schemas.microsoft.com/office/drawing/2014/main" id="{551F2A89-FA91-4A0B-9640-30A4716F6C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5471471"/>
              </p:ext>
            </p:extLst>
          </p:nvPr>
        </p:nvGraphicFramePr>
        <p:xfrm>
          <a:off x="9101869" y="912172"/>
          <a:ext cx="2669814" cy="516280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69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628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Fully Virtual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698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All classes begin virtually on August 24</a:t>
                      </a:r>
                      <a:r>
                        <a:rPr kumimoji="0" lang="en-US" sz="1400" b="0" i="0" u="none" strike="noStrike" kern="1200" cap="none" spc="0" normalizeH="0" baseline="3000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and remain virtual for the fall semester.</a:t>
                      </a:r>
                    </a:p>
                    <a:p>
                      <a:pPr marL="1698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698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698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698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698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kern="1200"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 marL="91510" marR="91510" marT="13716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8" name="Picture 47" descr="A picture containing drawing&#10;&#10;Description automatically generated">
            <a:extLst>
              <a:ext uri="{FF2B5EF4-FFF2-40B4-BE49-F238E27FC236}">
                <a16:creationId xmlns:a16="http://schemas.microsoft.com/office/drawing/2014/main" id="{24F321B5-7A06-40FC-BCB7-E386AADCA55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10" t="14069" r="24448" b="13931"/>
          <a:stretch/>
        </p:blipFill>
        <p:spPr>
          <a:xfrm>
            <a:off x="513651" y="4077302"/>
            <a:ext cx="1273211" cy="1061687"/>
          </a:xfrm>
          <a:prstGeom prst="rect">
            <a:avLst/>
          </a:prstGeom>
        </p:spPr>
      </p:pic>
      <p:pic>
        <p:nvPicPr>
          <p:cNvPr id="52" name="Picture 51" descr="A picture containing food&#10;&#10;Description automatically generated">
            <a:extLst>
              <a:ext uri="{FF2B5EF4-FFF2-40B4-BE49-F238E27FC236}">
                <a16:creationId xmlns:a16="http://schemas.microsoft.com/office/drawing/2014/main" id="{4B47359F-E35C-48CD-9C9C-6CA8FF6A0ABA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10" t="24061" r="14335" b="22299"/>
          <a:stretch/>
        </p:blipFill>
        <p:spPr>
          <a:xfrm>
            <a:off x="9510278" y="3301105"/>
            <a:ext cx="1818290" cy="900144"/>
          </a:xfrm>
          <a:prstGeom prst="rect">
            <a:avLst/>
          </a:prstGeom>
        </p:spPr>
      </p:pic>
      <p:pic>
        <p:nvPicPr>
          <p:cNvPr id="54" name="Picture 53" descr="A picture containing drawing&#10;&#10;Description automatically generated">
            <a:extLst>
              <a:ext uri="{FF2B5EF4-FFF2-40B4-BE49-F238E27FC236}">
                <a16:creationId xmlns:a16="http://schemas.microsoft.com/office/drawing/2014/main" id="{FA92F0A9-B1DE-4E91-916B-FD3DCCEA432A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03" b="24738"/>
          <a:stretch/>
        </p:blipFill>
        <p:spPr>
          <a:xfrm>
            <a:off x="7249921" y="4440013"/>
            <a:ext cx="1441198" cy="694064"/>
          </a:xfrm>
          <a:prstGeom prst="rect">
            <a:avLst/>
          </a:prstGeom>
        </p:spPr>
      </p:pic>
      <p:pic>
        <p:nvPicPr>
          <p:cNvPr id="62" name="Picture 61" descr="A close up of a sign&#10;&#10;Description automatically generated">
            <a:extLst>
              <a:ext uri="{FF2B5EF4-FFF2-40B4-BE49-F238E27FC236}">
                <a16:creationId xmlns:a16="http://schemas.microsoft.com/office/drawing/2014/main" id="{0A662864-3CF6-4D7D-8F13-994D3619DAD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8435" y="4026557"/>
            <a:ext cx="2049479" cy="432575"/>
          </a:xfrm>
          <a:prstGeom prst="rect">
            <a:avLst/>
          </a:prstGeom>
        </p:spPr>
      </p:pic>
      <p:pic>
        <p:nvPicPr>
          <p:cNvPr id="64" name="Picture 63" descr="A close up of a logo&#10;&#10;Description automatically generated">
            <a:extLst>
              <a:ext uri="{FF2B5EF4-FFF2-40B4-BE49-F238E27FC236}">
                <a16:creationId xmlns:a16="http://schemas.microsoft.com/office/drawing/2014/main" id="{74628E42-2DEB-4387-9F36-65FD5F1602FC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37" t="19926" r="15216" b="18272"/>
          <a:stretch/>
        </p:blipFill>
        <p:spPr>
          <a:xfrm>
            <a:off x="6401949" y="3577264"/>
            <a:ext cx="2019026" cy="676787"/>
          </a:xfrm>
          <a:prstGeom prst="rect">
            <a:avLst/>
          </a:prstGeom>
        </p:spPr>
      </p:pic>
      <p:sp>
        <p:nvSpPr>
          <p:cNvPr id="65" name="Rectangle 64">
            <a:extLst>
              <a:ext uri="{FF2B5EF4-FFF2-40B4-BE49-F238E27FC236}">
                <a16:creationId xmlns:a16="http://schemas.microsoft.com/office/drawing/2014/main" id="{FEDC971B-4090-4345-A47F-635B7BB8D573}"/>
              </a:ext>
            </a:extLst>
          </p:cNvPr>
          <p:cNvSpPr/>
          <p:nvPr/>
        </p:nvSpPr>
        <p:spPr>
          <a:xfrm>
            <a:off x="287000" y="2689804"/>
            <a:ext cx="11697992" cy="457200"/>
          </a:xfrm>
          <a:prstGeom prst="rect">
            <a:avLst/>
          </a:pr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chemeClr val="tx1"/>
                </a:solidFill>
              </a:rPr>
              <a:t>Institutions With Similar Components </a:t>
            </a:r>
          </a:p>
        </p:txBody>
      </p:sp>
      <p:pic>
        <p:nvPicPr>
          <p:cNvPr id="67" name="Picture 66" descr="A picture containing drawing&#10;&#10;Description automatically generated">
            <a:extLst>
              <a:ext uri="{FF2B5EF4-FFF2-40B4-BE49-F238E27FC236}">
                <a16:creationId xmlns:a16="http://schemas.microsoft.com/office/drawing/2014/main" id="{ABA0FD28-28D5-41AC-A8B8-EADEC2227044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676" b="19002"/>
          <a:stretch/>
        </p:blipFill>
        <p:spPr>
          <a:xfrm>
            <a:off x="698671" y="5305757"/>
            <a:ext cx="2176381" cy="679439"/>
          </a:xfrm>
          <a:prstGeom prst="rect">
            <a:avLst/>
          </a:prstGeom>
        </p:spPr>
      </p:pic>
      <p:pic>
        <p:nvPicPr>
          <p:cNvPr id="2050" name="Picture 2" descr="UMass Amherst (@UMassAmherst) | Twitter">
            <a:extLst>
              <a:ext uri="{FF2B5EF4-FFF2-40B4-BE49-F238E27FC236}">
                <a16:creationId xmlns:a16="http://schemas.microsoft.com/office/drawing/2014/main" id="{11499288-0E6F-4761-B3C8-92711A7FE2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357" y="4883652"/>
            <a:ext cx="745038" cy="74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76" descr="A picture containing table&#10;&#10;Description automatically generated">
            <a:extLst>
              <a:ext uri="{FF2B5EF4-FFF2-40B4-BE49-F238E27FC236}">
                <a16:creationId xmlns:a16="http://schemas.microsoft.com/office/drawing/2014/main" id="{5A73644A-6825-46CE-82AA-C72CAEACDB7E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6" t="28755" r="50442" b="29076"/>
          <a:stretch/>
        </p:blipFill>
        <p:spPr>
          <a:xfrm>
            <a:off x="3612242" y="4860816"/>
            <a:ext cx="2196884" cy="656722"/>
          </a:xfrm>
          <a:prstGeom prst="rect">
            <a:avLst/>
          </a:prstGeom>
        </p:spPr>
      </p:pic>
      <p:pic>
        <p:nvPicPr>
          <p:cNvPr id="79" name="Picture 78" descr="A close up of a sign&#10;&#10;Description automatically generated">
            <a:extLst>
              <a:ext uri="{FF2B5EF4-FFF2-40B4-BE49-F238E27FC236}">
                <a16:creationId xmlns:a16="http://schemas.microsoft.com/office/drawing/2014/main" id="{5FEEEEB6-BB1C-4CFF-8A2A-D5D7F6A7C6ED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4" t="6208" r="9696" b="24240"/>
          <a:stretch/>
        </p:blipFill>
        <p:spPr>
          <a:xfrm>
            <a:off x="739502" y="3119333"/>
            <a:ext cx="2178074" cy="704383"/>
          </a:xfrm>
          <a:prstGeom prst="rect">
            <a:avLst/>
          </a:prstGeom>
        </p:spPr>
      </p:pic>
      <p:pic>
        <p:nvPicPr>
          <p:cNvPr id="81" name="Picture 80" descr="A close up of a sign&#10;&#10;Description automatically generated">
            <a:extLst>
              <a:ext uri="{FF2B5EF4-FFF2-40B4-BE49-F238E27FC236}">
                <a16:creationId xmlns:a16="http://schemas.microsoft.com/office/drawing/2014/main" id="{3ED545E9-95D7-44BE-82F5-72BC93E5840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5396" y="5172817"/>
            <a:ext cx="1531825" cy="753592"/>
          </a:xfrm>
          <a:prstGeom prst="rect">
            <a:avLst/>
          </a:prstGeom>
        </p:spPr>
      </p:pic>
      <p:pic>
        <p:nvPicPr>
          <p:cNvPr id="83" name="Picture 82" descr="A close up of a sign&#10;&#10;Description automatically generated">
            <a:extLst>
              <a:ext uri="{FF2B5EF4-FFF2-40B4-BE49-F238E27FC236}">
                <a16:creationId xmlns:a16="http://schemas.microsoft.com/office/drawing/2014/main" id="{6CD99722-01F3-42E9-838D-610590E0B8B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1536" y="4207562"/>
            <a:ext cx="2569305" cy="1070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730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CBF63FD-E534-4BFA-995B-861F8201310D}"/>
              </a:ext>
            </a:extLst>
          </p:cNvPr>
          <p:cNvSpPr/>
          <p:nvPr/>
        </p:nvSpPr>
        <p:spPr>
          <a:xfrm>
            <a:off x="106017" y="288235"/>
            <a:ext cx="11979966" cy="6450495"/>
          </a:xfrm>
          <a:prstGeom prst="rect">
            <a:avLst/>
          </a:prstGeom>
          <a:noFill/>
          <a:ln w="28575"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AA8C15-115E-47FF-BCD6-9A11AA4E4D76}"/>
              </a:ext>
            </a:extLst>
          </p:cNvPr>
          <p:cNvSpPr/>
          <p:nvPr/>
        </p:nvSpPr>
        <p:spPr>
          <a:xfrm>
            <a:off x="106017" y="6291470"/>
            <a:ext cx="11979959" cy="447260"/>
          </a:xfrm>
          <a:prstGeom prst="rect">
            <a:avLst/>
          </a:prstGeom>
          <a:solidFill>
            <a:srgbClr val="FFC425"/>
          </a:solidFill>
          <a:ln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FD7B371E-F5DD-4623-8BBB-8F577B60FA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38" y="6340685"/>
            <a:ext cx="2114290" cy="37170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745B9E7-431C-4575-9BEC-AF28E8637DC8}"/>
              </a:ext>
            </a:extLst>
          </p:cNvPr>
          <p:cNvSpPr txBox="1"/>
          <p:nvPr/>
        </p:nvSpPr>
        <p:spPr>
          <a:xfrm>
            <a:off x="11589488" y="6361951"/>
            <a:ext cx="363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D112A-74B2-4207-91C0-BA374604D67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1C382A0-1419-4D23-9D10-BCF521BB9E5E}"/>
              </a:ext>
            </a:extLst>
          </p:cNvPr>
          <p:cNvSpPr txBox="1"/>
          <p:nvPr/>
        </p:nvSpPr>
        <p:spPr>
          <a:xfrm>
            <a:off x="4724400" y="87887"/>
            <a:ext cx="27432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>
                <a:ln>
                  <a:noFill/>
                </a:ln>
                <a:solidFill>
                  <a:srgbClr val="492F2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Phased Approach </a:t>
            </a:r>
          </a:p>
        </p:txBody>
      </p:sp>
      <p:sp>
        <p:nvSpPr>
          <p:cNvPr id="57" name="Arrow: Pentagon 56">
            <a:extLst>
              <a:ext uri="{FF2B5EF4-FFF2-40B4-BE49-F238E27FC236}">
                <a16:creationId xmlns:a16="http://schemas.microsoft.com/office/drawing/2014/main" id="{C0734F2E-08F9-4445-BA1B-F88CDB3B87C7}"/>
              </a:ext>
            </a:extLst>
          </p:cNvPr>
          <p:cNvSpPr/>
          <p:nvPr/>
        </p:nvSpPr>
        <p:spPr>
          <a:xfrm flipH="1">
            <a:off x="8428383" y="74544"/>
            <a:ext cx="3657600" cy="417633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i="1">
                <a:solidFill>
                  <a:srgbClr val="492F24"/>
                </a:solidFill>
              </a:rPr>
              <a:t>Board of Trustees Meeting </a:t>
            </a:r>
            <a:r>
              <a:rPr lang="en-US" sz="1600" i="1">
                <a:solidFill>
                  <a:srgbClr val="492F24"/>
                </a:solidFill>
              </a:rPr>
              <a:t>(8/12)</a:t>
            </a:r>
          </a:p>
        </p:txBody>
      </p:sp>
      <p:sp>
        <p:nvSpPr>
          <p:cNvPr id="23" name="Arrow: Pentagon 22">
            <a:extLst>
              <a:ext uri="{FF2B5EF4-FFF2-40B4-BE49-F238E27FC236}">
                <a16:creationId xmlns:a16="http://schemas.microsoft.com/office/drawing/2014/main" id="{5F01FD06-218A-488D-8CC0-E1524B8E9B62}"/>
              </a:ext>
            </a:extLst>
          </p:cNvPr>
          <p:cNvSpPr/>
          <p:nvPr/>
        </p:nvSpPr>
        <p:spPr>
          <a:xfrm>
            <a:off x="102047" y="74544"/>
            <a:ext cx="3657600" cy="417633"/>
          </a:xfrm>
          <a:prstGeom prst="homePlate">
            <a:avLst/>
          </a:prstGeom>
          <a:solidFill>
            <a:srgbClr val="FFC425"/>
          </a:solidFill>
          <a:ln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all" spc="0" normalizeH="0" baseline="0" noProof="0">
                <a:ln>
                  <a:noFill/>
                </a:ln>
                <a:solidFill>
                  <a:srgbClr val="492F2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Return to Campus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F58DF9-0BE4-45EF-8C2A-CDB3DBFFCA4D}"/>
              </a:ext>
            </a:extLst>
          </p:cNvPr>
          <p:cNvSpPr/>
          <p:nvPr/>
        </p:nvSpPr>
        <p:spPr>
          <a:xfrm>
            <a:off x="409416" y="812899"/>
            <a:ext cx="11362059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>
                <a:latin typeface="Calibri" panose="020F0502020204030204" pitchFamily="34" charset="0"/>
                <a:ea typeface="Times New Roman" panose="02020603050405020304" pitchFamily="18" charset="0"/>
              </a:rPr>
              <a:t>Fully utilizes the generous state support through the CARES Act by decreasing risk and maximizing the opportunity for success of the fall restart plan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>
                <a:latin typeface="Calibri" panose="020F0502020204030204" pitchFamily="34" charset="0"/>
                <a:ea typeface="Times New Roman" panose="02020603050405020304" pitchFamily="18" charset="0"/>
              </a:rPr>
              <a:t>Provides an opportunity to extend the in-person experience for a cohort of students who are likely to benefit the most from that experience </a:t>
            </a:r>
            <a:endParaRPr lang="en-US" sz="220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>
                <a:latin typeface="Calibri" panose="020F0502020204030204" pitchFamily="34" charset="0"/>
                <a:ea typeface="Times New Roman" panose="02020603050405020304" pitchFamily="18" charset="0"/>
              </a:rPr>
              <a:t>Ensures additional time to operationalize and staff a surveillance testing program </a:t>
            </a:r>
            <a:endParaRPr lang="en-US" sz="220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>
                <a:latin typeface="Calibri" panose="020F0502020204030204" pitchFamily="34" charset="0"/>
                <a:ea typeface="Times New Roman" panose="02020603050405020304" pitchFamily="18" charset="0"/>
              </a:rPr>
              <a:t>Aids in decreasing campus density </a:t>
            </a:r>
            <a:endParaRPr lang="en-US" sz="220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>
                <a:latin typeface="Calibri" panose="020F0502020204030204" pitchFamily="34" charset="0"/>
                <a:ea typeface="Times New Roman" panose="02020603050405020304" pitchFamily="18" charset="0"/>
              </a:rPr>
              <a:t>Provides an opportunity to establish and reinforce a culture of personal and social responsibility </a:t>
            </a:r>
            <a:endParaRPr lang="en-US" sz="220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>
                <a:latin typeface="Calibri" panose="020F0502020204030204" pitchFamily="34" charset="0"/>
                <a:ea typeface="Times New Roman" panose="02020603050405020304" pitchFamily="18" charset="0"/>
              </a:rPr>
              <a:t>Provides an opportunity for experiential learning among early returning students </a:t>
            </a:r>
            <a:endParaRPr lang="en-US" sz="220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>
                <a:latin typeface="Calibri" panose="020F0502020204030204" pitchFamily="34" charset="0"/>
                <a:ea typeface="Times New Roman" panose="02020603050405020304" pitchFamily="18" charset="0"/>
              </a:rPr>
              <a:t>Provides additional time to ensure that learning spaces are fully equipped and ready for high quality teaching and learning</a:t>
            </a:r>
            <a:endParaRPr lang="en-US" sz="220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>
                <a:latin typeface="Calibri" panose="020F0502020204030204" pitchFamily="34" charset="0"/>
                <a:ea typeface="Times New Roman" panose="02020603050405020304" pitchFamily="18" charset="0"/>
              </a:rPr>
              <a:t>Provides faculty with additional time to fine-tune the face-to-face experience using hybrid / </a:t>
            </a:r>
            <a:r>
              <a:rPr lang="en-US" sz="2200" i="1">
                <a:latin typeface="Calibri" panose="020F0502020204030204" pitchFamily="34" charset="0"/>
                <a:ea typeface="Times New Roman" panose="02020603050405020304" pitchFamily="18" charset="0"/>
              </a:rPr>
              <a:t>hyflex</a:t>
            </a:r>
            <a:r>
              <a:rPr lang="en-US" sz="2200">
                <a:latin typeface="Calibri" panose="020F0502020204030204" pitchFamily="34" charset="0"/>
                <a:ea typeface="Times New Roman" panose="02020603050405020304" pitchFamily="18" charset="0"/>
              </a:rPr>
              <a:t> approaches</a:t>
            </a:r>
            <a:endParaRPr lang="en-US" sz="22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384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CBF63FD-E534-4BFA-995B-861F8201310D}"/>
              </a:ext>
            </a:extLst>
          </p:cNvPr>
          <p:cNvSpPr/>
          <p:nvPr/>
        </p:nvSpPr>
        <p:spPr>
          <a:xfrm>
            <a:off x="106017" y="288235"/>
            <a:ext cx="11979966" cy="6450495"/>
          </a:xfrm>
          <a:prstGeom prst="rect">
            <a:avLst/>
          </a:prstGeom>
          <a:noFill/>
          <a:ln w="28575"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AA8C15-115E-47FF-BCD6-9A11AA4E4D76}"/>
              </a:ext>
            </a:extLst>
          </p:cNvPr>
          <p:cNvSpPr/>
          <p:nvPr/>
        </p:nvSpPr>
        <p:spPr>
          <a:xfrm>
            <a:off x="106017" y="6291470"/>
            <a:ext cx="11979959" cy="447260"/>
          </a:xfrm>
          <a:prstGeom prst="rect">
            <a:avLst/>
          </a:prstGeom>
          <a:solidFill>
            <a:srgbClr val="FFC425"/>
          </a:solidFill>
          <a:ln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FD7B371E-F5DD-4623-8BBB-8F577B60FA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38" y="6340685"/>
            <a:ext cx="2114290" cy="37170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745B9E7-431C-4575-9BEC-AF28E8637DC8}"/>
              </a:ext>
            </a:extLst>
          </p:cNvPr>
          <p:cNvSpPr txBox="1"/>
          <p:nvPr/>
        </p:nvSpPr>
        <p:spPr>
          <a:xfrm>
            <a:off x="11589488" y="6361951"/>
            <a:ext cx="363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D112A-74B2-4207-91C0-BA374604D67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1C382A0-1419-4D23-9D10-BCF521BB9E5E}"/>
              </a:ext>
            </a:extLst>
          </p:cNvPr>
          <p:cNvSpPr txBox="1"/>
          <p:nvPr/>
        </p:nvSpPr>
        <p:spPr>
          <a:xfrm>
            <a:off x="4998720" y="87887"/>
            <a:ext cx="219456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>
                <a:ln>
                  <a:noFill/>
                </a:ln>
                <a:solidFill>
                  <a:srgbClr val="492F2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Phased Approach</a:t>
            </a:r>
          </a:p>
        </p:txBody>
      </p:sp>
      <p:sp>
        <p:nvSpPr>
          <p:cNvPr id="57" name="Arrow: Pentagon 56">
            <a:extLst>
              <a:ext uri="{FF2B5EF4-FFF2-40B4-BE49-F238E27FC236}">
                <a16:creationId xmlns:a16="http://schemas.microsoft.com/office/drawing/2014/main" id="{C0734F2E-08F9-4445-BA1B-F88CDB3B87C7}"/>
              </a:ext>
            </a:extLst>
          </p:cNvPr>
          <p:cNvSpPr/>
          <p:nvPr/>
        </p:nvSpPr>
        <p:spPr>
          <a:xfrm flipH="1">
            <a:off x="8428383" y="74544"/>
            <a:ext cx="3657600" cy="417633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i="1">
                <a:solidFill>
                  <a:srgbClr val="492F24"/>
                </a:solidFill>
              </a:rPr>
              <a:t>Board of Trustees Meeting </a:t>
            </a:r>
            <a:r>
              <a:rPr lang="en-US" sz="1600" i="1">
                <a:solidFill>
                  <a:srgbClr val="492F24"/>
                </a:solidFill>
              </a:rPr>
              <a:t>(8/12)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0DC97E82-719C-4B83-A16D-1DD3FCA279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7095643"/>
              </p:ext>
            </p:extLst>
          </p:nvPr>
        </p:nvGraphicFramePr>
        <p:xfrm>
          <a:off x="993913" y="691979"/>
          <a:ext cx="10048461" cy="538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615AAAAE-18CB-4C69-8A78-75F5B990789E}"/>
              </a:ext>
            </a:extLst>
          </p:cNvPr>
          <p:cNvSpPr/>
          <p:nvPr/>
        </p:nvSpPr>
        <p:spPr>
          <a:xfrm>
            <a:off x="102047" y="74544"/>
            <a:ext cx="3657600" cy="417633"/>
          </a:xfrm>
          <a:prstGeom prst="homePlate">
            <a:avLst/>
          </a:prstGeom>
          <a:solidFill>
            <a:srgbClr val="FFC425"/>
          </a:solidFill>
          <a:ln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all" spc="0" normalizeH="0" baseline="0" noProof="0">
                <a:ln>
                  <a:noFill/>
                </a:ln>
                <a:solidFill>
                  <a:srgbClr val="492F2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Return to Campus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A34727-E47B-4AE0-A3F6-14E684C9C34E}"/>
              </a:ext>
            </a:extLst>
          </p:cNvPr>
          <p:cNvSpPr txBox="1"/>
          <p:nvPr/>
        </p:nvSpPr>
        <p:spPr>
          <a:xfrm>
            <a:off x="993913" y="1505053"/>
            <a:ext cx="2080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492F24"/>
                </a:solidFill>
              </a:rPr>
              <a:t># of Students: 1,500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6D529E0-DF03-4522-89D8-160CD806C6E7}"/>
              </a:ext>
            </a:extLst>
          </p:cNvPr>
          <p:cNvSpPr txBox="1"/>
          <p:nvPr/>
        </p:nvSpPr>
        <p:spPr>
          <a:xfrm>
            <a:off x="3327451" y="1967846"/>
            <a:ext cx="2080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# of Students: 3,500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AAA2B86-150C-4251-BC7B-305A5330E3E9}"/>
              </a:ext>
            </a:extLst>
          </p:cNvPr>
          <p:cNvSpPr txBox="1"/>
          <p:nvPr/>
        </p:nvSpPr>
        <p:spPr>
          <a:xfrm>
            <a:off x="5621580" y="2475437"/>
            <a:ext cx="2080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All Students </a:t>
            </a:r>
            <a:r>
              <a:rPr lang="en-US" sz="1400" i="1" u="sng">
                <a:solidFill>
                  <a:schemeClr val="bg1"/>
                </a:solidFill>
              </a:rPr>
              <a:t>on Campus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F5541BE-3456-407B-A262-FB4F84C67C0C}"/>
              </a:ext>
            </a:extLst>
          </p:cNvPr>
          <p:cNvSpPr txBox="1"/>
          <p:nvPr/>
        </p:nvSpPr>
        <p:spPr>
          <a:xfrm>
            <a:off x="7929951" y="2958896"/>
            <a:ext cx="2080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All Students </a:t>
            </a:r>
            <a:r>
              <a:rPr lang="en-US" sz="1400" i="1" u="sng">
                <a:solidFill>
                  <a:schemeClr val="bg1"/>
                </a:solidFill>
              </a:rPr>
              <a:t>Online</a:t>
            </a:r>
          </a:p>
        </p:txBody>
      </p:sp>
    </p:spTree>
    <p:extLst>
      <p:ext uri="{BB962C8B-B14F-4D97-AF65-F5344CB8AC3E}">
        <p14:creationId xmlns:p14="http://schemas.microsoft.com/office/powerpoint/2010/main" val="3127113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CBF63FD-E534-4BFA-995B-861F8201310D}"/>
              </a:ext>
            </a:extLst>
          </p:cNvPr>
          <p:cNvSpPr/>
          <p:nvPr/>
        </p:nvSpPr>
        <p:spPr>
          <a:xfrm>
            <a:off x="106017" y="288235"/>
            <a:ext cx="11979966" cy="6450495"/>
          </a:xfrm>
          <a:prstGeom prst="rect">
            <a:avLst/>
          </a:prstGeom>
          <a:noFill/>
          <a:ln w="28575"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AA8C15-115E-47FF-BCD6-9A11AA4E4D76}"/>
              </a:ext>
            </a:extLst>
          </p:cNvPr>
          <p:cNvSpPr/>
          <p:nvPr/>
        </p:nvSpPr>
        <p:spPr>
          <a:xfrm>
            <a:off x="106017" y="6291470"/>
            <a:ext cx="11979959" cy="447260"/>
          </a:xfrm>
          <a:prstGeom prst="rect">
            <a:avLst/>
          </a:prstGeom>
          <a:solidFill>
            <a:srgbClr val="FFC425"/>
          </a:solidFill>
          <a:ln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FD7B371E-F5DD-4623-8BBB-8F577B60FA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38" y="6340685"/>
            <a:ext cx="2114290" cy="37170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745B9E7-431C-4575-9BEC-AF28E8637DC8}"/>
              </a:ext>
            </a:extLst>
          </p:cNvPr>
          <p:cNvSpPr txBox="1"/>
          <p:nvPr/>
        </p:nvSpPr>
        <p:spPr>
          <a:xfrm>
            <a:off x="11589488" y="6361951"/>
            <a:ext cx="363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D112A-74B2-4207-91C0-BA374604D67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1C382A0-1419-4D23-9D10-BCF521BB9E5E}"/>
              </a:ext>
            </a:extLst>
          </p:cNvPr>
          <p:cNvSpPr txBox="1"/>
          <p:nvPr/>
        </p:nvSpPr>
        <p:spPr>
          <a:xfrm>
            <a:off x="4724400" y="87887"/>
            <a:ext cx="27432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492F2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Closing Considerations</a:t>
            </a:r>
          </a:p>
        </p:txBody>
      </p:sp>
      <p:sp>
        <p:nvSpPr>
          <p:cNvPr id="57" name="Arrow: Pentagon 56">
            <a:extLst>
              <a:ext uri="{FF2B5EF4-FFF2-40B4-BE49-F238E27FC236}">
                <a16:creationId xmlns:a16="http://schemas.microsoft.com/office/drawing/2014/main" id="{C0734F2E-08F9-4445-BA1B-F88CDB3B87C7}"/>
              </a:ext>
            </a:extLst>
          </p:cNvPr>
          <p:cNvSpPr/>
          <p:nvPr/>
        </p:nvSpPr>
        <p:spPr>
          <a:xfrm flipH="1">
            <a:off x="8428383" y="74544"/>
            <a:ext cx="3657600" cy="417633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i="1">
                <a:solidFill>
                  <a:srgbClr val="492F24"/>
                </a:solidFill>
              </a:rPr>
              <a:t>Board of Trustees Meeting </a:t>
            </a:r>
            <a:r>
              <a:rPr lang="en-US" sz="1600" i="1">
                <a:solidFill>
                  <a:srgbClr val="492F24"/>
                </a:solidFill>
              </a:rPr>
              <a:t>(8/12)</a:t>
            </a:r>
          </a:p>
        </p:txBody>
      </p:sp>
      <p:sp>
        <p:nvSpPr>
          <p:cNvPr id="23" name="Arrow: Pentagon 22">
            <a:extLst>
              <a:ext uri="{FF2B5EF4-FFF2-40B4-BE49-F238E27FC236}">
                <a16:creationId xmlns:a16="http://schemas.microsoft.com/office/drawing/2014/main" id="{5F01FD06-218A-488D-8CC0-E1524B8E9B62}"/>
              </a:ext>
            </a:extLst>
          </p:cNvPr>
          <p:cNvSpPr/>
          <p:nvPr/>
        </p:nvSpPr>
        <p:spPr>
          <a:xfrm>
            <a:off x="102047" y="74544"/>
            <a:ext cx="3657600" cy="417633"/>
          </a:xfrm>
          <a:prstGeom prst="homePlate">
            <a:avLst/>
          </a:prstGeom>
          <a:solidFill>
            <a:srgbClr val="FFC425"/>
          </a:solidFill>
          <a:ln>
            <a:solidFill>
              <a:srgbClr val="FFC4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all" spc="0" normalizeH="0" baseline="0" noProof="0">
                <a:ln>
                  <a:noFill/>
                </a:ln>
                <a:solidFill>
                  <a:srgbClr val="492F2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Return to Campus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23531FF-B76A-469D-9B46-3CF70FCDB919}"/>
              </a:ext>
            </a:extLst>
          </p:cNvPr>
          <p:cNvSpPr/>
          <p:nvPr/>
        </p:nvSpPr>
        <p:spPr>
          <a:xfrm>
            <a:off x="559980" y="776494"/>
            <a:ext cx="11242160" cy="1122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Automatic triggers will be monitored differently in two stages: 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8429DF-F620-4A1D-8EB6-E997EB91C8D2}"/>
              </a:ext>
            </a:extLst>
          </p:cNvPr>
          <p:cNvSpPr/>
          <p:nvPr/>
        </p:nvSpPr>
        <p:spPr>
          <a:xfrm>
            <a:off x="559980" y="1553581"/>
            <a:ext cx="6096000" cy="396499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Stage 1:  Bridge to surveillance testing</a:t>
            </a:r>
          </a:p>
          <a:p>
            <a:pPr>
              <a:lnSpc>
                <a:spcPct val="107000"/>
              </a:lnSpc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223838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Effective as of August 17, 2020, until surveillance testing is operational</a:t>
            </a:r>
          </a:p>
          <a:p>
            <a:pPr>
              <a:lnSpc>
                <a:spcPct val="107000"/>
              </a:lnSpc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Stage 2:  During surveillance testing </a:t>
            </a: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indent="-223838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223838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Effective with a fully-launched surveillance testing program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F0DBBEF-9D86-4BEF-91FB-AD3C1BB17F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060" y="1524918"/>
            <a:ext cx="3453374" cy="453823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3C82214-D663-4AC7-93D1-AD3A065128BC}"/>
              </a:ext>
            </a:extLst>
          </p:cNvPr>
          <p:cNvSpPr txBox="1"/>
          <p:nvPr/>
        </p:nvSpPr>
        <p:spPr>
          <a:xfrm>
            <a:off x="7147028" y="5646213"/>
            <a:ext cx="3947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For Discussion</a:t>
            </a:r>
          </a:p>
        </p:txBody>
      </p:sp>
    </p:spTree>
    <p:extLst>
      <p:ext uri="{BB962C8B-B14F-4D97-AF65-F5344CB8AC3E}">
        <p14:creationId xmlns:p14="http://schemas.microsoft.com/office/powerpoint/2010/main" val="493066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hZDme2kQYmsNTd_BdphEQ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D76496B642FE418C4FA65A8A3F47CA" ma:contentTypeVersion="7" ma:contentTypeDescription="Create a new document." ma:contentTypeScope="" ma:versionID="d7799c3ef2d83890860fa7e9d756cd1a">
  <xsd:schema xmlns:xsd="http://www.w3.org/2001/XMLSchema" xmlns:xs="http://www.w3.org/2001/XMLSchema" xmlns:p="http://schemas.microsoft.com/office/2006/metadata/properties" xmlns:ns2="732ffc9b-af19-4319-b003-2b0c48c66d46" targetNamespace="http://schemas.microsoft.com/office/2006/metadata/properties" ma:root="true" ma:fieldsID="f98dcb5417c064f693af6e893581ac25" ns2:_="">
    <xsd:import namespace="732ffc9b-af19-4319-b003-2b0c48c66d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2ffc9b-af19-4319-b003-2b0c48c66d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F82D9F-6597-49AF-99E0-96C8B5CF299E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32ffc9b-af19-4319-b003-2b0c48c66d4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58D97D4-630B-4F70-AAC8-ADC320DC7D1B}">
  <ds:schemaRefs>
    <ds:schemaRef ds:uri="732ffc9b-af19-4319-b003-2b0c48c66d4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1836B7C-0FB9-4901-BAC9-25F73F8BE9E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712</Words>
  <Application>Microsoft Office PowerPoint</Application>
  <PresentationFormat>Widescreen</PresentationFormat>
  <Paragraphs>186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Open Sans</vt:lpstr>
      <vt:lpstr>Wingdings</vt:lpstr>
      <vt:lpstr>Office Theme</vt:lpstr>
      <vt:lpstr>think-cell Slide</vt:lpstr>
      <vt:lpstr>COVID Update Latest Progress on Preparations for Return to Campus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President’s Weekly Status Report</dc:title>
  <dc:creator>Yates, Michael</dc:creator>
  <cp:lastModifiedBy>Yates, Michael</cp:lastModifiedBy>
  <cp:revision>1</cp:revision>
  <dcterms:created xsi:type="dcterms:W3CDTF">2020-08-11T16:31:58Z</dcterms:created>
  <dcterms:modified xsi:type="dcterms:W3CDTF">2020-08-12T03:13:27Z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0x010100B1D76496B642FE418C4FA65A8A3F47CA</vt:lpwstr>
  </property>
</Properties>
</file>