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0"/>
  </p:notesMasterIdLst>
  <p:sldIdLst>
    <p:sldId id="256" r:id="rId2"/>
    <p:sldId id="258" r:id="rId3"/>
    <p:sldId id="263" r:id="rId4"/>
    <p:sldId id="273" r:id="rId5"/>
    <p:sldId id="259" r:id="rId6"/>
    <p:sldId id="260" r:id="rId7"/>
    <p:sldId id="274" r:id="rId8"/>
    <p:sldId id="271" r:id="rId9"/>
    <p:sldId id="285" r:id="rId10"/>
    <p:sldId id="286" r:id="rId11"/>
    <p:sldId id="276" r:id="rId12"/>
    <p:sldId id="277" r:id="rId13"/>
    <p:sldId id="278" r:id="rId14"/>
    <p:sldId id="279" r:id="rId15"/>
    <p:sldId id="280" r:id="rId16"/>
    <p:sldId id="287" r:id="rId17"/>
    <p:sldId id="296" r:id="rId18"/>
    <p:sldId id="283" r:id="rId19"/>
    <p:sldId id="282" r:id="rId20"/>
    <p:sldId id="266" r:id="rId21"/>
    <p:sldId id="284" r:id="rId22"/>
    <p:sldId id="267" r:id="rId23"/>
    <p:sldId id="288" r:id="rId24"/>
    <p:sldId id="291" r:id="rId25"/>
    <p:sldId id="294" r:id="rId26"/>
    <p:sldId id="295" r:id="rId27"/>
    <p:sldId id="292" r:id="rId28"/>
    <p:sldId id="293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123" d="100"/>
          <a:sy n="123" d="100"/>
        </p:scale>
        <p:origin x="-680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342426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10e93bf5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52" name="Google Shape;52;g610e93bf5b_1_0:notes"/>
          <p:cNvSpPr txBox="1"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450" rIns="0" bIns="0" anchor="t" anchorCtr="0">
            <a:noAutofit/>
          </a:bodyPr>
          <a:lstStyle/>
          <a:p>
            <a:pPr marL="190500" marR="0" lvl="0" indent="-177800" algn="l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Thanks and mention research station and thursday talks … Saturday U all summer on Thursday evenings. If you'd like to get on that mailing list, send us an email at uwnps@uwyo.edu</a:t>
            </a:r>
            <a:endParaRPr sz="1200"/>
          </a:p>
        </p:txBody>
      </p:sp>
      <p:sp>
        <p:nvSpPr>
          <p:cNvPr id="53" name="Google Shape;53;g610e93bf5b_1_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610e93bf5b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610e93bf5b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0e93bf5b_1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3" name="Google Shape;163;g610e93bf5b_1_70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610e93bf5b_1_7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10e93bf5b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g610e93bf5b_1_80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610e93bf5b_1_8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10e93bf5b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g610e93bf5b_1_80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610e93bf5b_1_8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10e93bf5b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g610e93bf5b_1_80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610e93bf5b_1_8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10e93bf5b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g610e93bf5b_1_80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610e93bf5b_1_8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10e93bf5b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g610e93bf5b_1_80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610e93bf5b_1_8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10e93bf5b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g610e93bf5b_1_80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610e93bf5b_1_8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610e93bf5b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" name="Google Shape;174;g610e93bf5b_1_80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610e93bf5b_1_8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61100874f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2" name="Google Shape;232;g61100874f7_0_100:notes"/>
          <p:cNvSpPr/>
          <p:nvPr/>
        </p:nvSpPr>
        <p:spPr>
          <a:xfrm>
            <a:off x="686360" y="4342534"/>
            <a:ext cx="54867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61100874f7_0_100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500" cy="4110300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610e93bf5b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80" name="Google Shape;80;g610e93bf5b_1_17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g610e93bf5b_1_17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1100874f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70958" y="694170"/>
            <a:ext cx="591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91" name="Google Shape;91;g61100874f7_0_1:notes"/>
          <p:cNvSpPr/>
          <p:nvPr/>
        </p:nvSpPr>
        <p:spPr>
          <a:xfrm>
            <a:off x="686360" y="4342534"/>
            <a:ext cx="54867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g61100874f7_0_1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500" cy="4110300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100874f7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41" name="Google Shape;241;g61100874f7_0_111:notes"/>
          <p:cNvSpPr/>
          <p:nvPr/>
        </p:nvSpPr>
        <p:spPr>
          <a:xfrm>
            <a:off x="686360" y="4342534"/>
            <a:ext cx="54867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61100874f7_0_111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500" cy="4110300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61100874f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3" name="Google Shape;213;g61100874f7_0_82:notes"/>
          <p:cNvSpPr/>
          <p:nvPr/>
        </p:nvSpPr>
        <p:spPr>
          <a:xfrm>
            <a:off x="686360" y="4342534"/>
            <a:ext cx="5486700" cy="41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g61100874f7_0_82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500" cy="4110300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610e93bf5b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93738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7" name="Google Shape;137;g610e93bf5b_1_26:notes"/>
          <p:cNvSpPr/>
          <p:nvPr/>
        </p:nvSpPr>
        <p:spPr>
          <a:xfrm>
            <a:off x="686360" y="4342534"/>
            <a:ext cx="5486679" cy="41145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475" tIns="40725" rIns="81475" bIns="40725" anchor="ctr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610e93bf5b_1_26:notes"/>
          <p:cNvSpPr txBox="1">
            <a:spLocks noGrp="1"/>
          </p:cNvSpPr>
          <p:nvPr>
            <p:ph type="body" idx="1"/>
          </p:nvPr>
        </p:nvSpPr>
        <p:spPr>
          <a:xfrm>
            <a:off x="686360" y="4342534"/>
            <a:ext cx="5482478" cy="4110182"/>
          </a:xfrm>
          <a:prstGeom prst="rect">
            <a:avLst/>
          </a:prstGeom>
        </p:spPr>
        <p:txBody>
          <a:bodyPr spcFirstLastPara="1" wrap="square" lIns="81475" tIns="81475" rIns="81475" bIns="814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jpg"/><Relationship Id="rId5" Type="http://schemas.openxmlformats.org/officeDocument/2006/relationships/image" Target="../media/image12.jpeg"/><Relationship Id="rId6" Type="http://schemas.microsoft.com/office/2007/relationships/hdphoto" Target="../media/hdphoto1.wdp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2.png"/><Relationship Id="rId5" Type="http://schemas.openxmlformats.org/officeDocument/2006/relationships/image" Target="../media/image20.png"/><Relationship Id="rId6" Type="http://schemas.openxmlformats.org/officeDocument/2006/relationships/image" Target="../media/image13.jpeg"/><Relationship Id="rId7" Type="http://schemas.openxmlformats.org/officeDocument/2006/relationships/image" Target="../media/image21.png"/><Relationship Id="rId8" Type="http://schemas.openxmlformats.org/officeDocument/2006/relationships/image" Target="../media/image22.jpe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jpg"/><Relationship Id="rId5" Type="http://schemas.openxmlformats.org/officeDocument/2006/relationships/image" Target="../media/image31.jp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jpg"/><Relationship Id="rId5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jpg"/><Relationship Id="rId7" Type="http://schemas.openxmlformats.org/officeDocument/2006/relationships/image" Target="../media/image22.jpeg"/><Relationship Id="rId8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3"/>
          <p:cNvPicPr preferRelativeResize="0"/>
          <p:nvPr/>
        </p:nvPicPr>
        <p:blipFill rotWithShape="1">
          <a:blip r:embed="rId3">
            <a:alphaModFix/>
          </a:blip>
          <a:srcRect b="22904"/>
          <a:stretch/>
        </p:blipFill>
        <p:spPr>
          <a:xfrm>
            <a:off x="1450" y="-2150"/>
            <a:ext cx="9144001" cy="5287474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214560" y="3239156"/>
            <a:ext cx="8715000" cy="1550100"/>
          </a:xfrm>
          <a:prstGeom prst="rect">
            <a:avLst/>
          </a:prstGeom>
          <a:solidFill>
            <a:srgbClr val="FFFFFF">
              <a:alpha val="49803"/>
            </a:srgbClr>
          </a:solidFill>
          <a:ln>
            <a:noFill/>
          </a:ln>
        </p:spPr>
        <p:txBody>
          <a:bodyPr spcFirstLastPara="1" wrap="square" lIns="74825" tIns="60150" rIns="74825" bIns="37425" anchor="t" anchorCtr="0">
            <a:noAutofit/>
          </a:bodyPr>
          <a:lstStyle/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b="1" i="0" u="none" dirty="0" smtClean="0">
                <a:solidFill>
                  <a:srgbClr val="000000"/>
                </a:solidFill>
                <a:sym typeface="Arial"/>
              </a:rPr>
              <a:t>Re-envisioning </a:t>
            </a:r>
            <a:r>
              <a:rPr lang="en-US" sz="3000" b="1" dirty="0" smtClean="0"/>
              <a:t>UW’s Grand Teton Campus:</a:t>
            </a:r>
          </a:p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lang="en-US" sz="3000" dirty="0" smtClean="0"/>
          </a:p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-US" sz="3000" dirty="0" smtClean="0"/>
              <a:t>The UW-NPS Research Center at AMK Ranch</a:t>
            </a:r>
            <a:endParaRPr sz="1200" dirty="0" smtClean="0"/>
          </a:p>
          <a:p>
            <a:pPr marL="0" marR="0" lvl="0" indent="0" algn="ctr" rtl="0">
              <a:lnSpc>
                <a:spcPct val="9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sz="27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700" b="0" i="0" u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6367550" y="4789250"/>
            <a:ext cx="2562000" cy="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rgbClr val="FFFFFF"/>
                </a:solidFill>
              </a:rPr>
              <a:t>Photo: M. </a:t>
            </a:r>
            <a:r>
              <a:rPr lang="en" dirty="0" smtClean="0">
                <a:solidFill>
                  <a:srgbClr val="FFFFFF"/>
                </a:solidFill>
              </a:rPr>
              <a:t>Dillon</a:t>
            </a: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474948" y="3781026"/>
            <a:ext cx="8301229" cy="11340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lvl="0" algn="ctr">
              <a:lnSpc>
                <a:spcPct val="93000"/>
              </a:lnSpc>
              <a:buSzPts val="2300"/>
            </a:pPr>
            <a:r>
              <a:rPr lang="en-US" sz="2300" dirty="0" smtClean="0"/>
              <a:t>Over the next 5-10 years, make the UW Grand Teton Campus into a world-class home for world-class scholarship and experiences in Wyoming’s world-class setting</a:t>
            </a:r>
            <a:r>
              <a:rPr lang="en" sz="2300" dirty="0" smtClean="0"/>
              <a:t>.</a:t>
            </a:r>
            <a:endParaRPr lang="en" sz="2300" dirty="0"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dirty="0" smtClean="0">
                <a:solidFill>
                  <a:srgbClr val="FFFFFF"/>
                </a:solidFill>
              </a:rPr>
              <a:t>2020 Vision</a:t>
            </a:r>
            <a:endParaRPr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61709" t="19273" b="56759"/>
          <a:stretch/>
        </p:blipFill>
        <p:spPr>
          <a:xfrm>
            <a:off x="2127340" y="888010"/>
            <a:ext cx="6681132" cy="278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767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1875991" y="889824"/>
            <a:ext cx="6923976" cy="406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lvl="0">
              <a:lnSpc>
                <a:spcPct val="93000"/>
              </a:lnSpc>
              <a:buSzPts val="2300"/>
            </a:pPr>
            <a:r>
              <a:rPr lang="en" sz="2300" b="1" dirty="0" smtClean="0"/>
              <a:t>Inspiring discoveries</a:t>
            </a:r>
            <a:r>
              <a:rPr lang="en" sz="2300" b="1" dirty="0"/>
              <a:t>:</a:t>
            </a:r>
            <a:r>
              <a:rPr lang="en" sz="2300" dirty="0" smtClean="0"/>
              <a:t> Advance </a:t>
            </a:r>
            <a:r>
              <a:rPr lang="en" sz="2300" dirty="0"/>
              <a:t>the frontiers of knowledge by creating unique opportunities for </a:t>
            </a:r>
            <a:r>
              <a:rPr lang="en" sz="2300" dirty="0" smtClean="0"/>
              <a:t>students and scholars </a:t>
            </a:r>
            <a:r>
              <a:rPr lang="en" sz="2300" dirty="0"/>
              <a:t>in Wyoming’s iconic landscapes;</a:t>
            </a:r>
          </a:p>
          <a:p>
            <a:pPr lvl="0">
              <a:lnSpc>
                <a:spcPct val="93000"/>
              </a:lnSpc>
              <a:buSzPts val="2300"/>
            </a:pPr>
            <a:endParaRPr lang="en" sz="2300" dirty="0"/>
          </a:p>
          <a:p>
            <a:pPr lvl="0">
              <a:lnSpc>
                <a:spcPct val="93000"/>
              </a:lnSpc>
              <a:buSzPts val="2300"/>
            </a:pPr>
            <a:r>
              <a:rPr lang="en" sz="2300" b="1" dirty="0"/>
              <a:t>Elevating </a:t>
            </a:r>
            <a:r>
              <a:rPr lang="en" sz="2300" b="1" dirty="0" smtClean="0"/>
              <a:t>experiences: </a:t>
            </a:r>
            <a:r>
              <a:rPr lang="en" sz="2300" dirty="0" smtClean="0"/>
              <a:t>Enhance </a:t>
            </a:r>
            <a:r>
              <a:rPr lang="en" sz="2300" dirty="0"/>
              <a:t>and expand opportunities for place-based learning for UW students, community scholars, and the public;</a:t>
            </a:r>
          </a:p>
          <a:p>
            <a:pPr lvl="0">
              <a:lnSpc>
                <a:spcPct val="93000"/>
              </a:lnSpc>
              <a:buSzPts val="2300"/>
            </a:pPr>
            <a:endParaRPr lang="en" sz="2300" dirty="0"/>
          </a:p>
          <a:p>
            <a:pPr lvl="0">
              <a:lnSpc>
                <a:spcPct val="93000"/>
              </a:lnSpc>
              <a:buSzPts val="2300"/>
            </a:pPr>
            <a:r>
              <a:rPr lang="en" sz="2300" b="1" dirty="0"/>
              <a:t>Connecting </a:t>
            </a:r>
            <a:r>
              <a:rPr lang="en" sz="2300" b="1" dirty="0" smtClean="0"/>
              <a:t>communities: </a:t>
            </a:r>
            <a:r>
              <a:rPr lang="en" sz="2300" dirty="0" smtClean="0"/>
              <a:t>Share </a:t>
            </a:r>
            <a:r>
              <a:rPr lang="en" sz="2300" dirty="0"/>
              <a:t>research and learning </a:t>
            </a:r>
            <a:r>
              <a:rPr lang="en" sz="2300" dirty="0" smtClean="0"/>
              <a:t>opportunities that cross </a:t>
            </a:r>
            <a:r>
              <a:rPr lang="en" sz="2300" dirty="0"/>
              <a:t>boundaries and </a:t>
            </a:r>
            <a:r>
              <a:rPr lang="en" sz="2300" dirty="0" smtClean="0"/>
              <a:t>foster </a:t>
            </a:r>
            <a:r>
              <a:rPr lang="en" sz="2300" dirty="0"/>
              <a:t>cooperation, understanding, and discourse.</a:t>
            </a: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dirty="0" smtClean="0">
                <a:solidFill>
                  <a:srgbClr val="FFFFFF"/>
                </a:solidFill>
              </a:rPr>
              <a:t>2020 Vision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735444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302955" y="1565528"/>
            <a:ext cx="6923976" cy="145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lvl="0">
              <a:lnSpc>
                <a:spcPct val="93000"/>
              </a:lnSpc>
              <a:buSzPts val="2300"/>
            </a:pPr>
            <a:r>
              <a:rPr lang="en" sz="2300" b="1" dirty="0" smtClean="0"/>
              <a:t>Inspiring discoveries</a:t>
            </a:r>
            <a:r>
              <a:rPr lang="en" sz="2300" b="1" dirty="0"/>
              <a:t>:</a:t>
            </a:r>
            <a:r>
              <a:rPr lang="en" sz="2300" dirty="0" smtClean="0"/>
              <a:t> </a:t>
            </a:r>
          </a:p>
          <a:p>
            <a:pPr lvl="0">
              <a:lnSpc>
                <a:spcPct val="93000"/>
              </a:lnSpc>
              <a:buSzPts val="2300"/>
            </a:pPr>
            <a:r>
              <a:rPr lang="en" sz="2300" dirty="0" smtClean="0"/>
              <a:t>Advance </a:t>
            </a:r>
            <a:r>
              <a:rPr lang="en" sz="2300" dirty="0"/>
              <a:t>the frontiers of knowledge </a:t>
            </a:r>
            <a:endParaRPr lang="en" sz="2300" dirty="0" smtClean="0"/>
          </a:p>
          <a:p>
            <a:pPr lvl="0">
              <a:lnSpc>
                <a:spcPct val="93000"/>
              </a:lnSpc>
              <a:buSzPts val="2300"/>
            </a:pPr>
            <a:r>
              <a:rPr lang="en" sz="2300" dirty="0" smtClean="0"/>
              <a:t>by </a:t>
            </a:r>
            <a:r>
              <a:rPr lang="en" sz="2300" dirty="0"/>
              <a:t>creating unique opportunities for </a:t>
            </a:r>
            <a:r>
              <a:rPr lang="en" sz="2300" dirty="0" smtClean="0"/>
              <a:t>students and scholars </a:t>
            </a:r>
            <a:r>
              <a:rPr lang="en" sz="2300" dirty="0"/>
              <a:t>in Wyoming’s iconic </a:t>
            </a:r>
            <a:r>
              <a:rPr lang="en" sz="2300" dirty="0" smtClean="0"/>
              <a:t>landscapes</a:t>
            </a:r>
            <a:endParaRPr lang="en" sz="2300" dirty="0"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dirty="0" smtClean="0">
                <a:solidFill>
                  <a:srgbClr val="FFFFFF"/>
                </a:solidFill>
              </a:rPr>
              <a:t>2020 Vision</a:t>
            </a:r>
            <a:endParaRPr sz="1200" dirty="0"/>
          </a:p>
        </p:txBody>
      </p:sp>
      <p:pic>
        <p:nvPicPr>
          <p:cNvPr id="5" name="Google Shape;55;p13"/>
          <p:cNvPicPr preferRelativeResize="0"/>
          <p:nvPr/>
        </p:nvPicPr>
        <p:blipFill rotWithShape="1">
          <a:blip r:embed="rId4">
            <a:alphaModFix/>
          </a:blip>
          <a:srcRect l="23941" t="8356" r="36046" b="65485"/>
          <a:stretch/>
        </p:blipFill>
        <p:spPr>
          <a:xfrm>
            <a:off x="2944359" y="3192116"/>
            <a:ext cx="3848828" cy="1887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ton_eclipse_trail_11_whywolff.com.jpg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834" t="2718" r="9374" b="8947"/>
          <a:stretch/>
        </p:blipFill>
        <p:spPr>
          <a:xfrm>
            <a:off x="6902533" y="803854"/>
            <a:ext cx="2092902" cy="4281396"/>
          </a:xfrm>
          <a:prstGeom prst="rect">
            <a:avLst/>
          </a:prstGeom>
        </p:spPr>
      </p:pic>
      <p:pic>
        <p:nvPicPr>
          <p:cNvPr id="4" name="Picture 3" descr="Thermus_aquaticus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13" y="3192115"/>
            <a:ext cx="2670622" cy="189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4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shot 2019-11-11 15.40.4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493" y="873753"/>
            <a:ext cx="4581813" cy="408334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740336" y="3075614"/>
            <a:ext cx="151451" cy="1514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30603" y="3157165"/>
            <a:ext cx="573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AMK</a:t>
            </a:r>
            <a:endParaRPr lang="en-US" dirty="0"/>
          </a:p>
        </p:txBody>
      </p:sp>
      <p:pic>
        <p:nvPicPr>
          <p:cNvPr id="8" name="Picture 7" descr="american_rivers_gage_adjusted-1024x85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32" r="29989" b="12797"/>
          <a:stretch/>
        </p:blipFill>
        <p:spPr>
          <a:xfrm>
            <a:off x="6209552" y="1922260"/>
            <a:ext cx="2794624" cy="22368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7317532" y="2574661"/>
            <a:ext cx="326259" cy="326259"/>
          </a:xfrm>
          <a:prstGeom prst="rect">
            <a:avLst/>
          </a:prstGeom>
          <a:noFill/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6117364" y="920354"/>
            <a:ext cx="1526427" cy="1654309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105712" y="2889214"/>
            <a:ext cx="1538079" cy="201546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1" name="Google Shape;14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Iconic landscapes, unique opportunities</a:t>
            </a:r>
            <a:endParaRPr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6863096" y="908704"/>
            <a:ext cx="2143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/>
              <a:t>At the heart of the major western watersheds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82486" y="3274616"/>
            <a:ext cx="2352805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At the center of the Greater Yellowstone Ecosystem: </a:t>
            </a:r>
          </a:p>
          <a:p>
            <a:r>
              <a:rPr lang="en-US" sz="1800" dirty="0" smtClean="0"/>
              <a:t>Parks to Ranches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607" y="1700912"/>
            <a:ext cx="165812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/>
              <a:t>Crossing</a:t>
            </a:r>
          </a:p>
          <a:p>
            <a:r>
              <a:rPr lang="en-US" sz="2000" b="1" i="1" dirty="0" smtClean="0"/>
              <a:t>Boundaries</a:t>
            </a:r>
          </a:p>
          <a:p>
            <a:r>
              <a:rPr lang="en-US" sz="2000" b="1" dirty="0" smtClean="0"/>
              <a:t>PHYSICAL</a:t>
            </a:r>
          </a:p>
          <a:p>
            <a:r>
              <a:rPr lang="en-US" sz="2000" b="1" dirty="0" smtClean="0"/>
              <a:t>SCIENCE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23100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485" y="763609"/>
            <a:ext cx="5617819" cy="43678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4346248" y="2085359"/>
            <a:ext cx="151451" cy="1514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21034" y="2003810"/>
            <a:ext cx="573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AMK</a:t>
            </a:r>
            <a:endParaRPr lang="en-US" dirty="0"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82486" y="3274616"/>
            <a:ext cx="2352805" cy="120032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At the center of the Greater Yellowstone Ecosystem: </a:t>
            </a:r>
          </a:p>
          <a:p>
            <a:r>
              <a:rPr lang="en-US" sz="1800" dirty="0" smtClean="0"/>
              <a:t>Parks to Ranches</a:t>
            </a:r>
          </a:p>
        </p:txBody>
      </p:sp>
      <p:sp>
        <p:nvSpPr>
          <p:cNvPr id="13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Iconic landscapes, unique opportunities</a:t>
            </a:r>
            <a:endParaRPr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6608" y="1700913"/>
            <a:ext cx="18082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Crossing</a:t>
            </a:r>
          </a:p>
          <a:p>
            <a:r>
              <a:rPr lang="en-US" sz="2000" b="1" i="1" dirty="0" smtClean="0"/>
              <a:t>Boundaries</a:t>
            </a:r>
            <a:endParaRPr lang="en-US" sz="2000" b="1" dirty="0" smtClean="0"/>
          </a:p>
          <a:p>
            <a:r>
              <a:rPr lang="en-US" sz="2000" b="1" dirty="0" smtClean="0"/>
              <a:t>BIOLOGICAL </a:t>
            </a:r>
          </a:p>
          <a:p>
            <a:r>
              <a:rPr lang="en-US" sz="2000" b="1" dirty="0" smtClean="0"/>
              <a:t>SCIENCE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45082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99" y="763609"/>
            <a:ext cx="4649743" cy="436785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Oval 5"/>
          <p:cNvSpPr/>
          <p:nvPr/>
        </p:nvSpPr>
        <p:spPr>
          <a:xfrm>
            <a:off x="2656692" y="1339756"/>
            <a:ext cx="151451" cy="1514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773218" y="1328107"/>
            <a:ext cx="573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AMK</a:t>
            </a:r>
            <a:endParaRPr lang="en-US" dirty="0"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Iconic landscapes, unique opportunities</a:t>
            </a:r>
            <a:endParaRPr sz="2800" dirty="0"/>
          </a:p>
        </p:txBody>
      </p:sp>
      <p:pic>
        <p:nvPicPr>
          <p:cNvPr id="3" name="Picture 2" descr="Screenshot 2019-11-11 16.07.5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819" y="3029013"/>
            <a:ext cx="3371573" cy="200963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shot 2019-11-11 16.05.2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76" y="3460068"/>
            <a:ext cx="4206164" cy="1460772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6608" y="1700913"/>
            <a:ext cx="16091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Crossing</a:t>
            </a:r>
          </a:p>
          <a:p>
            <a:r>
              <a:rPr lang="en-US" sz="2000" b="1" i="1" dirty="0" smtClean="0"/>
              <a:t>Boundaries</a:t>
            </a:r>
            <a:endParaRPr lang="en-US" sz="2000" b="1" dirty="0" smtClean="0"/>
          </a:p>
          <a:p>
            <a:r>
              <a:rPr lang="en-US" sz="2000" b="1" dirty="0" smtClean="0"/>
              <a:t>SOCIAL </a:t>
            </a:r>
          </a:p>
          <a:p>
            <a:r>
              <a:rPr lang="en-US" sz="2000" b="1" dirty="0" smtClean="0"/>
              <a:t>SCIENCE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60612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Iconic landscapes, unique opportunities</a:t>
            </a:r>
            <a:endParaRPr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6608" y="1700913"/>
            <a:ext cx="17941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Crossing</a:t>
            </a:r>
          </a:p>
          <a:p>
            <a:r>
              <a:rPr lang="en-US" sz="2000" b="1" i="1" dirty="0" smtClean="0"/>
              <a:t>Boundaries</a:t>
            </a:r>
            <a:endParaRPr lang="en-US" sz="2000" b="1" dirty="0" smtClean="0"/>
          </a:p>
          <a:p>
            <a:r>
              <a:rPr lang="en-US" sz="2000" b="1" dirty="0" smtClean="0"/>
              <a:t>HUMANITIES</a:t>
            </a:r>
            <a:endParaRPr lang="en-US" sz="20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3357" y="876100"/>
            <a:ext cx="6783468" cy="3879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9603" y="4770483"/>
            <a:ext cx="57722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Watercolor by </a:t>
            </a:r>
            <a:r>
              <a:rPr lang="en-US" dirty="0" err="1" smtClean="0"/>
              <a:t>Ricki</a:t>
            </a:r>
            <a:r>
              <a:rPr lang="en-US" dirty="0" smtClean="0"/>
              <a:t> </a:t>
            </a:r>
            <a:r>
              <a:rPr lang="en-US" dirty="0" err="1" smtClean="0"/>
              <a:t>Klages</a:t>
            </a:r>
            <a:r>
              <a:rPr lang="en-US" dirty="0" smtClean="0"/>
              <a:t>, UW Department of Visual and Literary Arts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378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42" y="775647"/>
            <a:ext cx="4649743" cy="4367853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41" name="Google Shape;141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Iconic landscapes, unique opportunities</a:t>
            </a:r>
            <a:endParaRPr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6608" y="1700913"/>
            <a:ext cx="290413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/>
              <a:t>Crossing</a:t>
            </a:r>
          </a:p>
          <a:p>
            <a:r>
              <a:rPr lang="en-US" sz="2000" b="1" i="1" dirty="0" smtClean="0"/>
              <a:t>Boundaries</a:t>
            </a:r>
            <a:endParaRPr lang="en-US" sz="2000" b="1" dirty="0" smtClean="0"/>
          </a:p>
          <a:p>
            <a:endParaRPr lang="en-US" sz="2000" b="1" dirty="0"/>
          </a:p>
          <a:p>
            <a:r>
              <a:rPr lang="en-US" sz="2000" b="1" dirty="0" smtClean="0"/>
              <a:t>TRANSDISCIPLINARY</a:t>
            </a:r>
            <a:endParaRPr lang="en-US" sz="2000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r="42922" b="58169"/>
          <a:stretch/>
        </p:blipFill>
        <p:spPr>
          <a:xfrm>
            <a:off x="2013357" y="876100"/>
            <a:ext cx="3871843" cy="1622725"/>
          </a:xfrm>
          <a:prstGeom prst="rect">
            <a:avLst/>
          </a:prstGeom>
        </p:spPr>
      </p:pic>
      <p:pic>
        <p:nvPicPr>
          <p:cNvPr id="9" name="Picture 8" descr="Thermus_aquaticus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578" y="2964949"/>
            <a:ext cx="2132624" cy="15164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1453" t="21802" r="1997" b="19598"/>
          <a:stretch/>
        </p:blipFill>
        <p:spPr>
          <a:xfrm>
            <a:off x="4357112" y="4099312"/>
            <a:ext cx="1497113" cy="908663"/>
          </a:xfrm>
          <a:prstGeom prst="rect">
            <a:avLst/>
          </a:prstGeom>
        </p:spPr>
      </p:pic>
      <p:pic>
        <p:nvPicPr>
          <p:cNvPr id="10" name="Picture 9" descr="SciLovesArt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40624" r="13145" b="46330"/>
          <a:stretch/>
        </p:blipFill>
        <p:spPr>
          <a:xfrm>
            <a:off x="5176135" y="2543497"/>
            <a:ext cx="2202250" cy="372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5845" y="2932504"/>
            <a:ext cx="1125138" cy="114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172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2800" dirty="0" smtClean="0">
                <a:solidFill>
                  <a:srgbClr val="FFFFFF"/>
                </a:solidFill>
              </a:rPr>
              <a:t>Iconic landscapes, unique opportunities</a:t>
            </a:r>
            <a:endParaRPr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827629" y="817961"/>
            <a:ext cx="29620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/>
              <a:t>Funding Opportunities</a:t>
            </a:r>
            <a:endParaRPr lang="en-US" sz="2000" b="1" dirty="0"/>
          </a:p>
        </p:txBody>
      </p:sp>
      <p:pic>
        <p:nvPicPr>
          <p:cNvPr id="5" name="Picture 4" descr="epscor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57" y="1769870"/>
            <a:ext cx="4077958" cy="1713428"/>
          </a:xfrm>
          <a:prstGeom prst="rect">
            <a:avLst/>
          </a:prstGeom>
        </p:spPr>
      </p:pic>
      <p:pic>
        <p:nvPicPr>
          <p:cNvPr id="8" name="Picture 7" descr="REU Blog Pho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5" y="3564200"/>
            <a:ext cx="4089202" cy="1331699"/>
          </a:xfrm>
          <a:prstGeom prst="rect">
            <a:avLst/>
          </a:prstGeom>
        </p:spPr>
      </p:pic>
      <p:pic>
        <p:nvPicPr>
          <p:cNvPr id="10" name="Picture 9" descr="hand-drawn-mountain-peak-vector-illustration-american-grand-teton-national-park-ink-drawing-graphic-style-perfect-travel-96931616.jpg"/>
          <p:cNvPicPr>
            <a:picLocks noChangeAspect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8" t="28912" r="42709" b="25837"/>
          <a:stretch/>
        </p:blipFill>
        <p:spPr>
          <a:xfrm>
            <a:off x="4166003" y="1789640"/>
            <a:ext cx="780954" cy="1007553"/>
          </a:xfrm>
          <a:prstGeom prst="rect">
            <a:avLst/>
          </a:prstGeom>
        </p:spPr>
      </p:pic>
      <p:pic>
        <p:nvPicPr>
          <p:cNvPr id="11" name="Picture 10" descr="Screenshot 2019-11-11 16.42.07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12276" r="2656"/>
          <a:stretch/>
        </p:blipFill>
        <p:spPr>
          <a:xfrm>
            <a:off x="5245708" y="1411664"/>
            <a:ext cx="3805162" cy="1140877"/>
          </a:xfrm>
          <a:prstGeom prst="rect">
            <a:avLst/>
          </a:prstGeom>
        </p:spPr>
      </p:pic>
      <p:pic>
        <p:nvPicPr>
          <p:cNvPr id="14" name="Picture 13" descr="Screenshot 2019-11-11 16.41.31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30" y="2469266"/>
            <a:ext cx="3761619" cy="217920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6293581" y="2944121"/>
            <a:ext cx="151451" cy="1514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57129" y="2644858"/>
            <a:ext cx="67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AMK?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16" y="2271665"/>
            <a:ext cx="1229709" cy="12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6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302955" y="1565528"/>
            <a:ext cx="6923976" cy="145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lvl="0">
              <a:lnSpc>
                <a:spcPct val="93000"/>
              </a:lnSpc>
              <a:buSzPts val="2300"/>
            </a:pPr>
            <a:r>
              <a:rPr lang="en" sz="2300" b="1" dirty="0" smtClean="0"/>
              <a:t>Elevating </a:t>
            </a:r>
            <a:r>
              <a:rPr lang="en" sz="2300" b="1" dirty="0"/>
              <a:t>experiences: </a:t>
            </a:r>
            <a:endParaRPr lang="en-US" sz="2300" b="1" dirty="0" smtClean="0"/>
          </a:p>
          <a:p>
            <a:pPr lvl="0">
              <a:lnSpc>
                <a:spcPct val="93000"/>
              </a:lnSpc>
              <a:buSzPts val="2300"/>
            </a:pPr>
            <a:r>
              <a:rPr lang="en" sz="2300" dirty="0" smtClean="0"/>
              <a:t>Enhance </a:t>
            </a:r>
            <a:r>
              <a:rPr lang="en" sz="2300" dirty="0"/>
              <a:t>and expand opportunities </a:t>
            </a:r>
            <a:endParaRPr lang="en-US" sz="2300" dirty="0" smtClean="0"/>
          </a:p>
          <a:p>
            <a:pPr lvl="0">
              <a:lnSpc>
                <a:spcPct val="93000"/>
              </a:lnSpc>
              <a:buSzPts val="2300"/>
            </a:pPr>
            <a:r>
              <a:rPr lang="en" sz="2300" dirty="0" smtClean="0"/>
              <a:t>for </a:t>
            </a:r>
            <a:r>
              <a:rPr lang="en" sz="2300" dirty="0"/>
              <a:t>place-based learning for UW students, community scholars, and the public</a:t>
            </a: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dirty="0" smtClean="0">
                <a:solidFill>
                  <a:srgbClr val="FFFFFF"/>
                </a:solidFill>
              </a:rPr>
              <a:t>2020 Vision</a:t>
            </a:r>
            <a:endParaRPr sz="1200" dirty="0"/>
          </a:p>
        </p:txBody>
      </p:sp>
      <p:pic>
        <p:nvPicPr>
          <p:cNvPr id="9" name="Google Shape;107;p18"/>
          <p:cNvPicPr preferRelativeResize="0"/>
          <p:nvPr/>
        </p:nvPicPr>
        <p:blipFill rotWithShape="1">
          <a:blip r:embed="rId4">
            <a:alphaModFix/>
          </a:blip>
          <a:srcRect r="11729"/>
          <a:stretch/>
        </p:blipFill>
        <p:spPr>
          <a:xfrm>
            <a:off x="5851306" y="3039342"/>
            <a:ext cx="3090073" cy="196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99;p26"/>
          <p:cNvPicPr preferRelativeResize="0"/>
          <p:nvPr/>
        </p:nvPicPr>
        <p:blipFill rotWithShape="1">
          <a:blip r:embed="rId5">
            <a:alphaModFix/>
          </a:blip>
          <a:srcRect l="2548" t="6973" r="46008" b="39834"/>
          <a:stretch/>
        </p:blipFill>
        <p:spPr>
          <a:xfrm>
            <a:off x="6077841" y="811283"/>
            <a:ext cx="2866421" cy="2175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9516" t="40753" r="13543" b="17892"/>
          <a:stretch/>
        </p:blipFill>
        <p:spPr>
          <a:xfrm>
            <a:off x="278773" y="3042644"/>
            <a:ext cx="5513503" cy="197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15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" name="Google Shape;73;p15"/>
          <p:cNvGrpSpPr/>
          <p:nvPr/>
        </p:nvGrpSpPr>
        <p:grpSpPr>
          <a:xfrm>
            <a:off x="2393147" y="847978"/>
            <a:ext cx="6590691" cy="4140501"/>
            <a:chOff x="2088347" y="847978"/>
            <a:chExt cx="6590691" cy="4140501"/>
          </a:xfrm>
        </p:grpSpPr>
        <p:pic>
          <p:nvPicPr>
            <p:cNvPr id="74" name="Google Shape;74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088347" y="847978"/>
              <a:ext cx="4140501" cy="4140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091225" y="847978"/>
              <a:ext cx="2587813" cy="41405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" name="Google Shape;76;p15"/>
          <p:cNvSpPr txBox="1"/>
          <p:nvPr/>
        </p:nvSpPr>
        <p:spPr>
          <a:xfrm>
            <a:off x="1836000" y="64800"/>
            <a:ext cx="61305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3300">
                <a:solidFill>
                  <a:srgbClr val="FFFFFF"/>
                </a:solidFill>
              </a:rPr>
              <a:t>Only Field Station in GYE</a:t>
            </a:r>
            <a:endParaRPr sz="1200"/>
          </a:p>
        </p:txBody>
      </p:sp>
      <p:sp>
        <p:nvSpPr>
          <p:cNvPr id="77" name="Google Shape;77;p15"/>
          <p:cNvSpPr txBox="1"/>
          <p:nvPr/>
        </p:nvSpPr>
        <p:spPr>
          <a:xfrm>
            <a:off x="125675" y="1639375"/>
            <a:ext cx="2267400" cy="3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Flathead Lake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Taylor Wilderness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McCall Field Campus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Spear-o-wigwam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CSU Mountain Campus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UC Mountain Research Station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DU Mount Evans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Capitol Reef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RMBL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/>
              <a:t>Mountain Studies Institute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1837440" y="64807"/>
            <a:ext cx="5820480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33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Courses</a:t>
            </a:r>
            <a:endParaRPr sz="1200"/>
          </a:p>
        </p:txBody>
      </p:sp>
      <p:pic>
        <p:nvPicPr>
          <p:cNvPr id="169" name="Google Shape;169;p23"/>
          <p:cNvPicPr preferRelativeResize="0"/>
          <p:nvPr/>
        </p:nvPicPr>
        <p:blipFill rotWithShape="1">
          <a:blip r:embed="rId4">
            <a:alphaModFix/>
          </a:blip>
          <a:srcRect l="12960" b="13191"/>
          <a:stretch/>
        </p:blipFill>
        <p:spPr>
          <a:xfrm>
            <a:off x="4504203" y="872149"/>
            <a:ext cx="4521600" cy="3000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926" y="2275349"/>
            <a:ext cx="4200000" cy="27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3"/>
          <p:cNvSpPr txBox="1"/>
          <p:nvPr/>
        </p:nvSpPr>
        <p:spPr>
          <a:xfrm>
            <a:off x="196286" y="2385757"/>
            <a:ext cx="31434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0575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dirty="0">
                <a:solidFill>
                  <a:srgbClr val="000000"/>
                </a:solidFill>
                <a:sym typeface="Arial"/>
              </a:rPr>
              <a:t>UW Geology Field Course, 2017</a:t>
            </a:r>
            <a:endParaRPr sz="1200" b="1" dirty="0"/>
          </a:p>
        </p:txBody>
      </p:sp>
      <p:sp>
        <p:nvSpPr>
          <p:cNvPr id="167" name="Google Shape;167;p23"/>
          <p:cNvSpPr txBox="1"/>
          <p:nvPr/>
        </p:nvSpPr>
        <p:spPr>
          <a:xfrm>
            <a:off x="4621274" y="977676"/>
            <a:ext cx="27405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0575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1" i="0" u="none" dirty="0">
                <a:solidFill>
                  <a:schemeClr val="bg1"/>
                </a:solidFill>
                <a:sym typeface="Arial"/>
              </a:rPr>
              <a:t>UW Art 4620: Outdoor Studio</a:t>
            </a:r>
            <a:endParaRPr sz="12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42961" y="4233546"/>
            <a:ext cx="4026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Potential for online and “life-long” learning</a:t>
            </a:r>
          </a:p>
          <a:p>
            <a:r>
              <a:rPr lang="en-US" dirty="0" smtClean="0"/>
              <a:t>Tapping into the large numbers of GTNP visitors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42816" y="1579835"/>
            <a:ext cx="32584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Potential for expanded UW course use</a:t>
            </a:r>
          </a:p>
          <a:p>
            <a:pPr algn="r"/>
            <a:r>
              <a:rPr lang="en-US" dirty="0" smtClean="0"/>
              <a:t>Especially if open year-round</a:t>
            </a: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302955" y="1565528"/>
            <a:ext cx="6923976" cy="1451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lvl="0">
              <a:lnSpc>
                <a:spcPct val="93000"/>
              </a:lnSpc>
              <a:buSzPts val="2300"/>
            </a:pPr>
            <a:r>
              <a:rPr lang="en" sz="2300" b="1" dirty="0"/>
              <a:t>Connecting communities: </a:t>
            </a:r>
            <a:endParaRPr lang="en-US" sz="2300" b="1" dirty="0" smtClean="0"/>
          </a:p>
          <a:p>
            <a:pPr lvl="0">
              <a:lnSpc>
                <a:spcPct val="93000"/>
              </a:lnSpc>
              <a:buSzPts val="2300"/>
            </a:pPr>
            <a:r>
              <a:rPr lang="en" sz="2300" dirty="0" smtClean="0"/>
              <a:t>Share </a:t>
            </a:r>
            <a:r>
              <a:rPr lang="en" sz="2300" dirty="0"/>
              <a:t>research and learning opportunities that cross boundaries and foster cooperation, understanding, and discourse.</a:t>
            </a:r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dirty="0" smtClean="0">
                <a:solidFill>
                  <a:srgbClr val="FFFFFF"/>
                </a:solidFill>
              </a:rPr>
              <a:t>2020 Vision</a:t>
            </a:r>
            <a:endParaRPr sz="1200" dirty="0"/>
          </a:p>
        </p:txBody>
      </p:sp>
      <p:pic>
        <p:nvPicPr>
          <p:cNvPr id="2" name="Picture 1" descr="NPS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453" y="3227605"/>
            <a:ext cx="1411490" cy="1834223"/>
          </a:xfrm>
          <a:prstGeom prst="rect">
            <a:avLst/>
          </a:prstGeom>
        </p:spPr>
      </p:pic>
      <p:pic>
        <p:nvPicPr>
          <p:cNvPr id="3" name="Picture 2" descr="UW_logo_mo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189" y="2720406"/>
            <a:ext cx="2863508" cy="1245003"/>
          </a:xfrm>
          <a:prstGeom prst="rect">
            <a:avLst/>
          </a:prstGeom>
        </p:spPr>
      </p:pic>
      <p:pic>
        <p:nvPicPr>
          <p:cNvPr id="4" name="Picture 3" descr="wymap-county-38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212" y="862104"/>
            <a:ext cx="2169821" cy="1706732"/>
          </a:xfrm>
          <a:prstGeom prst="rect">
            <a:avLst/>
          </a:prstGeom>
        </p:spPr>
      </p:pic>
      <p:pic>
        <p:nvPicPr>
          <p:cNvPr id="5" name="Picture 4" descr="SciLovesArt.jpe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40624" r="13145" b="46330"/>
          <a:stretch/>
        </p:blipFill>
        <p:spPr>
          <a:xfrm>
            <a:off x="1479817" y="4298870"/>
            <a:ext cx="2202250" cy="372802"/>
          </a:xfrm>
          <a:prstGeom prst="rect">
            <a:avLst/>
          </a:prstGeom>
        </p:spPr>
      </p:pic>
      <p:pic>
        <p:nvPicPr>
          <p:cNvPr id="6" name="Picture 5" descr="Arts&amp;Sci.jpe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t="77724" r="7435" b="13307"/>
          <a:stretch/>
        </p:blipFill>
        <p:spPr>
          <a:xfrm>
            <a:off x="1910945" y="3995967"/>
            <a:ext cx="2435293" cy="25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942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5447" y="2376628"/>
            <a:ext cx="3483691" cy="261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1837439" y="64807"/>
            <a:ext cx="7134692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b="0" i="0" u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Toward an updated Campus Mission</a:t>
            </a:r>
            <a:endParaRPr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1850585" y="850312"/>
            <a:ext cx="671074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World-class setting</a:t>
            </a:r>
          </a:p>
          <a:p>
            <a:r>
              <a:rPr lang="en-US" sz="2800" dirty="0" smtClean="0"/>
              <a:t>World-class scholarship and experiences</a:t>
            </a:r>
          </a:p>
          <a:p>
            <a:r>
              <a:rPr lang="en-US" sz="2800" b="1" dirty="0" smtClean="0"/>
              <a:t>World-class facility and programs</a:t>
            </a:r>
            <a:endParaRPr lang="en-US" sz="2800" b="1" dirty="0"/>
          </a:p>
        </p:txBody>
      </p:sp>
      <p:pic>
        <p:nvPicPr>
          <p:cNvPr id="3" name="Picture 2" descr="hero-kelly-teacher-training-1920x108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58" y="2389483"/>
            <a:ext cx="4625891" cy="26020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63098" y="2423212"/>
            <a:ext cx="1931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Teton Science School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1837439" y="64807"/>
            <a:ext cx="7134692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b="0" i="0" u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Investing in New Programs</a:t>
            </a:r>
            <a:endParaRPr sz="1200" dirty="0"/>
          </a:p>
        </p:txBody>
      </p:sp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0" y="899161"/>
            <a:ext cx="7494098" cy="398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46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1837439" y="64807"/>
            <a:ext cx="7134692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b="0" i="0" u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Investing in New Programs</a:t>
            </a:r>
            <a:endParaRPr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85054" y="1641790"/>
            <a:ext cx="6187445" cy="316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58103" y="1528139"/>
            <a:ext cx="72018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 </a:t>
            </a:r>
            <a:r>
              <a:rPr lang="en-US" sz="2000" b="1" u="sng" dirty="0" smtClean="0"/>
              <a:t>Phase </a:t>
            </a:r>
            <a:r>
              <a:rPr lang="en-US" sz="2000" b="1" u="sng" dirty="0"/>
              <a:t>1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b="1" dirty="0"/>
              <a:t>A UW ORED-funded Call for Scholarly </a:t>
            </a:r>
            <a:r>
              <a:rPr lang="en-US" sz="2000" b="1" dirty="0" smtClean="0"/>
              <a:t>Visions</a:t>
            </a:r>
            <a:endParaRPr lang="en-US" sz="2000" dirty="0"/>
          </a:p>
        </p:txBody>
      </p:sp>
      <p:pic>
        <p:nvPicPr>
          <p:cNvPr id="4" name="Picture 3" descr="Phase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22" y="2046660"/>
            <a:ext cx="8662601" cy="29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821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1837439" y="64807"/>
            <a:ext cx="7134692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b="0" i="0" u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Investing in New Programs</a:t>
            </a:r>
            <a:endParaRPr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85054" y="1641790"/>
            <a:ext cx="6187445" cy="316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63447" y="846651"/>
            <a:ext cx="68262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endParaRPr lang="en-US" sz="1800" dirty="0"/>
          </a:p>
          <a:p>
            <a:r>
              <a:rPr lang="en-US" sz="1800" b="1" u="sng" dirty="0" smtClean="0"/>
              <a:t>Phase </a:t>
            </a:r>
            <a:r>
              <a:rPr lang="en-US" sz="1800" b="1" u="sng" dirty="0"/>
              <a:t>2</a:t>
            </a:r>
            <a:r>
              <a:rPr lang="en-US" sz="1800" b="1" dirty="0"/>
              <a:t>: UW-funded Grants to Launch New Programs</a:t>
            </a:r>
            <a:r>
              <a:rPr lang="en-US" sz="1800" dirty="0"/>
              <a:t> </a:t>
            </a:r>
          </a:p>
          <a:p>
            <a:r>
              <a:rPr lang="en-US" sz="1800" dirty="0" smtClean="0"/>
              <a:t>Proposal to UW Trustees in </a:t>
            </a:r>
            <a:r>
              <a:rPr lang="en-US" sz="1800" dirty="0"/>
              <a:t>late 2020 based on the Scholarly Vision priorities</a:t>
            </a:r>
          </a:p>
          <a:p>
            <a:r>
              <a:rPr lang="en-US" sz="1800" dirty="0"/>
              <a:t> </a:t>
            </a:r>
          </a:p>
          <a:p>
            <a:r>
              <a:rPr lang="en-US" sz="1800" b="1" dirty="0" smtClean="0"/>
              <a:t>Launch a </a:t>
            </a:r>
            <a:r>
              <a:rPr lang="en-US" sz="1800" b="1" dirty="0"/>
              <a:t>Teton Trans-boundary Incubator Program</a:t>
            </a:r>
            <a:r>
              <a:rPr lang="en-US" sz="1800" dirty="0"/>
              <a:t> by providing funding for projects </a:t>
            </a:r>
            <a:r>
              <a:rPr lang="en-US" sz="1800" dirty="0" smtClean="0"/>
              <a:t>that launch long</a:t>
            </a:r>
            <a:r>
              <a:rPr lang="en-US" sz="1800" dirty="0"/>
              <a:t>-term programs with the ability to attract new income streams (e.g., NSF grants; course fees; private fundraising</a:t>
            </a:r>
            <a:r>
              <a:rPr lang="en-US" sz="1800" dirty="0" smtClean="0"/>
              <a:t>)</a:t>
            </a:r>
            <a:endParaRPr lang="en-US" sz="1800" dirty="0"/>
          </a:p>
          <a:p>
            <a:r>
              <a:rPr lang="en-US" sz="1800" dirty="0"/>
              <a:t> </a:t>
            </a:r>
          </a:p>
          <a:p>
            <a:r>
              <a:rPr lang="en-US" sz="1800" b="1" dirty="0" smtClean="0"/>
              <a:t>Launch a </a:t>
            </a:r>
            <a:r>
              <a:rPr lang="en-US" sz="1800" b="1" dirty="0"/>
              <a:t>Teton Scholars </a:t>
            </a:r>
            <a:r>
              <a:rPr lang="en-US" sz="1800" b="1" dirty="0" smtClean="0"/>
              <a:t>fellowship program </a:t>
            </a:r>
            <a:r>
              <a:rPr lang="en-US" sz="1800" dirty="0" smtClean="0"/>
              <a:t>for </a:t>
            </a:r>
            <a:r>
              <a:rPr lang="en-US" sz="1800" dirty="0"/>
              <a:t>undergraduate and graduate students, post-doctoral scholars, and </a:t>
            </a:r>
            <a:r>
              <a:rPr lang="en-US" sz="1800" dirty="0" smtClean="0"/>
              <a:t>faculty.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962062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1837439" y="64807"/>
            <a:ext cx="7134692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b="0" i="0" u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Investing in New Programs</a:t>
            </a:r>
            <a:endParaRPr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85054" y="1641790"/>
            <a:ext cx="6187445" cy="316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863447" y="846651"/>
            <a:ext cx="6826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/>
              <a:t> </a:t>
            </a:r>
            <a:endParaRPr lang="en-US" sz="1800" dirty="0"/>
          </a:p>
          <a:p>
            <a:r>
              <a:rPr lang="en-US" sz="1800" b="1" u="sng" dirty="0" smtClean="0"/>
              <a:t>Phase </a:t>
            </a:r>
            <a:r>
              <a:rPr lang="en-US" sz="1800" b="1" u="sng" dirty="0"/>
              <a:t>3</a:t>
            </a:r>
            <a:r>
              <a:rPr lang="en-US" sz="1800" b="1" dirty="0"/>
              <a:t>: Facilitate and Sustain Excellent Programs</a:t>
            </a:r>
            <a:r>
              <a:rPr lang="en-US" sz="1800" dirty="0"/>
              <a:t> through UW base support and the pursuit of new grants and donations based on the success of Phase 1 &amp; 2.</a:t>
            </a:r>
          </a:p>
        </p:txBody>
      </p:sp>
      <p:pic>
        <p:nvPicPr>
          <p:cNvPr id="6" name="Picture 5" descr="epscor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28" y="2141596"/>
            <a:ext cx="4077958" cy="1713428"/>
          </a:xfrm>
          <a:prstGeom prst="rect">
            <a:avLst/>
          </a:prstGeom>
        </p:spPr>
      </p:pic>
      <p:pic>
        <p:nvPicPr>
          <p:cNvPr id="7" name="Picture 6" descr="REU Blog Pho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5" y="3564200"/>
            <a:ext cx="4089202" cy="13316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698" y="2333619"/>
            <a:ext cx="1229709" cy="123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5133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1837439" y="64807"/>
            <a:ext cx="7134692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b="0" i="0" u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Key Metrics</a:t>
            </a:r>
            <a:endParaRPr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85054" y="1641790"/>
            <a:ext cx="6187445" cy="316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60198" y="1022183"/>
            <a:ext cx="7191500" cy="39857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dirty="0" smtClean="0"/>
              <a:t>Increased </a:t>
            </a:r>
            <a:r>
              <a:rPr lang="en-US" sz="2000" b="1" dirty="0"/>
              <a:t>UW use and scholarly </a:t>
            </a:r>
            <a:r>
              <a:rPr lang="en-US" sz="2000" b="1" dirty="0" smtClean="0"/>
              <a:t>impact:</a:t>
            </a:r>
            <a:endParaRPr lang="en-US" sz="1800" dirty="0"/>
          </a:p>
          <a:p>
            <a:pPr marL="285750" lvl="1" indent="-285750">
              <a:buFont typeface="Arial"/>
              <a:buChar char="•"/>
            </a:pPr>
            <a:r>
              <a:rPr lang="en-US" sz="1800" dirty="0"/>
              <a:t>10-15 new communities of UW faculty and students working at the Campus;</a:t>
            </a:r>
          </a:p>
          <a:p>
            <a:pPr marL="285750" lvl="1" indent="-285750">
              <a:buFont typeface="Arial"/>
              <a:buChar char="•"/>
            </a:pPr>
            <a:r>
              <a:rPr lang="en-US" sz="1800" dirty="0"/>
              <a:t>Regular development of new scholarly products </a:t>
            </a:r>
            <a:r>
              <a:rPr lang="en-US" sz="1800" dirty="0" smtClean="0"/>
              <a:t>worthy </a:t>
            </a:r>
            <a:r>
              <a:rPr lang="en-US" sz="1800" dirty="0"/>
              <a:t>of national-level press coverage;</a:t>
            </a:r>
          </a:p>
          <a:p>
            <a:pPr marL="285750" lvl="1" indent="-285750">
              <a:buFont typeface="Arial"/>
              <a:buChar char="•"/>
            </a:pPr>
            <a:r>
              <a:rPr lang="en-US" sz="1800" dirty="0"/>
              <a:t>New large federally funded research </a:t>
            </a:r>
            <a:r>
              <a:rPr lang="en-US" sz="1800" dirty="0" smtClean="0"/>
              <a:t>programs.</a:t>
            </a:r>
            <a:endParaRPr lang="en-US" sz="1800" dirty="0"/>
          </a:p>
          <a:p>
            <a:r>
              <a:rPr lang="en-US" sz="2000" dirty="0"/>
              <a:t> </a:t>
            </a:r>
          </a:p>
          <a:p>
            <a:pPr lvl="0"/>
            <a:r>
              <a:rPr lang="en-US" sz="2000" b="1" dirty="0"/>
              <a:t>Expanded place-based </a:t>
            </a:r>
            <a:r>
              <a:rPr lang="en-US" sz="2000" b="1" dirty="0" smtClean="0"/>
              <a:t>learning</a:t>
            </a:r>
            <a:r>
              <a:rPr lang="en-US" sz="1800" dirty="0" smtClean="0"/>
              <a:t>:</a:t>
            </a:r>
            <a:endParaRPr lang="en-US" sz="1800" dirty="0"/>
          </a:p>
          <a:p>
            <a:pPr marL="285750" lvl="1" indent="-285750">
              <a:buFont typeface="Arial"/>
              <a:buChar char="•"/>
            </a:pPr>
            <a:r>
              <a:rPr lang="en-US" sz="1800" dirty="0"/>
              <a:t>Doubling the number of courses offered through the Campus;</a:t>
            </a:r>
          </a:p>
          <a:p>
            <a:pPr marL="285750" lvl="1" indent="-285750">
              <a:buFont typeface="Arial"/>
              <a:buChar char="•"/>
            </a:pPr>
            <a:r>
              <a:rPr lang="en-US" sz="1800" dirty="0"/>
              <a:t>Development of new internship and research </a:t>
            </a:r>
            <a:r>
              <a:rPr lang="en-US" sz="1800" dirty="0" smtClean="0"/>
              <a:t>opportunities;</a:t>
            </a:r>
            <a:endParaRPr lang="en-US" sz="1800" dirty="0"/>
          </a:p>
          <a:p>
            <a:pPr marL="285750" lvl="1" indent="-285750">
              <a:buFont typeface="Arial"/>
              <a:buChar char="•"/>
            </a:pPr>
            <a:r>
              <a:rPr lang="en-US" sz="1800" dirty="0"/>
              <a:t>Long-term push to give every UW student an </a:t>
            </a:r>
            <a:r>
              <a:rPr lang="en-US" sz="1800" dirty="0" smtClean="0"/>
              <a:t>experience.</a:t>
            </a:r>
            <a:endParaRPr lang="en-US" sz="1800" dirty="0"/>
          </a:p>
          <a:p>
            <a:endParaRPr lang="en-US" sz="900" dirty="0"/>
          </a:p>
          <a:p>
            <a:r>
              <a:rPr lang="en-US" sz="2000" b="1" dirty="0"/>
              <a:t>Increased range, volume, and mutual benefit of UW community partnerships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022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4"/>
          <p:cNvSpPr txBox="1"/>
          <p:nvPr/>
        </p:nvSpPr>
        <p:spPr>
          <a:xfrm>
            <a:off x="1837439" y="64807"/>
            <a:ext cx="7134692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b="0" i="0" u="none" dirty="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Investing in New Programs</a:t>
            </a:r>
            <a:endParaRPr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2385054" y="1641790"/>
            <a:ext cx="6187445" cy="3163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33628" y="1662383"/>
            <a:ext cx="68262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smtClean="0"/>
              <a:t>Institutional </a:t>
            </a:r>
            <a:r>
              <a:rPr lang="en-US" sz="1800" b="1" dirty="0"/>
              <a:t>Benefits</a:t>
            </a:r>
            <a:r>
              <a:rPr lang="en-US" sz="1800" b="1" dirty="0" smtClean="0"/>
              <a:t>:</a:t>
            </a:r>
          </a:p>
          <a:p>
            <a:endParaRPr lang="en-US" sz="1800" dirty="0"/>
          </a:p>
          <a:p>
            <a:pPr lvl="0"/>
            <a:r>
              <a:rPr lang="en-US" sz="1800" b="1" dirty="0"/>
              <a:t>Raise the profile of UW</a:t>
            </a:r>
            <a:r>
              <a:rPr lang="en-US" sz="1800" dirty="0"/>
              <a:t> by communicating successes, discoveries, and </a:t>
            </a:r>
            <a:r>
              <a:rPr lang="en-US" sz="1800" dirty="0" smtClean="0"/>
              <a:t>connections</a:t>
            </a:r>
          </a:p>
          <a:p>
            <a:pPr lvl="0"/>
            <a:endParaRPr lang="en-US" sz="1800" dirty="0"/>
          </a:p>
          <a:p>
            <a:pPr lvl="0"/>
            <a:r>
              <a:rPr lang="en-US" sz="1800" b="1" dirty="0"/>
              <a:t>Improve UW student and faculty recruitment and retention</a:t>
            </a:r>
            <a:r>
              <a:rPr lang="en-US" sz="1800" dirty="0"/>
              <a:t> by providing experiences and opportunities in the Tetons.</a:t>
            </a:r>
          </a:p>
        </p:txBody>
      </p:sp>
    </p:spTree>
    <p:extLst>
      <p:ext uri="{BB962C8B-B14F-4D97-AF65-F5344CB8AC3E}">
        <p14:creationId xmlns:p14="http://schemas.microsoft.com/office/powerpoint/2010/main" val="1538063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396655" y="2287832"/>
            <a:ext cx="8333400" cy="11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en" sz="23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The UW-NPS Research Station promotes and provides opportunities for management-oriented and basic research in all fields of science in the Greater Yellowstone Ecosystem.</a:t>
            </a:r>
            <a:endParaRPr sz="1200" dirty="0"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dirty="0" smtClean="0">
                <a:solidFill>
                  <a:srgbClr val="FFFFFF"/>
                </a:solidFill>
              </a:rPr>
              <a:t>Current </a:t>
            </a:r>
            <a:r>
              <a:rPr lang="en" sz="3300" dirty="0" smtClean="0">
                <a:solidFill>
                  <a:srgbClr val="FFFFFF"/>
                </a:solidFill>
              </a:rPr>
              <a:t>Mission</a:t>
            </a:r>
            <a:endParaRPr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3300">
                <a:solidFill>
                  <a:srgbClr val="FFFFFF"/>
                </a:solidFill>
              </a:rPr>
              <a:t>UW - NPS Partnership</a:t>
            </a:r>
            <a:endParaRPr sz="1200"/>
          </a:p>
        </p:txBody>
      </p:sp>
      <p:sp>
        <p:nvSpPr>
          <p:cNvPr id="237" name="Google Shape;237;p30"/>
          <p:cNvSpPr txBox="1"/>
          <p:nvPr/>
        </p:nvSpPr>
        <p:spPr>
          <a:xfrm>
            <a:off x="2161574" y="880200"/>
            <a:ext cx="6169691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20 year General Agreement signed </a:t>
            </a:r>
            <a:r>
              <a:rPr lang="en" sz="2000" dirty="0" smtClean="0"/>
              <a:t>October </a:t>
            </a:r>
            <a:r>
              <a:rPr lang="en" sz="2000" dirty="0"/>
              <a:t>2018</a:t>
            </a:r>
            <a:endParaRPr sz="2000" dirty="0"/>
          </a:p>
        </p:txBody>
      </p:sp>
      <p:sp>
        <p:nvSpPr>
          <p:cNvPr id="238" name="Google Shape;238;p30"/>
          <p:cNvSpPr txBox="1"/>
          <p:nvPr/>
        </p:nvSpPr>
        <p:spPr>
          <a:xfrm>
            <a:off x="443100" y="1748425"/>
            <a:ext cx="8065500" cy="31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UW occupies and uses the space in return for maintenance and </a:t>
            </a:r>
            <a:r>
              <a:rPr lang="en" sz="1800" dirty="0" smtClean="0"/>
              <a:t>stewardship</a:t>
            </a:r>
            <a:endParaRPr lang="en-US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UW and GTNP each contribute at least $25,000 annually to the small grants </a:t>
            </a:r>
            <a:r>
              <a:rPr lang="en" sz="1800" dirty="0" smtClean="0"/>
              <a:t>program</a:t>
            </a:r>
            <a:endParaRPr lang="en-US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UW and GTNP each contribute at least $2,500 annually to support two park </a:t>
            </a:r>
            <a:r>
              <a:rPr lang="en" sz="1800" dirty="0" smtClean="0"/>
              <a:t>interns</a:t>
            </a:r>
            <a:endParaRPr lang="en-US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UW and GTNP agree to work together on research station </a:t>
            </a:r>
            <a:r>
              <a:rPr lang="en" sz="1800" dirty="0" smtClean="0"/>
              <a:t>improvements</a:t>
            </a:r>
            <a:endParaRPr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 rotWithShape="1">
          <a:blip r:embed="rId3">
            <a:alphaModFix/>
          </a:blip>
          <a:srcRect l="564" t="3947" b="2074"/>
          <a:stretch/>
        </p:blipFill>
        <p:spPr>
          <a:xfrm>
            <a:off x="0" y="158788"/>
            <a:ext cx="6901926" cy="4984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6"/>
          <p:cNvSpPr txBox="1"/>
          <p:nvPr/>
        </p:nvSpPr>
        <p:spPr>
          <a:xfrm>
            <a:off x="1835999" y="64807"/>
            <a:ext cx="5820480" cy="4482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3300" b="0" i="0" u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AMK Ranch Historic District</a:t>
            </a:r>
            <a:endParaRPr sz="1200"/>
          </a:p>
        </p:txBody>
      </p:sp>
      <p:sp>
        <p:nvSpPr>
          <p:cNvPr id="86" name="Google Shape;86;p16"/>
          <p:cNvSpPr txBox="1"/>
          <p:nvPr/>
        </p:nvSpPr>
        <p:spPr>
          <a:xfrm>
            <a:off x="7107175" y="1073773"/>
            <a:ext cx="1889400" cy="33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rPr lang="en" sz="2300" b="0" i="0" u="none">
                <a:latin typeface="Arial"/>
                <a:ea typeface="Arial"/>
                <a:cs typeface="Arial"/>
                <a:sym typeface="Arial"/>
              </a:rPr>
              <a:t>400 acre</a:t>
            </a:r>
            <a:r>
              <a:rPr lang="en" sz="2300"/>
              <a:t> peninsula</a:t>
            </a:r>
            <a:endParaRPr sz="230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endParaRPr sz="230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rPr lang="en" sz="2300" b="0" i="0" u="none">
                <a:latin typeface="Arial"/>
                <a:ea typeface="Arial"/>
                <a:cs typeface="Arial"/>
                <a:sym typeface="Arial"/>
              </a:rPr>
              <a:t>17 buildings</a:t>
            </a:r>
            <a:endParaRPr sz="1200"/>
          </a:p>
        </p:txBody>
      </p:sp>
      <p:sp>
        <p:nvSpPr>
          <p:cNvPr id="87" name="Google Shape;87;p16"/>
          <p:cNvSpPr txBox="1"/>
          <p:nvPr/>
        </p:nvSpPr>
        <p:spPr>
          <a:xfrm>
            <a:off x="186314" y="4730730"/>
            <a:ext cx="1428600" cy="2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0575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 b="0" i="0" u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Jackson Lake</a:t>
            </a:r>
            <a:endParaRPr sz="1200" dirty="0"/>
          </a:p>
        </p:txBody>
      </p:sp>
      <p:sp>
        <p:nvSpPr>
          <p:cNvPr id="88" name="Google Shape;88;p16"/>
          <p:cNvSpPr txBox="1"/>
          <p:nvPr/>
        </p:nvSpPr>
        <p:spPr>
          <a:xfrm>
            <a:off x="1868175" y="826300"/>
            <a:ext cx="13053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Sargent’s Bay</a:t>
            </a: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8237" y="2697016"/>
            <a:ext cx="3341467" cy="222764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3300">
                <a:solidFill>
                  <a:srgbClr val="FFFFFF"/>
                </a:solidFill>
              </a:rPr>
              <a:t>UW-NPS Research Station Campus</a:t>
            </a:r>
            <a:endParaRPr sz="1200"/>
          </a:p>
        </p:txBody>
      </p:sp>
      <p:sp>
        <p:nvSpPr>
          <p:cNvPr id="96" name="Google Shape;96;p17"/>
          <p:cNvSpPr txBox="1"/>
          <p:nvPr/>
        </p:nvSpPr>
        <p:spPr>
          <a:xfrm>
            <a:off x="167350" y="1738425"/>
            <a:ext cx="4527000" cy="22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rPr lang="en" sz="2300"/>
              <a:t>~ 50 </a:t>
            </a:r>
            <a:r>
              <a:rPr lang="en" sz="2300" b="0" i="0" u="none">
                <a:latin typeface="Arial"/>
                <a:ea typeface="Arial"/>
                <a:cs typeface="Arial"/>
                <a:sym typeface="Arial"/>
              </a:rPr>
              <a:t>acre</a:t>
            </a:r>
            <a:r>
              <a:rPr lang="en" sz="2300"/>
              <a:t> campus</a:t>
            </a:r>
            <a:endParaRPr sz="2300"/>
          </a:p>
          <a:p>
            <a:pPr marL="2286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endParaRPr sz="2300"/>
          </a:p>
          <a:p>
            <a:pPr marL="2286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r>
              <a:rPr lang="en" sz="2300"/>
              <a:t>8 buildings housing up to ~60 people/night</a:t>
            </a:r>
            <a:endParaRPr sz="2300"/>
          </a:p>
          <a:p>
            <a:pPr marL="2286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endParaRPr sz="2300"/>
          </a:p>
          <a:p>
            <a:pPr marL="2286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endParaRPr sz="2300"/>
          </a:p>
          <a:p>
            <a:pPr marL="228600" marR="0" lvl="0" indent="-22860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endParaRPr sz="230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endParaRPr sz="2300"/>
          </a:p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Arial"/>
              <a:buNone/>
            </a:pPr>
            <a:endParaRPr sz="2300"/>
          </a:p>
        </p:txBody>
      </p:sp>
      <p:pic>
        <p:nvPicPr>
          <p:cNvPr id="97" name="Google Shape;9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6048" y="790525"/>
            <a:ext cx="4141826" cy="430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1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" sz="3300">
                <a:solidFill>
                  <a:srgbClr val="FFFFFF"/>
                </a:solidFill>
              </a:rPr>
              <a:t>Campus Improvements</a:t>
            </a:r>
            <a:endParaRPr sz="1200"/>
          </a:p>
        </p:txBody>
      </p:sp>
      <p:sp>
        <p:nvSpPr>
          <p:cNvPr id="246" name="Google Shape;246;p31"/>
          <p:cNvSpPr txBox="1"/>
          <p:nvPr/>
        </p:nvSpPr>
        <p:spPr>
          <a:xfrm>
            <a:off x="3245275" y="802350"/>
            <a:ext cx="1173600" cy="4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2015 FONSI </a:t>
            </a:r>
            <a:endParaRPr/>
          </a:p>
        </p:txBody>
      </p:sp>
      <p:sp>
        <p:nvSpPr>
          <p:cNvPr id="247" name="Google Shape;247;p31"/>
          <p:cNvSpPr txBox="1"/>
          <p:nvPr/>
        </p:nvSpPr>
        <p:spPr>
          <a:xfrm>
            <a:off x="209575" y="1620275"/>
            <a:ext cx="4209300" cy="3191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Replace water and wastewater systems (in </a:t>
            </a:r>
            <a:r>
              <a:rPr lang="en" b="1" dirty="0" smtClean="0"/>
              <a:t>progress)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Lakeshore erosion controls (slated for Spring 2020)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smtClean="0"/>
              <a:t>NPS Environmental Assessment: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New </a:t>
            </a:r>
            <a:r>
              <a:rPr lang="en" dirty="0"/>
              <a:t>Dormitory and associated parking. </a:t>
            </a:r>
            <a:endParaRPr lang="en-US" dirty="0" smtClean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" dirty="0" smtClean="0"/>
              <a:t>5800 </a:t>
            </a:r>
            <a:r>
              <a:rPr lang="en" dirty="0"/>
              <a:t>ft</a:t>
            </a:r>
            <a:r>
              <a:rPr lang="en" baseline="30000" dirty="0"/>
              <a:t>2</a:t>
            </a:r>
            <a:r>
              <a:rPr lang="en" dirty="0"/>
              <a:t>, 1 story to house 25 </a:t>
            </a:r>
            <a:r>
              <a:rPr lang="en" dirty="0" smtClean="0"/>
              <a:t>people</a:t>
            </a:r>
            <a:endParaRPr lang="en-US" dirty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C</a:t>
            </a:r>
            <a:r>
              <a:rPr lang="en" dirty="0" smtClean="0"/>
              <a:t>ommercial </a:t>
            </a:r>
            <a:r>
              <a:rPr lang="en" dirty="0"/>
              <a:t>kitchen, dining, and laundry </a:t>
            </a:r>
            <a:r>
              <a:rPr lang="en" dirty="0" smtClean="0"/>
              <a:t>facilities</a:t>
            </a:r>
            <a:endParaRPr lang="en-US" dirty="0" smtClean="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dirty="0"/>
              <a:t>S</a:t>
            </a:r>
            <a:r>
              <a:rPr lang="en" dirty="0" smtClean="0"/>
              <a:t>ingle </a:t>
            </a:r>
            <a:r>
              <a:rPr lang="en" dirty="0"/>
              <a:t>ABA/ADA compliant room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New siding on Boise-Cascade Cabin</a:t>
            </a:r>
            <a:endParaRPr dirty="0"/>
          </a:p>
        </p:txBody>
      </p:sp>
      <p:pic>
        <p:nvPicPr>
          <p:cNvPr id="248" name="Google Shape;24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0322" y="739475"/>
            <a:ext cx="4663677" cy="4404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8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dirty="0" smtClean="0">
                <a:solidFill>
                  <a:srgbClr val="FFFFFF"/>
                </a:solidFill>
              </a:rPr>
              <a:t>Opportunities for UW growth</a:t>
            </a:r>
            <a:endParaRPr sz="1200" dirty="0"/>
          </a:p>
        </p:txBody>
      </p:sp>
      <p:pic>
        <p:nvPicPr>
          <p:cNvPr id="218" name="Google Shape;218;p28"/>
          <p:cNvPicPr preferRelativeResize="0"/>
          <p:nvPr/>
        </p:nvPicPr>
        <p:blipFill rotWithShape="1">
          <a:blip r:embed="rId4">
            <a:alphaModFix/>
          </a:blip>
          <a:srcRect r="8218"/>
          <a:stretch/>
        </p:blipFill>
        <p:spPr>
          <a:xfrm>
            <a:off x="2710410" y="904692"/>
            <a:ext cx="6425619" cy="420057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8"/>
          <p:cNvSpPr txBox="1"/>
          <p:nvPr/>
        </p:nvSpPr>
        <p:spPr>
          <a:xfrm>
            <a:off x="245499" y="1784350"/>
            <a:ext cx="3343354" cy="29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Nearly doubling of station usage </a:t>
            </a:r>
            <a:r>
              <a:rPr lang="en" sz="2000" dirty="0" smtClean="0"/>
              <a:t>in </a:t>
            </a:r>
            <a:r>
              <a:rPr lang="en" sz="2000" dirty="0"/>
              <a:t>last 5 years</a:t>
            </a: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UW usage </a:t>
            </a:r>
            <a:r>
              <a:rPr lang="en" sz="2000" dirty="0"/>
              <a:t>for 2018: </a:t>
            </a:r>
            <a:endParaRPr sz="2000" dirty="0"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/>
              <a:t>9</a:t>
            </a:r>
            <a:r>
              <a:rPr lang="en" sz="2000" dirty="0" smtClean="0"/>
              <a:t>/46 </a:t>
            </a:r>
            <a:r>
              <a:rPr lang="en" sz="2000" dirty="0"/>
              <a:t>research </a:t>
            </a:r>
            <a:r>
              <a:rPr lang="en" sz="2000" dirty="0" smtClean="0"/>
              <a:t>projects</a:t>
            </a:r>
            <a:endParaRPr lang="en-US" sz="2000" dirty="0" smtClean="0"/>
          </a:p>
          <a:p>
            <a:pPr indent="457200"/>
            <a:r>
              <a:rPr lang="en-US" sz="2000" b="1" dirty="0"/>
              <a:t>5</a:t>
            </a:r>
            <a:r>
              <a:rPr lang="en-US" sz="2000" dirty="0"/>
              <a:t>/18 courses</a:t>
            </a:r>
          </a:p>
          <a:p>
            <a:pPr indent="457200"/>
            <a:r>
              <a:rPr lang="en-US" sz="2000" b="1" dirty="0" smtClean="0"/>
              <a:t>7</a:t>
            </a:r>
            <a:r>
              <a:rPr lang="en-US" sz="2000" dirty="0"/>
              <a:t>/11 conferences</a:t>
            </a:r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	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0"/>
          <p:cNvSpPr txBox="1"/>
          <p:nvPr/>
        </p:nvSpPr>
        <p:spPr>
          <a:xfrm>
            <a:off x="887942" y="3087388"/>
            <a:ext cx="7622927" cy="1807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58050" rIns="74825" bIns="37425" anchor="t" anchorCtr="0">
            <a:noAutofit/>
          </a:bodyPr>
          <a:lstStyle/>
          <a:p>
            <a:pPr lvl="0">
              <a:lnSpc>
                <a:spcPct val="93000"/>
              </a:lnSpc>
              <a:buSzPts val="2300"/>
            </a:pPr>
            <a:r>
              <a:rPr lang="en-US" sz="2300" dirty="0" smtClean="0"/>
              <a:t>Launched by the ORED in Fall 2019 in response to UW Board of Trustee interest and investment</a:t>
            </a:r>
          </a:p>
          <a:p>
            <a:pPr lvl="0">
              <a:lnSpc>
                <a:spcPct val="93000"/>
              </a:lnSpc>
              <a:buSzPts val="2300"/>
            </a:pPr>
            <a:endParaRPr lang="en-US" sz="2300" dirty="0"/>
          </a:p>
          <a:p>
            <a:pPr lvl="0">
              <a:lnSpc>
                <a:spcPct val="93000"/>
              </a:lnSpc>
              <a:buSzPts val="2300"/>
            </a:pPr>
            <a:r>
              <a:rPr lang="en-US" sz="2300" dirty="0" smtClean="0"/>
              <a:t>~20 UW faculty, staff, and visitors have met on a near weekly basis to re-imagine UW’s role at the AMK.</a:t>
            </a:r>
            <a:endParaRPr lang="en" sz="2300" dirty="0"/>
          </a:p>
        </p:txBody>
      </p:sp>
      <p:pic>
        <p:nvPicPr>
          <p:cNvPr id="141" name="Google Shape;14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8653" y="-6473"/>
            <a:ext cx="9144002" cy="1514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0"/>
          <p:cNvSpPr txBox="1"/>
          <p:nvPr/>
        </p:nvSpPr>
        <p:spPr>
          <a:xfrm>
            <a:off x="1836000" y="64800"/>
            <a:ext cx="7067700" cy="4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4825" tIns="67050" rIns="74825" bIns="37425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Arial"/>
              <a:buNone/>
            </a:pPr>
            <a:r>
              <a:rPr lang="en-US" sz="3300" dirty="0" smtClean="0">
                <a:solidFill>
                  <a:srgbClr val="FFFFFF"/>
                </a:solidFill>
              </a:rPr>
              <a:t>Task Force</a:t>
            </a:r>
            <a:endParaRPr sz="1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27905" r="10226" b="36963"/>
          <a:stretch/>
        </p:blipFill>
        <p:spPr>
          <a:xfrm>
            <a:off x="1896718" y="960291"/>
            <a:ext cx="6156713" cy="180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77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4613</TotalTime>
  <Words>765</Words>
  <Application>Microsoft Macintosh PowerPoint</Application>
  <PresentationFormat>On-screen Show (16:9)</PresentationFormat>
  <Paragraphs>166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Bryan Shuman</cp:lastModifiedBy>
  <cp:revision>71</cp:revision>
  <dcterms:modified xsi:type="dcterms:W3CDTF">2020-01-22T21:52:37Z</dcterms:modified>
</cp:coreProperties>
</file>