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handoutMasterIdLst>
    <p:handoutMasterId r:id="rId11"/>
  </p:handoutMasterIdLst>
  <p:sldIdLst>
    <p:sldId id="256" r:id="rId2"/>
    <p:sldId id="268" r:id="rId3"/>
    <p:sldId id="271" r:id="rId4"/>
    <p:sldId id="269" r:id="rId5"/>
    <p:sldId id="270" r:id="rId6"/>
    <p:sldId id="257" r:id="rId7"/>
    <p:sldId id="272" r:id="rId8"/>
    <p:sldId id="267" r:id="rId9"/>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9" d="100"/>
          <a:sy n="109" d="100"/>
        </p:scale>
        <p:origin x="612" y="102"/>
      </p:cViewPr>
      <p:guideLst/>
    </p:cSldViewPr>
  </p:slideViewPr>
  <p:notesTextViewPr>
    <p:cViewPr>
      <p:scale>
        <a:sx n="1" d="1"/>
        <a:sy n="1" d="1"/>
      </p:scale>
      <p:origin x="0" y="0"/>
    </p:cViewPr>
  </p:notesTextViewPr>
  <p:notesViewPr>
    <p:cSldViewPr snapToGrid="0">
      <p:cViewPr varScale="1">
        <p:scale>
          <a:sx n="116" d="100"/>
          <a:sy n="116" d="100"/>
        </p:scale>
        <p:origin x="152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6347" y="0"/>
            <a:ext cx="4028440" cy="352143"/>
          </a:xfrm>
          <a:prstGeom prst="rect">
            <a:avLst/>
          </a:prstGeom>
        </p:spPr>
        <p:txBody>
          <a:bodyPr vert="horz" lIns="93177" tIns="46589" rIns="93177" bIns="46589" rtlCol="0"/>
          <a:lstStyle>
            <a:lvl1pPr algn="r">
              <a:defRPr sz="1200"/>
            </a:lvl1pPr>
          </a:lstStyle>
          <a:p>
            <a:fld id="{BB42B6A1-368D-4B5F-8BB3-68B1D000A837}" type="datetimeFigureOut">
              <a:rPr lang="en-US" smtClean="0"/>
              <a:t>1/14/2020</a:t>
            </a:fld>
            <a:endParaRPr lang="en-US"/>
          </a:p>
        </p:txBody>
      </p:sp>
      <p:sp>
        <p:nvSpPr>
          <p:cNvPr id="4" name="Footer Placeholder 3"/>
          <p:cNvSpPr>
            <a:spLocks noGrp="1"/>
          </p:cNvSpPr>
          <p:nvPr>
            <p:ph type="ftr" sz="quarter" idx="2"/>
          </p:nvPr>
        </p:nvSpPr>
        <p:spPr>
          <a:xfrm>
            <a:off x="0" y="6658258"/>
            <a:ext cx="4028440" cy="352142"/>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6347" y="6658258"/>
            <a:ext cx="4028440" cy="352142"/>
          </a:xfrm>
          <a:prstGeom prst="rect">
            <a:avLst/>
          </a:prstGeom>
        </p:spPr>
        <p:txBody>
          <a:bodyPr vert="horz" lIns="93177" tIns="46589" rIns="93177" bIns="46589" rtlCol="0" anchor="b"/>
          <a:lstStyle>
            <a:lvl1pPr algn="r">
              <a:defRPr sz="1200"/>
            </a:lvl1pPr>
          </a:lstStyle>
          <a:p>
            <a:fld id="{0A0F2D73-4B44-4B03-86A8-307FBF40FA90}" type="slidenum">
              <a:rPr lang="en-US" smtClean="0"/>
              <a:t>‹#›</a:t>
            </a:fld>
            <a:endParaRPr lang="en-US"/>
          </a:p>
        </p:txBody>
      </p:sp>
    </p:spTree>
    <p:extLst>
      <p:ext uri="{BB962C8B-B14F-4D97-AF65-F5344CB8AC3E}">
        <p14:creationId xmlns:p14="http://schemas.microsoft.com/office/powerpoint/2010/main" val="585275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E5D7883D-D733-4FEC-9C48-597BA35253E2}" type="datetimeFigureOut">
              <a:rPr lang="en-US" smtClean="0"/>
              <a:t>1/14/2020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C908CC14-10E3-4020-BC29-DBF1360DEF56}" type="slidenum">
              <a:rPr lang="en-US" smtClean="0"/>
              <a:t>‹#›</a:t>
            </a:fld>
            <a:endParaRPr lang="en-US"/>
          </a:p>
        </p:txBody>
      </p:sp>
    </p:spTree>
    <p:extLst>
      <p:ext uri="{BB962C8B-B14F-4D97-AF65-F5344CB8AC3E}">
        <p14:creationId xmlns:p14="http://schemas.microsoft.com/office/powerpoint/2010/main" val="1101143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1/14/2020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1/14/2020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Higher Learning Commission Accreditation Peer Team Visit Results  </a:t>
            </a:r>
            <a:endParaRPr lang="en-US" dirty="0"/>
          </a:p>
        </p:txBody>
      </p:sp>
      <p:sp>
        <p:nvSpPr>
          <p:cNvPr id="4" name="Subtitle 3"/>
          <p:cNvSpPr>
            <a:spLocks noGrp="1"/>
          </p:cNvSpPr>
          <p:nvPr>
            <p:ph type="subTitle" idx="1"/>
          </p:nvPr>
        </p:nvSpPr>
        <p:spPr/>
        <p:txBody>
          <a:bodyPr/>
          <a:lstStyle/>
          <a:p>
            <a:r>
              <a:rPr lang="en-US" dirty="0" smtClean="0"/>
              <a:t>For the UW Board of Trustees, January 2020</a:t>
            </a:r>
            <a:endParaRPr lang="en-US" dirty="0"/>
          </a:p>
        </p:txBody>
      </p:sp>
    </p:spTree>
    <p:extLst>
      <p:ext uri="{BB962C8B-B14F-4D97-AF65-F5344CB8AC3E}">
        <p14:creationId xmlns:p14="http://schemas.microsoft.com/office/powerpoint/2010/main" val="2480064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84" y="535111"/>
            <a:ext cx="10571998" cy="970450"/>
          </a:xfrm>
        </p:spPr>
        <p:txBody>
          <a:bodyPr/>
          <a:lstStyle/>
          <a:p>
            <a:r>
              <a:rPr lang="en-US" dirty="0" smtClean="0"/>
              <a:t>Summary of </a:t>
            </a:r>
            <a:br>
              <a:rPr lang="en-US" dirty="0" smtClean="0"/>
            </a:br>
            <a:r>
              <a:rPr lang="en-US" dirty="0" smtClean="0"/>
              <a:t>team findings</a:t>
            </a:r>
            <a:endParaRPr lang="en-US" dirty="0"/>
          </a:p>
        </p:txBody>
      </p:sp>
      <p:pic>
        <p:nvPicPr>
          <p:cNvPr id="4" name="Content Placeholder 3"/>
          <p:cNvPicPr>
            <a:picLocks noGrp="1" noChangeAspect="1"/>
          </p:cNvPicPr>
          <p:nvPr>
            <p:ph idx="1"/>
          </p:nvPr>
        </p:nvPicPr>
        <p:blipFill>
          <a:blip r:embed="rId2"/>
          <a:stretch>
            <a:fillRect/>
          </a:stretch>
        </p:blipFill>
        <p:spPr>
          <a:xfrm>
            <a:off x="5117124" y="0"/>
            <a:ext cx="5908430" cy="6796916"/>
          </a:xfrm>
          <a:prstGeom prst="rect">
            <a:avLst/>
          </a:prstGeom>
        </p:spPr>
      </p:pic>
    </p:spTree>
    <p:extLst>
      <p:ext uri="{BB962C8B-B14F-4D97-AF65-F5344CB8AC3E}">
        <p14:creationId xmlns:p14="http://schemas.microsoft.com/office/powerpoint/2010/main" val="765548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review summary</a:t>
            </a:r>
            <a:endParaRPr lang="en-US" dirty="0"/>
          </a:p>
        </p:txBody>
      </p:sp>
      <p:sp>
        <p:nvSpPr>
          <p:cNvPr id="3" name="Content Placeholder 2"/>
          <p:cNvSpPr>
            <a:spLocks noGrp="1"/>
          </p:cNvSpPr>
          <p:nvPr>
            <p:ph idx="1"/>
          </p:nvPr>
        </p:nvSpPr>
        <p:spPr>
          <a:xfrm>
            <a:off x="818714" y="2345379"/>
            <a:ext cx="11373286" cy="4257644"/>
          </a:xfrm>
          <a:solidFill>
            <a:schemeClr val="accent6">
              <a:lumMod val="50000"/>
            </a:schemeClr>
          </a:solidFill>
        </p:spPr>
        <p:txBody>
          <a:bodyPr>
            <a:noAutofit/>
          </a:bodyPr>
          <a:lstStyle/>
          <a:p>
            <a:r>
              <a:rPr lang="en-US" sz="2400" dirty="0" smtClean="0"/>
              <a:t>“The Peer Review Team commends UW on a well-written and well-documented Assurance Argument.  Based on a review of this Assurance Argument, and interactions with various campus constituencies, the Team finds that UW remains in compliance with all criteria for accreditation, and that it meets HLC’s criteria for Federal Compliance.  This visit included a multi-campus review of the University of Wyoming-Casper. The Team report indicates that the institution fulfills the expectations set forth by the HLC for additional campuses.  The Team recommends that the University remains eligible to choose its Pathway for Accreditation.”</a:t>
            </a:r>
          </a:p>
          <a:p>
            <a:pPr marL="0" indent="0">
              <a:buNone/>
            </a:pPr>
            <a:r>
              <a:rPr lang="en-US" sz="2400" dirty="0" smtClean="0"/>
              <a:t>	</a:t>
            </a:r>
            <a:endParaRPr lang="en-US" sz="2400" dirty="0"/>
          </a:p>
        </p:txBody>
      </p:sp>
    </p:spTree>
    <p:extLst>
      <p:ext uri="{BB962C8B-B14F-4D97-AF65-F5344CB8AC3E}">
        <p14:creationId xmlns:p14="http://schemas.microsoft.com/office/powerpoint/2010/main" val="54373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review summary</a:t>
            </a:r>
            <a:endParaRPr lang="en-US" dirty="0"/>
          </a:p>
        </p:txBody>
      </p:sp>
      <p:sp>
        <p:nvSpPr>
          <p:cNvPr id="3" name="Content Placeholder 2"/>
          <p:cNvSpPr>
            <a:spLocks noGrp="1"/>
          </p:cNvSpPr>
          <p:nvPr>
            <p:ph idx="1"/>
          </p:nvPr>
        </p:nvSpPr>
        <p:spPr>
          <a:xfrm>
            <a:off x="818714" y="2345379"/>
            <a:ext cx="11373286" cy="4257644"/>
          </a:xfrm>
          <a:solidFill>
            <a:schemeClr val="accent6">
              <a:lumMod val="50000"/>
            </a:schemeClr>
          </a:solidFill>
        </p:spPr>
        <p:txBody>
          <a:bodyPr>
            <a:noAutofit/>
          </a:bodyPr>
          <a:lstStyle/>
          <a:p>
            <a:pPr marL="0" indent="0">
              <a:buNone/>
            </a:pPr>
            <a:r>
              <a:rPr lang="en-US" sz="2400" dirty="0" smtClean="0"/>
              <a:t>	“It is clear that the University of Wyoming is a mission-driven institution with tremendous financial support from the State, allowing it to remain accessible and affordable.  Its Board is a strong advocate for the institution; however, the Board and University Senior Leadership are encouraged to find ways to improve shared governance and strengthen the role of faculty in 	overseeing academic quality.”</a:t>
            </a:r>
          </a:p>
          <a:p>
            <a:pPr marL="0" indent="0">
              <a:buNone/>
            </a:pPr>
            <a:r>
              <a:rPr lang="en-US" sz="2400" dirty="0" smtClean="0"/>
              <a:t>	</a:t>
            </a:r>
            <a:endParaRPr lang="en-US" sz="2400" dirty="0"/>
          </a:p>
        </p:txBody>
      </p:sp>
    </p:spTree>
    <p:extLst>
      <p:ext uri="{BB962C8B-B14F-4D97-AF65-F5344CB8AC3E}">
        <p14:creationId xmlns:p14="http://schemas.microsoft.com/office/powerpoint/2010/main" val="34226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review summary</a:t>
            </a:r>
            <a:endParaRPr lang="en-US" dirty="0"/>
          </a:p>
        </p:txBody>
      </p:sp>
      <p:sp>
        <p:nvSpPr>
          <p:cNvPr id="3" name="Content Placeholder 2"/>
          <p:cNvSpPr>
            <a:spLocks noGrp="1"/>
          </p:cNvSpPr>
          <p:nvPr>
            <p:ph idx="1"/>
          </p:nvPr>
        </p:nvSpPr>
        <p:spPr>
          <a:xfrm>
            <a:off x="818714" y="2345379"/>
            <a:ext cx="11373286" cy="4257644"/>
          </a:xfrm>
          <a:solidFill>
            <a:schemeClr val="accent6">
              <a:lumMod val="50000"/>
            </a:schemeClr>
          </a:solidFill>
        </p:spPr>
        <p:txBody>
          <a:bodyPr>
            <a:noAutofit/>
          </a:bodyPr>
          <a:lstStyle/>
          <a:p>
            <a:pPr marL="0" indent="0">
              <a:buNone/>
            </a:pPr>
            <a:r>
              <a:rPr lang="en-US" sz="2800" dirty="0" smtClean="0"/>
              <a:t>	“While the University has established an infrastructure for assessment of student learning, there continue to be areas for improvement.  Finally, the University is commended for establishing and Office for Diversity, Equity, and Inclusion, and encouraged to make this a priority for the institution and provide adequate support for this Office.”</a:t>
            </a:r>
            <a:endParaRPr lang="en-US" sz="2800" dirty="0"/>
          </a:p>
        </p:txBody>
      </p:sp>
    </p:spTree>
    <p:extLst>
      <p:ext uri="{BB962C8B-B14F-4D97-AF65-F5344CB8AC3E}">
        <p14:creationId xmlns:p14="http://schemas.microsoft.com/office/powerpoint/2010/main" val="3042976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visiting with the team!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9761742"/>
              </p:ext>
            </p:extLst>
          </p:nvPr>
        </p:nvGraphicFramePr>
        <p:xfrm>
          <a:off x="810000" y="1417638"/>
          <a:ext cx="10553700" cy="5303520"/>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val="2205885389"/>
                    </a:ext>
                  </a:extLst>
                </a:gridCol>
                <a:gridCol w="3517900">
                  <a:extLst>
                    <a:ext uri="{9D8B030D-6E8A-4147-A177-3AD203B41FA5}">
                      <a16:colId xmlns:a16="http://schemas.microsoft.com/office/drawing/2014/main" val="1435936594"/>
                    </a:ext>
                  </a:extLst>
                </a:gridCol>
                <a:gridCol w="3517900">
                  <a:extLst>
                    <a:ext uri="{9D8B030D-6E8A-4147-A177-3AD203B41FA5}">
                      <a16:colId xmlns:a16="http://schemas.microsoft.com/office/drawing/2014/main" val="3871491426"/>
                    </a:ext>
                  </a:extLst>
                </a:gridCol>
              </a:tblGrid>
              <a:tr h="577053">
                <a:tc>
                  <a:txBody>
                    <a:bodyPr/>
                    <a:lstStyle/>
                    <a:p>
                      <a:r>
                        <a:rPr lang="en-US" dirty="0" smtClean="0"/>
                        <a:t>Strengths</a:t>
                      </a:r>
                      <a:endParaRPr lang="en-US" dirty="0"/>
                    </a:p>
                  </a:txBody>
                  <a:tcPr/>
                </a:tc>
                <a:tc>
                  <a:txBody>
                    <a:bodyPr/>
                    <a:lstStyle/>
                    <a:p>
                      <a:r>
                        <a:rPr lang="en-US" dirty="0" smtClean="0"/>
                        <a:t>Strengths, </a:t>
                      </a:r>
                      <a:r>
                        <a:rPr lang="en-US" dirty="0" err="1" smtClean="0"/>
                        <a:t>con’t</a:t>
                      </a:r>
                      <a:endParaRPr lang="en-US" dirty="0"/>
                    </a:p>
                  </a:txBody>
                  <a:tcPr/>
                </a:tc>
                <a:tc>
                  <a:txBody>
                    <a:bodyPr/>
                    <a:lstStyle/>
                    <a:p>
                      <a:r>
                        <a:rPr lang="en-US" dirty="0" smtClean="0"/>
                        <a:t>Opportunities for improvement</a:t>
                      </a:r>
                      <a:endParaRPr lang="en-US" dirty="0"/>
                    </a:p>
                  </a:txBody>
                  <a:tcPr/>
                </a:tc>
                <a:extLst>
                  <a:ext uri="{0D108BD9-81ED-4DB2-BD59-A6C34878D82A}">
                    <a16:rowId xmlns:a16="http://schemas.microsoft.com/office/drawing/2014/main" val="4257039602"/>
                  </a:ext>
                </a:extLst>
              </a:tr>
              <a:tr h="824361">
                <a:tc>
                  <a:txBody>
                    <a:bodyPr/>
                    <a:lstStyle/>
                    <a:p>
                      <a:r>
                        <a:rPr lang="en-US" dirty="0" smtClean="0"/>
                        <a:t>Culture of assessment university-wide</a:t>
                      </a:r>
                      <a:endParaRPr lang="en-US" dirty="0"/>
                    </a:p>
                  </a:txBody>
                  <a:tcPr/>
                </a:tc>
                <a:tc>
                  <a:txBody>
                    <a:bodyPr/>
                    <a:lstStyle/>
                    <a:p>
                      <a:r>
                        <a:rPr lang="en-US" dirty="0" smtClean="0"/>
                        <a:t>Community college relations</a:t>
                      </a:r>
                      <a:endParaRPr lang="en-US" dirty="0"/>
                    </a:p>
                  </a:txBody>
                  <a:tcPr/>
                </a:tc>
                <a:tc>
                  <a:txBody>
                    <a:bodyPr/>
                    <a:lstStyle/>
                    <a:p>
                      <a:r>
                        <a:rPr lang="en-US" dirty="0" smtClean="0"/>
                        <a:t>Shared governance that depends currently on people rather than structures</a:t>
                      </a:r>
                      <a:endParaRPr lang="en-US" dirty="0"/>
                    </a:p>
                  </a:txBody>
                  <a:tcPr/>
                </a:tc>
                <a:extLst>
                  <a:ext uri="{0D108BD9-81ED-4DB2-BD59-A6C34878D82A}">
                    <a16:rowId xmlns:a16="http://schemas.microsoft.com/office/drawing/2014/main" val="3989357800"/>
                  </a:ext>
                </a:extLst>
              </a:tr>
              <a:tr h="824361">
                <a:tc>
                  <a:txBody>
                    <a:bodyPr/>
                    <a:lstStyle/>
                    <a:p>
                      <a:r>
                        <a:rPr lang="en-US" dirty="0" smtClean="0"/>
                        <a:t>Support from state, supportive governing board</a:t>
                      </a:r>
                      <a:endParaRPr lang="en-US" dirty="0"/>
                    </a:p>
                  </a:txBody>
                  <a:tcPr/>
                </a:tc>
                <a:tc>
                  <a:txBody>
                    <a:bodyPr/>
                    <a:lstStyle/>
                    <a:p>
                      <a:r>
                        <a:rPr lang="en-US" dirty="0" smtClean="0"/>
                        <a:t>Support for underrepresented student</a:t>
                      </a:r>
                      <a:r>
                        <a:rPr lang="en-US" baseline="0" dirty="0" smtClean="0"/>
                        <a:t> populations</a:t>
                      </a:r>
                      <a:endParaRPr lang="en-US" dirty="0"/>
                    </a:p>
                  </a:txBody>
                  <a:tcPr/>
                </a:tc>
                <a:tc>
                  <a:txBody>
                    <a:bodyPr/>
                    <a:lstStyle/>
                    <a:p>
                      <a:r>
                        <a:rPr lang="en-US" dirty="0" smtClean="0"/>
                        <a:t>More attention and intentional work with UW-Casper</a:t>
                      </a:r>
                      <a:endParaRPr lang="en-US" dirty="0"/>
                    </a:p>
                  </a:txBody>
                  <a:tcPr/>
                </a:tc>
                <a:extLst>
                  <a:ext uri="{0D108BD9-81ED-4DB2-BD59-A6C34878D82A}">
                    <a16:rowId xmlns:a16="http://schemas.microsoft.com/office/drawing/2014/main" val="514635409"/>
                  </a:ext>
                </a:extLst>
              </a:tr>
              <a:tr h="577053">
                <a:tc>
                  <a:txBody>
                    <a:bodyPr/>
                    <a:lstStyle/>
                    <a:p>
                      <a:r>
                        <a:rPr lang="en-US" dirty="0" smtClean="0"/>
                        <a:t>Investment in diversity, equity, and inclusion</a:t>
                      </a:r>
                      <a:r>
                        <a:rPr lang="en-US" baseline="0" dirty="0" smtClean="0"/>
                        <a:t> </a:t>
                      </a:r>
                      <a:endParaRPr lang="en-US" dirty="0"/>
                    </a:p>
                  </a:txBody>
                  <a:tcPr/>
                </a:tc>
                <a:tc>
                  <a:txBody>
                    <a:bodyPr/>
                    <a:lstStyle/>
                    <a:p>
                      <a:r>
                        <a:rPr lang="en-US" dirty="0" smtClean="0"/>
                        <a:t>Outstanding facilities and technology</a:t>
                      </a:r>
                      <a:endParaRPr lang="en-US" dirty="0"/>
                    </a:p>
                  </a:txBody>
                  <a:tcPr/>
                </a:tc>
                <a:tc>
                  <a:txBody>
                    <a:bodyPr/>
                    <a:lstStyle/>
                    <a:p>
                      <a:r>
                        <a:rPr lang="en-US" dirty="0" smtClean="0"/>
                        <a:t>Catalogue system too reliant</a:t>
                      </a:r>
                      <a:r>
                        <a:rPr lang="en-US" baseline="0" dirty="0" smtClean="0"/>
                        <a:t> on manual intervention</a:t>
                      </a:r>
                      <a:endParaRPr lang="en-US" dirty="0"/>
                    </a:p>
                  </a:txBody>
                  <a:tcPr/>
                </a:tc>
                <a:extLst>
                  <a:ext uri="{0D108BD9-81ED-4DB2-BD59-A6C34878D82A}">
                    <a16:rowId xmlns:a16="http://schemas.microsoft.com/office/drawing/2014/main" val="2887461256"/>
                  </a:ext>
                </a:extLst>
              </a:tr>
              <a:tr h="577053">
                <a:tc>
                  <a:txBody>
                    <a:bodyPr/>
                    <a:lstStyle/>
                    <a:p>
                      <a:r>
                        <a:rPr lang="en-US" dirty="0" smtClean="0"/>
                        <a:t>Dedication to accessible &amp; rigorous education</a:t>
                      </a:r>
                      <a:endParaRPr lang="en-US" dirty="0"/>
                    </a:p>
                  </a:txBody>
                  <a:tcPr/>
                </a:tc>
                <a:tc>
                  <a:txBody>
                    <a:bodyPr/>
                    <a:lstStyle/>
                    <a:p>
                      <a:r>
                        <a:rPr lang="en-US" dirty="0" smtClean="0"/>
                        <a:t>Use of data and surveys to continuously improve</a:t>
                      </a:r>
                      <a:endParaRPr lang="en-US" dirty="0"/>
                    </a:p>
                  </a:txBody>
                  <a:tcPr/>
                </a:tc>
                <a:tc>
                  <a:txBody>
                    <a:bodyPr/>
                    <a:lstStyle/>
                    <a:p>
                      <a:r>
                        <a:rPr lang="en-US" dirty="0" smtClean="0"/>
                        <a:t>Transparency</a:t>
                      </a:r>
                      <a:r>
                        <a:rPr lang="en-US" baseline="0" dirty="0" smtClean="0"/>
                        <a:t> in fee structure</a:t>
                      </a:r>
                      <a:endParaRPr lang="en-US" dirty="0"/>
                    </a:p>
                  </a:txBody>
                  <a:tcPr/>
                </a:tc>
                <a:extLst>
                  <a:ext uri="{0D108BD9-81ED-4DB2-BD59-A6C34878D82A}">
                    <a16:rowId xmlns:a16="http://schemas.microsoft.com/office/drawing/2014/main" val="599089778"/>
                  </a:ext>
                </a:extLst>
              </a:tr>
              <a:tr h="824361">
                <a:tc>
                  <a:txBody>
                    <a:bodyPr/>
                    <a:lstStyle/>
                    <a:p>
                      <a:r>
                        <a:rPr lang="en-US" dirty="0" smtClean="0"/>
                        <a:t>Excellent faculty and staff, support for students</a:t>
                      </a:r>
                      <a:r>
                        <a:rPr lang="en-US" baseline="0" dirty="0" smtClean="0"/>
                        <a:t> inside and outside classroom</a:t>
                      </a:r>
                      <a:endParaRPr lang="en-US" dirty="0"/>
                    </a:p>
                  </a:txBody>
                  <a:tcPr/>
                </a:tc>
                <a:tc>
                  <a:txBody>
                    <a:bodyPr/>
                    <a:lstStyle/>
                    <a:p>
                      <a:r>
                        <a:rPr lang="en-US" dirty="0" smtClean="0"/>
                        <a:t>Budget planning supports strategic academic plans</a:t>
                      </a:r>
                      <a:endParaRPr lang="en-US" dirty="0"/>
                    </a:p>
                  </a:txBody>
                  <a:tcPr/>
                </a:tc>
                <a:tc>
                  <a:txBody>
                    <a:bodyPr/>
                    <a:lstStyle/>
                    <a:p>
                      <a:r>
                        <a:rPr lang="en-US" dirty="0" smtClean="0"/>
                        <a:t>Continued support</a:t>
                      </a:r>
                      <a:r>
                        <a:rPr lang="en-US" baseline="0" dirty="0" smtClean="0"/>
                        <a:t> and attention to learning outcomes and assessment</a:t>
                      </a:r>
                      <a:endParaRPr lang="en-US" dirty="0"/>
                    </a:p>
                  </a:txBody>
                  <a:tcPr/>
                </a:tc>
                <a:extLst>
                  <a:ext uri="{0D108BD9-81ED-4DB2-BD59-A6C34878D82A}">
                    <a16:rowId xmlns:a16="http://schemas.microsoft.com/office/drawing/2014/main" val="527235591"/>
                  </a:ext>
                </a:extLst>
              </a:tr>
              <a:tr h="334324">
                <a:tc>
                  <a:txBody>
                    <a:bodyPr/>
                    <a:lstStyle/>
                    <a:p>
                      <a:r>
                        <a:rPr lang="en-US" dirty="0" smtClean="0"/>
                        <a:t>Revision and</a:t>
                      </a:r>
                      <a:r>
                        <a:rPr lang="en-US" baseline="0" dirty="0" smtClean="0"/>
                        <a:t> updating of regulations</a:t>
                      </a: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96020136"/>
                  </a:ext>
                </a:extLst>
              </a:tr>
            </a:tbl>
          </a:graphicData>
        </a:graphic>
      </p:graphicFrame>
    </p:spTree>
    <p:extLst>
      <p:ext uri="{BB962C8B-B14F-4D97-AF65-F5344CB8AC3E}">
        <p14:creationId xmlns:p14="http://schemas.microsoft.com/office/powerpoint/2010/main" val="268277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a:t>
            </a:r>
            <a:endParaRPr lang="en-US" dirty="0"/>
          </a:p>
        </p:txBody>
      </p:sp>
      <p:sp>
        <p:nvSpPr>
          <p:cNvPr id="3" name="Content Placeholder 2"/>
          <p:cNvSpPr>
            <a:spLocks noGrp="1"/>
          </p:cNvSpPr>
          <p:nvPr>
            <p:ph idx="1"/>
          </p:nvPr>
        </p:nvSpPr>
        <p:spPr/>
        <p:txBody>
          <a:bodyPr/>
          <a:lstStyle/>
          <a:p>
            <a:r>
              <a:rPr lang="en-US" dirty="0" smtClean="0"/>
              <a:t>Budgeted for Annual dues + visit prep + visit costs = </a:t>
            </a:r>
            <a:r>
              <a:rPr lang="en-US" dirty="0" smtClean="0"/>
              <a:t>$50,000 </a:t>
            </a:r>
            <a:r>
              <a:rPr lang="en-US" dirty="0" smtClean="0"/>
              <a:t>(Provost’s Division budget)</a:t>
            </a:r>
          </a:p>
          <a:p>
            <a:r>
              <a:rPr lang="en-US" smtClean="0"/>
              <a:t>Actual </a:t>
            </a:r>
            <a:r>
              <a:rPr lang="en-US" smtClean="0"/>
              <a:t>spent = </a:t>
            </a:r>
            <a:r>
              <a:rPr lang="en-US" smtClean="0"/>
              <a:t>$</a:t>
            </a:r>
            <a:r>
              <a:rPr lang="en-US" smtClean="0"/>
              <a:t>36,710.54</a:t>
            </a:r>
            <a:endParaRPr lang="en-US" dirty="0"/>
          </a:p>
        </p:txBody>
      </p:sp>
    </p:spTree>
    <p:extLst>
      <p:ext uri="{BB962C8B-B14F-4D97-AF65-F5344CB8AC3E}">
        <p14:creationId xmlns:p14="http://schemas.microsoft.com/office/powerpoint/2010/main" val="3728150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7949" b="7949"/>
          <a:stretch>
            <a:fillRect/>
          </a:stretch>
        </p:blipFill>
        <p:spPr>
          <a:xfrm>
            <a:off x="3275045" y="2110701"/>
            <a:ext cx="5243804" cy="2064748"/>
          </a:xfrm>
        </p:spPr>
      </p:pic>
      <p:sp>
        <p:nvSpPr>
          <p:cNvPr id="4" name="Text Placeholder 3"/>
          <p:cNvSpPr>
            <a:spLocks noGrp="1"/>
          </p:cNvSpPr>
          <p:nvPr>
            <p:ph type="body" sz="half" idx="2"/>
          </p:nvPr>
        </p:nvSpPr>
        <p:spPr/>
        <p:txBody>
          <a:bodyPr>
            <a:normAutofit fontScale="92500" lnSpcReduction="20000"/>
          </a:bodyPr>
          <a:lstStyle/>
          <a:p>
            <a:r>
              <a:rPr lang="en-US" sz="1500" dirty="0" smtClean="0"/>
              <a:t>HLC Reaccreditation Project 2020 Team</a:t>
            </a:r>
          </a:p>
          <a:p>
            <a:r>
              <a:rPr lang="en-US" sz="1100" dirty="0" smtClean="0"/>
              <a:t>Anne Alexander, UW HLC Accreditation Liaison Officer</a:t>
            </a:r>
            <a:endParaRPr lang="en-US" sz="1100" dirty="0"/>
          </a:p>
        </p:txBody>
      </p:sp>
    </p:spTree>
    <p:extLst>
      <p:ext uri="{BB962C8B-B14F-4D97-AF65-F5344CB8AC3E}">
        <p14:creationId xmlns:p14="http://schemas.microsoft.com/office/powerpoint/2010/main" val="2459117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582</TotalTime>
  <Words>289</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Century Gothic</vt:lpstr>
      <vt:lpstr>Wingdings 2</vt:lpstr>
      <vt:lpstr>Quotable</vt:lpstr>
      <vt:lpstr>Higher Learning Commission Accreditation Peer Team Visit Results  </vt:lpstr>
      <vt:lpstr>Summary of  team findings</vt:lpstr>
      <vt:lpstr>Narrative review summary</vt:lpstr>
      <vt:lpstr>Narrative review summary</vt:lpstr>
      <vt:lpstr>Narrative review summary</vt:lpstr>
      <vt:lpstr>Thank you for visiting with the team!</vt:lpstr>
      <vt:lpstr>Budget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Learning Commission Accreditation</dc:title>
  <dc:creator>Anne M. Alexander</dc:creator>
  <cp:lastModifiedBy>Anne M. Alexander</cp:lastModifiedBy>
  <cp:revision>35</cp:revision>
  <cp:lastPrinted>2019-08-05T21:24:49Z</cp:lastPrinted>
  <dcterms:created xsi:type="dcterms:W3CDTF">2018-08-30T20:15:20Z</dcterms:created>
  <dcterms:modified xsi:type="dcterms:W3CDTF">2020-01-14T14:59:06Z</dcterms:modified>
</cp:coreProperties>
</file>