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2" r:id="rId4"/>
  </p:sldMasterIdLst>
  <p:notesMasterIdLst>
    <p:notesMasterId r:id="rId10"/>
  </p:notesMasterIdLst>
  <p:sldIdLst>
    <p:sldId id="363" r:id="rId5"/>
    <p:sldId id="400" r:id="rId6"/>
    <p:sldId id="403" r:id="rId7"/>
    <p:sldId id="407" r:id="rId8"/>
    <p:sldId id="412"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ewton Adkins" initials="NA" lastIdx="18" clrIdx="0"/>
  <p:cmAuthor id="2" name="Evan Baker" initials="EB" lastIdx="1" clrIdx="1"/>
  <p:cmAuthor id="3" name="Kyle Moore" initials="KM" lastIdx="1" clrIdx="2">
    <p:extLst>
      <p:ext uri="{19B8F6BF-5375-455C-9EA6-DF929625EA0E}">
        <p15:presenceInfo xmlns:p15="http://schemas.microsoft.com/office/powerpoint/2012/main" userId="S-1-5-21-358987-74476631-505227178-3151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71" autoAdjust="0"/>
    <p:restoredTop sz="87653" autoAdjust="0"/>
  </p:normalViewPr>
  <p:slideViewPr>
    <p:cSldViewPr>
      <p:cViewPr varScale="1">
        <p:scale>
          <a:sx n="87" d="100"/>
          <a:sy n="87" d="100"/>
        </p:scale>
        <p:origin x="102" y="13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58FCFAE-2FD0-4BC9-BBF6-D541AFD67211}" type="datetimeFigureOut">
              <a:rPr lang="en-US" smtClean="0"/>
              <a:t>12/18/2019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373F1CC-D614-4FB3-AC7D-98319C689F5D}" type="slidenum">
              <a:rPr lang="en-US" smtClean="0"/>
              <a:t>‹#›</a:t>
            </a:fld>
            <a:endParaRPr lang="en-US" dirty="0"/>
          </a:p>
        </p:txBody>
      </p:sp>
    </p:spTree>
    <p:extLst>
      <p:ext uri="{BB962C8B-B14F-4D97-AF65-F5344CB8AC3E}">
        <p14:creationId xmlns:p14="http://schemas.microsoft.com/office/powerpoint/2010/main" val="863744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20788" y="708025"/>
            <a:ext cx="4725987" cy="35448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73F1CC-D614-4FB3-AC7D-98319C689F5D}" type="slidenum">
              <a:rPr lang="en-US" smtClean="0"/>
              <a:t>1</a:t>
            </a:fld>
            <a:endParaRPr lang="en-US" dirty="0"/>
          </a:p>
        </p:txBody>
      </p:sp>
    </p:spTree>
    <p:extLst>
      <p:ext uri="{BB962C8B-B14F-4D97-AF65-F5344CB8AC3E}">
        <p14:creationId xmlns:p14="http://schemas.microsoft.com/office/powerpoint/2010/main" val="29560485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19400"/>
            <a:ext cx="7772400" cy="762000"/>
          </a:xfrm>
        </p:spPr>
        <p:txBody>
          <a:bodyPr/>
          <a:lstStyle>
            <a:lvl1pPr algn="ctr">
              <a:defRPr sz="2800" b="1"/>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1028" name="Picture 4" descr="http://wyoweb.uwyo.edu/images/footer-logo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19714" y="6172200"/>
            <a:ext cx="4304573" cy="4572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userDrawn="1"/>
        </p:nvPicPr>
        <p:blipFill>
          <a:blip r:embed="rId3"/>
          <a:stretch>
            <a:fillRect/>
          </a:stretch>
        </p:blipFill>
        <p:spPr>
          <a:xfrm>
            <a:off x="4051750" y="868680"/>
            <a:ext cx="1040499" cy="1645920"/>
          </a:xfrm>
          <a:prstGeom prst="rect">
            <a:avLst/>
          </a:prstGeom>
        </p:spPr>
      </p:pic>
    </p:spTree>
    <p:extLst>
      <p:ext uri="{BB962C8B-B14F-4D97-AF65-F5344CB8AC3E}">
        <p14:creationId xmlns:p14="http://schemas.microsoft.com/office/powerpoint/2010/main" val="2520842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19400"/>
            <a:ext cx="7772400" cy="762000"/>
          </a:xfrm>
        </p:spPr>
        <p:txBody>
          <a:bodyPr/>
          <a:lstStyle>
            <a:lvl1pPr algn="ctr">
              <a:defRPr sz="2800" b="1"/>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4" name="Picture 3"/>
          <p:cNvPicPr>
            <a:picLocks noChangeAspect="1"/>
          </p:cNvPicPr>
          <p:nvPr userDrawn="1"/>
        </p:nvPicPr>
        <p:blipFill>
          <a:blip r:embed="rId2"/>
          <a:stretch>
            <a:fillRect/>
          </a:stretch>
        </p:blipFill>
        <p:spPr>
          <a:xfrm>
            <a:off x="457200" y="6019800"/>
            <a:ext cx="402371" cy="640135"/>
          </a:xfrm>
          <a:prstGeom prst="rect">
            <a:avLst/>
          </a:prstGeom>
        </p:spPr>
      </p:pic>
    </p:spTree>
    <p:extLst>
      <p:ext uri="{BB962C8B-B14F-4D97-AF65-F5344CB8AC3E}">
        <p14:creationId xmlns:p14="http://schemas.microsoft.com/office/powerpoint/2010/main" val="3276537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82880" indent="-182880">
              <a:buFont typeface="Wingdings" panose="05000000000000000000" pitchFamily="2" charset="2"/>
              <a:buChar char="§"/>
              <a:defRPr sz="1600"/>
            </a:lvl1pPr>
            <a:lvl2pPr marL="742950" indent="-285750">
              <a:buFont typeface="Courier New" panose="02070309020205020404" pitchFamily="49" charset="0"/>
              <a:buChar char="o"/>
              <a:defRPr/>
            </a:lvl2pPr>
            <a:lvl4pPr marL="1600200" indent="-228600">
              <a:buFont typeface="Wingdings" panose="05000000000000000000" pitchFamily="2" charset="2"/>
              <a:buChar char="Ø"/>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3"/>
          </p:nvPr>
        </p:nvSpPr>
        <p:spPr>
          <a:xfrm>
            <a:off x="304800" y="1066800"/>
            <a:ext cx="8503920" cy="585216"/>
          </a:xfrm>
        </p:spPr>
        <p:txBody>
          <a:bodyPr>
            <a:normAutofit/>
          </a:bodyPr>
          <a:lstStyle>
            <a:lvl1pPr marL="0" indent="0">
              <a:buNone/>
              <a:defRPr sz="1600"/>
            </a:lvl1pPr>
          </a:lstStyle>
          <a:p>
            <a:pPr lvl="0"/>
            <a:r>
              <a:rPr lang="en-US" dirty="0"/>
              <a:t>Click to edit Master text styles</a:t>
            </a:r>
          </a:p>
        </p:txBody>
      </p:sp>
      <p:sp>
        <p:nvSpPr>
          <p:cNvPr id="5" name="Slide Number Placeholder 5"/>
          <p:cNvSpPr>
            <a:spLocks noGrp="1"/>
          </p:cNvSpPr>
          <p:nvPr>
            <p:ph type="sldNum" sz="quarter" idx="4"/>
          </p:nvPr>
        </p:nvSpPr>
        <p:spPr>
          <a:xfrm>
            <a:off x="8458200" y="6451398"/>
            <a:ext cx="454905" cy="178002"/>
          </a:xfrm>
          <a:prstGeom prst="rect">
            <a:avLst/>
          </a:prstGeom>
        </p:spPr>
        <p:txBody>
          <a:bodyPr vert="horz" wrap="square" lIns="91440" tIns="45720" rIns="91440" bIns="45720" numCol="1" anchor="ctr" anchorCtr="0" compatLnSpc="1">
            <a:prstTxWarp prst="textNoShape">
              <a:avLst/>
            </a:prstTxWarp>
          </a:bodyPr>
          <a:lstStyle>
            <a:lvl1pPr>
              <a:defRPr sz="1000" b="1" baseline="0">
                <a:solidFill>
                  <a:schemeClr val="tx1"/>
                </a:solidFill>
                <a:latin typeface="Arial Narrow" panose="020B0606020202030204" pitchFamily="34" charset="0"/>
                <a:ea typeface="Arial Narrow" panose="020B0606020202030204" pitchFamily="34" charset="0"/>
                <a:cs typeface="Arial" pitchFamily="34" charset="0"/>
              </a:defRPr>
            </a:lvl1pPr>
          </a:lstStyle>
          <a:p>
            <a:fld id="{5E9B6195-AEF7-4DF8-B36C-B411EC6C02A9}" type="slidenum">
              <a:rPr lang="en-US" smtClean="0"/>
              <a:pPr/>
              <a:t>‹#›</a:t>
            </a:fld>
            <a:endParaRPr lang="en-US" dirty="0"/>
          </a:p>
        </p:txBody>
      </p:sp>
    </p:spTree>
    <p:extLst>
      <p:ext uri="{BB962C8B-B14F-4D97-AF65-F5344CB8AC3E}">
        <p14:creationId xmlns:p14="http://schemas.microsoft.com/office/powerpoint/2010/main" val="3024839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8458200" y="6451398"/>
            <a:ext cx="454905" cy="178002"/>
          </a:xfrm>
          <a:prstGeom prst="rect">
            <a:avLst/>
          </a:prstGeom>
        </p:spPr>
        <p:txBody>
          <a:bodyPr vert="horz" wrap="square" lIns="91440" tIns="45720" rIns="91440" bIns="45720" numCol="1" anchor="ctr" anchorCtr="0" compatLnSpc="1">
            <a:prstTxWarp prst="textNoShape">
              <a:avLst/>
            </a:prstTxWarp>
          </a:bodyPr>
          <a:lstStyle>
            <a:lvl1pPr>
              <a:defRPr sz="1000" b="1" baseline="0">
                <a:solidFill>
                  <a:schemeClr val="tx1"/>
                </a:solidFill>
                <a:latin typeface="Arial Narrow" panose="020B0606020202030204" pitchFamily="34" charset="0"/>
                <a:ea typeface="Arial Narrow" panose="020B0606020202030204" pitchFamily="34" charset="0"/>
                <a:cs typeface="Arial" pitchFamily="34" charset="0"/>
              </a:defRPr>
            </a:lvl1pPr>
          </a:lstStyle>
          <a:p>
            <a:fld id="{5E9B6195-AEF7-4DF8-B36C-B411EC6C02A9}" type="slidenum">
              <a:rPr lang="en-US" smtClean="0"/>
              <a:pPr/>
              <a:t>‹#›</a:t>
            </a:fld>
            <a:endParaRPr lang="en-US" dirty="0"/>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3853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4"/>
          </p:nvPr>
        </p:nvSpPr>
        <p:spPr>
          <a:xfrm>
            <a:off x="8458200" y="6451398"/>
            <a:ext cx="454905" cy="178002"/>
          </a:xfrm>
          <a:prstGeom prst="rect">
            <a:avLst/>
          </a:prstGeom>
        </p:spPr>
        <p:txBody>
          <a:bodyPr vert="horz" wrap="square" lIns="91440" tIns="45720" rIns="91440" bIns="45720" numCol="1" anchor="ctr" anchorCtr="0" compatLnSpc="1">
            <a:prstTxWarp prst="textNoShape">
              <a:avLst/>
            </a:prstTxWarp>
          </a:bodyPr>
          <a:lstStyle>
            <a:lvl1pPr>
              <a:defRPr sz="1000" b="1" baseline="0">
                <a:solidFill>
                  <a:schemeClr val="tx1"/>
                </a:solidFill>
                <a:latin typeface="Arial Narrow" panose="020B0606020202030204" pitchFamily="34" charset="0"/>
                <a:ea typeface="Arial Narrow" panose="020B0606020202030204" pitchFamily="34" charset="0"/>
                <a:cs typeface="Arial" pitchFamily="34" charset="0"/>
              </a:defRPr>
            </a:lvl1pPr>
          </a:lstStyle>
          <a:p>
            <a:fld id="{5E9B6195-AEF7-4DF8-B36C-B411EC6C02A9}" type="slidenum">
              <a:rPr lang="en-US" smtClean="0"/>
              <a:pPr/>
              <a:t>‹#›</a:t>
            </a:fld>
            <a:endParaRPr lang="en-US" dirty="0"/>
          </a:p>
        </p:txBody>
      </p:sp>
    </p:spTree>
    <p:extLst>
      <p:ext uri="{BB962C8B-B14F-4D97-AF65-F5344CB8AC3E}">
        <p14:creationId xmlns:p14="http://schemas.microsoft.com/office/powerpoint/2010/main" val="2893013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4"/>
          </p:nvPr>
        </p:nvSpPr>
        <p:spPr>
          <a:xfrm>
            <a:off x="8458200" y="6451398"/>
            <a:ext cx="454905" cy="178002"/>
          </a:xfrm>
          <a:prstGeom prst="rect">
            <a:avLst/>
          </a:prstGeom>
        </p:spPr>
        <p:txBody>
          <a:bodyPr vert="horz" wrap="square" lIns="91440" tIns="45720" rIns="91440" bIns="45720" numCol="1" anchor="ctr" anchorCtr="0" compatLnSpc="1">
            <a:prstTxWarp prst="textNoShape">
              <a:avLst/>
            </a:prstTxWarp>
          </a:bodyPr>
          <a:lstStyle>
            <a:lvl1pPr>
              <a:defRPr sz="1000" b="1" baseline="0">
                <a:solidFill>
                  <a:schemeClr val="tx1"/>
                </a:solidFill>
                <a:latin typeface="Arial Narrow" panose="020B0606020202030204" pitchFamily="34" charset="0"/>
                <a:ea typeface="Arial Narrow" panose="020B0606020202030204" pitchFamily="34" charset="0"/>
                <a:cs typeface="Arial" pitchFamily="34" charset="0"/>
              </a:defRPr>
            </a:lvl1pPr>
          </a:lstStyle>
          <a:p>
            <a:fld id="{5E9B6195-AEF7-4DF8-B36C-B411EC6C02A9}" type="slidenum">
              <a:rPr lang="en-US" smtClean="0"/>
              <a:pPr/>
              <a:t>‹#›</a:t>
            </a:fld>
            <a:endParaRPr lang="en-US" dirty="0"/>
          </a:p>
        </p:txBody>
      </p:sp>
    </p:spTree>
    <p:extLst>
      <p:ext uri="{BB962C8B-B14F-4D97-AF65-F5344CB8AC3E}">
        <p14:creationId xmlns:p14="http://schemas.microsoft.com/office/powerpoint/2010/main" val="2720683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9" name="Straight Connector 8"/>
          <p:cNvCxnSpPr/>
          <p:nvPr userDrawn="1"/>
        </p:nvCxnSpPr>
        <p:spPr>
          <a:xfrm>
            <a:off x="152400" y="838200"/>
            <a:ext cx="8610600" cy="0"/>
          </a:xfrm>
          <a:prstGeom prst="line">
            <a:avLst/>
          </a:prstGeom>
          <a:ln w="38100">
            <a:solidFill>
              <a:schemeClr val="bg1">
                <a:lumMod val="65000"/>
              </a:schemeClr>
            </a:solidFill>
          </a:ln>
          <a:effectLst>
            <a:outerShdw dist="85090" dir="1596000" rotWithShape="0">
              <a:srgbClr val="FFCC00"/>
            </a:outerShdw>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990600" y="137160"/>
            <a:ext cx="8001000" cy="54864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304800" y="1752600"/>
            <a:ext cx="8503920" cy="43735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ounded Rectangle 9"/>
          <p:cNvSpPr/>
          <p:nvPr userDrawn="1"/>
        </p:nvSpPr>
        <p:spPr>
          <a:xfrm>
            <a:off x="228600" y="6477000"/>
            <a:ext cx="7040880" cy="137160"/>
          </a:xfrm>
          <a:prstGeom prst="round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ysClr val="windowText" lastClr="000000"/>
                </a:solidFill>
              </a:ln>
              <a:solidFill>
                <a:schemeClr val="tx1"/>
              </a:solidFill>
            </a:endParaRPr>
          </a:p>
        </p:txBody>
      </p:sp>
      <p:sp>
        <p:nvSpPr>
          <p:cNvPr id="13" name="Rounded Rectangle 12"/>
          <p:cNvSpPr/>
          <p:nvPr userDrawn="1"/>
        </p:nvSpPr>
        <p:spPr>
          <a:xfrm>
            <a:off x="7376160" y="6477000"/>
            <a:ext cx="1463040" cy="137160"/>
          </a:xfrm>
          <a:prstGeom prst="roundRect">
            <a:avLst/>
          </a:prstGeom>
          <a:solidFill>
            <a:srgbClr val="FFCC00"/>
          </a:solidFill>
          <a:l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Slide Number Placeholder 5"/>
          <p:cNvSpPr>
            <a:spLocks noGrp="1"/>
          </p:cNvSpPr>
          <p:nvPr>
            <p:ph type="sldNum" sz="quarter" idx="4"/>
          </p:nvPr>
        </p:nvSpPr>
        <p:spPr>
          <a:xfrm>
            <a:off x="8458200" y="6451398"/>
            <a:ext cx="454905" cy="178002"/>
          </a:xfrm>
          <a:prstGeom prst="rect">
            <a:avLst/>
          </a:prstGeom>
        </p:spPr>
        <p:txBody>
          <a:bodyPr vert="horz" wrap="square" lIns="91440" tIns="45720" rIns="91440" bIns="45720" numCol="1" anchor="ctr" anchorCtr="0" compatLnSpc="1">
            <a:prstTxWarp prst="textNoShape">
              <a:avLst/>
            </a:prstTxWarp>
          </a:bodyPr>
          <a:lstStyle>
            <a:lvl1pPr>
              <a:defRPr sz="1000" b="1" baseline="0">
                <a:solidFill>
                  <a:schemeClr val="tx1"/>
                </a:solidFill>
                <a:latin typeface="Arial Narrow" panose="020B0606020202030204" pitchFamily="34" charset="0"/>
                <a:ea typeface="Arial Narrow" panose="020B0606020202030204" pitchFamily="34" charset="0"/>
                <a:cs typeface="Arial" pitchFamily="34" charset="0"/>
              </a:defRPr>
            </a:lvl1pPr>
          </a:lstStyle>
          <a:p>
            <a:fld id="{5E9B6195-AEF7-4DF8-B36C-B411EC6C02A9}" type="slidenum">
              <a:rPr lang="en-US" smtClean="0"/>
              <a:pPr/>
              <a:t>‹#›</a:t>
            </a:fld>
            <a:endParaRPr lang="en-US" dirty="0"/>
          </a:p>
        </p:txBody>
      </p:sp>
      <p:sp>
        <p:nvSpPr>
          <p:cNvPr id="14" name="Rectangle 13"/>
          <p:cNvSpPr/>
          <p:nvPr userDrawn="1"/>
        </p:nvSpPr>
        <p:spPr bwMode="auto">
          <a:xfrm>
            <a:off x="3749040" y="6431280"/>
            <a:ext cx="1645920" cy="228600"/>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fontAlgn="base">
              <a:spcBef>
                <a:spcPct val="0"/>
              </a:spcBef>
              <a:spcAft>
                <a:spcPct val="0"/>
              </a:spcAft>
            </a:pPr>
            <a:r>
              <a:rPr lang="en-US" sz="900" b="1" spc="130" dirty="0">
                <a:solidFill>
                  <a:schemeClr val="tx1"/>
                </a:solidFill>
                <a:latin typeface="Arial Narrow" panose="020B0606020202030204" pitchFamily="34" charset="0"/>
              </a:rPr>
              <a:t>UNIVERSITY OF WYOMING</a:t>
            </a:r>
          </a:p>
        </p:txBody>
      </p:sp>
      <p:pic>
        <p:nvPicPr>
          <p:cNvPr id="4" name="Picture 3"/>
          <p:cNvPicPr>
            <a:picLocks noChangeAspect="1"/>
          </p:cNvPicPr>
          <p:nvPr userDrawn="1"/>
        </p:nvPicPr>
        <p:blipFill>
          <a:blip r:embed="rId8"/>
          <a:stretch>
            <a:fillRect/>
          </a:stretch>
        </p:blipFill>
        <p:spPr>
          <a:xfrm>
            <a:off x="457200" y="91440"/>
            <a:ext cx="404639" cy="640080"/>
          </a:xfrm>
          <a:prstGeom prst="rect">
            <a:avLst/>
          </a:prstGeom>
        </p:spPr>
      </p:pic>
    </p:spTree>
    <p:extLst>
      <p:ext uri="{BB962C8B-B14F-4D97-AF65-F5344CB8AC3E}">
        <p14:creationId xmlns:p14="http://schemas.microsoft.com/office/powerpoint/2010/main" val="1779546266"/>
      </p:ext>
    </p:extLst>
  </p:cSld>
  <p:clrMap bg1="lt1" tx1="dk1" bg2="lt2" tx2="dk2" accent1="accent1" accent2="accent2" accent3="accent3" accent4="accent4" accent5="accent5" accent6="accent6" hlink="hlink" folHlink="folHlink"/>
  <p:sldLayoutIdLst>
    <p:sldLayoutId id="2147483663" r:id="rId1"/>
    <p:sldLayoutId id="2147483669" r:id="rId2"/>
    <p:sldLayoutId id="2147483664" r:id="rId3"/>
    <p:sldLayoutId id="2147483665" r:id="rId4"/>
    <p:sldLayoutId id="2147483666" r:id="rId5"/>
    <p:sldLayoutId id="2147483667" r:id="rId6"/>
  </p:sldLayoutIdLst>
  <p:hf hdr="0" ftr="0" dt="0"/>
  <p:txStyles>
    <p:titleStyle>
      <a:lvl1pPr algn="l" defTabSz="914400" rtl="0" eaLnBrk="1" latinLnBrk="0" hangingPunct="1">
        <a:spcBef>
          <a:spcPct val="0"/>
        </a:spcBef>
        <a:buNone/>
        <a:defRPr sz="2400" b="1" kern="1200">
          <a:solidFill>
            <a:schemeClr val="tx1"/>
          </a:solidFill>
          <a:latin typeface="Arial Narrow" panose="020B0606020202030204" pitchFamily="34" charset="0"/>
          <a:ea typeface="+mj-ea"/>
          <a:cs typeface="+mj-cs"/>
        </a:defRPr>
      </a:lvl1pPr>
    </p:titleStyle>
    <p:bodyStyle>
      <a:lvl1pPr marL="182880" indent="-182880" algn="l" defTabSz="914400" rtl="0" eaLnBrk="1" latinLnBrk="0" hangingPunct="1">
        <a:spcBef>
          <a:spcPct val="20000"/>
        </a:spcBef>
        <a:buFont typeface="Wingdings" panose="05000000000000000000" pitchFamily="2" charset="2"/>
        <a:buChar char="§"/>
        <a:defRPr sz="1800" kern="1200">
          <a:solidFill>
            <a:schemeClr val="tx1"/>
          </a:solidFill>
          <a:latin typeface="Arial Narrow" panose="020B0606020202030204" pitchFamily="34" charset="0"/>
          <a:ea typeface="+mn-ea"/>
          <a:cs typeface="+mn-cs"/>
        </a:defRPr>
      </a:lvl1pPr>
      <a:lvl2pPr marL="742950" indent="-285750" algn="l" defTabSz="914400" rtl="0" eaLnBrk="1" latinLnBrk="0" hangingPunct="1">
        <a:spcBef>
          <a:spcPct val="20000"/>
        </a:spcBef>
        <a:buFont typeface="Courier New" panose="02070309020205020404" pitchFamily="49" charset="0"/>
        <a:buChar char="o"/>
        <a:defRPr sz="16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Wingdings" panose="05000000000000000000" pitchFamily="2" charset="2"/>
        <a:buChar char="Ø"/>
        <a:defRPr sz="12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Recommendation of Financial Aid Pivot </a:t>
            </a:r>
            <a:br>
              <a:rPr lang="en-US" dirty="0" smtClean="0"/>
            </a:br>
            <a:r>
              <a:rPr lang="en-US" dirty="0" smtClean="0"/>
              <a:t>to include Talent Awards </a:t>
            </a:r>
            <a:endParaRPr lang="en-US" dirty="0">
              <a:latin typeface="Arial Narrow" panose="020B0606020202030204" pitchFamily="34" charset="0"/>
            </a:endParaRPr>
          </a:p>
        </p:txBody>
      </p:sp>
      <p:sp>
        <p:nvSpPr>
          <p:cNvPr id="5" name="Subtitle 4"/>
          <p:cNvSpPr>
            <a:spLocks noGrp="1"/>
          </p:cNvSpPr>
          <p:nvPr>
            <p:ph type="subTitle" idx="1"/>
          </p:nvPr>
        </p:nvSpPr>
        <p:spPr>
          <a:xfrm>
            <a:off x="1371600" y="3962400"/>
            <a:ext cx="6400800" cy="2209800"/>
          </a:xfrm>
        </p:spPr>
        <p:txBody>
          <a:bodyPr>
            <a:normAutofit/>
          </a:bodyPr>
          <a:lstStyle/>
          <a:p>
            <a:endParaRPr lang="en-US" dirty="0" smtClean="0"/>
          </a:p>
          <a:p>
            <a:endParaRPr lang="en-US" dirty="0"/>
          </a:p>
          <a:p>
            <a:endParaRPr lang="en-US" dirty="0" smtClean="0"/>
          </a:p>
          <a:p>
            <a:endParaRPr lang="en-US" dirty="0"/>
          </a:p>
          <a:p>
            <a:endParaRPr lang="en-US" dirty="0" smtClean="0"/>
          </a:p>
          <a:p>
            <a:r>
              <a:rPr lang="en-US" dirty="0" smtClean="0"/>
              <a:t>January 2020</a:t>
            </a:r>
            <a:endParaRPr lang="en-US" i="1" dirty="0"/>
          </a:p>
          <a:p>
            <a:endParaRPr lang="en-US" dirty="0">
              <a:latin typeface="Arial Narrow" panose="020B0606020202030204" pitchFamily="34" charset="0"/>
            </a:endParaRPr>
          </a:p>
        </p:txBody>
      </p:sp>
    </p:spTree>
    <p:extLst>
      <p:ext uri="{BB962C8B-B14F-4D97-AF65-F5344CB8AC3E}">
        <p14:creationId xmlns:p14="http://schemas.microsoft.com/office/powerpoint/2010/main" val="27274767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 to include Talent Awards in Financial Aid Strategy</a:t>
            </a:r>
            <a:endParaRPr lang="en-US" dirty="0"/>
          </a:p>
        </p:txBody>
      </p:sp>
      <p:sp>
        <p:nvSpPr>
          <p:cNvPr id="3" name="Content Placeholder 2"/>
          <p:cNvSpPr>
            <a:spLocks noGrp="1"/>
          </p:cNvSpPr>
          <p:nvPr>
            <p:ph idx="1"/>
          </p:nvPr>
        </p:nvSpPr>
        <p:spPr>
          <a:xfrm>
            <a:off x="228600" y="1219200"/>
            <a:ext cx="8503920" cy="4373563"/>
          </a:xfrm>
        </p:spPr>
        <p:txBody>
          <a:bodyPr/>
          <a:lstStyle/>
          <a:p>
            <a:pPr marL="0" indent="0">
              <a:buNone/>
            </a:pPr>
            <a:r>
              <a:rPr lang="en-US" sz="1800" dirty="0" smtClean="0"/>
              <a:t>The use of Talent Awards provides programs, departments and unique areas the opportunity to recruit the highest quality students from around the country to UW. Contributions made by these students will allow UW the ability to maintain its competitive  engagement across the student experience. Non academic based programs enrich the student experience and support for the co-curricular elements of Student Life</a:t>
            </a:r>
          </a:p>
          <a:p>
            <a:pPr marL="0" indent="0">
              <a:buNone/>
            </a:pPr>
            <a:endParaRPr lang="en-US" sz="2000" dirty="0" smtClean="0"/>
          </a:p>
          <a:p>
            <a:r>
              <a:rPr lang="en-US" dirty="0" smtClean="0"/>
              <a:t>Supporting reasons for use of Talent awards	</a:t>
            </a:r>
          </a:p>
          <a:p>
            <a:pPr lvl="1"/>
            <a:r>
              <a:rPr lang="en-US" dirty="0" smtClean="0"/>
              <a:t>	Allows for targeted recruitment in strategic areas </a:t>
            </a:r>
          </a:p>
          <a:p>
            <a:pPr lvl="1"/>
            <a:r>
              <a:rPr lang="en-US" dirty="0" smtClean="0"/>
              <a:t>	Maintains competitive advantage in tight recruiting markets</a:t>
            </a:r>
          </a:p>
          <a:p>
            <a:pPr lvl="1"/>
            <a:r>
              <a:rPr lang="en-US" dirty="0" smtClean="0"/>
              <a:t>	Maintains compliance for use of talent awards</a:t>
            </a:r>
          </a:p>
          <a:p>
            <a:pPr lvl="1"/>
            <a:r>
              <a:rPr lang="en-US" dirty="0" smtClean="0"/>
              <a:t>	Enhances the competitiveness of UW programs</a:t>
            </a:r>
          </a:p>
          <a:p>
            <a:pPr lvl="1"/>
            <a:r>
              <a:rPr lang="en-US" dirty="0" smtClean="0"/>
              <a:t>	Heightened student experiences</a:t>
            </a:r>
          </a:p>
        </p:txBody>
      </p:sp>
      <p:sp>
        <p:nvSpPr>
          <p:cNvPr id="5" name="Slide Number Placeholder 4"/>
          <p:cNvSpPr>
            <a:spLocks noGrp="1"/>
          </p:cNvSpPr>
          <p:nvPr>
            <p:ph type="sldNum" sz="quarter" idx="4"/>
          </p:nvPr>
        </p:nvSpPr>
        <p:spPr/>
        <p:txBody>
          <a:bodyPr/>
          <a:lstStyle/>
          <a:p>
            <a:fld id="{5E9B6195-AEF7-4DF8-B36C-B411EC6C02A9}" type="slidenum">
              <a:rPr lang="en-US" smtClean="0"/>
              <a:pPr/>
              <a:t>2</a:t>
            </a:fld>
            <a:endParaRPr lang="en-US" dirty="0"/>
          </a:p>
        </p:txBody>
      </p:sp>
    </p:spTree>
    <p:extLst>
      <p:ext uri="{BB962C8B-B14F-4D97-AF65-F5344CB8AC3E}">
        <p14:creationId xmlns:p14="http://schemas.microsoft.com/office/powerpoint/2010/main" val="3528822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 REVISED - Financial </a:t>
            </a:r>
            <a:r>
              <a:rPr lang="en-US" dirty="0"/>
              <a:t>Aid </a:t>
            </a:r>
            <a:r>
              <a:rPr lang="en-US" dirty="0" smtClean="0"/>
              <a:t>Plan </a:t>
            </a:r>
            <a:r>
              <a:rPr lang="en-US" dirty="0"/>
              <a:t>for the 2020-21 Academic Year (Fiscal Year 2021)</a:t>
            </a:r>
          </a:p>
        </p:txBody>
      </p:sp>
      <p:sp>
        <p:nvSpPr>
          <p:cNvPr id="6" name="Text Placeholder 5"/>
          <p:cNvSpPr>
            <a:spLocks noGrp="1"/>
          </p:cNvSpPr>
          <p:nvPr>
            <p:ph type="body" sz="quarter" idx="13"/>
          </p:nvPr>
        </p:nvSpPr>
        <p:spPr>
          <a:xfrm>
            <a:off x="304800" y="934595"/>
            <a:ext cx="8686800" cy="729243"/>
          </a:xfrm>
        </p:spPr>
        <p:txBody>
          <a:bodyPr>
            <a:noAutofit/>
          </a:bodyPr>
          <a:lstStyle/>
          <a:p>
            <a:r>
              <a:rPr lang="en-US" dirty="0" smtClean="0"/>
              <a:t>The table </a:t>
            </a:r>
            <a:r>
              <a:rPr lang="en-US" dirty="0"/>
              <a:t>below outlines </a:t>
            </a:r>
            <a:r>
              <a:rPr lang="en-US" dirty="0" smtClean="0"/>
              <a:t>a revision to the University of Wyoming’s undergraduate financial </a:t>
            </a:r>
            <a:r>
              <a:rPr lang="en-US" dirty="0"/>
              <a:t>aid plan for the </a:t>
            </a:r>
            <a:r>
              <a:rPr lang="en-US" dirty="0" smtClean="0"/>
              <a:t>2020-21 </a:t>
            </a:r>
            <a:r>
              <a:rPr lang="en-US" dirty="0"/>
              <a:t>academic year (fiscal year 2021</a:t>
            </a:r>
            <a:r>
              <a:rPr lang="en-US" dirty="0" smtClean="0"/>
              <a:t>). </a:t>
            </a:r>
            <a:r>
              <a:rPr lang="en-US" i="1" dirty="0" smtClean="0"/>
              <a:t>This revision allows for up to $200k for talent purposes. Executive Administration will review annually and direct funds to areas of strategic importance. </a:t>
            </a:r>
            <a:endParaRPr lang="en-US" i="1" dirty="0"/>
          </a:p>
        </p:txBody>
      </p:sp>
      <p:sp>
        <p:nvSpPr>
          <p:cNvPr id="3" name="Slide Number Placeholder 2"/>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E9B6195-AEF7-4DF8-B36C-B411EC6C02A9}" type="slidenum">
              <a:rPr kumimoji="0" lang="en-US" sz="1000" b="1" i="0" u="none" strike="noStrike" kern="1200" cap="none" spc="0" normalizeH="0" baseline="0" noProof="0" smtClean="0">
                <a:ln>
                  <a:noFill/>
                </a:ln>
                <a:solidFill>
                  <a:prstClr val="black"/>
                </a:solidFill>
                <a:effectLst/>
                <a:uLnTx/>
                <a:uFillTx/>
                <a:latin typeface="Arial Narrow" panose="020B0606020202030204" pitchFamily="34" charset="0"/>
                <a:cs typeface="Arial"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n-US" sz="1000" b="1" i="0" u="none" strike="noStrike" kern="1200" cap="none" spc="0" normalizeH="0" baseline="0" noProof="0" dirty="0">
              <a:ln>
                <a:noFill/>
              </a:ln>
              <a:solidFill>
                <a:prstClr val="black"/>
              </a:solidFill>
              <a:effectLst/>
              <a:uLnTx/>
              <a:uFillTx/>
              <a:latin typeface="Arial Narrow" panose="020B0606020202030204" pitchFamily="34" charset="0"/>
              <a:cs typeface="Arial"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166368283"/>
              </p:ext>
            </p:extLst>
          </p:nvPr>
        </p:nvGraphicFramePr>
        <p:xfrm>
          <a:off x="579120" y="1809447"/>
          <a:ext cx="7955280" cy="4628547"/>
        </p:xfrm>
        <a:graphic>
          <a:graphicData uri="http://schemas.openxmlformats.org/drawingml/2006/table">
            <a:tbl>
              <a:tblPr firstRow="1" firstCol="1" bandRow="1"/>
              <a:tblGrid>
                <a:gridCol w="365760">
                  <a:extLst>
                    <a:ext uri="{9D8B030D-6E8A-4147-A177-3AD203B41FA5}">
                      <a16:colId xmlns:a16="http://schemas.microsoft.com/office/drawing/2014/main" val="2118823107"/>
                    </a:ext>
                  </a:extLst>
                </a:gridCol>
                <a:gridCol w="1920240">
                  <a:extLst>
                    <a:ext uri="{9D8B030D-6E8A-4147-A177-3AD203B41FA5}">
                      <a16:colId xmlns:a16="http://schemas.microsoft.com/office/drawing/2014/main" val="3088406913"/>
                    </a:ext>
                  </a:extLst>
                </a:gridCol>
                <a:gridCol w="4114800">
                  <a:extLst>
                    <a:ext uri="{9D8B030D-6E8A-4147-A177-3AD203B41FA5}">
                      <a16:colId xmlns:a16="http://schemas.microsoft.com/office/drawing/2014/main" val="3825215256"/>
                    </a:ext>
                  </a:extLst>
                </a:gridCol>
                <a:gridCol w="1554480">
                  <a:extLst>
                    <a:ext uri="{9D8B030D-6E8A-4147-A177-3AD203B41FA5}">
                      <a16:colId xmlns:a16="http://schemas.microsoft.com/office/drawing/2014/main" val="390832677"/>
                    </a:ext>
                  </a:extLst>
                </a:gridCol>
              </a:tblGrid>
              <a:tr h="344566">
                <a:tc>
                  <a:txBody>
                    <a:bodyPr/>
                    <a:lstStyle/>
                    <a:p>
                      <a:pPr marL="0" marR="0">
                        <a:lnSpc>
                          <a:spcPct val="107000"/>
                        </a:lnSpc>
                        <a:spcBef>
                          <a:spcPts val="0"/>
                        </a:spcBef>
                        <a:spcAft>
                          <a:spcPts val="0"/>
                        </a:spcAft>
                      </a:pPr>
                      <a:r>
                        <a:rPr lang="en-US" sz="10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472C4"/>
                      </a:solidFill>
                      <a:prstDash val="solid"/>
                      <a:round/>
                      <a:headEnd type="none" w="med" len="med"/>
                      <a:tailEnd type="none" w="med" len="med"/>
                    </a:lnL>
                    <a:lnR>
                      <a:noFill/>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tc>
                  <a:txBody>
                    <a:bodyPr/>
                    <a:lstStyle/>
                    <a:p>
                      <a:pPr marL="0" marR="0">
                        <a:lnSpc>
                          <a:spcPct val="107000"/>
                        </a:lnSpc>
                        <a:spcBef>
                          <a:spcPts val="0"/>
                        </a:spcBef>
                        <a:spcAft>
                          <a:spcPts val="0"/>
                        </a:spcAft>
                      </a:pPr>
                      <a:r>
                        <a:rPr lang="en-US" sz="1000" b="1" dirty="0" smtClean="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COMPONENT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tc>
                  <a:txBody>
                    <a:bodyPr/>
                    <a:lstStyle/>
                    <a:p>
                      <a:pPr marL="0" marR="0" algn="ctr">
                        <a:lnSpc>
                          <a:spcPct val="107000"/>
                        </a:lnSpc>
                        <a:spcBef>
                          <a:spcPts val="0"/>
                        </a:spcBef>
                        <a:spcAft>
                          <a:spcPts val="0"/>
                        </a:spcAft>
                      </a:pPr>
                      <a:r>
                        <a:rPr lang="en-US" sz="1000" b="1" dirty="0" smtClean="0">
                          <a:solidFill>
                            <a:srgbClr val="FFC000"/>
                          </a:solidFill>
                          <a:effectLst/>
                          <a:latin typeface="Times New Roman" panose="02020603050405020304" pitchFamily="18" charset="0"/>
                          <a:ea typeface="Calibri" panose="020F0502020204030204" pitchFamily="34" charset="0"/>
                          <a:cs typeface="Times New Roman" panose="02020603050405020304" pitchFamily="18" charset="0"/>
                        </a:rPr>
                        <a:t>REVISED </a:t>
                      </a:r>
                      <a:r>
                        <a:rPr lang="en-US" sz="1000" b="1" dirty="0" smtClean="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2020-21 FINANCIAL</a:t>
                      </a:r>
                      <a:r>
                        <a:rPr lang="en-US" sz="1000" b="1" baseline="0" dirty="0" smtClean="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AID PLAN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tc>
                  <a:txBody>
                    <a:bodyPr/>
                    <a:lstStyle/>
                    <a:p>
                      <a:pPr marL="0" marR="0" algn="ctr">
                        <a:lnSpc>
                          <a:spcPct val="107000"/>
                        </a:lnSpc>
                        <a:spcBef>
                          <a:spcPts val="0"/>
                        </a:spcBef>
                        <a:spcAft>
                          <a:spcPts val="0"/>
                        </a:spcAft>
                      </a:pPr>
                      <a:r>
                        <a:rPr lang="en-US" sz="10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Current Financial Aid Model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extLst>
                  <a:ext uri="{0D108BD9-81ED-4DB2-BD59-A6C34878D82A}">
                    <a16:rowId xmlns:a16="http://schemas.microsoft.com/office/drawing/2014/main" val="3542350248"/>
                  </a:ext>
                </a:extLst>
              </a:tr>
              <a:tr h="289821">
                <a:tc>
                  <a:txBody>
                    <a:bodyPr/>
                    <a:lstStyle/>
                    <a:p>
                      <a:pPr marL="0" marR="0">
                        <a:lnSpc>
                          <a:spcPct val="107000"/>
                        </a:lnSpc>
                        <a:spcBef>
                          <a:spcPts val="0"/>
                        </a:spcBef>
                        <a:spcAft>
                          <a:spcPts val="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nSpc>
                          <a:spcPct val="107000"/>
                        </a:lnSpc>
                        <a:spcBef>
                          <a:spcPts val="0"/>
                        </a:spcBef>
                        <a:spcAft>
                          <a:spcPts val="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Academic Rating Index Matrix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nSpc>
                          <a:spcPct val="107000"/>
                        </a:lnSpc>
                        <a:spcBef>
                          <a:spcPts val="0"/>
                        </a:spcBef>
                        <a:spcAft>
                          <a:spcPts val="0"/>
                        </a:spcAft>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Adopt New Academic Rating Index Matrix &amp; Awarding </a:t>
                      </a: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Bands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3178242587"/>
                  </a:ext>
                </a:extLst>
              </a:tr>
              <a:tr h="516849">
                <a:tc>
                  <a:txBody>
                    <a:bodyPr/>
                    <a:lstStyle/>
                    <a:p>
                      <a:pPr marL="0" marR="0">
                        <a:lnSpc>
                          <a:spcPct val="107000"/>
                        </a:lnSpc>
                        <a:spcBef>
                          <a:spcPts val="0"/>
                        </a:spcBef>
                        <a:spcAft>
                          <a:spcPts val="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b="1" dirty="0">
                          <a:effectLst/>
                          <a:latin typeface="Times New Roman" panose="02020603050405020304" pitchFamily="18" charset="0"/>
                          <a:ea typeface="Calibri" panose="020F0502020204030204" pitchFamily="34" charset="0"/>
                          <a:cs typeface="Times New Roman" panose="02020603050405020304" pitchFamily="18" charset="0"/>
                        </a:rPr>
                        <a:t>Non-Resident Rating 185 &amp; Above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00" b="1" dirty="0">
                          <a:effectLst/>
                          <a:latin typeface="Times New Roman" panose="02020603050405020304" pitchFamily="18" charset="0"/>
                          <a:ea typeface="Calibri" panose="020F0502020204030204" pitchFamily="34" charset="0"/>
                          <a:cs typeface="Times New Roman" panose="02020603050405020304" pitchFamily="18" charset="0"/>
                        </a:rPr>
                        <a:t>(WUE &amp; RMS150)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Eligibility Requirements: Raise to Equivalent of Trustees Scholars or Special </a:t>
                      </a: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Talent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Cap Number of Available Awards at </a:t>
                      </a: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Academic Rating of 166.67 or above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3659617257"/>
                  </a:ext>
                </a:extLst>
              </a:tr>
              <a:tr h="344566">
                <a:tc>
                  <a:txBody>
                    <a:bodyPr/>
                    <a:lstStyle/>
                    <a:p>
                      <a:pPr marL="0" marR="0">
                        <a:lnSpc>
                          <a:spcPct val="107000"/>
                        </a:lnSpc>
                        <a:spcBef>
                          <a:spcPts val="0"/>
                        </a:spcBef>
                        <a:spcAft>
                          <a:spcPts val="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nSpc>
                          <a:spcPct val="107000"/>
                        </a:lnSpc>
                        <a:spcBef>
                          <a:spcPts val="0"/>
                        </a:spcBef>
                        <a:spcAft>
                          <a:spcPts val="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Non-Resident Rating 170-184.9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000">
                          <a:effectLst/>
                          <a:latin typeface="Times New Roman" panose="02020603050405020304" pitchFamily="18" charset="0"/>
                          <a:ea typeface="Calibri" panose="020F0502020204030204" pitchFamily="34" charset="0"/>
                          <a:cs typeface="Times New Roman" panose="02020603050405020304" pitchFamily="18" charset="0"/>
                        </a:rPr>
                        <a:t>$7,000 Award and Raise the Academic Rating Required to Receive the Award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$6,000 Award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2921392830"/>
                  </a:ext>
                </a:extLst>
              </a:tr>
              <a:tr h="289821">
                <a:tc>
                  <a:txBody>
                    <a:bodyPr/>
                    <a:lstStyle/>
                    <a:p>
                      <a:pPr marL="0" marR="0">
                        <a:lnSpc>
                          <a:spcPct val="107000"/>
                        </a:lnSpc>
                        <a:spcBef>
                          <a:spcPts val="0"/>
                        </a:spcBef>
                        <a:spcAft>
                          <a:spcPts val="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Non-Resident Rating 155-169.9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000">
                          <a:effectLst/>
                          <a:latin typeface="Times New Roman" panose="02020603050405020304" pitchFamily="18" charset="0"/>
                          <a:ea typeface="Calibri" panose="020F0502020204030204" pitchFamily="34" charset="0"/>
                          <a:cs typeface="Times New Roman" panose="02020603050405020304" pitchFamily="18" charset="0"/>
                        </a:rPr>
                        <a:t>$4,000 Award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$3,000 Award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1336840359"/>
                  </a:ext>
                </a:extLst>
              </a:tr>
              <a:tr h="289821">
                <a:tc>
                  <a:txBody>
                    <a:bodyPr/>
                    <a:lstStyle/>
                    <a:p>
                      <a:pPr marL="0" marR="0">
                        <a:lnSpc>
                          <a:spcPct val="107000"/>
                        </a:lnSpc>
                        <a:spcBef>
                          <a:spcPts val="0"/>
                        </a:spcBef>
                        <a:spcAft>
                          <a:spcPts val="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nSpc>
                          <a:spcPct val="107000"/>
                        </a:lnSpc>
                        <a:spcBef>
                          <a:spcPts val="0"/>
                        </a:spcBef>
                        <a:spcAft>
                          <a:spcPts val="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Non-Resident Rating 125-154.9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000">
                          <a:effectLst/>
                          <a:latin typeface="Times New Roman" panose="02020603050405020304" pitchFamily="18" charset="0"/>
                          <a:ea typeface="Calibri" panose="020F0502020204030204" pitchFamily="34" charset="0"/>
                          <a:cs typeface="Times New Roman" panose="02020603050405020304" pitchFamily="18" charset="0"/>
                        </a:rPr>
                        <a:t>$2,000 Award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$0 Award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2036881593"/>
                  </a:ext>
                </a:extLst>
              </a:tr>
              <a:tr h="289821">
                <a:tc>
                  <a:txBody>
                    <a:bodyPr/>
                    <a:lstStyle/>
                    <a:p>
                      <a:pPr marL="0" marR="0">
                        <a:lnSpc>
                          <a:spcPct val="107000"/>
                        </a:lnSpc>
                        <a:spcBef>
                          <a:spcPts val="0"/>
                        </a:spcBef>
                        <a:spcAft>
                          <a:spcPts val="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Resident Rating 185 &amp; Above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000">
                          <a:effectLst/>
                          <a:latin typeface="Times New Roman" panose="02020603050405020304" pitchFamily="18" charset="0"/>
                          <a:ea typeface="Calibri" panose="020F0502020204030204" pitchFamily="34" charset="0"/>
                          <a:cs typeface="Times New Roman" panose="02020603050405020304" pitchFamily="18" charset="0"/>
                        </a:rPr>
                        <a:t>Minimum of $6,500 (These Students Are Essentially Trustee Scholars)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Trustee Scholars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3907165294"/>
                  </a:ext>
                </a:extLst>
              </a:tr>
              <a:tr h="289821">
                <a:tc>
                  <a:txBody>
                    <a:bodyPr/>
                    <a:lstStyle/>
                    <a:p>
                      <a:pPr marL="0" marR="0">
                        <a:lnSpc>
                          <a:spcPct val="107000"/>
                        </a:lnSpc>
                        <a:spcBef>
                          <a:spcPts val="0"/>
                        </a:spcBef>
                        <a:spcAft>
                          <a:spcPts val="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nSpc>
                          <a:spcPct val="107000"/>
                        </a:lnSpc>
                        <a:spcBef>
                          <a:spcPts val="0"/>
                        </a:spcBef>
                        <a:spcAft>
                          <a:spcPts val="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Resident Rating 170-184.9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000">
                          <a:effectLst/>
                          <a:latin typeface="Times New Roman" panose="02020603050405020304" pitchFamily="18" charset="0"/>
                          <a:ea typeface="Calibri" panose="020F0502020204030204" pitchFamily="34" charset="0"/>
                          <a:cs typeface="Times New Roman" panose="02020603050405020304" pitchFamily="18" charset="0"/>
                        </a:rPr>
                        <a:t>$3,500 Award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$1,000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2774828538"/>
                  </a:ext>
                </a:extLst>
              </a:tr>
              <a:tr h="289821">
                <a:tc>
                  <a:txBody>
                    <a:bodyPr/>
                    <a:lstStyle/>
                    <a:p>
                      <a:pPr marL="0" marR="0">
                        <a:lnSpc>
                          <a:spcPct val="107000"/>
                        </a:lnSpc>
                        <a:spcBef>
                          <a:spcPts val="0"/>
                        </a:spcBef>
                        <a:spcAft>
                          <a:spcPts val="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Resident Rating 155-169.9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000">
                          <a:effectLst/>
                          <a:latin typeface="Times New Roman" panose="02020603050405020304" pitchFamily="18" charset="0"/>
                          <a:ea typeface="Calibri" panose="020F0502020204030204" pitchFamily="34" charset="0"/>
                          <a:cs typeface="Times New Roman" panose="02020603050405020304" pitchFamily="18" charset="0"/>
                        </a:rPr>
                        <a:t>1,500 Award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2813995330"/>
                  </a:ext>
                </a:extLst>
              </a:tr>
              <a:tr h="289821">
                <a:tc>
                  <a:txBody>
                    <a:bodyPr/>
                    <a:lstStyle/>
                    <a:p>
                      <a:pPr marL="0" marR="0">
                        <a:lnSpc>
                          <a:spcPct val="107000"/>
                        </a:lnSpc>
                        <a:spcBef>
                          <a:spcPts val="0"/>
                        </a:spcBef>
                        <a:spcAft>
                          <a:spcPts val="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nSpc>
                          <a:spcPct val="107000"/>
                        </a:lnSpc>
                        <a:spcBef>
                          <a:spcPts val="0"/>
                        </a:spcBef>
                        <a:spcAft>
                          <a:spcPts val="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Resident Rating 125-154.9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000">
                          <a:effectLst/>
                          <a:latin typeface="Times New Roman" panose="02020603050405020304" pitchFamily="18" charset="0"/>
                          <a:ea typeface="Calibri" panose="020F0502020204030204" pitchFamily="34" charset="0"/>
                          <a:cs typeface="Times New Roman" panose="02020603050405020304" pitchFamily="18" charset="0"/>
                        </a:rPr>
                        <a:t>$500 Award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770500928"/>
                  </a:ext>
                </a:extLst>
              </a:tr>
              <a:tr h="344566">
                <a:tc>
                  <a:txBody>
                    <a:bodyPr/>
                    <a:lstStyle/>
                    <a:p>
                      <a:pPr marL="0" marR="0">
                        <a:lnSpc>
                          <a:spcPct val="107000"/>
                        </a:lnSpc>
                        <a:spcBef>
                          <a:spcPts val="0"/>
                        </a:spcBef>
                        <a:spcAft>
                          <a:spcPts val="0"/>
                        </a:spcAft>
                      </a:pPr>
                      <a:r>
                        <a:rPr lang="en-US" sz="1000" b="1">
                          <a:effectLst/>
                          <a:latin typeface="Times New Roman" panose="02020603050405020304" pitchFamily="18" charset="0"/>
                          <a:ea typeface="Calibri" panose="020F0502020204030204" pitchFamily="34" charset="0"/>
                          <a:cs typeface="Times New Roman" panose="02020603050405020304" pitchFamily="18" charset="0"/>
                        </a:rPr>
                        <a:t>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b="1" dirty="0">
                          <a:effectLst/>
                          <a:latin typeface="Times New Roman" panose="02020603050405020304" pitchFamily="18" charset="0"/>
                          <a:ea typeface="Calibri" panose="020F0502020204030204" pitchFamily="34" charset="0"/>
                          <a:cs typeface="Times New Roman" panose="02020603050405020304" pitchFamily="18" charset="0"/>
                        </a:rPr>
                        <a:t>Resident Need-Based Financial Aid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000">
                          <a:effectLst/>
                          <a:latin typeface="Times New Roman" panose="02020603050405020304" pitchFamily="18" charset="0"/>
                          <a:ea typeface="Calibri" panose="020F0502020204030204" pitchFamily="34" charset="0"/>
                          <a:cs typeface="Times New Roman" panose="02020603050405020304" pitchFamily="18" charset="0"/>
                        </a:rPr>
                        <a:t>$1M of Need-Based Aid to Wyoming Undergraduates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1713823855"/>
                  </a:ext>
                </a:extLst>
              </a:tr>
              <a:tr h="505242">
                <a:tc>
                  <a:txBody>
                    <a:bodyPr/>
                    <a:lstStyle/>
                    <a:p>
                      <a:pPr marL="0" marR="0">
                        <a:lnSpc>
                          <a:spcPct val="107000"/>
                        </a:lnSpc>
                        <a:spcBef>
                          <a:spcPts val="0"/>
                        </a:spcBef>
                        <a:spcAft>
                          <a:spcPts val="0"/>
                        </a:spcAft>
                      </a:pPr>
                      <a:r>
                        <a:rPr lang="en-US" sz="1000" b="1" dirty="0">
                          <a:effectLst/>
                          <a:latin typeface="Times New Roman" panose="02020603050405020304" pitchFamily="18" charset="0"/>
                          <a:ea typeface="Calibri" panose="020F0502020204030204" pitchFamily="34" charset="0"/>
                          <a:cs typeface="Times New Roman" panose="02020603050405020304" pitchFamily="18" charset="0"/>
                        </a:rPr>
                        <a:t>11</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nSpc>
                          <a:spcPct val="107000"/>
                        </a:lnSpc>
                        <a:spcBef>
                          <a:spcPts val="0"/>
                        </a:spcBef>
                        <a:spcAft>
                          <a:spcPts val="0"/>
                        </a:spcAft>
                      </a:pPr>
                      <a:r>
                        <a:rPr lang="en-US" sz="1000" b="1" dirty="0">
                          <a:effectLst/>
                          <a:latin typeface="Times New Roman" panose="02020603050405020304" pitchFamily="18" charset="0"/>
                          <a:ea typeface="Calibri" panose="020F0502020204030204" pitchFamily="34" charset="0"/>
                          <a:cs typeface="Times New Roman" panose="02020603050405020304" pitchFamily="18" charset="0"/>
                        </a:rPr>
                        <a:t>Resident Transfer Student</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$4,000 Award with Requirements of an Associate Degree, 75 or Less SCHs, and a 3.0 GPA or Higher</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Cap Number of Available Awards at 125</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gn="ctr">
                        <a:lnSpc>
                          <a:spcPct val="107000"/>
                        </a:lnSpc>
                        <a:spcBef>
                          <a:spcPts val="0"/>
                        </a:spcBef>
                        <a:spcAft>
                          <a:spcPts val="0"/>
                        </a:spcAft>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$1,000</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1829297582"/>
                  </a:ext>
                </a:extLst>
              </a:tr>
              <a:tr h="544011">
                <a:tc>
                  <a:txBody>
                    <a:bodyPr/>
                    <a:lstStyle/>
                    <a:p>
                      <a:pPr marL="0" marR="0">
                        <a:lnSpc>
                          <a:spcPct val="107000"/>
                        </a:lnSpc>
                        <a:spcBef>
                          <a:spcPts val="0"/>
                        </a:spcBef>
                        <a:spcAft>
                          <a:spcPts val="0"/>
                        </a:spcAft>
                      </a:pPr>
                      <a:r>
                        <a:rPr lang="en-US" sz="1100" b="1" dirty="0" smtClean="0">
                          <a:effectLst/>
                          <a:latin typeface="Times New Roman" panose="02020603050405020304" pitchFamily="18" charset="0"/>
                          <a:ea typeface="Calibri" panose="020F0502020204030204" pitchFamily="34" charset="0"/>
                          <a:cs typeface="Times New Roman" panose="02020603050405020304" pitchFamily="18" charset="0"/>
                        </a:rPr>
                        <a:t>12</a:t>
                      </a:r>
                      <a:endParaRPr lang="en-US" sz="11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chemeClr val="accent3">
                        <a:lumMod val="20000"/>
                        <a:lumOff val="80000"/>
                      </a:schemeClr>
                    </a:solidFill>
                  </a:tcPr>
                </a:tc>
                <a:tc>
                  <a:txBody>
                    <a:bodyPr/>
                    <a:lstStyle/>
                    <a:p>
                      <a:pPr marL="0" marR="0">
                        <a:lnSpc>
                          <a:spcPct val="107000"/>
                        </a:lnSpc>
                        <a:spcBef>
                          <a:spcPts val="0"/>
                        </a:spcBef>
                        <a:spcAft>
                          <a:spcPts val="0"/>
                        </a:spcAft>
                      </a:pPr>
                      <a:r>
                        <a:rPr lang="en-US" sz="1100" b="1" dirty="0" smtClean="0">
                          <a:effectLst/>
                          <a:latin typeface="Times New Roman" panose="02020603050405020304" pitchFamily="18" charset="0"/>
                          <a:ea typeface="Calibri" panose="020F0502020204030204" pitchFamily="34" charset="0"/>
                          <a:cs typeface="Times New Roman" panose="02020603050405020304" pitchFamily="18" charset="0"/>
                        </a:rPr>
                        <a:t>Talent Awards</a:t>
                      </a:r>
                      <a:endParaRPr lang="en-US" sz="11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chemeClr val="accent3">
                        <a:lumMod val="20000"/>
                        <a:lumOff val="80000"/>
                      </a:schemeClr>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100" b="1" dirty="0" smtClean="0">
                          <a:effectLst/>
                          <a:latin typeface="Times New Roman" panose="02020603050405020304" pitchFamily="18" charset="0"/>
                          <a:ea typeface="Calibri" panose="020F0502020204030204" pitchFamily="34" charset="0"/>
                          <a:cs typeface="Times New Roman" panose="02020603050405020304" pitchFamily="18" charset="0"/>
                        </a:rPr>
                        <a:t>$200k </a:t>
                      </a:r>
                      <a:r>
                        <a:rPr lang="en-US" sz="1100" dirty="0" smtClean="0">
                          <a:effectLst/>
                          <a:latin typeface="Times New Roman" panose="02020603050405020304" pitchFamily="18" charset="0"/>
                          <a:ea typeface="Calibri" panose="020F0502020204030204" pitchFamily="34" charset="0"/>
                          <a:cs typeface="Times New Roman" panose="02020603050405020304" pitchFamily="18" charset="0"/>
                        </a:rPr>
                        <a:t>expenditure</a:t>
                      </a:r>
                      <a:r>
                        <a:rPr lang="en-US" sz="1100" baseline="0" dirty="0" smtClean="0">
                          <a:effectLst/>
                          <a:latin typeface="Times New Roman" panose="02020603050405020304" pitchFamily="18" charset="0"/>
                          <a:ea typeface="Calibri" panose="020F0502020204030204" pitchFamily="34" charset="0"/>
                          <a:cs typeface="Times New Roman" panose="02020603050405020304" pitchFamily="18" charset="0"/>
                        </a:rPr>
                        <a:t> cap</a:t>
                      </a:r>
                    </a:p>
                    <a:p>
                      <a:pPr marL="342900" marR="0" lvl="0" indent="-342900">
                        <a:lnSpc>
                          <a:spcPct val="107000"/>
                        </a:lnSpc>
                        <a:spcBef>
                          <a:spcPts val="0"/>
                        </a:spcBef>
                        <a:spcAft>
                          <a:spcPts val="0"/>
                        </a:spcAft>
                        <a:buFont typeface="Symbol" panose="05050102010706020507" pitchFamily="18" charset="2"/>
                        <a:buChar char=""/>
                      </a:pPr>
                      <a:r>
                        <a:rPr lang="en-US" sz="1100" dirty="0" smtClean="0">
                          <a:effectLst/>
                          <a:latin typeface="Times New Roman" panose="02020603050405020304" pitchFamily="18" charset="0"/>
                          <a:ea typeface="Calibri" panose="020F0502020204030204" pitchFamily="34" charset="0"/>
                          <a:cs typeface="Times New Roman" panose="02020603050405020304" pitchFamily="18" charset="0"/>
                        </a:rPr>
                        <a:t>i.e.</a:t>
                      </a:r>
                      <a:r>
                        <a:rPr lang="en-US" sz="1100" baseline="0" dirty="0" smtClean="0">
                          <a:effectLst/>
                          <a:latin typeface="Times New Roman" panose="02020603050405020304" pitchFamily="18" charset="0"/>
                          <a:ea typeface="Calibri" panose="020F0502020204030204" pitchFamily="34" charset="0"/>
                          <a:cs typeface="Times New Roman" panose="02020603050405020304" pitchFamily="18" charset="0"/>
                        </a:rPr>
                        <a:t> Rodeo, ROTC, Music, Theater, Dance or other unique opportunities and strategic initiatives</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chemeClr val="accent3">
                        <a:lumMod val="20000"/>
                        <a:lumOff val="80000"/>
                      </a:schemeClr>
                    </a:solidFill>
                  </a:tcPr>
                </a:tc>
                <a:tc>
                  <a:txBody>
                    <a:bodyPr/>
                    <a:lstStyle/>
                    <a:p>
                      <a:pPr marL="0" marR="0" algn="ctr">
                        <a:lnSpc>
                          <a:spcPct val="107000"/>
                        </a:lnSpc>
                        <a:spcBef>
                          <a:spcPts val="0"/>
                        </a:spcBef>
                        <a:spcAft>
                          <a:spcPts val="0"/>
                        </a:spcAft>
                      </a:pPr>
                      <a:r>
                        <a:rPr lang="en-US" sz="1100" dirty="0" smtClean="0">
                          <a:effectLst/>
                          <a:latin typeface="Times New Roman" panose="02020603050405020304" pitchFamily="18" charset="0"/>
                          <a:ea typeface="Calibri" panose="020F0502020204030204" pitchFamily="34" charset="0"/>
                          <a:cs typeface="Times New Roman" panose="02020603050405020304" pitchFamily="18" charset="0"/>
                        </a:rPr>
                        <a:t>~$40,</a:t>
                      </a:r>
                      <a:r>
                        <a:rPr lang="en-US" sz="1100" baseline="0" dirty="0" smtClean="0">
                          <a:effectLst/>
                          <a:latin typeface="Times New Roman" panose="02020603050405020304" pitchFamily="18" charset="0"/>
                          <a:ea typeface="Calibri" panose="020F0502020204030204" pitchFamily="34" charset="0"/>
                          <a:cs typeface="Times New Roman" panose="02020603050405020304" pitchFamily="18" charset="0"/>
                        </a:rPr>
                        <a:t> 000</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127581422"/>
                  </a:ext>
                </a:extLst>
              </a:tr>
            </a:tbl>
          </a:graphicData>
        </a:graphic>
      </p:graphicFrame>
      <p:sp>
        <p:nvSpPr>
          <p:cNvPr id="2" name="Right Arrow 1"/>
          <p:cNvSpPr/>
          <p:nvPr/>
        </p:nvSpPr>
        <p:spPr>
          <a:xfrm>
            <a:off x="86527" y="6106912"/>
            <a:ext cx="560483" cy="282766"/>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5" name="TextBox 4"/>
          <p:cNvSpPr txBox="1"/>
          <p:nvPr/>
        </p:nvSpPr>
        <p:spPr>
          <a:xfrm>
            <a:off x="0" y="5838955"/>
            <a:ext cx="1322484" cy="307777"/>
          </a:xfrm>
          <a:prstGeom prst="rect">
            <a:avLst/>
          </a:prstGeom>
        </p:spPr>
        <p:txBody>
          <a:bodyPr vert="horz" wrap="square" rtlCol="0">
            <a:spAutoFit/>
          </a:bodyPr>
          <a:lstStyle/>
          <a:p>
            <a:pPr marL="0" marR="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US" sz="1400" b="1" i="0" strike="noStrike" kern="0" cap="none" spc="0" normalizeH="0" baseline="0" noProof="0" dirty="0" smtClean="0">
                <a:ln>
                  <a:noFill/>
                </a:ln>
                <a:solidFill>
                  <a:schemeClr val="bg2">
                    <a:lumMod val="25000"/>
                  </a:schemeClr>
                </a:solidFill>
                <a:effectLst/>
                <a:uLnTx/>
                <a:uFillTx/>
                <a:latin typeface="Arial Narrow"/>
                <a:ea typeface="ＭＳ Ｐゴシック" pitchFamily="-106" charset="-128"/>
              </a:rPr>
              <a:t>New Row</a:t>
            </a:r>
          </a:p>
        </p:txBody>
      </p:sp>
    </p:spTree>
    <p:extLst>
      <p:ext uri="{BB962C8B-B14F-4D97-AF65-F5344CB8AC3E}">
        <p14:creationId xmlns:p14="http://schemas.microsoft.com/office/powerpoint/2010/main" val="34355332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Revised Budget to include Talent Awards</a:t>
            </a:r>
            <a:endParaRPr lang="en-US" dirty="0"/>
          </a:p>
        </p:txBody>
      </p:sp>
      <p:sp>
        <p:nvSpPr>
          <p:cNvPr id="3" name="Slide Number Placeholder 2"/>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E9B6195-AEF7-4DF8-B36C-B411EC6C02A9}" type="slidenum">
              <a:rPr kumimoji="0" lang="en-US" sz="1000" b="1" i="0" u="none" strike="noStrike" kern="1200" cap="none" spc="0" normalizeH="0" baseline="0" noProof="0" smtClean="0">
                <a:ln>
                  <a:noFill/>
                </a:ln>
                <a:solidFill>
                  <a:prstClr val="black"/>
                </a:solidFill>
                <a:effectLst/>
                <a:uLnTx/>
                <a:uFillTx/>
                <a:latin typeface="Arial Narrow" panose="020B0606020202030204" pitchFamily="34" charset="0"/>
                <a:cs typeface="Arial"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US" sz="1000" b="1" i="0" u="none" strike="noStrike" kern="1200" cap="none" spc="0" normalizeH="0" baseline="0" noProof="0" dirty="0">
              <a:ln>
                <a:noFill/>
              </a:ln>
              <a:solidFill>
                <a:prstClr val="black"/>
              </a:solidFill>
              <a:effectLst/>
              <a:uLnTx/>
              <a:uFillTx/>
              <a:latin typeface="Arial Narrow" panose="020B0606020202030204" pitchFamily="34" charset="0"/>
              <a:cs typeface="Arial"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312393942"/>
              </p:ext>
            </p:extLst>
          </p:nvPr>
        </p:nvGraphicFramePr>
        <p:xfrm>
          <a:off x="685800" y="2458720"/>
          <a:ext cx="7620000" cy="32359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3973890232"/>
                    </a:ext>
                  </a:extLst>
                </a:gridCol>
                <a:gridCol w="2111375">
                  <a:extLst>
                    <a:ext uri="{9D8B030D-6E8A-4147-A177-3AD203B41FA5}">
                      <a16:colId xmlns:a16="http://schemas.microsoft.com/office/drawing/2014/main" val="4154976366"/>
                    </a:ext>
                  </a:extLst>
                </a:gridCol>
                <a:gridCol w="2460625">
                  <a:extLst>
                    <a:ext uri="{9D8B030D-6E8A-4147-A177-3AD203B41FA5}">
                      <a16:colId xmlns:a16="http://schemas.microsoft.com/office/drawing/2014/main" val="1863136901"/>
                    </a:ext>
                  </a:extLst>
                </a:gridCol>
              </a:tblGrid>
              <a:tr h="370840">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2020-2021 Budget for all 1</a:t>
                      </a:r>
                      <a:r>
                        <a:rPr lang="en-US" baseline="30000" dirty="0" smtClean="0"/>
                        <a:t>st</a:t>
                      </a:r>
                      <a:r>
                        <a:rPr lang="en-US" dirty="0" smtClean="0"/>
                        <a:t> time and TRS</a:t>
                      </a:r>
                    </a:p>
                    <a:p>
                      <a:pPr algn="ctr"/>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40828412"/>
                  </a:ext>
                </a:extLst>
              </a:tr>
              <a:tr h="370840">
                <a:tc>
                  <a:txBody>
                    <a:bodyPr/>
                    <a:lstStyle/>
                    <a:p>
                      <a:endParaRPr lang="en-US" dirty="0"/>
                    </a:p>
                  </a:txBody>
                  <a:tcPr/>
                </a:tc>
                <a:tc>
                  <a:txBody>
                    <a:bodyPr/>
                    <a:lstStyle/>
                    <a:p>
                      <a:r>
                        <a:rPr lang="en-US" sz="1600" b="1" dirty="0" smtClean="0"/>
                        <a:t>Approved July 2019</a:t>
                      </a:r>
                      <a:endParaRPr lang="en-US" sz="1600" b="1" dirty="0"/>
                    </a:p>
                  </a:txBody>
                  <a:tcPr/>
                </a:tc>
                <a:tc>
                  <a:txBody>
                    <a:bodyPr/>
                    <a:lstStyle/>
                    <a:p>
                      <a:r>
                        <a:rPr lang="en-US" sz="1600" b="1" dirty="0" smtClean="0"/>
                        <a:t>Recommended </a:t>
                      </a:r>
                      <a:r>
                        <a:rPr lang="en-US" sz="1600" b="1" dirty="0" smtClean="0"/>
                        <a:t>Jan. 2020</a:t>
                      </a:r>
                      <a:endParaRPr lang="en-US" sz="1600" b="1" dirty="0"/>
                    </a:p>
                  </a:txBody>
                  <a:tcPr/>
                </a:tc>
                <a:extLst>
                  <a:ext uri="{0D108BD9-81ED-4DB2-BD59-A6C34878D82A}">
                    <a16:rowId xmlns:a16="http://schemas.microsoft.com/office/drawing/2014/main" val="1041450205"/>
                  </a:ext>
                </a:extLst>
              </a:tr>
              <a:tr h="370840">
                <a:tc>
                  <a:txBody>
                    <a:bodyPr/>
                    <a:lstStyle/>
                    <a:p>
                      <a:r>
                        <a:rPr lang="en-US" dirty="0" smtClean="0"/>
                        <a:t>Need-based gift</a:t>
                      </a:r>
                      <a:endParaRPr lang="en-US" dirty="0"/>
                    </a:p>
                  </a:txBody>
                  <a:tcPr/>
                </a:tc>
                <a:tc>
                  <a:txBody>
                    <a:bodyPr/>
                    <a:lstStyle/>
                    <a:p>
                      <a:pPr algn="ctr"/>
                      <a:r>
                        <a:rPr lang="en-US" dirty="0" smtClean="0"/>
                        <a:t>$1,134,136</a:t>
                      </a:r>
                      <a:endParaRPr lang="en-US" dirty="0"/>
                    </a:p>
                  </a:txBody>
                  <a:tcPr/>
                </a:tc>
                <a:tc>
                  <a:txBody>
                    <a:bodyPr/>
                    <a:lstStyle/>
                    <a:p>
                      <a:pPr algn="ctr"/>
                      <a:r>
                        <a:rPr lang="en-US" dirty="0" smtClean="0"/>
                        <a:t>$1,134,136</a:t>
                      </a:r>
                      <a:endParaRPr lang="en-US" dirty="0"/>
                    </a:p>
                  </a:txBody>
                  <a:tcPr/>
                </a:tc>
                <a:extLst>
                  <a:ext uri="{0D108BD9-81ED-4DB2-BD59-A6C34878D82A}">
                    <a16:rowId xmlns:a16="http://schemas.microsoft.com/office/drawing/2014/main" val="3701557356"/>
                  </a:ext>
                </a:extLst>
              </a:tr>
              <a:tr h="370840">
                <a:tc>
                  <a:txBody>
                    <a:bodyPr/>
                    <a:lstStyle/>
                    <a:p>
                      <a:r>
                        <a:rPr lang="en-US" dirty="0" smtClean="0"/>
                        <a:t>Merit-based gift</a:t>
                      </a:r>
                      <a:endParaRPr lang="en-US" dirty="0"/>
                    </a:p>
                  </a:txBody>
                  <a:tcPr/>
                </a:tc>
                <a:tc>
                  <a:txBody>
                    <a:bodyPr/>
                    <a:lstStyle/>
                    <a:p>
                      <a:pPr algn="ctr"/>
                      <a:r>
                        <a:rPr lang="en-US" dirty="0" smtClean="0"/>
                        <a:t>$4,454,276</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$4,454,276</a:t>
                      </a:r>
                    </a:p>
                  </a:txBody>
                  <a:tcPr/>
                </a:tc>
                <a:extLst>
                  <a:ext uri="{0D108BD9-81ED-4DB2-BD59-A6C34878D82A}">
                    <a16:rowId xmlns:a16="http://schemas.microsoft.com/office/drawing/2014/main" val="972791399"/>
                  </a:ext>
                </a:extLst>
              </a:tr>
              <a:tr h="370840">
                <a:tc>
                  <a:txBody>
                    <a:bodyPr/>
                    <a:lstStyle/>
                    <a:p>
                      <a:r>
                        <a:rPr lang="en-US" dirty="0" smtClean="0"/>
                        <a:t>Premier Academic</a:t>
                      </a:r>
                      <a:endParaRPr lang="en-US" dirty="0"/>
                    </a:p>
                  </a:txBody>
                  <a:tcPr/>
                </a:tc>
                <a:tc>
                  <a:txBody>
                    <a:bodyPr/>
                    <a:lstStyle/>
                    <a:p>
                      <a:pPr algn="ctr"/>
                      <a:r>
                        <a:rPr lang="en-US" dirty="0" smtClean="0"/>
                        <a:t>$1,019,558</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$1,019,558</a:t>
                      </a:r>
                    </a:p>
                  </a:txBody>
                  <a:tcPr/>
                </a:tc>
                <a:extLst>
                  <a:ext uri="{0D108BD9-81ED-4DB2-BD59-A6C34878D82A}">
                    <a16:rowId xmlns:a16="http://schemas.microsoft.com/office/drawing/2014/main" val="1698794392"/>
                  </a:ext>
                </a:extLst>
              </a:tr>
              <a:tr h="370840">
                <a:tc>
                  <a:txBody>
                    <a:bodyPr/>
                    <a:lstStyle/>
                    <a:p>
                      <a:r>
                        <a:rPr lang="en-US" dirty="0" smtClean="0"/>
                        <a:t>Special Talent/other talent gift</a:t>
                      </a:r>
                      <a:endParaRPr lang="en-US" dirty="0"/>
                    </a:p>
                  </a:txBody>
                  <a:tcPr/>
                </a:tc>
                <a:tc>
                  <a:txBody>
                    <a:bodyPr/>
                    <a:lstStyle/>
                    <a:p>
                      <a:pPr algn="ctr"/>
                      <a:r>
                        <a:rPr lang="en-US" dirty="0" smtClean="0"/>
                        <a:t>$42,780</a:t>
                      </a:r>
                      <a:endParaRPr lang="en-US" dirty="0"/>
                    </a:p>
                  </a:txBody>
                  <a:tcPr/>
                </a:tc>
                <a:tc>
                  <a:txBody>
                    <a:bodyPr/>
                    <a:lstStyle/>
                    <a:p>
                      <a:pPr algn="ctr"/>
                      <a:r>
                        <a:rPr lang="en-US" dirty="0" smtClean="0"/>
                        <a:t>$200,000*</a:t>
                      </a:r>
                      <a:endParaRPr lang="en-US" dirty="0"/>
                    </a:p>
                  </a:txBody>
                  <a:tcPr/>
                </a:tc>
                <a:extLst>
                  <a:ext uri="{0D108BD9-81ED-4DB2-BD59-A6C34878D82A}">
                    <a16:rowId xmlns:a16="http://schemas.microsoft.com/office/drawing/2014/main" val="2078541394"/>
                  </a:ext>
                </a:extLst>
              </a:tr>
              <a:tr h="370840">
                <a:tc>
                  <a:txBody>
                    <a:bodyPr/>
                    <a:lstStyle/>
                    <a:p>
                      <a:r>
                        <a:rPr lang="en-US" dirty="0" smtClean="0"/>
                        <a:t>Other institutional gift aid</a:t>
                      </a:r>
                      <a:endParaRPr lang="en-US" dirty="0"/>
                    </a:p>
                  </a:txBody>
                  <a:tcPr/>
                </a:tc>
                <a:tc>
                  <a:txBody>
                    <a:bodyPr/>
                    <a:lstStyle/>
                    <a:p>
                      <a:pPr algn="ctr"/>
                      <a:r>
                        <a:rPr lang="en-US" dirty="0" smtClean="0"/>
                        <a:t>$489,437</a:t>
                      </a:r>
                      <a:endParaRPr lang="en-US" dirty="0"/>
                    </a:p>
                  </a:txBody>
                  <a:tcPr/>
                </a:tc>
                <a:tc>
                  <a:txBody>
                    <a:bodyPr/>
                    <a:lstStyle/>
                    <a:p>
                      <a:pPr algn="ctr"/>
                      <a:r>
                        <a:rPr lang="en-US" dirty="0" smtClean="0"/>
                        <a:t>$489,437</a:t>
                      </a:r>
                      <a:endParaRPr lang="en-US" dirty="0"/>
                    </a:p>
                  </a:txBody>
                  <a:tcPr/>
                </a:tc>
                <a:extLst>
                  <a:ext uri="{0D108BD9-81ED-4DB2-BD59-A6C34878D82A}">
                    <a16:rowId xmlns:a16="http://schemas.microsoft.com/office/drawing/2014/main" val="3433137762"/>
                  </a:ext>
                </a:extLst>
              </a:tr>
              <a:tr h="370840">
                <a:tc>
                  <a:txBody>
                    <a:bodyPr/>
                    <a:lstStyle/>
                    <a:p>
                      <a:r>
                        <a:rPr lang="en-US" dirty="0" smtClean="0"/>
                        <a:t>Tuition exchange waivers</a:t>
                      </a:r>
                      <a:endParaRPr lang="en-US" dirty="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extLst>
                  <a:ext uri="{0D108BD9-81ED-4DB2-BD59-A6C34878D82A}">
                    <a16:rowId xmlns:a16="http://schemas.microsoft.com/office/drawing/2014/main" val="187058221"/>
                  </a:ext>
                </a:extLst>
              </a:tr>
            </a:tbl>
          </a:graphicData>
        </a:graphic>
      </p:graphicFrame>
      <p:sp>
        <p:nvSpPr>
          <p:cNvPr id="9" name="Right Arrow 8"/>
          <p:cNvSpPr/>
          <p:nvPr/>
        </p:nvSpPr>
        <p:spPr>
          <a:xfrm>
            <a:off x="76200" y="4648200"/>
            <a:ext cx="762000" cy="22860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841213" y="4419600"/>
            <a:ext cx="4343400" cy="685800"/>
          </a:xfrm>
          <a:prstGeom prst="ellipse">
            <a:avLst/>
          </a:prstGeom>
          <a:noFill/>
          <a:ln w="44450">
            <a:solidFill>
              <a:srgbClr val="FFC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85800" y="1371600"/>
            <a:ext cx="7543800" cy="923330"/>
          </a:xfrm>
          <a:prstGeom prst="rect">
            <a:avLst/>
          </a:prstGeom>
        </p:spPr>
        <p:txBody>
          <a:bodyPr vert="horz" wrap="square" rtlCol="0">
            <a:spAutoFit/>
          </a:bodyPr>
          <a:lstStyle/>
          <a:p>
            <a:pPr marL="0" marR="0" indent="0" algn="l" defTabSz="914400" rtl="0" eaLnBrk="0" fontAlgn="base" latinLnBrk="0" hangingPunct="0">
              <a:lnSpc>
                <a:spcPct val="100000"/>
              </a:lnSpc>
              <a:spcBef>
                <a:spcPct val="20000"/>
              </a:spcBef>
              <a:spcAft>
                <a:spcPct val="0"/>
              </a:spcAft>
              <a:buClrTx/>
              <a:buSzTx/>
              <a:buFont typeface="Wingdings" pitchFamily="2" charset="2"/>
              <a:buNone/>
              <a:tabLst/>
            </a:pPr>
            <a:r>
              <a:rPr lang="en-US" kern="0" dirty="0" smtClean="0">
                <a:solidFill>
                  <a:srgbClr val="000000"/>
                </a:solidFill>
                <a:latin typeface="Arial Narrow"/>
                <a:ea typeface="ＭＳ Ｐゴシック" pitchFamily="-106" charset="-128"/>
              </a:rPr>
              <a:t>UW Administration recommends an increase of ~$160k for purposes of Talent Awards based on the 2020-2021 Budget approved at the July 2019 BOT meeting. No additional revisions are requested.</a:t>
            </a:r>
            <a:endParaRPr kumimoji="0" lang="en-US" b="0" i="0" strike="noStrike" kern="0" cap="none" spc="0" normalizeH="0" baseline="0" noProof="0" dirty="0" smtClean="0">
              <a:ln>
                <a:noFill/>
              </a:ln>
              <a:solidFill>
                <a:srgbClr val="000000"/>
              </a:solidFill>
              <a:effectLst/>
              <a:uLnTx/>
              <a:uFillTx/>
              <a:latin typeface="Arial Narrow"/>
              <a:ea typeface="ＭＳ Ｐゴシック" pitchFamily="-106" charset="-128"/>
            </a:endParaRPr>
          </a:p>
        </p:txBody>
      </p:sp>
    </p:spTree>
    <p:extLst>
      <p:ext uri="{BB962C8B-B14F-4D97-AF65-F5344CB8AC3E}">
        <p14:creationId xmlns:p14="http://schemas.microsoft.com/office/powerpoint/2010/main" val="19179347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End</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7885957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a:lstStyle>
        <a:defPPr marL="0" marR="0" indent="0" algn="l" defTabSz="914400" rtl="0" eaLnBrk="0" fontAlgn="base" latinLnBrk="0" hangingPunct="0">
          <a:lnSpc>
            <a:spcPct val="100000"/>
          </a:lnSpc>
          <a:spcBef>
            <a:spcPct val="20000"/>
          </a:spcBef>
          <a:spcAft>
            <a:spcPct val="0"/>
          </a:spcAft>
          <a:buClrTx/>
          <a:buSzTx/>
          <a:buFont typeface="Wingdings" pitchFamily="2" charset="2"/>
          <a:buNone/>
          <a:tabLst/>
          <a:defRPr kumimoji="0" sz="1400" b="0" i="0" u="sng" strike="noStrike" kern="0" cap="none" spc="0" normalizeH="0" baseline="0" noProof="0" dirty="0" smtClean="0">
            <a:ln>
              <a:noFill/>
            </a:ln>
            <a:solidFill>
              <a:srgbClr val="000000"/>
            </a:solidFill>
            <a:effectLst/>
            <a:uLnTx/>
            <a:uFillTx/>
            <a:latin typeface="Arial Narrow"/>
            <a:ea typeface="ＭＳ Ｐゴシック" pitchFamily="-106" charset="-128"/>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F49A154C82574439DF007F0E559988C" ma:contentTypeVersion="8" ma:contentTypeDescription="Create a new document." ma:contentTypeScope="" ma:versionID="e80460f27771af2838d32d25f58f32a6">
  <xsd:schema xmlns:xsd="http://www.w3.org/2001/XMLSchema" xmlns:xs="http://www.w3.org/2001/XMLSchema" xmlns:p="http://schemas.microsoft.com/office/2006/metadata/properties" xmlns:ns2="41f6f78f-b42d-4d30-8e14-603aa1dc9ba8" xmlns:ns3="aaf0272d-e64e-4369-bca1-c498ae82748d" targetNamespace="http://schemas.microsoft.com/office/2006/metadata/properties" ma:root="true" ma:fieldsID="be1ef869feb10e33f13a5fd2da27d579" ns2:_="" ns3:_="">
    <xsd:import namespace="41f6f78f-b42d-4d30-8e14-603aa1dc9ba8"/>
    <xsd:import namespace="aaf0272d-e64e-4369-bca1-c498ae82748d"/>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f6f78f-b42d-4d30-8e14-603aa1dc9ba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af0272d-e64e-4369-bca1-c498ae82748d"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CF78CDF-8A4A-486C-9176-7F29442CA8D7}">
  <ds:schemaRefs>
    <ds:schemaRef ds:uri="http://schemas.microsoft.com/office/2006/metadata/properties"/>
    <ds:schemaRef ds:uri="http://www.w3.org/XML/1998/namespace"/>
    <ds:schemaRef ds:uri="750e7cca-37f8-45b4-9ab8-1ab1506e96af"/>
    <ds:schemaRef ds:uri="http://purl.org/dc/dcmitype/"/>
    <ds:schemaRef ds:uri="http://purl.org/dc/elements/1.1/"/>
    <ds:schemaRef ds:uri="http://schemas.microsoft.com/office/2006/documentManagement/types"/>
    <ds:schemaRef ds:uri="d5bfbefc-85b6-405b-9ade-d1a96588e9c3"/>
    <ds:schemaRef ds:uri="http://purl.org/dc/term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D9C4B5AC-B164-4B46-9D4B-03159C3FC37A}"/>
</file>

<file path=customXml/itemProps3.xml><?xml version="1.0" encoding="utf-8"?>
<ds:datastoreItem xmlns:ds="http://schemas.openxmlformats.org/officeDocument/2006/customXml" ds:itemID="{69A21A92-AD20-4079-B871-E380B04A11C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20104</TotalTime>
  <Words>481</Words>
  <Application>Microsoft Office PowerPoint</Application>
  <PresentationFormat>On-screen Show (4:3)</PresentationFormat>
  <Paragraphs>103</Paragraphs>
  <Slides>5</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vt:i4>
      </vt:variant>
    </vt:vector>
  </HeadingPairs>
  <TitlesOfParts>
    <vt:vector size="14" baseType="lpstr">
      <vt:lpstr>ＭＳ Ｐゴシック</vt:lpstr>
      <vt:lpstr>Arial</vt:lpstr>
      <vt:lpstr>Arial Narrow</vt:lpstr>
      <vt:lpstr>Calibri</vt:lpstr>
      <vt:lpstr>Courier New</vt:lpstr>
      <vt:lpstr>Symbol</vt:lpstr>
      <vt:lpstr>Times New Roman</vt:lpstr>
      <vt:lpstr>Wingdings</vt:lpstr>
      <vt:lpstr>1_Office Theme</vt:lpstr>
      <vt:lpstr>Recommendation of Financial Aid Pivot  to include Talent Awards </vt:lpstr>
      <vt:lpstr>Recommendation to include Talent Awards in Financial Aid Strategy</vt:lpstr>
      <vt:lpstr>* REVISED - Financial Aid Plan for the 2020-21 Academic Year (Fiscal Year 2021)</vt:lpstr>
      <vt:lpstr>Revised Budget to include Talent Awards</vt:lpstr>
      <vt:lpstr>End</vt:lpstr>
    </vt:vector>
  </TitlesOfParts>
  <Company>Huron Consulting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30 Day Roadmap</dc:title>
  <dc:creator>David.Jewell@uwyo.edu</dc:creator>
  <cp:lastModifiedBy>Kyle Moore</cp:lastModifiedBy>
  <cp:revision>478</cp:revision>
  <cp:lastPrinted>2019-09-18T21:26:19Z</cp:lastPrinted>
  <dcterms:created xsi:type="dcterms:W3CDTF">2016-07-20T07:12:02Z</dcterms:created>
  <dcterms:modified xsi:type="dcterms:W3CDTF">2019-12-18T20:34:58Z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0x010100AF49A154C82574439DF007F0E559988C</vt:lpwstr>
  </property>
</Properties>
</file>