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3" d="100"/>
          <a:sy n="83" d="100"/>
        </p:scale>
        <p:origin x="45" y="7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8935E72-96A1-47A7-935B-D17A1F3F4929}" type="datetimeFigureOut">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20AE8-F45B-4420-87E0-F8178938251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2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935E72-96A1-47A7-935B-D17A1F3F4929}" type="datetimeFigureOut">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767901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935E72-96A1-47A7-935B-D17A1F3F4929}" type="datetimeFigureOut">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33466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935E72-96A1-47A7-935B-D17A1F3F4929}" type="datetimeFigureOut">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193555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8935E72-96A1-47A7-935B-D17A1F3F4929}" type="datetimeFigureOut">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20AE8-F45B-4420-87E0-F8178938251F}"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259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935E72-96A1-47A7-935B-D17A1F3F4929}" type="datetimeFigureOut">
              <a:rPr lang="en-US" smtClean="0"/>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215168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935E72-96A1-47A7-935B-D17A1F3F4929}" type="datetimeFigureOut">
              <a:rPr lang="en-US" smtClean="0"/>
              <a:t>7/15/2020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1418567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935E72-96A1-47A7-935B-D17A1F3F4929}" type="datetimeFigureOut">
              <a:rPr lang="en-US" smtClean="0"/>
              <a:t>7/15/2020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201974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8935E72-96A1-47A7-935B-D17A1F3F4929}" type="datetimeFigureOut">
              <a:rPr lang="en-US" smtClean="0"/>
              <a:t>7/15/2020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161728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8935E72-96A1-47A7-935B-D17A1F3F4929}" type="datetimeFigureOut">
              <a:rPr lang="en-US" smtClean="0"/>
              <a:t>7/15/2020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E20AE8-F45B-4420-87E0-F8178938251F}" type="slidenum">
              <a:rPr lang="en-US" smtClean="0"/>
              <a:t>‹#›</a:t>
            </a:fld>
            <a:endParaRPr lang="en-US"/>
          </a:p>
        </p:txBody>
      </p:sp>
    </p:spTree>
    <p:extLst>
      <p:ext uri="{BB962C8B-B14F-4D97-AF65-F5344CB8AC3E}">
        <p14:creationId xmlns:p14="http://schemas.microsoft.com/office/powerpoint/2010/main" val="1049579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8935E72-96A1-47A7-935B-D17A1F3F4929}" type="datetimeFigureOut">
              <a:rPr lang="en-US" smtClean="0"/>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20AE8-F45B-4420-87E0-F8178938251F}" type="slidenum">
              <a:rPr lang="en-US" smtClean="0"/>
              <a:t>‹#›</a:t>
            </a:fld>
            <a:endParaRPr lang="en-US"/>
          </a:p>
        </p:txBody>
      </p:sp>
    </p:spTree>
    <p:extLst>
      <p:ext uri="{BB962C8B-B14F-4D97-AF65-F5344CB8AC3E}">
        <p14:creationId xmlns:p14="http://schemas.microsoft.com/office/powerpoint/2010/main" val="64619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8935E72-96A1-47A7-935B-D17A1F3F4929}" type="datetimeFigureOut">
              <a:rPr lang="en-US" smtClean="0"/>
              <a:t>7/15/2020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E20AE8-F45B-4420-87E0-F8178938251F}"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027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b="1" dirty="0" smtClean="0"/>
              <a:t>Wyoming Post-secondary Educational Attainment 5- and 10-Year Strategic Plan</a:t>
            </a:r>
            <a:br>
              <a:rPr lang="en-US" sz="4000" b="1" dirty="0" smtClean="0"/>
            </a:br>
            <a:r>
              <a:rPr lang="en-US" sz="4000" dirty="0" smtClean="0"/>
              <a:t/>
            </a:r>
            <a:br>
              <a:rPr lang="en-US" sz="4000" dirty="0" smtClean="0"/>
            </a:br>
            <a:r>
              <a:rPr lang="en-US" sz="4000" i="1" dirty="0" smtClean="0"/>
              <a:t>Adopted</a:t>
            </a:r>
            <a:br>
              <a:rPr lang="en-US" sz="4000" i="1" dirty="0" smtClean="0"/>
            </a:br>
            <a:r>
              <a:rPr lang="en-US" sz="4000" i="1" dirty="0" smtClean="0"/>
              <a:t>May 19, 2020</a:t>
            </a:r>
            <a:endParaRPr lang="en-US" sz="4000" i="1" dirty="0"/>
          </a:p>
        </p:txBody>
      </p:sp>
      <p:sp>
        <p:nvSpPr>
          <p:cNvPr id="3" name="Subtitle 2"/>
          <p:cNvSpPr>
            <a:spLocks noGrp="1"/>
          </p:cNvSpPr>
          <p:nvPr>
            <p:ph type="subTitle" idx="1"/>
          </p:nvPr>
        </p:nvSpPr>
        <p:spPr>
          <a:xfrm>
            <a:off x="1169062" y="5027118"/>
            <a:ext cx="10058400" cy="1143000"/>
          </a:xfrm>
        </p:spPr>
        <p:txBody>
          <a:bodyPr/>
          <a:lstStyle/>
          <a:p>
            <a:endParaRPr lang="en-US" dirty="0"/>
          </a:p>
        </p:txBody>
      </p:sp>
      <p:pic>
        <p:nvPicPr>
          <p:cNvPr id="4" name="Picture 3" descr="Wyoming Community College Commissio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09798" y="5402085"/>
            <a:ext cx="3155950" cy="393065"/>
          </a:xfrm>
          <a:prstGeom prst="rect">
            <a:avLst/>
          </a:prstGeom>
          <a:noFill/>
          <a:ln>
            <a:noFill/>
          </a:ln>
        </p:spPr>
      </p:pic>
      <p:pic>
        <p:nvPicPr>
          <p:cNvPr id="5" name="Picture 4" descr="Image result for university of wyoming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5784" y="5349417"/>
            <a:ext cx="2221865" cy="586105"/>
          </a:xfrm>
          <a:prstGeom prst="rect">
            <a:avLst/>
          </a:prstGeom>
          <a:noFill/>
          <a:ln>
            <a:noFill/>
          </a:ln>
        </p:spPr>
      </p:pic>
    </p:spTree>
    <p:extLst>
      <p:ext uri="{BB962C8B-B14F-4D97-AF65-F5344CB8AC3E}">
        <p14:creationId xmlns:p14="http://schemas.microsoft.com/office/powerpoint/2010/main" val="209421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updates, final adopted</a:t>
            </a:r>
            <a:endParaRPr lang="en-US" dirty="0"/>
          </a:p>
        </p:txBody>
      </p:sp>
      <p:sp>
        <p:nvSpPr>
          <p:cNvPr id="3" name="Content Placeholder 2"/>
          <p:cNvSpPr>
            <a:spLocks noGrp="1"/>
          </p:cNvSpPr>
          <p:nvPr>
            <p:ph idx="1"/>
          </p:nvPr>
        </p:nvSpPr>
        <p:spPr>
          <a:xfrm>
            <a:off x="1097280" y="1845734"/>
            <a:ext cx="10058400" cy="4445798"/>
          </a:xfrm>
        </p:spPr>
        <p:txBody>
          <a:bodyPr>
            <a:normAutofit fontScale="92500" lnSpcReduction="20000"/>
          </a:bodyPr>
          <a:lstStyle/>
          <a:p>
            <a:pPr>
              <a:buFont typeface="Arial" panose="020B0604020202020204" pitchFamily="34" charset="0"/>
              <a:buChar char="•"/>
            </a:pPr>
            <a:r>
              <a:rPr lang="en-US" dirty="0" smtClean="0"/>
              <a:t>Multiple presentations to the UW BOT since 2017 last one in January 2020</a:t>
            </a:r>
          </a:p>
          <a:p>
            <a:pPr>
              <a:buFont typeface="Arial" panose="020B0604020202020204" pitchFamily="34" charset="0"/>
              <a:buChar char="•"/>
            </a:pPr>
            <a:endParaRPr lang="en-US" dirty="0"/>
          </a:p>
          <a:p>
            <a:pPr>
              <a:buFont typeface="Arial" panose="020B0604020202020204" pitchFamily="34" charset="0"/>
              <a:buChar char="•"/>
            </a:pPr>
            <a:r>
              <a:rPr lang="en-US" dirty="0" smtClean="0"/>
              <a:t>Multiple quarterly reports with the last one April 2020 along with notice of plan adoption in May 2020</a:t>
            </a:r>
          </a:p>
          <a:p>
            <a:pPr marL="0" indent="0">
              <a:buNone/>
            </a:pPr>
            <a:endParaRPr lang="en-US" dirty="0" smtClean="0"/>
          </a:p>
          <a:p>
            <a:pPr>
              <a:buFont typeface="Arial" panose="020B0604020202020204" pitchFamily="34" charset="0"/>
              <a:buChar char="•"/>
            </a:pPr>
            <a:r>
              <a:rPr lang="en-US" dirty="0" smtClean="0"/>
              <a:t>2017 Joint Resolution between UW BOT and WCCC important component of adopted plan</a:t>
            </a:r>
          </a:p>
          <a:p>
            <a:pPr lvl="1">
              <a:buFont typeface="Arial" panose="020B0604020202020204" pitchFamily="34" charset="0"/>
              <a:buChar char="•"/>
            </a:pPr>
            <a:r>
              <a:rPr lang="en-US" dirty="0" smtClean="0"/>
              <a:t>60% Adults with a post-secondary credential “Leading-the-Nation” Economic Level Attainment Goal</a:t>
            </a:r>
          </a:p>
          <a:p>
            <a:pPr marL="201168" lvl="1" indent="0">
              <a:buNone/>
            </a:pPr>
            <a:endParaRPr lang="en-US" dirty="0" smtClean="0"/>
          </a:p>
          <a:p>
            <a:pPr>
              <a:buFont typeface="Arial" panose="020B0604020202020204" pitchFamily="34" charset="0"/>
              <a:buChar char="•"/>
            </a:pPr>
            <a:r>
              <a:rPr lang="en-US" dirty="0" smtClean="0"/>
              <a:t>2018 Executive Order established State-Level Attainment Goals and created the Educational Attainment Executive Council</a:t>
            </a:r>
          </a:p>
          <a:p>
            <a:pPr lvl="1">
              <a:buFont typeface="Arial" panose="020B0604020202020204" pitchFamily="34" charset="0"/>
              <a:buChar char="•"/>
            </a:pPr>
            <a:r>
              <a:rPr lang="en-US" dirty="0" smtClean="0"/>
              <a:t>Codified in 2019 Legislative Session</a:t>
            </a:r>
          </a:p>
          <a:p>
            <a:pPr lvl="1">
              <a:buFont typeface="Arial" panose="020B0604020202020204" pitchFamily="34" charset="0"/>
              <a:buChar char="•"/>
            </a:pPr>
            <a:r>
              <a:rPr lang="en-US" dirty="0" smtClean="0"/>
              <a:t>Co-chairs UW President and CC President</a:t>
            </a:r>
          </a:p>
          <a:p>
            <a:pPr lvl="1">
              <a:buFont typeface="Arial" panose="020B0604020202020204" pitchFamily="34" charset="0"/>
              <a:buChar char="•"/>
            </a:pPr>
            <a:r>
              <a:rPr lang="en-US" dirty="0" smtClean="0"/>
              <a:t>Housed in the WCCC</a:t>
            </a:r>
          </a:p>
          <a:p>
            <a:pPr lvl="1">
              <a:buFont typeface="Arial" panose="020B0604020202020204" pitchFamily="34" charset="0"/>
              <a:buChar char="•"/>
            </a:pPr>
            <a:r>
              <a:rPr lang="en-US" dirty="0" smtClean="0"/>
              <a:t>Seated by education from K-12 through UW, Superintendent of Public Instruction, DWS, WBC, legislators, and business/industry</a:t>
            </a:r>
          </a:p>
          <a:p>
            <a:endParaRPr lang="en-US" dirty="0"/>
          </a:p>
          <a:p>
            <a:endParaRPr lang="en-US" dirty="0"/>
          </a:p>
        </p:txBody>
      </p:sp>
      <p:pic>
        <p:nvPicPr>
          <p:cNvPr id="4" name="Picture 3" descr="Image result for university of wyoming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799" y="286603"/>
            <a:ext cx="2221865" cy="586105"/>
          </a:xfrm>
          <a:prstGeom prst="rect">
            <a:avLst/>
          </a:prstGeom>
          <a:noFill/>
          <a:ln>
            <a:noFill/>
          </a:ln>
        </p:spPr>
      </p:pic>
      <p:pic>
        <p:nvPicPr>
          <p:cNvPr id="5" name="Picture 4" descr="Wyoming Community College Commissio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6945" y="383122"/>
            <a:ext cx="3155950" cy="393065"/>
          </a:xfrm>
          <a:prstGeom prst="rect">
            <a:avLst/>
          </a:prstGeom>
          <a:noFill/>
          <a:ln>
            <a:noFill/>
          </a:ln>
        </p:spPr>
      </p:pic>
    </p:spTree>
    <p:extLst>
      <p:ext uri="{BB962C8B-B14F-4D97-AF65-F5344CB8AC3E}">
        <p14:creationId xmlns:p14="http://schemas.microsoft.com/office/powerpoint/2010/main" val="2774131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
            </a:r>
            <a:br>
              <a:rPr lang="en-US" sz="3600" dirty="0" smtClean="0"/>
            </a:br>
            <a:r>
              <a:rPr lang="en-US" sz="3600" dirty="0"/>
              <a:t/>
            </a:r>
            <a:br>
              <a:rPr lang="en-US" sz="3600" dirty="0"/>
            </a:br>
            <a:r>
              <a:rPr lang="en-US" sz="3600" dirty="0" smtClean="0"/>
              <a:t/>
            </a:r>
            <a:br>
              <a:rPr lang="en-US" sz="3600" dirty="0" smtClean="0"/>
            </a:br>
            <a:r>
              <a:rPr lang="en-US" dirty="0" smtClean="0"/>
              <a:t>Concise Plan </a:t>
            </a:r>
            <a:br>
              <a:rPr lang="en-US" dirty="0" smtClean="0"/>
            </a:br>
            <a:r>
              <a:rPr lang="en-US" dirty="0" smtClean="0"/>
              <a:t>Consisting of 9-pages</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Various iterations and a legislative report in Fall 2019</a:t>
            </a:r>
          </a:p>
          <a:p>
            <a:endParaRPr lang="en-US" dirty="0"/>
          </a:p>
          <a:p>
            <a:r>
              <a:rPr lang="en-US" dirty="0" smtClean="0"/>
              <a:t>Final Draft January 2020 with an open comment period</a:t>
            </a:r>
          </a:p>
          <a:p>
            <a:endParaRPr lang="en-US" dirty="0"/>
          </a:p>
          <a:p>
            <a:r>
              <a:rPr lang="en-US" dirty="0" smtClean="0"/>
              <a:t>Reconciled comments and revised draft plan to incorporate the changes March 2020</a:t>
            </a:r>
          </a:p>
          <a:p>
            <a:endParaRPr lang="en-US" dirty="0"/>
          </a:p>
          <a:p>
            <a:r>
              <a:rPr lang="en-US" dirty="0" smtClean="0"/>
              <a:t>Final Plan Adopted May 19, 2020</a:t>
            </a:r>
          </a:p>
          <a:p>
            <a:endParaRPr lang="en-US" dirty="0"/>
          </a:p>
          <a:p>
            <a:endParaRPr lang="en-US" dirty="0" smtClean="0"/>
          </a:p>
          <a:p>
            <a:endParaRPr lang="en-US" dirty="0"/>
          </a:p>
          <a:p>
            <a:pPr>
              <a:buFont typeface="Arial" panose="020B0604020202020204" pitchFamily="34" charset="0"/>
              <a:buChar char="•"/>
            </a:pP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Plan Outline:</a:t>
            </a:r>
          </a:p>
          <a:p>
            <a:r>
              <a:rPr lang="en-US" dirty="0" smtClean="0"/>
              <a:t>I.  Executive Summary including the 2017 Joint Resolution and Executive Orders Codified by Legislative action as well as overview of the Focus Areas and Primary Metrics that Matter</a:t>
            </a:r>
          </a:p>
          <a:p>
            <a:endParaRPr lang="en-US" dirty="0"/>
          </a:p>
          <a:p>
            <a:r>
              <a:rPr lang="en-US" dirty="0" smtClean="0"/>
              <a:t>II.  Educational Master Plan outlining the Focus Areas including defining each Focus Area and listing objectives, targets, and metrics</a:t>
            </a:r>
          </a:p>
          <a:p>
            <a:endParaRPr lang="en-US" dirty="0"/>
          </a:p>
          <a:p>
            <a:r>
              <a:rPr lang="en-US" dirty="0" smtClean="0"/>
              <a:t>III.  Implementation and Accountability including the requirement for institutional strategic plans, annual update, and monitoring through 2023</a:t>
            </a:r>
            <a:endParaRPr lang="en-US" dirty="0"/>
          </a:p>
          <a:p>
            <a:pPr marL="0" indent="0">
              <a:buNone/>
            </a:pPr>
            <a:endParaRPr lang="en-US" dirty="0"/>
          </a:p>
        </p:txBody>
      </p:sp>
    </p:spTree>
    <p:extLst>
      <p:ext uri="{BB962C8B-B14F-4D97-AF65-F5344CB8AC3E}">
        <p14:creationId xmlns:p14="http://schemas.microsoft.com/office/powerpoint/2010/main" val="5934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  Executive Summary	</a:t>
            </a:r>
            <a:endParaRPr lang="en-US" dirty="0"/>
          </a:p>
        </p:txBody>
      </p:sp>
      <p:sp>
        <p:nvSpPr>
          <p:cNvPr id="3" name="Content Placeholder 2"/>
          <p:cNvSpPr>
            <a:spLocks noGrp="1"/>
          </p:cNvSpPr>
          <p:nvPr>
            <p:ph idx="1"/>
          </p:nvPr>
        </p:nvSpPr>
        <p:spPr/>
        <p:txBody>
          <a:bodyPr/>
          <a:lstStyle/>
          <a:p>
            <a:r>
              <a:rPr lang="en-US" dirty="0" err="1" smtClean="0"/>
              <a:t>i</a:t>
            </a:r>
            <a:r>
              <a:rPr lang="en-US" dirty="0" smtClean="0"/>
              <a:t>.  Introduction and alignment with Wyoming’s identified five economic engines/economic pillars:  Advanced Manufacturing, Agriculture, Knowledge &amp; Creative, Natural Resources, and Tourism &amp; Recreation</a:t>
            </a:r>
          </a:p>
          <a:p>
            <a:endParaRPr lang="en-US" dirty="0"/>
          </a:p>
          <a:p>
            <a:pPr marL="514350" indent="-514350">
              <a:buAutoNum type="romanLcPeriod" startAt="2"/>
            </a:pPr>
            <a:r>
              <a:rPr lang="en-US" dirty="0" smtClean="0"/>
              <a:t>Attainment Goals:  Leading-the-Nation Economic Level:  60% by 2025 and 75% by 2040; Aspirant Level:  67% by 2025 and 82% by 2040</a:t>
            </a:r>
          </a:p>
          <a:p>
            <a:pPr marL="514350" indent="-514350">
              <a:buAutoNum type="romanLcPeriod" startAt="2"/>
            </a:pPr>
            <a:r>
              <a:rPr lang="en-US" dirty="0" smtClean="0"/>
              <a:t>Focus Areas overview and Metrics that Matter</a:t>
            </a:r>
          </a:p>
          <a:p>
            <a:pPr marL="514350" indent="-514350">
              <a:buAutoNum type="romanLcPeriod" startAt="2"/>
            </a:pPr>
            <a:r>
              <a:rPr lang="en-US" dirty="0" smtClean="0"/>
              <a:t>Collaboration by Design:  UW, Colleges, WCCC, WDE, K-12s, WBC, DWS, </a:t>
            </a:r>
            <a:r>
              <a:rPr lang="en-US" dirty="0" err="1" smtClean="0"/>
              <a:t>Gov’s</a:t>
            </a:r>
            <a:r>
              <a:rPr lang="en-US" dirty="0" smtClean="0"/>
              <a:t> Office, Legislature, and Business/Industry</a:t>
            </a:r>
          </a:p>
          <a:p>
            <a:pPr marL="514350" indent="-514350">
              <a:buAutoNum type="romanLcPeriod" startAt="2"/>
            </a:pPr>
            <a:r>
              <a:rPr lang="en-US" dirty="0" smtClean="0"/>
              <a:t>Regional Breakout of Attainment Goals:  Page 3 Adopted Plan</a:t>
            </a:r>
          </a:p>
          <a:p>
            <a:pPr marL="514350" indent="-514350">
              <a:buAutoNum type="romanLcPeriod" startAt="2"/>
            </a:pPr>
            <a:endParaRPr lang="en-US" dirty="0" smtClean="0"/>
          </a:p>
        </p:txBody>
      </p:sp>
    </p:spTree>
    <p:extLst>
      <p:ext uri="{BB962C8B-B14F-4D97-AF65-F5344CB8AC3E}">
        <p14:creationId xmlns:p14="http://schemas.microsoft.com/office/powerpoint/2010/main" val="3123804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628461"/>
          </a:xfrm>
        </p:spPr>
        <p:txBody>
          <a:bodyPr>
            <a:normAutofit/>
          </a:bodyPr>
          <a:lstStyle/>
          <a:p>
            <a:pPr algn="ctr"/>
            <a:r>
              <a:rPr lang="en-US" i="1" dirty="0" smtClean="0"/>
              <a:t>Metrics That Matter</a:t>
            </a:r>
            <a:br>
              <a:rPr lang="en-US" i="1" dirty="0" smtClean="0"/>
            </a:br>
            <a:r>
              <a:rPr lang="en-US" sz="2700" dirty="0"/>
              <a:t>The Metrics that Matter reflect the end metrics after the 10-year plan ends in 2030. Data based on 2018 baseline listed in parentheses</a:t>
            </a:r>
            <a:endParaRPr lang="en-US" sz="2700" i="1" dirty="0"/>
          </a:p>
        </p:txBody>
      </p:sp>
      <p:sp>
        <p:nvSpPr>
          <p:cNvPr id="3" name="Content Placeholder 2"/>
          <p:cNvSpPr>
            <a:spLocks noGrp="1"/>
          </p:cNvSpPr>
          <p:nvPr>
            <p:ph idx="1"/>
          </p:nvPr>
        </p:nvSpPr>
        <p:spPr>
          <a:xfrm>
            <a:off x="339305" y="2265553"/>
            <a:ext cx="11467381" cy="4023360"/>
          </a:xfrm>
        </p:spPr>
        <p:txBody>
          <a:bodyPr>
            <a:normAutofit fontScale="62500" lnSpcReduction="20000"/>
          </a:bodyPr>
          <a:lstStyle/>
          <a:p>
            <a:endParaRPr lang="en-US" dirty="0" smtClean="0"/>
          </a:p>
          <a:p>
            <a:r>
              <a:rPr lang="en-US" sz="2600" dirty="0" smtClean="0"/>
              <a:t>1.  Third </a:t>
            </a:r>
            <a:r>
              <a:rPr lang="en-US" sz="2600" dirty="0"/>
              <a:t>grade reading level should increase by 10% in alignment with W.S. 21-3-410 (c) in which 85% of </a:t>
            </a:r>
            <a:r>
              <a:rPr lang="en-US" sz="2600" dirty="0" smtClean="0"/>
              <a:t>all third </a:t>
            </a:r>
            <a:r>
              <a:rPr lang="en-US" sz="2600" dirty="0"/>
              <a:t>grade students should meet or exceed proficiency levels </a:t>
            </a:r>
            <a:r>
              <a:rPr lang="en-US" sz="2600" i="1" dirty="0"/>
              <a:t>{Current combined English Language Arts test:  54.8%}</a:t>
            </a:r>
            <a:endParaRPr lang="en-US" sz="2600" dirty="0"/>
          </a:p>
          <a:p>
            <a:r>
              <a:rPr lang="en-US" sz="2600" dirty="0"/>
              <a:t> </a:t>
            </a:r>
          </a:p>
          <a:p>
            <a:r>
              <a:rPr lang="en-US" sz="2600" dirty="0"/>
              <a:t>2.  High school graduation of entering 9</a:t>
            </a:r>
            <a:r>
              <a:rPr lang="en-US" sz="2600" baseline="30000" dirty="0"/>
              <a:t>th</a:t>
            </a:r>
            <a:r>
              <a:rPr lang="en-US" sz="2600" dirty="0"/>
              <a:t> grade students should increase by 10% </a:t>
            </a:r>
            <a:r>
              <a:rPr lang="en-US" sz="2600" i="1" dirty="0"/>
              <a:t>{Current: 81.7}</a:t>
            </a:r>
            <a:endParaRPr lang="en-US" sz="2600" dirty="0"/>
          </a:p>
          <a:p>
            <a:r>
              <a:rPr lang="en-US" sz="2600" dirty="0"/>
              <a:t> </a:t>
            </a:r>
          </a:p>
          <a:p>
            <a:r>
              <a:rPr lang="en-US" sz="2600" dirty="0"/>
              <a:t>3.  High school to post-secondary credential program matriculation within one year of high school </a:t>
            </a:r>
            <a:r>
              <a:rPr lang="en-US" sz="2600" dirty="0" smtClean="0"/>
              <a:t>completion </a:t>
            </a:r>
            <a:r>
              <a:rPr lang="en-US" sz="2600" dirty="0"/>
              <a:t>should increase by 20% </a:t>
            </a:r>
            <a:r>
              <a:rPr lang="en-US" sz="2600" i="1" dirty="0"/>
              <a:t>{Current: 42.7}</a:t>
            </a:r>
            <a:endParaRPr lang="en-US" sz="2600" dirty="0"/>
          </a:p>
          <a:p>
            <a:r>
              <a:rPr lang="en-US" sz="2600" dirty="0"/>
              <a:t>  </a:t>
            </a:r>
          </a:p>
          <a:p>
            <a:r>
              <a:rPr lang="en-US" sz="2600" dirty="0"/>
              <a:t>4.  Credential productivity rates (per 100 FTE) at the community colleges will increase by 100%; and </a:t>
            </a:r>
            <a:r>
              <a:rPr lang="en-US" sz="2600" dirty="0" smtClean="0"/>
              <a:t>university should </a:t>
            </a:r>
            <a:r>
              <a:rPr lang="en-US" sz="2600" dirty="0"/>
              <a:t>increase by 70% </a:t>
            </a:r>
            <a:r>
              <a:rPr lang="en-US" sz="2600" i="1" dirty="0"/>
              <a:t>{Current: 30.3 community colleges; 25.1 university}</a:t>
            </a:r>
            <a:endParaRPr lang="en-US" sz="2600" dirty="0"/>
          </a:p>
          <a:p>
            <a:r>
              <a:rPr lang="en-US" sz="2600" dirty="0"/>
              <a:t> </a:t>
            </a:r>
          </a:p>
          <a:p>
            <a:r>
              <a:rPr lang="en-US" sz="2600" dirty="0"/>
              <a:t>5.  Adult participation and completion of higher education will increase 300% </a:t>
            </a:r>
            <a:r>
              <a:rPr lang="en-US" sz="2600" i="1" dirty="0"/>
              <a:t>{Current: 17.8}</a:t>
            </a:r>
            <a:endParaRPr lang="en-US" sz="2600" dirty="0"/>
          </a:p>
          <a:p>
            <a:endParaRPr lang="en-US" dirty="0"/>
          </a:p>
        </p:txBody>
      </p:sp>
    </p:spTree>
    <p:extLst>
      <p:ext uri="{BB962C8B-B14F-4D97-AF65-F5344CB8AC3E}">
        <p14:creationId xmlns:p14="http://schemas.microsoft.com/office/powerpoint/2010/main" val="290519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II.  Educational Master Plan	</a:t>
            </a:r>
            <a:endParaRPr lang="en-US" dirty="0"/>
          </a:p>
        </p:txBody>
      </p:sp>
      <p:sp>
        <p:nvSpPr>
          <p:cNvPr id="3" name="Content Placeholder 2"/>
          <p:cNvSpPr>
            <a:spLocks noGrp="1"/>
          </p:cNvSpPr>
          <p:nvPr>
            <p:ph idx="1"/>
          </p:nvPr>
        </p:nvSpPr>
        <p:spPr>
          <a:xfrm>
            <a:off x="1097280" y="1845733"/>
            <a:ext cx="10058400" cy="4514809"/>
          </a:xfrm>
        </p:spPr>
        <p:txBody>
          <a:bodyPr>
            <a:normAutofit lnSpcReduction="10000"/>
          </a:bodyPr>
          <a:lstStyle/>
          <a:p>
            <a:r>
              <a:rPr lang="en-US" dirty="0" smtClean="0"/>
              <a:t>What is Educational Attainment and Why Does it Matter?</a:t>
            </a:r>
          </a:p>
          <a:p>
            <a:pPr algn="ctr"/>
            <a:r>
              <a:rPr lang="en-US" b="1" i="1" dirty="0" smtClean="0"/>
              <a:t>#1 Predictor of economic and social mobility is higher education attainment</a:t>
            </a:r>
          </a:p>
          <a:p>
            <a:r>
              <a:rPr lang="en-US" dirty="0"/>
              <a:t>Attainment has measurable economic impact at the personal and state level. </a:t>
            </a:r>
            <a:endParaRPr lang="en-US" b="1" i="1" dirty="0" smtClean="0"/>
          </a:p>
          <a:p>
            <a:r>
              <a:rPr lang="en-US" dirty="0"/>
              <a:t>The purpose of the state attainment effort is to better prepare our citizens for the jobs of today and tomorrow. The urgency was recognized across the state as an economic issue. The current post-secondary attainment stands at only 46% of the adult population having a post-secondary credential above a high school diploma.</a:t>
            </a:r>
            <a:endParaRPr lang="en-US" b="1" i="1" dirty="0" smtClean="0"/>
          </a:p>
          <a:p>
            <a:endParaRPr lang="en-US" dirty="0" smtClean="0"/>
          </a:p>
          <a:p>
            <a:r>
              <a:rPr lang="en-US" dirty="0"/>
              <a:t>Researchers have found that the financial benefits of a college degree are greatest for students who are least likely to enroll, such as students of color and individuals from low-income families</a:t>
            </a:r>
            <a:r>
              <a:rPr lang="en-US" dirty="0" smtClean="0"/>
              <a:t>.</a:t>
            </a:r>
          </a:p>
          <a:p>
            <a:endParaRPr lang="en-US" dirty="0"/>
          </a:p>
          <a:p>
            <a:r>
              <a:rPr lang="en-US" i="1" u="sng" dirty="0" smtClean="0"/>
              <a:t>ROI:  For </a:t>
            </a:r>
            <a:r>
              <a:rPr lang="en-US" i="1" u="sng" dirty="0"/>
              <a:t>every $1 a state invests in higher education, it receives up to $4.50 in return</a:t>
            </a:r>
          </a:p>
        </p:txBody>
      </p:sp>
    </p:spTree>
    <p:extLst>
      <p:ext uri="{BB962C8B-B14F-4D97-AF65-F5344CB8AC3E}">
        <p14:creationId xmlns:p14="http://schemas.microsoft.com/office/powerpoint/2010/main" val="632988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94574"/>
          </a:xfrm>
        </p:spPr>
        <p:txBody>
          <a:bodyPr/>
          <a:lstStyle/>
          <a:p>
            <a:pPr algn="ctr"/>
            <a:r>
              <a:rPr lang="en-US" i="1" dirty="0" smtClean="0"/>
              <a:t>Focus Areas</a:t>
            </a:r>
            <a:endParaRPr lang="en-US" i="1" dirty="0"/>
          </a:p>
        </p:txBody>
      </p:sp>
      <p:sp>
        <p:nvSpPr>
          <p:cNvPr id="3" name="Content Placeholder 2"/>
          <p:cNvSpPr>
            <a:spLocks noGrp="1"/>
          </p:cNvSpPr>
          <p:nvPr>
            <p:ph idx="1"/>
          </p:nvPr>
        </p:nvSpPr>
        <p:spPr>
          <a:xfrm>
            <a:off x="442823" y="1178943"/>
            <a:ext cx="11369615" cy="5095335"/>
          </a:xfrm>
        </p:spPr>
        <p:txBody>
          <a:bodyPr>
            <a:normAutofit fontScale="92500" lnSpcReduction="10000"/>
          </a:bodyPr>
          <a:lstStyle/>
          <a:p>
            <a:r>
              <a:rPr lang="en-US" dirty="0"/>
              <a:t>Focus Area I: </a:t>
            </a:r>
            <a:r>
              <a:rPr lang="en-US" b="1" dirty="0"/>
              <a:t>Alignment of</a:t>
            </a:r>
            <a:r>
              <a:rPr lang="en-US" dirty="0"/>
              <a:t> </a:t>
            </a:r>
            <a:r>
              <a:rPr lang="en-US" b="1" dirty="0"/>
              <a:t>Workforce, Workplace, and Post-secondary Programs</a:t>
            </a:r>
            <a:r>
              <a:rPr lang="en-US" dirty="0"/>
              <a:t>:  Wyoming’s public institutions will produce graduates with the necessary college credentials and will engage in research through the University of Wyoming to meet the high demand/high priority workforce needs of the state’s employers</a:t>
            </a:r>
            <a:r>
              <a:rPr lang="en-US" dirty="0" smtClean="0"/>
              <a:t>.</a:t>
            </a:r>
          </a:p>
          <a:p>
            <a:endParaRPr lang="en-US" dirty="0"/>
          </a:p>
          <a:p>
            <a:r>
              <a:rPr lang="en-US" dirty="0" smtClean="0"/>
              <a:t>Focus </a:t>
            </a:r>
            <a:r>
              <a:rPr lang="en-US" dirty="0"/>
              <a:t>Area II: </a:t>
            </a:r>
            <a:r>
              <a:rPr lang="en-US" b="1" dirty="0"/>
              <a:t>Access and Infrastructure for Recruitment, Retention, and Completion</a:t>
            </a:r>
            <a:r>
              <a:rPr lang="en-US" dirty="0"/>
              <a:t>:  Wyoming will develop a credentialed workforce to support the expansion and diversification of its economy in ways that make it more competitive in a 21</a:t>
            </a:r>
            <a:r>
              <a:rPr lang="en-US" baseline="30000" dirty="0"/>
              <a:t>st</a:t>
            </a:r>
            <a:r>
              <a:rPr lang="en-US" dirty="0"/>
              <a:t> century global economy. The mix of credentials will be appropriate to the needs of Wyoming’s economy.</a:t>
            </a:r>
          </a:p>
          <a:p>
            <a:endParaRPr lang="en-US" dirty="0"/>
          </a:p>
          <a:p>
            <a:r>
              <a:rPr lang="en-US" dirty="0" smtClean="0"/>
              <a:t>Focus Area III:  </a:t>
            </a:r>
            <a:r>
              <a:rPr lang="en-US" b="1" dirty="0"/>
              <a:t>Funding and Affordability</a:t>
            </a:r>
            <a:r>
              <a:rPr lang="en-US" dirty="0"/>
              <a:t>:  Wyoming higher education will be affordable to both students and taxpayers. </a:t>
            </a:r>
            <a:endParaRPr lang="en-US" dirty="0" smtClean="0"/>
          </a:p>
          <a:p>
            <a:endParaRPr lang="en-US" dirty="0"/>
          </a:p>
          <a:p>
            <a:r>
              <a:rPr lang="en-US" dirty="0" smtClean="0"/>
              <a:t>Focus Area IV:  </a:t>
            </a:r>
            <a:r>
              <a:rPr lang="en-US" b="1" dirty="0"/>
              <a:t>College-going Culture:  </a:t>
            </a:r>
            <a:r>
              <a:rPr lang="en-US" dirty="0"/>
              <a:t> In order to ensure that its citizens are prepared to meet the challenges of an increasingly complex world and that they have the knowledge and skills needed to succeed in a 21</a:t>
            </a:r>
            <a:r>
              <a:rPr lang="en-US" baseline="30000" dirty="0"/>
              <a:t>st</a:t>
            </a:r>
            <a:r>
              <a:rPr lang="en-US" dirty="0"/>
              <a:t> century global economy, Wyoming’s adult population (ages 25-64) will have post-secondary education attainment levels among the top 5 states in the nation.</a:t>
            </a:r>
          </a:p>
          <a:p>
            <a:endParaRPr lang="en-US" dirty="0"/>
          </a:p>
        </p:txBody>
      </p:sp>
    </p:spTree>
    <p:extLst>
      <p:ext uri="{BB962C8B-B14F-4D97-AF65-F5344CB8AC3E}">
        <p14:creationId xmlns:p14="http://schemas.microsoft.com/office/powerpoint/2010/main" val="3836887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Implementation and Accountability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Annual Update and Monitoring:  Progress </a:t>
            </a:r>
            <a:r>
              <a:rPr lang="en-US" dirty="0"/>
              <a:t>on the Focus Areas, Goals, Metrics, and Targets </a:t>
            </a:r>
            <a:r>
              <a:rPr lang="en-US" dirty="0" smtClean="0"/>
              <a:t>will </a:t>
            </a:r>
            <a:r>
              <a:rPr lang="en-US" dirty="0"/>
              <a:t>be monitored and tracked with progress reported annually beginning in 2020 by the WCCC as required </a:t>
            </a:r>
            <a:r>
              <a:rPr lang="en-US" dirty="0" smtClean="0"/>
              <a:t>in </a:t>
            </a:r>
            <a:r>
              <a:rPr lang="en-US" dirty="0"/>
              <a:t>Wyoming </a:t>
            </a:r>
            <a:r>
              <a:rPr lang="en-US" dirty="0" smtClean="0"/>
              <a:t>Statutes</a:t>
            </a:r>
          </a:p>
          <a:p>
            <a:endParaRPr lang="en-US" dirty="0"/>
          </a:p>
          <a:p>
            <a:r>
              <a:rPr lang="en-US" u="sng" dirty="0" smtClean="0"/>
              <a:t>Accomplishments 2018-2020</a:t>
            </a:r>
            <a:r>
              <a:rPr lang="en-US" dirty="0" smtClean="0"/>
              <a:t>: Sample of items:  Wyoming Works, BAS at Colleges, General Studies and expansion of online at UW, Articulation Summit UW and WCCC, Common Transcript/ STS project vendor selected and MOU complete, SLEDS grant and governance structure, and Skills Profile and Program Gap Analysis</a:t>
            </a:r>
          </a:p>
          <a:p>
            <a:endParaRPr lang="en-US" dirty="0"/>
          </a:p>
          <a:p>
            <a:r>
              <a:rPr lang="en-US" u="sng" dirty="0" smtClean="0"/>
              <a:t>Priorities 2020-2021</a:t>
            </a:r>
            <a:r>
              <a:rPr lang="en-US" dirty="0" smtClean="0"/>
              <a:t>: Economic Impact/ROI study, Wyoming’s Tomorrow Taskforce adult grant consideration, increase apprenticeships, internships, and externships, PLAs, and Statewide Communication of plan and its importance </a:t>
            </a:r>
            <a:r>
              <a:rPr lang="en-US" i="1" dirty="0" smtClean="0"/>
              <a:t>(COVID-19 impacts)</a:t>
            </a:r>
          </a:p>
          <a:p>
            <a:endParaRPr lang="en-US" dirty="0"/>
          </a:p>
          <a:p>
            <a:r>
              <a:rPr lang="en-US" u="sng" dirty="0" smtClean="0"/>
              <a:t>Priorities 2021-2023 Holding Partners Accountable</a:t>
            </a:r>
            <a:r>
              <a:rPr lang="en-US" dirty="0" smtClean="0"/>
              <a:t>:   UW, WCCC, colleges all shall develop strategic plans that integrates components of the Attainment Plan; K12s and WDE integrate ESSA or other accountability measures into monitoring; DWS will create a reporting structure for all licensure and board credentials and credentials earned outside CC or UW.</a:t>
            </a:r>
            <a:endParaRPr lang="en-US" dirty="0"/>
          </a:p>
        </p:txBody>
      </p:sp>
    </p:spTree>
    <p:extLst>
      <p:ext uri="{BB962C8B-B14F-4D97-AF65-F5344CB8AC3E}">
        <p14:creationId xmlns:p14="http://schemas.microsoft.com/office/powerpoint/2010/main" val="401671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Dr. Stefani </a:t>
            </a:r>
            <a:r>
              <a:rPr lang="en-US" dirty="0" err="1" smtClean="0"/>
              <a:t>Hicswa</a:t>
            </a:r>
            <a:r>
              <a:rPr lang="en-US" dirty="0" smtClean="0"/>
              <a:t>, President NWC and EAEC Co-chair</a:t>
            </a:r>
          </a:p>
          <a:p>
            <a:endParaRPr lang="en-US" dirty="0"/>
          </a:p>
          <a:p>
            <a:r>
              <a:rPr lang="en-US" dirty="0" smtClean="0"/>
              <a:t>Dr. Ed Seidel, President UW and EAEC Co-chair</a:t>
            </a:r>
          </a:p>
          <a:p>
            <a:endParaRPr lang="en-US" dirty="0"/>
          </a:p>
          <a:p>
            <a:r>
              <a:rPr lang="en-US" dirty="0" smtClean="0"/>
              <a:t>Dr. Sandy Caldwell, Executive Director WCCC and housing agency for EAEC</a:t>
            </a:r>
          </a:p>
          <a:p>
            <a:endParaRPr lang="en-US" dirty="0"/>
          </a:p>
          <a:p>
            <a:r>
              <a:rPr lang="en-US" dirty="0" smtClean="0"/>
              <a:t>Special thanks:  Dr. Kent </a:t>
            </a:r>
            <a:r>
              <a:rPr lang="en-US" dirty="0" err="1" smtClean="0"/>
              <a:t>Drummon</a:t>
            </a:r>
            <a:r>
              <a:rPr lang="en-US" dirty="0" smtClean="0"/>
              <a:t>, UW Co-chair Designee, Dr. Neil Theobald, Acting UW President 2019-2020 and current UW VP, and all the EAEC members and WICHE Taskforce Members and Staff of approximately 25 people who make this happen</a:t>
            </a:r>
            <a:endParaRPr lang="en-US" dirty="0"/>
          </a:p>
        </p:txBody>
      </p:sp>
      <p:pic>
        <p:nvPicPr>
          <p:cNvPr id="4" name="Picture 3" descr="Image result for university of wyoming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848" y="357598"/>
            <a:ext cx="2221865" cy="586105"/>
          </a:xfrm>
          <a:prstGeom prst="rect">
            <a:avLst/>
          </a:prstGeom>
          <a:noFill/>
          <a:ln>
            <a:noFill/>
          </a:ln>
        </p:spPr>
      </p:pic>
      <p:pic>
        <p:nvPicPr>
          <p:cNvPr id="5" name="Picture 4" descr="Wyoming Community College Commissio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76908" y="618916"/>
            <a:ext cx="3155950" cy="393065"/>
          </a:xfrm>
          <a:prstGeom prst="rect">
            <a:avLst/>
          </a:prstGeom>
          <a:noFill/>
          <a:ln>
            <a:noFill/>
          </a:ln>
        </p:spPr>
      </p:pic>
    </p:spTree>
    <p:extLst>
      <p:ext uri="{BB962C8B-B14F-4D97-AF65-F5344CB8AC3E}">
        <p14:creationId xmlns:p14="http://schemas.microsoft.com/office/powerpoint/2010/main" val="138671523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468</TotalTime>
  <Words>1142</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Wyoming Post-secondary Educational Attainment 5- and 10-Year Strategic Plan  Adopted May 19, 2020</vt:lpstr>
      <vt:lpstr>Many updates, final adopted</vt:lpstr>
      <vt:lpstr>   Concise Plan  Consisting of 9-pages</vt:lpstr>
      <vt:lpstr>I.  Executive Summary </vt:lpstr>
      <vt:lpstr>Metrics That Matter The Metrics that Matter reflect the end metrics after the 10-year plan ends in 2030. Data based on 2018 baseline listed in parentheses</vt:lpstr>
      <vt:lpstr>II.  Educational Master Plan </vt:lpstr>
      <vt:lpstr>Focus Areas</vt:lpstr>
      <vt:lpstr>III.  Implementation and Accountability</vt:lpstr>
      <vt:lpstr>Questions?</vt:lpstr>
    </vt:vector>
  </TitlesOfParts>
  <Company>State of Wyoming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Wyoming Post-secondary Educational Attainment 5- and 10-Year Strategic Plan  Adopted May 19, 2020</dc:title>
  <dc:creator>sandy.caldwell</dc:creator>
  <cp:lastModifiedBy>sandy.caldwell</cp:lastModifiedBy>
  <cp:revision>14</cp:revision>
  <dcterms:created xsi:type="dcterms:W3CDTF">2020-07-14T15:48:51Z</dcterms:created>
  <dcterms:modified xsi:type="dcterms:W3CDTF">2020-07-15T20:51:40Z</dcterms:modified>
</cp:coreProperties>
</file>