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62" r:id="rId4"/>
  </p:sldMasterIdLst>
  <p:notesMasterIdLst>
    <p:notesMasterId r:id="rId13"/>
  </p:notesMasterIdLst>
  <p:sldIdLst>
    <p:sldId id="363" r:id="rId5"/>
    <p:sldId id="397" r:id="rId6"/>
    <p:sldId id="416" r:id="rId7"/>
    <p:sldId id="418" r:id="rId8"/>
    <p:sldId id="421" r:id="rId9"/>
    <p:sldId id="422" r:id="rId10"/>
    <p:sldId id="420" r:id="rId11"/>
    <p:sldId id="423" r:id="rId12"/>
  </p:sldIdLst>
  <p:sldSz cx="9144000" cy="6858000" type="screen4x3"/>
  <p:notesSz cx="7010400" cy="12039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ewton Adkins" initials="NA" lastIdx="18" clrIdx="0"/>
  <p:cmAuthor id="2" name="Evan Baker" initials="EB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4" autoAdjust="0"/>
    <p:restoredTop sz="93979" autoAdjust="0"/>
  </p:normalViewPr>
  <p:slideViewPr>
    <p:cSldViewPr>
      <p:cViewPr varScale="1">
        <p:scale>
          <a:sx n="98" d="100"/>
          <a:sy n="98" d="100"/>
        </p:scale>
        <p:origin x="1464" y="1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60198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60198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B58FCFAE-2FD0-4BC9-BBF6-D541AFD67211}" type="datetimeFigureOut">
              <a:rPr lang="en-US" smtClean="0"/>
              <a:t>7/13/20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95300" y="903288"/>
            <a:ext cx="6019800" cy="4514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5718810"/>
            <a:ext cx="5608320" cy="541782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11435531"/>
            <a:ext cx="3037840" cy="60198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11435531"/>
            <a:ext cx="3037840" cy="60198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373F1CC-D614-4FB3-AC7D-98319C689F5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3744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523875" y="917575"/>
            <a:ext cx="6119813" cy="45910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73F1CC-D614-4FB3-AC7D-98319C689F5D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04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1028" name="Picture 4" descr="http://wyoweb.uwyo.edu/images/footer-logo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9714" y="6172200"/>
            <a:ext cx="4304573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51750" y="868680"/>
            <a:ext cx="1040499" cy="16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42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19400"/>
            <a:ext cx="7772400" cy="762000"/>
          </a:xfrm>
        </p:spPr>
        <p:txBody>
          <a:bodyPr/>
          <a:lstStyle>
            <a:lvl1pPr algn="ctr">
              <a:defRPr sz="28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57200" y="6019800"/>
            <a:ext cx="402371" cy="6401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537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82880" indent="-182880">
              <a:buFont typeface="Wingdings" panose="05000000000000000000" pitchFamily="2" charset="2"/>
              <a:buChar char="§"/>
              <a:defRPr sz="1600"/>
            </a:lvl1pPr>
            <a:lvl2pPr marL="742950" indent="-285750">
              <a:buFont typeface="Courier New" panose="02070309020205020404" pitchFamily="49" charset="0"/>
              <a:buChar char="o"/>
              <a:defRPr/>
            </a:lvl2pPr>
            <a:lvl4pPr marL="1600200" indent="-228600">
              <a:buFont typeface="Wingdings" panose="05000000000000000000" pitchFamily="2" charset="2"/>
              <a:buChar char="Ø"/>
              <a:defRPr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04800" y="1066800"/>
            <a:ext cx="8503920" cy="585216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3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385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013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683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 userDrawn="1"/>
        </p:nvCxnSpPr>
        <p:spPr>
          <a:xfrm>
            <a:off x="152400" y="838200"/>
            <a:ext cx="8610600" cy="0"/>
          </a:xfrm>
          <a:prstGeom prst="line">
            <a:avLst/>
          </a:prstGeom>
          <a:ln w="38100">
            <a:solidFill>
              <a:schemeClr val="bg1">
                <a:lumMod val="65000"/>
              </a:schemeClr>
            </a:solidFill>
          </a:ln>
          <a:effectLst>
            <a:outerShdw dist="85090" dir="1596000" rotWithShape="0">
              <a:srgbClr val="FFCC00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90600" y="137160"/>
            <a:ext cx="800100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4800" y="1752600"/>
            <a:ext cx="850392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Rounded Rectangle 9"/>
          <p:cNvSpPr/>
          <p:nvPr userDrawn="1"/>
        </p:nvSpPr>
        <p:spPr>
          <a:xfrm>
            <a:off x="228600" y="6477000"/>
            <a:ext cx="7040880" cy="137160"/>
          </a:xfrm>
          <a:prstGeom prst="round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>
                <a:solidFill>
                  <a:sysClr val="windowText" lastClr="00000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13" name="Rounded Rectangle 12"/>
          <p:cNvSpPr/>
          <p:nvPr userDrawn="1"/>
        </p:nvSpPr>
        <p:spPr>
          <a:xfrm>
            <a:off x="7376160" y="6477000"/>
            <a:ext cx="1463040" cy="137160"/>
          </a:xfrm>
          <a:prstGeom prst="roundRect">
            <a:avLst/>
          </a:prstGeom>
          <a:solidFill>
            <a:srgbClr val="FFCC00"/>
          </a:solidFill>
          <a:ln>
            <a:solidFill>
              <a:srgbClr val="FF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58200" y="6451398"/>
            <a:ext cx="454905" cy="178002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 b="1" baseline="0">
                <a:solidFill>
                  <a:schemeClr val="tx1"/>
                </a:solidFill>
                <a:latin typeface="Arial Narrow" panose="020B0606020202030204" pitchFamily="34" charset="0"/>
                <a:ea typeface="Arial Narrow" panose="020B0606020202030204" pitchFamily="34" charset="0"/>
                <a:cs typeface="Arial" pitchFamily="34" charset="0"/>
              </a:defRPr>
            </a:lvl1pPr>
          </a:lstStyle>
          <a:p>
            <a:fld id="{5E9B6195-AEF7-4DF8-B36C-B411EC6C02A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3749040" y="6431280"/>
            <a:ext cx="1645920" cy="22860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spc="130" dirty="0">
                <a:solidFill>
                  <a:schemeClr val="tx1"/>
                </a:solidFill>
                <a:latin typeface="Arial Narrow" panose="020B0606020202030204" pitchFamily="34" charset="0"/>
              </a:rPr>
              <a:t>UNIVERSITY OF WYOMING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57200" y="91440"/>
            <a:ext cx="404639" cy="64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5462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9" r:id="rId2"/>
    <p:sldLayoutId id="2147483664" r:id="rId3"/>
    <p:sldLayoutId id="2147483665" r:id="rId4"/>
    <p:sldLayoutId id="2147483666" r:id="rId5"/>
    <p:sldLayoutId id="2147483667" r:id="rId6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b="1" kern="1200">
          <a:solidFill>
            <a:schemeClr val="tx1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anose="02070309020205020404" pitchFamily="49" charset="0"/>
        <a:buChar char="o"/>
        <a:defRPr sz="16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Ø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1200" kern="1200">
          <a:solidFill>
            <a:schemeClr val="tx1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dirty="0"/>
            </a:br>
            <a:r>
              <a:rPr lang="en-US" dirty="0"/>
              <a:t>Next Cycle of Planning Initiatives</a:t>
            </a:r>
            <a:endParaRPr lang="en-US" dirty="0">
              <a:latin typeface="Arial Narrow" panose="020B0606020202030204" pitchFamily="34" charset="0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71600" y="3962400"/>
            <a:ext cx="6400800" cy="2209800"/>
          </a:xfrm>
        </p:spPr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University of Wyoming Board of Trustees </a:t>
            </a:r>
          </a:p>
          <a:p>
            <a:endParaRPr lang="en-US" dirty="0"/>
          </a:p>
          <a:p>
            <a:r>
              <a:rPr lang="en-US" dirty="0"/>
              <a:t>Ed Seidel</a:t>
            </a:r>
          </a:p>
          <a:p>
            <a:r>
              <a:rPr lang="en-US" dirty="0"/>
              <a:t>Neil Theobald</a:t>
            </a:r>
          </a:p>
          <a:p>
            <a:r>
              <a:rPr lang="en-US" i="1" dirty="0"/>
              <a:t>July 16, 2020</a:t>
            </a:r>
          </a:p>
          <a:p>
            <a:endParaRPr lang="en-US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747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Initiatives in 2019-20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232198"/>
          </a:xfrm>
        </p:spPr>
        <p:txBody>
          <a:bodyPr>
            <a:normAutofit/>
          </a:bodyPr>
          <a:lstStyle/>
          <a:p>
            <a:r>
              <a:rPr lang="en-US" dirty="0"/>
              <a:t>Ensuring an Excellent Education–The heart and soul of our mission</a:t>
            </a:r>
          </a:p>
          <a:p>
            <a:pPr lvl="1"/>
            <a:r>
              <a:rPr lang="en-US" dirty="0"/>
              <a:t>A great university starts with great faculty and staff</a:t>
            </a:r>
          </a:p>
          <a:p>
            <a:pPr lvl="2"/>
            <a:r>
              <a:rPr lang="en-US" dirty="0"/>
              <a:t>Past cuts in faculty and staff numbers continue to strain UW’s capacity</a:t>
            </a:r>
          </a:p>
          <a:p>
            <a:pPr lvl="2"/>
            <a:r>
              <a:rPr lang="en-US" dirty="0"/>
              <a:t>55 faculty searches in 2019-20</a:t>
            </a:r>
          </a:p>
          <a:p>
            <a:pPr lvl="2"/>
            <a:r>
              <a:rPr lang="en-US" dirty="0"/>
              <a:t>Dozens of staff searches in 2019-20</a:t>
            </a:r>
          </a:p>
          <a:p>
            <a:pPr lvl="1"/>
            <a:r>
              <a:rPr lang="en-US" dirty="0"/>
              <a:t>Rebuilding faculty and staff so UW can provide Wyoming with even more bright college graduates who possess tools to embrace a changing world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Addressing Wyoming’s Most Pressing Challenges–UW’s 2019-20 research efforts</a:t>
            </a:r>
          </a:p>
          <a:p>
            <a:pPr lvl="1"/>
            <a:r>
              <a:rPr lang="en-US" dirty="0"/>
              <a:t>Energy transitions</a:t>
            </a:r>
          </a:p>
          <a:p>
            <a:pPr lvl="2"/>
            <a:r>
              <a:rPr lang="en-US" dirty="0"/>
              <a:t>UW provided pragmatic and effective solutions that significantly lower the carbon intensity of energy generation</a:t>
            </a:r>
          </a:p>
          <a:p>
            <a:pPr lvl="2"/>
            <a:r>
              <a:rPr lang="en-US" dirty="0"/>
              <a:t>UW is a world leader in carbon dioxide management and improved oil and gas recovery. </a:t>
            </a:r>
          </a:p>
          <a:p>
            <a:pPr lvl="1"/>
            <a:r>
              <a:rPr lang="en-US" dirty="0"/>
              <a:t>Agricultural extension activities around animal production, management of invasive species, and sustainable range management</a:t>
            </a:r>
          </a:p>
          <a:p>
            <a:pPr lvl="1"/>
            <a:r>
              <a:rPr lang="en-US" dirty="0"/>
              <a:t>Developed BOT-approved AMK Ranch research agenda</a:t>
            </a:r>
          </a:p>
          <a:p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11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Initiatives in 2019-20 (continued)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458200" cy="5232198"/>
          </a:xfrm>
        </p:spPr>
        <p:txBody>
          <a:bodyPr>
            <a:normAutofit/>
          </a:bodyPr>
          <a:lstStyle/>
          <a:p>
            <a:r>
              <a:rPr lang="en-US" dirty="0"/>
              <a:t>Being Affordable–UW’s 2019-20 student success initiative</a:t>
            </a:r>
          </a:p>
          <a:p>
            <a:pPr lvl="1"/>
            <a:r>
              <a:rPr lang="en-US" dirty="0"/>
              <a:t>At July 2019 meeting in Riverton, the UW Board of Trustees reallocated over $1 million to address a financial aid system that was causing out-of-pocket costs for Wyoming residents with family incomes under $75,000 to rise much faster than any other group of students</a:t>
            </a:r>
          </a:p>
          <a:p>
            <a:pPr lvl="1"/>
            <a:r>
              <a:rPr lang="en-US" dirty="0"/>
              <a:t>In October, UW created an “Affordability and Student Success” to identify and lower/eliminate barriers to 4-year graduation and continue to analyze how UW can better help students manage their debt levels–a similar program at Indiana University (IU) lowered student debt by $90 million over 6 years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Being Accessible–UW’s 2019-20 distance education and community college partnerships</a:t>
            </a:r>
          </a:p>
          <a:p>
            <a:pPr lvl="1"/>
            <a:r>
              <a:rPr lang="en-US" dirty="0"/>
              <a:t>UW created nearly a dozen new academic </a:t>
            </a:r>
            <a:r>
              <a:rPr lang="en-US"/>
              <a:t>offerings for Wyomingites </a:t>
            </a:r>
            <a:r>
              <a:rPr lang="en-US" dirty="0"/>
              <a:t>who cannot come to Laramie </a:t>
            </a:r>
          </a:p>
          <a:p>
            <a:pPr lvl="1"/>
            <a:r>
              <a:rPr lang="en-US" dirty="0"/>
              <a:t>In January, the College of Business, with significant financial support from the UW Board of Trustees, launched an online accounting degree completion program across Wyoming</a:t>
            </a:r>
          </a:p>
          <a:p>
            <a:pPr lvl="1"/>
            <a:r>
              <a:rPr lang="en-US" dirty="0"/>
              <a:t>Record degree production in 2019-20: over 3,000 degrees</a:t>
            </a:r>
          </a:p>
          <a:p>
            <a:pPr lvl="1"/>
            <a:r>
              <a:rPr lang="en-US" dirty="0"/>
              <a:t>Record number of degrees earned by racial minorities in 2019-20: 385 or 12%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70119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Initiatives in 2019-20: President Seidel Initial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5384598"/>
          </a:xfrm>
        </p:spPr>
        <p:txBody>
          <a:bodyPr>
            <a:normAutofit/>
          </a:bodyPr>
          <a:lstStyle/>
          <a:p>
            <a:r>
              <a:rPr lang="en-US" sz="2800" dirty="0"/>
              <a:t>Focused immediately on critical short-term issues</a:t>
            </a:r>
          </a:p>
          <a:p>
            <a:pPr lvl="1"/>
            <a:r>
              <a:rPr lang="en-US" sz="2800" dirty="0"/>
              <a:t>COVID-19 and safety</a:t>
            </a:r>
          </a:p>
          <a:p>
            <a:pPr lvl="2"/>
            <a:r>
              <a:rPr lang="en-US" sz="2400" dirty="0"/>
              <a:t>Campus Safety, Athletics Program</a:t>
            </a:r>
          </a:p>
          <a:p>
            <a:pPr lvl="1"/>
            <a:r>
              <a:rPr lang="en-US" sz="2800" dirty="0"/>
              <a:t>Budget concerns driven by national/state economic conditions</a:t>
            </a:r>
          </a:p>
          <a:p>
            <a:pPr lvl="2"/>
            <a:r>
              <a:rPr lang="en-US" sz="2400" dirty="0"/>
              <a:t>Budget memo already states priorities for investments</a:t>
            </a:r>
          </a:p>
          <a:p>
            <a:pPr lvl="2"/>
            <a:r>
              <a:rPr lang="en-US" sz="2400" dirty="0"/>
              <a:t>”Two years to two decades”</a:t>
            </a:r>
          </a:p>
          <a:p>
            <a:pPr lvl="1"/>
            <a:r>
              <a:rPr lang="en-US" sz="2800" dirty="0"/>
              <a:t>Getting to know the institution and community</a:t>
            </a:r>
          </a:p>
          <a:p>
            <a:pPr lvl="1"/>
            <a:r>
              <a:rPr lang="en-US" sz="2800" dirty="0"/>
              <a:t>Building the team for the future</a:t>
            </a:r>
          </a:p>
          <a:p>
            <a:pPr lvl="2"/>
            <a:r>
              <a:rPr lang="en-US" sz="2400" dirty="0"/>
              <a:t>President office, cabinet and senior admin, community</a:t>
            </a:r>
          </a:p>
          <a:p>
            <a:pPr lvl="2"/>
            <a:r>
              <a:rPr lang="en-US" sz="2400" dirty="0"/>
              <a:t>Provost and dean searches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108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Initiatives in 2019-20: President Seidel Initial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066800"/>
            <a:ext cx="8534400" cy="538459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/>
              <a:t>Already have high aims for UW based on national trends in research and education as discussed in interview</a:t>
            </a:r>
          </a:p>
          <a:p>
            <a:pPr lvl="1"/>
            <a:r>
              <a:rPr lang="en-US" sz="2800" dirty="0"/>
              <a:t>Computing and data revolution bringing rapid and profound change</a:t>
            </a:r>
          </a:p>
          <a:p>
            <a:pPr lvl="2"/>
            <a:r>
              <a:rPr lang="en-US" sz="2400" dirty="0"/>
              <a:t>Every area of research, education, economic development impacted</a:t>
            </a:r>
          </a:p>
          <a:p>
            <a:pPr lvl="1"/>
            <a:r>
              <a:rPr lang="en-US" sz="2800" dirty="0"/>
              <a:t>Interdisciplinary and transdisciplinary trends over several decades</a:t>
            </a:r>
          </a:p>
          <a:p>
            <a:pPr lvl="2"/>
            <a:r>
              <a:rPr lang="en-US" sz="2400" dirty="0"/>
              <a:t>Many NAS, NAE studied highlight ”Convergence” and “Grand Challenges”</a:t>
            </a:r>
          </a:p>
          <a:p>
            <a:pPr lvl="2"/>
            <a:r>
              <a:rPr lang="en-US" sz="2400" dirty="0"/>
              <a:t>Harnessing power of universities to address problems of society</a:t>
            </a:r>
          </a:p>
          <a:p>
            <a:pPr lvl="2"/>
            <a:r>
              <a:rPr lang="en-US" sz="2400" dirty="0"/>
              <a:t>See ASU, UNM; many universities reconfigure themselves around this</a:t>
            </a:r>
          </a:p>
          <a:p>
            <a:pPr lvl="1"/>
            <a:r>
              <a:rPr lang="en-US" sz="2800" dirty="0"/>
              <a:t>Universities looked to as engines of innovation</a:t>
            </a:r>
          </a:p>
          <a:p>
            <a:pPr lvl="2"/>
            <a:r>
              <a:rPr lang="en-US" sz="2400" dirty="0"/>
              <a:t>Power existing and new economies</a:t>
            </a:r>
          </a:p>
          <a:p>
            <a:pPr lvl="1"/>
            <a:endParaRPr lang="en-US" sz="2800" dirty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562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Initiatives in 2019-20: President Seidel Initial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534400" cy="5562600"/>
          </a:xfrm>
        </p:spPr>
        <p:txBody>
          <a:bodyPr>
            <a:normAutofit/>
          </a:bodyPr>
          <a:lstStyle/>
          <a:p>
            <a:r>
              <a:rPr lang="en-US" sz="2400" dirty="0"/>
              <a:t>Long term aims for UW</a:t>
            </a:r>
          </a:p>
          <a:p>
            <a:pPr lvl="1"/>
            <a:r>
              <a:rPr lang="en-US" sz="2400" dirty="0"/>
              <a:t>“Best of Breed” 21</a:t>
            </a:r>
            <a:r>
              <a:rPr lang="en-US" sz="2400" baseline="30000" dirty="0"/>
              <a:t>st</a:t>
            </a:r>
            <a:r>
              <a:rPr lang="en-US" sz="2400" dirty="0"/>
              <a:t> century land grant university true to its Wyoming roots</a:t>
            </a:r>
          </a:p>
          <a:p>
            <a:pPr lvl="2"/>
            <a:r>
              <a:rPr lang="en-US" sz="2000" dirty="0"/>
              <a:t>Intimate, accessible, affordable, student success-oriented</a:t>
            </a:r>
          </a:p>
          <a:p>
            <a:pPr lvl="1"/>
            <a:r>
              <a:rPr lang="en-US" sz="2400" dirty="0"/>
              <a:t>More digital</a:t>
            </a:r>
          </a:p>
          <a:p>
            <a:pPr lvl="2"/>
            <a:r>
              <a:rPr lang="en-US" sz="2000" dirty="0"/>
              <a:t>Online; Data, computing, AI</a:t>
            </a:r>
          </a:p>
          <a:p>
            <a:pPr lvl="1"/>
            <a:r>
              <a:rPr lang="en-US" sz="2400" dirty="0"/>
              <a:t>More entrepreneurial</a:t>
            </a:r>
          </a:p>
          <a:p>
            <a:pPr lvl="2"/>
            <a:r>
              <a:rPr lang="en-US" sz="2000" dirty="0"/>
              <a:t>Spirit and practice</a:t>
            </a:r>
          </a:p>
          <a:p>
            <a:pPr lvl="1"/>
            <a:r>
              <a:rPr lang="en-US" sz="2400" dirty="0"/>
              <a:t>More interdisciplinary</a:t>
            </a:r>
          </a:p>
          <a:p>
            <a:pPr lvl="2"/>
            <a:r>
              <a:rPr lang="en-US" sz="2000" dirty="0"/>
              <a:t>Integrative across UW to tackle WY problems</a:t>
            </a:r>
          </a:p>
          <a:p>
            <a:pPr lvl="1"/>
            <a:r>
              <a:rPr lang="en-US" sz="2400" dirty="0"/>
              <a:t>More inclusive</a:t>
            </a:r>
          </a:p>
          <a:p>
            <a:pPr lvl="2"/>
            <a:r>
              <a:rPr lang="en-US" sz="2000" dirty="0"/>
              <a:t>Broad-based; students from all walks of life given opportunities</a:t>
            </a:r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9905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Initiatives in 2019-20: President Seidel Initial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562600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To achieve these goals we will need…</a:t>
            </a:r>
          </a:p>
          <a:p>
            <a:pPr lvl="1"/>
            <a:r>
              <a:rPr lang="en-US" sz="2400" dirty="0"/>
              <a:t>Focus on student success</a:t>
            </a:r>
          </a:p>
          <a:p>
            <a:pPr lvl="1"/>
            <a:r>
              <a:rPr lang="en-US" sz="2400" dirty="0"/>
              <a:t>Selective investments even as we may reduce programs that do not align</a:t>
            </a:r>
          </a:p>
          <a:p>
            <a:pPr lvl="1"/>
            <a:r>
              <a:rPr lang="en-US" sz="2400" dirty="0"/>
              <a:t>Maintain intimate size; students cannot get lost!</a:t>
            </a:r>
          </a:p>
          <a:p>
            <a:pPr lvl="2"/>
            <a:r>
              <a:rPr lang="en-US" sz="2000" dirty="0"/>
              <a:t>But sub-critical mass; need to grow enrollment both at grad and undergrad level</a:t>
            </a:r>
          </a:p>
          <a:p>
            <a:pPr lvl="1"/>
            <a:r>
              <a:rPr lang="en-US" sz="2400" dirty="0"/>
              <a:t>Grow R&amp;D enterprise to drive innovation</a:t>
            </a:r>
          </a:p>
          <a:p>
            <a:pPr lvl="1"/>
            <a:r>
              <a:rPr lang="en-US" sz="2400" dirty="0"/>
              <a:t>Stronger connections and partnerships across WY to communities, community colleges, business, corporate partners</a:t>
            </a:r>
          </a:p>
          <a:p>
            <a:pPr lvl="1"/>
            <a:r>
              <a:rPr lang="en-US" sz="2400" dirty="0"/>
              <a:t>Other financial growth channels</a:t>
            </a:r>
          </a:p>
          <a:p>
            <a:r>
              <a:rPr lang="en-US" sz="2400" dirty="0"/>
              <a:t>These ideas dovetail with UW Foundation Initiatives</a:t>
            </a:r>
          </a:p>
          <a:p>
            <a:pPr lvl="1"/>
            <a:r>
              <a:rPr lang="en-US" sz="2400" dirty="0"/>
              <a:t>Attract top candidates for leadership positions who can add to this vision</a:t>
            </a:r>
          </a:p>
          <a:p>
            <a:pPr lvl="1"/>
            <a:r>
              <a:rPr lang="en-US" sz="2400" dirty="0"/>
              <a:t>Give them the tools and resources to succeed, attract others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1623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Planning Initiatives in 2019-20: President Seidel Initial Priorities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763000" cy="5562600"/>
          </a:xfrm>
        </p:spPr>
        <p:txBody>
          <a:bodyPr>
            <a:normAutofit/>
          </a:bodyPr>
          <a:lstStyle/>
          <a:p>
            <a:r>
              <a:rPr lang="en-US" sz="2400" dirty="0"/>
              <a:t>Next year will be spent</a:t>
            </a:r>
          </a:p>
          <a:p>
            <a:pPr lvl="1"/>
            <a:r>
              <a:rPr lang="en-US" sz="2400" dirty="0"/>
              <a:t>Building out this vision with board, administration and faculty</a:t>
            </a:r>
          </a:p>
          <a:p>
            <a:pPr lvl="2"/>
            <a:r>
              <a:rPr lang="en-US" sz="2200" dirty="0"/>
              <a:t>Shared governance discussions timely</a:t>
            </a:r>
          </a:p>
          <a:p>
            <a:pPr lvl="1"/>
            <a:r>
              <a:rPr lang="en-US" sz="2400" dirty="0"/>
              <a:t>Developing specific programs to execute</a:t>
            </a:r>
          </a:p>
          <a:p>
            <a:pPr lvl="1"/>
            <a:r>
              <a:rPr lang="en-US" sz="2400" dirty="0"/>
              <a:t>Recruiting new teams to turbocharge</a:t>
            </a:r>
          </a:p>
          <a:p>
            <a:pPr lvl="2"/>
            <a:r>
              <a:rPr lang="en-US" sz="2000" dirty="0"/>
              <a:t>UW Foundation, partners across state, corporate partners all critical to achieve these goals</a:t>
            </a:r>
          </a:p>
          <a:p>
            <a:r>
              <a:rPr lang="en-US" sz="2400" dirty="0"/>
              <a:t>“Best of Breed” 21</a:t>
            </a:r>
            <a:r>
              <a:rPr lang="en-US" sz="2400" baseline="30000" dirty="0"/>
              <a:t>st</a:t>
            </a:r>
            <a:r>
              <a:rPr lang="en-US" sz="2400" dirty="0"/>
              <a:t> century land grant university true to its Wyoming roots</a:t>
            </a:r>
          </a:p>
          <a:p>
            <a:pPr lvl="1"/>
            <a:r>
              <a:rPr lang="en-US" sz="2400" dirty="0"/>
              <a:t>“Two years to two decades”</a:t>
            </a:r>
          </a:p>
          <a:p>
            <a:pPr lvl="1"/>
            <a:r>
              <a:rPr lang="en-US" sz="2400" dirty="0"/>
              <a:t>A national model for impact in </a:t>
            </a:r>
            <a:r>
              <a:rPr lang="en-US" sz="2400"/>
              <a:t>the State</a:t>
            </a:r>
            <a:endParaRPr lang="en-US" sz="2400" dirty="0"/>
          </a:p>
          <a:p>
            <a:pPr lvl="1"/>
            <a:r>
              <a:rPr lang="en-US" sz="2400" dirty="0"/>
              <a:t>We can do this!</a:t>
            </a:r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5E9B6195-AEF7-4DF8-B36C-B411EC6C02A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147042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/>
      <a:bodyPr vert="horz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 typeface="Wingdings" pitchFamily="2" charset="2"/>
          <a:buNone/>
          <a:tabLst/>
          <a:defRPr kumimoji="0" sz="1400" b="0" i="0" u="sng" strike="noStrike" kern="0" cap="none" spc="0" normalizeH="0" baseline="0" noProof="0" dirty="0" smtClean="0">
            <a:ln>
              <a:noFill/>
            </a:ln>
            <a:solidFill>
              <a:srgbClr val="000000"/>
            </a:solidFill>
            <a:effectLst/>
            <a:uLnTx/>
            <a:uFillTx/>
            <a:latin typeface="Arial Narrow"/>
            <a:ea typeface="ＭＳ Ｐゴシック" pitchFamily="-106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024AD08B675544BFB4D43D047962BD" ma:contentTypeVersion="13" ma:contentTypeDescription="Create a new document." ma:contentTypeScope="" ma:versionID="4ae717c324b4dfe345e046a104f00a75">
  <xsd:schema xmlns:xsd="http://www.w3.org/2001/XMLSchema" xmlns:xs="http://www.w3.org/2001/XMLSchema" xmlns:p="http://schemas.microsoft.com/office/2006/metadata/properties" xmlns:ns3="27e6846d-0e71-4bd6-b025-5c6bdea17359" xmlns:ns4="2c9ec9cf-eb3f-4c07-847d-e2c8dceea867" targetNamespace="http://schemas.microsoft.com/office/2006/metadata/properties" ma:root="true" ma:fieldsID="c7f2bb5196969cac07866ad6b11224b2" ns3:_="" ns4:_="">
    <xsd:import namespace="27e6846d-0e71-4bd6-b025-5c6bdea17359"/>
    <xsd:import namespace="2c9ec9cf-eb3f-4c07-847d-e2c8dceea86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e6846d-0e71-4bd6-b025-5c6bdea1735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9ec9cf-eb3f-4c07-847d-e2c8dceea86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BE43CE1C-CA29-4E67-BDAA-4A49060010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7e6846d-0e71-4bd6-b025-5c6bdea17359"/>
    <ds:schemaRef ds:uri="2c9ec9cf-eb3f-4c07-847d-e2c8dceea86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A21A92-AD20-4079-B871-E380B04A11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F78CDF-8A4A-486C-9176-7F29442CA8D7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2c9ec9cf-eb3f-4c07-847d-e2c8dceea867"/>
    <ds:schemaRef ds:uri="http://www.w3.org/XML/1998/namespace"/>
    <ds:schemaRef ds:uri="27e6846d-0e71-4bd6-b025-5c6bdea17359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18395</TotalTime>
  <Words>805</Words>
  <Application>Microsoft Macintosh PowerPoint</Application>
  <PresentationFormat>On-screen Show (4:3)</PresentationFormat>
  <Paragraphs>98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Courier New</vt:lpstr>
      <vt:lpstr>Wingdings</vt:lpstr>
      <vt:lpstr>1_Office Theme</vt:lpstr>
      <vt:lpstr> Next Cycle of Planning Initiatives</vt:lpstr>
      <vt:lpstr>Planning Initiatives in 2019-20</vt:lpstr>
      <vt:lpstr>Planning Initiatives in 2019-20 (continued)</vt:lpstr>
      <vt:lpstr>Planning Initiatives in 2019-20: President Seidel Initial Priorities</vt:lpstr>
      <vt:lpstr>Planning Initiatives in 2019-20: President Seidel Initial Priorities</vt:lpstr>
      <vt:lpstr>Planning Initiatives in 2019-20: President Seidel Initial Priorities</vt:lpstr>
      <vt:lpstr>Planning Initiatives in 2019-20: President Seidel Initial Priorities</vt:lpstr>
      <vt:lpstr>Planning Initiatives in 2019-20: President Seidel Initial Priorities</vt:lpstr>
    </vt:vector>
  </TitlesOfParts>
  <Company>Huron Consulting Group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30 Day Roadmap</dc:title>
  <dc:creator>Neil Theobald</dc:creator>
  <cp:lastModifiedBy>Microsoft Office User</cp:lastModifiedBy>
  <cp:revision>493</cp:revision>
  <cp:lastPrinted>2019-08-05T20:19:02Z</cp:lastPrinted>
  <dcterms:created xsi:type="dcterms:W3CDTF">2016-07-20T07:12:02Z</dcterms:created>
  <dcterms:modified xsi:type="dcterms:W3CDTF">2020-07-13T12:13:47Z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0x0101000A024AD08B675544BFB4D43D047962BD</vt:lpwstr>
  </property>
</Properties>
</file>