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5"/>
  </p:notesMasterIdLst>
  <p:handoutMasterIdLst>
    <p:handoutMasterId r:id="rId16"/>
  </p:handoutMasterIdLst>
  <p:sldIdLst>
    <p:sldId id="312" r:id="rId2"/>
    <p:sldId id="356" r:id="rId3"/>
    <p:sldId id="360" r:id="rId4"/>
    <p:sldId id="364" r:id="rId5"/>
    <p:sldId id="365" r:id="rId6"/>
    <p:sldId id="370" r:id="rId7"/>
    <p:sldId id="357" r:id="rId8"/>
    <p:sldId id="367" r:id="rId9"/>
    <p:sldId id="359" r:id="rId10"/>
    <p:sldId id="371" r:id="rId11"/>
    <p:sldId id="373" r:id="rId12"/>
    <p:sldId id="362" r:id="rId13"/>
    <p:sldId id="372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/>
    <p:restoredTop sz="82993"/>
  </p:normalViewPr>
  <p:slideViewPr>
    <p:cSldViewPr snapToGrid="0" snapToObjects="1">
      <p:cViewPr varScale="1">
        <p:scale>
          <a:sx n="116" d="100"/>
          <a:sy n="116" d="100"/>
        </p:scale>
        <p:origin x="1504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50C5-AE7E-9E4B-88A4-C7D7854C4184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025C5-130B-0147-A229-2E145A07D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7F73E-3B87-1947-8707-E766F727A89B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303B3-D0CA-8844-A7F2-8FD0E3E3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0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28EAFA9-7502-42D3-9B79-C38E938C236F}" type="datetimeFigureOut">
              <a:rPr lang="en-US" smtClean="0"/>
              <a:pPr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60" y="2112621"/>
            <a:ext cx="8581292" cy="40560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Charge: Shared Governance is:</a:t>
            </a:r>
          </a:p>
          <a:p>
            <a:r>
              <a:rPr lang="en-US" dirty="0"/>
              <a:t>is a </a:t>
            </a:r>
            <a:r>
              <a:rPr lang="en-US" b="1" i="1" dirty="0"/>
              <a:t>TENET</a:t>
            </a:r>
            <a:r>
              <a:rPr lang="en-US" dirty="0"/>
              <a:t> of universities as intellectual communities</a:t>
            </a:r>
          </a:p>
          <a:p>
            <a:r>
              <a:rPr lang="en-US" dirty="0"/>
              <a:t>requires </a:t>
            </a:r>
            <a:r>
              <a:rPr lang="en-US" b="1" i="1" dirty="0"/>
              <a:t>COLLABORATION</a:t>
            </a:r>
            <a:r>
              <a:rPr lang="en-US" dirty="0"/>
              <a:t> through established structures &amp; procedures that recognize the contributions &amp; requirements of all members of the university</a:t>
            </a:r>
          </a:p>
          <a:p>
            <a:pPr marL="0" indent="0">
              <a:buNone/>
            </a:pPr>
            <a:r>
              <a:rPr lang="en-US" dirty="0"/>
              <a:t>What we all agree upon:</a:t>
            </a:r>
          </a:p>
          <a:p>
            <a:r>
              <a:rPr lang="en-US" dirty="0"/>
              <a:t>is a decision-making </a:t>
            </a:r>
            <a:r>
              <a:rPr lang="en-US" b="1" i="1" dirty="0"/>
              <a:t>PROCESS</a:t>
            </a:r>
          </a:p>
          <a:p>
            <a:r>
              <a:rPr lang="en-US" dirty="0"/>
              <a:t>is centered on </a:t>
            </a:r>
            <a:r>
              <a:rPr lang="en-US" b="1" i="1" dirty="0"/>
              <a:t>COMMUNICATION, TRUST &amp; RESPECT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076097"/>
            <a:ext cx="7313613" cy="868362"/>
          </a:xfrm>
        </p:spPr>
        <p:txBody>
          <a:bodyPr/>
          <a:lstStyle/>
          <a:p>
            <a:r>
              <a:rPr lang="en-US" dirty="0"/>
              <a:t>Shared Governance: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1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0123-2CA9-E541-B746-BCBF46B1D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44" y="1735138"/>
            <a:ext cx="7954178" cy="4619624"/>
          </a:xfrm>
        </p:spPr>
        <p:txBody>
          <a:bodyPr>
            <a:normAutofit/>
          </a:bodyPr>
          <a:lstStyle/>
          <a:p>
            <a:r>
              <a:rPr lang="en-US" b="1" dirty="0"/>
              <a:t>A University</a:t>
            </a:r>
            <a:r>
              <a:rPr lang="en-US" dirty="0"/>
              <a:t> is an intellectual community whose members carry unique roles and responsibilities to knowledge, education, and the community at large. </a:t>
            </a:r>
          </a:p>
          <a:p>
            <a:r>
              <a:rPr lang="en-US" b="1" dirty="0"/>
              <a:t>Consultation</a:t>
            </a:r>
            <a:r>
              <a:rPr lang="en-US" dirty="0"/>
              <a:t> means initiating discussion early, at the appropriate levels, hearing what is said, and communicating back.</a:t>
            </a:r>
          </a:p>
          <a:p>
            <a:r>
              <a:rPr lang="en-US" b="1" dirty="0"/>
              <a:t>Leaders</a:t>
            </a:r>
            <a:r>
              <a:rPr lang="en-US" dirty="0"/>
              <a:t> are members of the </a:t>
            </a:r>
            <a:r>
              <a:rPr lang="en-US" b="1" dirty="0"/>
              <a:t>community</a:t>
            </a:r>
            <a:r>
              <a:rPr lang="en-US" dirty="0"/>
              <a:t>.</a:t>
            </a:r>
          </a:p>
          <a:p>
            <a:r>
              <a:rPr lang="en-US" b="1" dirty="0"/>
              <a:t>Service</a:t>
            </a:r>
            <a:r>
              <a:rPr lang="en-US" dirty="0"/>
              <a:t> is a key component of the successful intellectual community. Communities need to prepare their members for service, and to select of their best for service.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4FA22-E89A-E74D-838A-3C76DB43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Definitions: </a:t>
            </a:r>
          </a:p>
        </p:txBody>
      </p:sp>
    </p:spTree>
    <p:extLst>
      <p:ext uri="{BB962C8B-B14F-4D97-AF65-F5344CB8AC3E}">
        <p14:creationId xmlns:p14="http://schemas.microsoft.com/office/powerpoint/2010/main" val="146439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6389-E82F-4144-892E-3A3A3DC7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3" y="1186039"/>
            <a:ext cx="7313613" cy="868362"/>
          </a:xfrm>
        </p:spPr>
        <p:txBody>
          <a:bodyPr/>
          <a:lstStyle/>
          <a:p>
            <a:r>
              <a:rPr lang="en-US" dirty="0"/>
              <a:t>Shared Vision: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AE93-BAE3-354C-B4E4-6F5C78BD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2898140"/>
            <a:ext cx="7313613" cy="3480626"/>
          </a:xfrm>
        </p:spPr>
        <p:txBody>
          <a:bodyPr/>
          <a:lstStyle/>
          <a:p>
            <a:r>
              <a:rPr lang="en-US" dirty="0"/>
              <a:t>When priorities are aligned and processes are honored, there is a trust dividend that builds and maintains a functional intellectual community of faculty, students, administrators and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0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A4CB-062E-424A-B143-16350E3F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1222271"/>
            <a:ext cx="7313613" cy="868362"/>
          </a:xfrm>
        </p:spPr>
        <p:txBody>
          <a:bodyPr/>
          <a:lstStyle/>
          <a:p>
            <a:r>
              <a:rPr lang="en-US" dirty="0"/>
              <a:t>Next Steps: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B766125C-F807-AF4B-984F-70BF50E45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2310489"/>
            <a:ext cx="7313613" cy="274110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35C32-7C96-264E-81B5-B6BC24AB81E9}"/>
              </a:ext>
            </a:extLst>
          </p:cNvPr>
          <p:cNvSpPr txBox="1"/>
          <p:nvPr/>
        </p:nvSpPr>
        <p:spPr>
          <a:xfrm>
            <a:off x="3158903" y="5271453"/>
            <a:ext cx="319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(Then A Pythian Paper Occurs…)</a:t>
            </a:r>
          </a:p>
        </p:txBody>
      </p:sp>
    </p:spTree>
    <p:extLst>
      <p:ext uri="{BB962C8B-B14F-4D97-AF65-F5344CB8AC3E}">
        <p14:creationId xmlns:p14="http://schemas.microsoft.com/office/powerpoint/2010/main" val="396838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9C94-CA55-7240-840D-3CF6A83D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3" y="967487"/>
            <a:ext cx="7313613" cy="868362"/>
          </a:xfrm>
        </p:spPr>
        <p:txBody>
          <a:bodyPr/>
          <a:lstStyle/>
          <a:p>
            <a:r>
              <a:rPr lang="en-US" dirty="0"/>
              <a:t>Our Role Today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19040-ECE6-B643-8AD8-C6D375B7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48" y="2484285"/>
            <a:ext cx="7313613" cy="4056062"/>
          </a:xfrm>
        </p:spPr>
        <p:txBody>
          <a:bodyPr/>
          <a:lstStyle/>
          <a:p>
            <a:r>
              <a:rPr lang="en-US" dirty="0"/>
              <a:t>1. We’re always happy to talk 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 We’re even more happy to listen …</a:t>
            </a:r>
          </a:p>
          <a:p>
            <a:endParaRPr lang="en-US" dirty="0"/>
          </a:p>
          <a:p>
            <a:r>
              <a:rPr lang="en-US" dirty="0"/>
              <a:t>3. And September, we write …</a:t>
            </a:r>
          </a:p>
          <a:p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B16D302-E2D7-2344-8143-1C6764A24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2" b="97465" l="2381" r="97143">
                        <a14:foregroundMark x1="63810" y1="1972" x2="63810" y2="1972"/>
                        <a14:foregroundMark x1="2857" y1="46479" x2="2857" y2="46479"/>
                        <a14:foregroundMark x1="55714" y1="97465" x2="55714" y2="97465"/>
                        <a14:foregroundMark x1="97143" y1="76901" x2="97143" y2="76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243" y="2269474"/>
            <a:ext cx="1890509" cy="31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2" y="1735138"/>
            <a:ext cx="7510561" cy="4619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b="1" dirty="0"/>
              <a:t>Great Colleges to Work For </a:t>
            </a:r>
            <a:r>
              <a:rPr lang="en-US" dirty="0"/>
              <a:t>survey. (&amp; </a:t>
            </a:r>
            <a:r>
              <a:rPr lang="en-US" b="1" dirty="0"/>
              <a:t>HLC</a:t>
            </a:r>
            <a:r>
              <a:rPr lang="en-US" dirty="0"/>
              <a:t> &amp; now </a:t>
            </a:r>
            <a:r>
              <a:rPr lang="en-US" b="1" dirty="0"/>
              <a:t>State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GC Survey showed: </a:t>
            </a:r>
          </a:p>
          <a:p>
            <a:r>
              <a:rPr lang="en-US" dirty="0"/>
              <a:t>An erosion of confidence in and understanding of shared governance at UW</a:t>
            </a:r>
          </a:p>
          <a:p>
            <a:r>
              <a:rPr lang="en-US" dirty="0"/>
              <a:t>Shared governance means different things to different people. </a:t>
            </a:r>
          </a:p>
          <a:p>
            <a:r>
              <a:rPr lang="en-US" dirty="0"/>
              <a:t>The scopes of authority and responsibility are not clearly understood. 					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15" y="866776"/>
            <a:ext cx="7779433" cy="868362"/>
          </a:xfrm>
        </p:spPr>
        <p:txBody>
          <a:bodyPr/>
          <a:lstStyle/>
          <a:p>
            <a:r>
              <a:rPr lang="en-US" dirty="0"/>
              <a:t>What brings us to this moment?</a:t>
            </a:r>
          </a:p>
        </p:txBody>
      </p:sp>
    </p:spTree>
    <p:extLst>
      <p:ext uri="{BB962C8B-B14F-4D97-AF65-F5344CB8AC3E}">
        <p14:creationId xmlns:p14="http://schemas.microsoft.com/office/powerpoint/2010/main" val="3894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566F-7F1B-3E41-BB86-9DBA4FC27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6" y="2407490"/>
            <a:ext cx="7313613" cy="4056062"/>
          </a:xfrm>
        </p:spPr>
        <p:txBody>
          <a:bodyPr>
            <a:normAutofit/>
          </a:bodyPr>
          <a:lstStyle/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Caroline McCracken-Flesher </a:t>
            </a:r>
            <a:r>
              <a:rPr lang="en-US" dirty="0"/>
              <a:t>(Professor, English &amp; a past chair of Faculty Senate) Working Group Chair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Jacquelyn Bridgeman</a:t>
            </a:r>
            <a:r>
              <a:rPr lang="en-US" dirty="0"/>
              <a:t> (Professor of Law; Director, School of Culture, Gender &amp; Social Justice)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Adrienne </a:t>
            </a:r>
            <a:r>
              <a:rPr lang="en-US" b="1" dirty="0" err="1"/>
              <a:t>Freng</a:t>
            </a:r>
            <a:r>
              <a:rPr lang="en-US" b="1" dirty="0"/>
              <a:t> </a:t>
            </a:r>
            <a:r>
              <a:rPr lang="en-US" dirty="0"/>
              <a:t>(Chair, Criminal Justice &amp; Sociology; Chair elect Faculty Senate)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 err="1"/>
              <a:t>Warrie</a:t>
            </a:r>
            <a:r>
              <a:rPr lang="en-US" b="1" dirty="0"/>
              <a:t> Means </a:t>
            </a:r>
            <a:r>
              <a:rPr lang="en-US" dirty="0"/>
              <a:t>(Assoc Dean Agriculture and Natural Resources, and a past chair of Faculty Senate)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Robert Sprague </a:t>
            </a:r>
            <a:r>
              <a:rPr lang="en-US" dirty="0"/>
              <a:t>(Professor, Legal Studies in Business)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1B1364-9DA6-5042-8F13-681CC579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02485"/>
            <a:ext cx="7313613" cy="868362"/>
          </a:xfrm>
        </p:spPr>
        <p:txBody>
          <a:bodyPr/>
          <a:lstStyle/>
          <a:p>
            <a:r>
              <a:rPr lang="en-US" dirty="0"/>
              <a:t>The Shared Governance </a:t>
            </a:r>
            <a:br>
              <a:rPr lang="en-US" dirty="0"/>
            </a:br>
            <a:r>
              <a:rPr lang="en-US" dirty="0"/>
              <a:t>Working Group: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7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DA3C-49CD-8348-BC6D-DB077D87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3" y="899845"/>
            <a:ext cx="7313613" cy="868362"/>
          </a:xfrm>
        </p:spPr>
        <p:txBody>
          <a:bodyPr/>
          <a:lstStyle/>
          <a:p>
            <a:r>
              <a:rPr lang="en-US" dirty="0"/>
              <a:t>Charge to SGWG: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30FC-4C9F-6142-A21D-10DC6C92A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4" y="2494793"/>
            <a:ext cx="7313613" cy="4056062"/>
          </a:xfrm>
        </p:spPr>
        <p:txBody>
          <a:bodyPr>
            <a:normAutofit/>
          </a:bodyPr>
          <a:lstStyle/>
          <a:p>
            <a:r>
              <a:rPr lang="en-US" dirty="0"/>
              <a:t>to engage the university community … in open discussions about shared governance at UW, and </a:t>
            </a:r>
          </a:p>
          <a:p>
            <a:r>
              <a:rPr lang="en-US" dirty="0"/>
              <a:t>to provide educative experiences that will clarify and improve understanding of shared governance at UW. </a:t>
            </a:r>
          </a:p>
          <a:p>
            <a:pPr marL="914400" lvl="2" indent="0">
              <a:buNone/>
            </a:pPr>
            <a:r>
              <a:rPr lang="en-US" dirty="0"/>
              <a:t>					Para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1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8F13-BD0D-E14F-BB0F-D5FCFEF7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921878"/>
            <a:ext cx="7313613" cy="868362"/>
          </a:xfrm>
        </p:spPr>
        <p:txBody>
          <a:bodyPr/>
          <a:lstStyle/>
          <a:p>
            <a:r>
              <a:rPr lang="en-US" dirty="0"/>
              <a:t>Desired Outcomes: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D426C-774F-1B40-9A43-90C5B6EFD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28352"/>
            <a:ext cx="7313613" cy="4056062"/>
          </a:xfrm>
        </p:spPr>
        <p:txBody>
          <a:bodyPr>
            <a:normAutofit/>
          </a:bodyPr>
          <a:lstStyle/>
          <a:p>
            <a:r>
              <a:rPr lang="en-US" b="1" dirty="0"/>
              <a:t>PYTHIAN PAPER on Shared Governance </a:t>
            </a:r>
            <a:r>
              <a:rPr lang="en-US" dirty="0"/>
              <a:t>that, at minimum, addresses cornerstone principles and provides recommendations for good practice, and </a:t>
            </a:r>
          </a:p>
          <a:p>
            <a:r>
              <a:rPr lang="en-US" dirty="0"/>
              <a:t>any additional </a:t>
            </a:r>
            <a:r>
              <a:rPr lang="en-US" b="1" dirty="0"/>
              <a:t>RECOMMENDATIONS</a:t>
            </a:r>
            <a:r>
              <a:rPr lang="en-US" dirty="0"/>
              <a:t> for restructuring of procedures or processes that may be needed to support successful shared governance. 	(note: SIWG role)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6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99E6-0D1D-5741-8C09-C6FF6C75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3" y="732621"/>
            <a:ext cx="7313613" cy="868362"/>
          </a:xfrm>
        </p:spPr>
        <p:txBody>
          <a:bodyPr/>
          <a:lstStyle/>
          <a:p>
            <a:r>
              <a:rPr lang="en-US" dirty="0"/>
              <a:t>Process: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D32E82-95D0-1142-A342-E6B3D3F9A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343722"/>
              </p:ext>
            </p:extLst>
          </p:nvPr>
        </p:nvGraphicFramePr>
        <p:xfrm>
          <a:off x="561860" y="2137272"/>
          <a:ext cx="7997451" cy="39881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5817">
                  <a:extLst>
                    <a:ext uri="{9D8B030D-6E8A-4147-A177-3AD203B41FA5}">
                      <a16:colId xmlns:a16="http://schemas.microsoft.com/office/drawing/2014/main" val="3457141297"/>
                    </a:ext>
                  </a:extLst>
                </a:gridCol>
                <a:gridCol w="2665817">
                  <a:extLst>
                    <a:ext uri="{9D8B030D-6E8A-4147-A177-3AD203B41FA5}">
                      <a16:colId xmlns:a16="http://schemas.microsoft.com/office/drawing/2014/main" val="3932624437"/>
                    </a:ext>
                  </a:extLst>
                </a:gridCol>
                <a:gridCol w="2665817">
                  <a:extLst>
                    <a:ext uri="{9D8B030D-6E8A-4147-A177-3AD203B41FA5}">
                      <a16:colId xmlns:a16="http://schemas.microsoft.com/office/drawing/2014/main" val="936225787"/>
                    </a:ext>
                  </a:extLst>
                </a:gridCol>
              </a:tblGrid>
              <a:tr h="988220">
                <a:tc>
                  <a:txBody>
                    <a:bodyPr/>
                    <a:lstStyle/>
                    <a:p>
                      <a:r>
                        <a:rPr lang="en-US" b="0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Deep research into Shared Governance best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292662"/>
                  </a:ext>
                </a:extLst>
              </a:tr>
              <a:tr h="504589">
                <a:tc>
                  <a:txBody>
                    <a:bodyPr/>
                    <a:lstStyle/>
                    <a:p>
                      <a:r>
                        <a:rPr lang="en-US" b="0" dirty="0"/>
                        <a:t>Fall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All UW 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67892"/>
                  </a:ext>
                </a:extLst>
              </a:tr>
              <a:tr h="1990709">
                <a:tc>
                  <a:txBody>
                    <a:bodyPr/>
                    <a:lstStyle/>
                    <a:p>
                      <a:r>
                        <a:rPr lang="en-US" dirty="0"/>
                        <a:t>Spring-Summer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Faculty, Staff, Student representatives, Academic VPs, Admin. VPs, Former Presidents, </a:t>
                      </a:r>
                    </a:p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Trustees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35228"/>
                  </a:ext>
                </a:extLst>
              </a:tr>
              <a:tr h="504589">
                <a:tc>
                  <a:txBody>
                    <a:bodyPr/>
                    <a:lstStyle/>
                    <a:p>
                      <a:r>
                        <a:rPr lang="en-US" dirty="0"/>
                        <a:t>Fall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Draft Pythian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59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16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150749"/>
            <a:ext cx="8471647" cy="5613121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r>
              <a:rPr lang="en-US" b="1" dirty="0"/>
              <a:t>Shared Governance as Equal Rights</a:t>
            </a:r>
            <a:r>
              <a:rPr lang="en-US" dirty="0"/>
              <a:t>. </a:t>
            </a:r>
          </a:p>
          <a:p>
            <a:r>
              <a:rPr lang="en-US" b="1" dirty="0"/>
              <a:t>Shared Governance as Consultation</a:t>
            </a:r>
            <a:r>
              <a:rPr lang="en-US" dirty="0"/>
              <a:t>..</a:t>
            </a:r>
          </a:p>
          <a:p>
            <a:r>
              <a:rPr lang="en-US" b="1" dirty="0"/>
              <a:t>Shared Governance as Rules of Engagement</a:t>
            </a:r>
            <a:r>
              <a:rPr lang="en-US" dirty="0"/>
              <a:t>. </a:t>
            </a:r>
          </a:p>
          <a:p>
            <a:r>
              <a:rPr lang="en-US" b="1" dirty="0"/>
              <a:t>Shared Governance as a System of Aligning Priorities. </a:t>
            </a:r>
            <a:r>
              <a:rPr lang="en-US" dirty="0"/>
              <a:t>Shared governance is a system of </a:t>
            </a:r>
          </a:p>
          <a:p>
            <a:pPr lvl="1"/>
            <a:r>
              <a:rPr lang="en-US" dirty="0"/>
              <a:t>open communication aimed at aligning priorities, </a:t>
            </a:r>
          </a:p>
          <a:p>
            <a:pPr lvl="1"/>
            <a:r>
              <a:rPr lang="en-US" dirty="0"/>
              <a:t>creating a culture of shared responsibility for the welfare of the institution, and </a:t>
            </a:r>
          </a:p>
          <a:p>
            <a:pPr lvl="1"/>
            <a:r>
              <a:rPr lang="en-US" dirty="0"/>
              <a:t>creating a system of checks and balances to ensure the institution stays mission-centered.</a:t>
            </a:r>
          </a:p>
          <a:p>
            <a:pPr marL="457200" lvl="1" indent="0">
              <a:buNone/>
            </a:pPr>
            <a:r>
              <a:rPr lang="en-US" dirty="0"/>
              <a:t>				Association of Governing Boards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29" y="502725"/>
            <a:ext cx="7998246" cy="868362"/>
          </a:xfrm>
        </p:spPr>
        <p:txBody>
          <a:bodyPr/>
          <a:lstStyle/>
          <a:p>
            <a:r>
              <a:rPr lang="en-US" dirty="0"/>
              <a:t>Prompts: Four Concepts of S-G</a:t>
            </a:r>
          </a:p>
        </p:txBody>
      </p:sp>
    </p:spTree>
    <p:extLst>
      <p:ext uri="{BB962C8B-B14F-4D97-AF65-F5344CB8AC3E}">
        <p14:creationId xmlns:p14="http://schemas.microsoft.com/office/powerpoint/2010/main" val="124120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3E67E-AD95-A74D-96DC-BAFFA418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4" y="1574906"/>
            <a:ext cx="8364071" cy="49480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SURVEY:</a:t>
            </a:r>
          </a:p>
          <a:p>
            <a:r>
              <a:rPr lang="en-US" dirty="0"/>
              <a:t>What model do we pursue?</a:t>
            </a:r>
          </a:p>
          <a:p>
            <a:r>
              <a:rPr lang="en-US" dirty="0"/>
              <a:t>What model do you prefer? 		—&gt;Aligning </a:t>
            </a:r>
            <a:r>
              <a:rPr lang="en-US" dirty="0" err="1"/>
              <a:t>priorites</a:t>
            </a:r>
            <a:endParaRPr lang="en-US" dirty="0"/>
          </a:p>
          <a:p>
            <a:endParaRPr lang="en-US" dirty="0"/>
          </a:p>
          <a:p>
            <a:r>
              <a:rPr lang="en-US" dirty="0"/>
              <a:t>FOCUS GROUPS:</a:t>
            </a:r>
          </a:p>
          <a:p>
            <a:r>
              <a:rPr lang="en-US" dirty="0"/>
              <a:t>What do we do well? / What are our ideals?</a:t>
            </a:r>
          </a:p>
          <a:p>
            <a:r>
              <a:rPr lang="en-US" dirty="0"/>
              <a:t>What are our challenges?</a:t>
            </a:r>
          </a:p>
          <a:p>
            <a:r>
              <a:rPr lang="en-US" dirty="0"/>
              <a:t>What are our strengths/opportunities toward aligning priorities?</a:t>
            </a:r>
          </a:p>
          <a:p>
            <a:r>
              <a:rPr lang="en-US" dirty="0"/>
              <a:t>Where and how do we share responsibilities and decision making? (given particular roles)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049CC-7745-0D42-8B2F-A1FCF0F6BE77}"/>
              </a:ext>
            </a:extLst>
          </p:cNvPr>
          <p:cNvSpPr txBox="1"/>
          <p:nvPr/>
        </p:nvSpPr>
        <p:spPr>
          <a:xfrm>
            <a:off x="1553379" y="583894"/>
            <a:ext cx="58355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/>
              <a:t>The Questions So Far …</a:t>
            </a:r>
          </a:p>
        </p:txBody>
      </p:sp>
    </p:spTree>
    <p:extLst>
      <p:ext uri="{BB962C8B-B14F-4D97-AF65-F5344CB8AC3E}">
        <p14:creationId xmlns:p14="http://schemas.microsoft.com/office/powerpoint/2010/main" val="295606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193" y="895607"/>
            <a:ext cx="7313613" cy="868362"/>
          </a:xfrm>
        </p:spPr>
        <p:txBody>
          <a:bodyPr/>
          <a:lstStyle/>
          <a:p>
            <a:r>
              <a:rPr lang="en-US" dirty="0"/>
              <a:t>Emerging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3" y="2091765"/>
            <a:ext cx="8163005" cy="5325035"/>
          </a:xfrm>
        </p:spPr>
        <p:txBody>
          <a:bodyPr>
            <a:normAutofit/>
          </a:bodyPr>
          <a:lstStyle/>
          <a:p>
            <a:r>
              <a:rPr lang="en-US" dirty="0"/>
              <a:t>All constituencies are committed to UW’s mission of teaching, research, and service to the state. </a:t>
            </a:r>
          </a:p>
          <a:p>
            <a:r>
              <a:rPr lang="en-US" dirty="0"/>
              <a:t>All agree we need to:	</a:t>
            </a:r>
          </a:p>
          <a:p>
            <a:pPr lvl="1"/>
            <a:r>
              <a:rPr lang="en-US" dirty="0"/>
              <a:t>Align Priorities</a:t>
            </a:r>
          </a:p>
          <a:p>
            <a:pPr lvl="1"/>
            <a:r>
              <a:rPr lang="en-US" dirty="0"/>
              <a:t>Have and follow established processes</a:t>
            </a:r>
          </a:p>
          <a:p>
            <a:pPr lvl="1"/>
            <a:r>
              <a:rPr lang="en-US" dirty="0"/>
              <a:t>Make our processes properly consultative (including the appropriate stakeholders)</a:t>
            </a:r>
          </a:p>
          <a:p>
            <a:pPr lvl="1"/>
            <a:r>
              <a:rPr lang="en-US" dirty="0"/>
              <a:t>Value service, prepare for service, and select of our best for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00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Nicole's theme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eige 2.potx" id="{081A2FDE-4459-EE4D-8821-09837329B4F8}" vid="{99ED124A-EACC-394B-AD32-46C2F28BB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Nicole's theme</Template>
  <TotalTime>304</TotalTime>
  <Words>709</Words>
  <Application>Microsoft Macintosh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Courier New</vt:lpstr>
      <vt:lpstr>Goudy Old Style</vt:lpstr>
      <vt:lpstr>Impact</vt:lpstr>
      <vt:lpstr>Rockwell</vt:lpstr>
      <vt:lpstr>Nicole's theme</vt:lpstr>
      <vt:lpstr>Shared Governance: </vt:lpstr>
      <vt:lpstr>What brings us to this moment?</vt:lpstr>
      <vt:lpstr>The Shared Governance  Working Group: </vt:lpstr>
      <vt:lpstr>Charge to SGWG: </vt:lpstr>
      <vt:lpstr>Desired Outcomes:</vt:lpstr>
      <vt:lpstr>Process:</vt:lpstr>
      <vt:lpstr>Prompts: Four Concepts of S-G</vt:lpstr>
      <vt:lpstr>PowerPoint Presentation</vt:lpstr>
      <vt:lpstr>Emerging Themes</vt:lpstr>
      <vt:lpstr>Emerging Definitions: </vt:lpstr>
      <vt:lpstr>Shared Vision:</vt:lpstr>
      <vt:lpstr>Next Steps: </vt:lpstr>
      <vt:lpstr>Our Role Today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E. McCracken-Flesher</dc:creator>
  <cp:lastModifiedBy>Caroline E. McCracken-Flesher</cp:lastModifiedBy>
  <cp:revision>48</cp:revision>
  <cp:lastPrinted>2017-10-14T22:10:32Z</cp:lastPrinted>
  <dcterms:created xsi:type="dcterms:W3CDTF">2020-07-09T20:34:44Z</dcterms:created>
  <dcterms:modified xsi:type="dcterms:W3CDTF">2020-07-13T21:42:26Z</dcterms:modified>
</cp:coreProperties>
</file>