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Lst>
  <p:notesMasterIdLst>
    <p:notesMasterId r:id="rId16"/>
  </p:notesMasterIdLst>
  <p:sldIdLst>
    <p:sldId id="2088198051" r:id="rId6"/>
    <p:sldId id="2088198115" r:id="rId7"/>
    <p:sldId id="2088198107" r:id="rId8"/>
    <p:sldId id="2088198111" r:id="rId9"/>
    <p:sldId id="2088198114" r:id="rId10"/>
    <p:sldId id="2088198112" r:id="rId11"/>
    <p:sldId id="2088198103" r:id="rId12"/>
    <p:sldId id="2088198116" r:id="rId13"/>
    <p:sldId id="2088198108" r:id="rId14"/>
    <p:sldId id="208819810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uver, Megan" initials="CM" lastIdx="1" clrIdx="0">
    <p:extLst>
      <p:ext uri="{19B8F6BF-5375-455C-9EA6-DF929625EA0E}">
        <p15:presenceInfo xmlns:p15="http://schemas.microsoft.com/office/powerpoint/2012/main" userId="S::mcluver@deloitte.com::76328fb7-9643-4b87-aed1-33a684568e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2F24"/>
    <a:srgbClr val="575757"/>
    <a:srgbClr val="5E4024"/>
    <a:srgbClr val="FFC425"/>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4796" autoAdjust="0"/>
  </p:normalViewPr>
  <p:slideViewPr>
    <p:cSldViewPr snapToGrid="0">
      <p:cViewPr varScale="1">
        <p:scale>
          <a:sx n="120" d="100"/>
          <a:sy n="120" d="100"/>
        </p:scale>
        <p:origin x="84" y="19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6" d="100"/>
          <a:sy n="96" d="100"/>
        </p:scale>
        <p:origin x="355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22D805-C804-4B9D-9A89-954DAAA32452}" type="datetimeFigureOut">
              <a:rPr lang="en-US" smtClean="0"/>
              <a:t>11/11/2020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33BCB-3D11-4B7D-A086-CBE51A69633D}" type="slidenum">
              <a:rPr lang="en-US" smtClean="0"/>
              <a:t>‹#›</a:t>
            </a:fld>
            <a:endParaRPr lang="en-US"/>
          </a:p>
        </p:txBody>
      </p:sp>
    </p:spTree>
    <p:extLst>
      <p:ext uri="{BB962C8B-B14F-4D97-AF65-F5344CB8AC3E}">
        <p14:creationId xmlns:p14="http://schemas.microsoft.com/office/powerpoint/2010/main" val="233878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AF6D-BA0E-4594-94DB-478664329D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978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2EB79D2-0DD2-4000-B03C-5FC8716B4FB0}" type="slidenum">
              <a:rPr lang="en-US" smtClean="0"/>
              <a:t>10</a:t>
            </a:fld>
            <a:endParaRPr lang="en-US"/>
          </a:p>
        </p:txBody>
      </p:sp>
      <p:sp>
        <p:nvSpPr>
          <p:cNvPr id="6" name="Notes Placeholder 5">
            <a:extLst>
              <a:ext uri="{FF2B5EF4-FFF2-40B4-BE49-F238E27FC236}">
                <a16:creationId xmlns:a16="http://schemas.microsoft.com/office/drawing/2014/main" id="{A9E8EF77-6642-49C8-8D2A-5A997757691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45086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EB79D2-0DD2-4000-B03C-5FC8716B4FB0}" type="slidenum">
              <a:rPr lang="en-US" smtClean="0"/>
              <a:t>2</a:t>
            </a:fld>
            <a:endParaRPr lang="en-US"/>
          </a:p>
        </p:txBody>
      </p:sp>
    </p:spTree>
    <p:extLst>
      <p:ext uri="{BB962C8B-B14F-4D97-AF65-F5344CB8AC3E}">
        <p14:creationId xmlns:p14="http://schemas.microsoft.com/office/powerpoint/2010/main" val="3435222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5290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EB79D2-0DD2-4000-B03C-5FC8716B4FB0}" type="slidenum">
              <a:rPr lang="en-US" smtClean="0"/>
              <a:t>4</a:t>
            </a:fld>
            <a:endParaRPr lang="en-US"/>
          </a:p>
        </p:txBody>
      </p:sp>
    </p:spTree>
    <p:extLst>
      <p:ext uri="{BB962C8B-B14F-4D97-AF65-F5344CB8AC3E}">
        <p14:creationId xmlns:p14="http://schemas.microsoft.com/office/powerpoint/2010/main" val="1953279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EB79D2-0DD2-4000-B03C-5FC8716B4FB0}" type="slidenum">
              <a:rPr lang="en-US" smtClean="0"/>
              <a:t>5</a:t>
            </a:fld>
            <a:endParaRPr lang="en-US"/>
          </a:p>
        </p:txBody>
      </p:sp>
    </p:spTree>
    <p:extLst>
      <p:ext uri="{BB962C8B-B14F-4D97-AF65-F5344CB8AC3E}">
        <p14:creationId xmlns:p14="http://schemas.microsoft.com/office/powerpoint/2010/main" val="2525402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EB79D2-0DD2-4000-B03C-5FC8716B4FB0}" type="slidenum">
              <a:rPr lang="en-US" smtClean="0"/>
              <a:t>6</a:t>
            </a:fld>
            <a:endParaRPr lang="en-US"/>
          </a:p>
        </p:txBody>
      </p:sp>
    </p:spTree>
    <p:extLst>
      <p:ext uri="{BB962C8B-B14F-4D97-AF65-F5344CB8AC3E}">
        <p14:creationId xmlns:p14="http://schemas.microsoft.com/office/powerpoint/2010/main" val="1927543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EB79D2-0DD2-4000-B03C-5FC8716B4FB0}" type="slidenum">
              <a:rPr lang="en-US" smtClean="0"/>
              <a:t>7</a:t>
            </a:fld>
            <a:endParaRPr lang="en-US"/>
          </a:p>
        </p:txBody>
      </p:sp>
    </p:spTree>
    <p:extLst>
      <p:ext uri="{BB962C8B-B14F-4D97-AF65-F5344CB8AC3E}">
        <p14:creationId xmlns:p14="http://schemas.microsoft.com/office/powerpoint/2010/main" val="117339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a:xfrm>
            <a:off x="685800" y="4572000"/>
            <a:ext cx="5486400" cy="4204252"/>
          </a:xfrm>
        </p:spPr>
        <p:txBody>
          <a:bodyPr>
            <a:normAutofit fontScale="92500" lnSpcReduction="20000"/>
          </a:bodyPr>
          <a:lstStyle/>
          <a:p>
            <a:pPr marL="0" marR="0" lvl="0" indent="0" algn="l" defTabSz="1216122" rtl="0" eaLnBrk="1" fontAlgn="auto" latinLnBrk="0" hangingPunct="1">
              <a:lnSpc>
                <a:spcPct val="100000"/>
              </a:lnSpc>
              <a:spcBef>
                <a:spcPts val="0"/>
              </a:spcBef>
              <a:spcAft>
                <a:spcPts val="0"/>
              </a:spcAft>
              <a:buClrTx/>
              <a:buSzTx/>
              <a:buFontTx/>
              <a:buNone/>
              <a:tabLst/>
              <a:defRPr/>
            </a:pPr>
            <a:r>
              <a:rPr lang="en-US" sz="1400" dirty="0">
                <a:solidFill>
                  <a:prstClr val="black"/>
                </a:solidFill>
                <a:ea typeface="Open Sans" panose="020B0606030504020204" pitchFamily="34" charset="0"/>
                <a:cs typeface="Open Sans" panose="020B0606030504020204" pitchFamily="34" charset="0"/>
              </a:rPr>
              <a:t>WILL- Brief review of testing and update on CLIA certification</a:t>
            </a:r>
          </a:p>
          <a:p>
            <a:pPr marL="0" marR="0" lvl="0" indent="0" algn="l" defTabSz="1216122" rtl="0" eaLnBrk="1" fontAlgn="auto" latinLnBrk="0" hangingPunct="1">
              <a:lnSpc>
                <a:spcPct val="100000"/>
              </a:lnSpc>
              <a:spcBef>
                <a:spcPts val="0"/>
              </a:spcBef>
              <a:spcAft>
                <a:spcPts val="0"/>
              </a:spcAft>
              <a:buClrTx/>
              <a:buSzTx/>
              <a:buFontTx/>
              <a:buNone/>
              <a:tabLst/>
              <a:defRPr/>
            </a:pPr>
            <a:r>
              <a:rPr lang="en-US" sz="1400" dirty="0">
                <a:solidFill>
                  <a:prstClr val="black"/>
                </a:solidFill>
                <a:ea typeface="Open Sans" panose="020B0606030504020204" pitchFamily="34" charset="0"/>
                <a:cs typeface="Open Sans" panose="020B0606030504020204" pitchFamily="34" charset="0"/>
              </a:rPr>
              <a:t>~5 min.</a:t>
            </a:r>
          </a:p>
          <a:p>
            <a:pPr defTabSz="1216122">
              <a:defRPr/>
            </a:pPr>
            <a:r>
              <a:rPr lang="en-US" sz="1400" dirty="0"/>
              <a:t>WILL – can you share the picture of the robotics that we can insert since we have talked so much about it?</a:t>
            </a:r>
          </a:p>
          <a:p>
            <a:pPr marL="0" marR="0" lvl="0" indent="0" algn="l" defTabSz="1216122" rtl="0" eaLnBrk="1" fontAlgn="auto" latinLnBrk="0" hangingPunct="1">
              <a:lnSpc>
                <a:spcPct val="100000"/>
              </a:lnSpc>
              <a:spcBef>
                <a:spcPts val="0"/>
              </a:spcBef>
              <a:spcAft>
                <a:spcPts val="0"/>
              </a:spcAft>
              <a:buClrTx/>
              <a:buSzTx/>
              <a:buFontTx/>
              <a:buNone/>
              <a:tabLst/>
              <a:defRPr/>
            </a:pPr>
            <a:endParaRPr lang="en-US" sz="1400" dirty="0">
              <a:solidFill>
                <a:prstClr val="black"/>
              </a:solidFill>
              <a:ea typeface="Open Sans" panose="020B0606030504020204" pitchFamily="34" charset="0"/>
              <a:cs typeface="Open Sans" panose="020B0606030504020204" pitchFamily="34" charset="0"/>
            </a:endParaRPr>
          </a:p>
          <a:p>
            <a:pPr marL="0" marR="0" lvl="0" indent="0" algn="l" defTabSz="1216122" rtl="0" eaLnBrk="1" fontAlgn="auto" latinLnBrk="0" hangingPunct="1">
              <a:lnSpc>
                <a:spcPct val="100000"/>
              </a:lnSpc>
              <a:spcBef>
                <a:spcPts val="0"/>
              </a:spcBef>
              <a:spcAft>
                <a:spcPts val="0"/>
              </a:spcAft>
              <a:buClrTx/>
              <a:buSzTx/>
              <a:buFontTx/>
              <a:buNone/>
              <a:tabLst/>
              <a:defRPr/>
            </a:pPr>
            <a:endParaRPr lang="en-US" sz="1400" b="1" dirty="0">
              <a:solidFill>
                <a:prstClr val="black"/>
              </a:solidFill>
              <a:ea typeface="Open Sans" panose="020B0606030504020204" pitchFamily="34" charset="0"/>
              <a:cs typeface="Open Sans" panose="020B0606030504020204" pitchFamily="34" charset="0"/>
            </a:endParaRPr>
          </a:p>
          <a:p>
            <a:pPr marL="0" marR="0" lvl="0" indent="0" algn="l" defTabSz="1216122" rtl="0" eaLnBrk="1" fontAlgn="auto" latinLnBrk="0" hangingPunct="1">
              <a:lnSpc>
                <a:spcPct val="100000"/>
              </a:lnSpc>
              <a:spcBef>
                <a:spcPts val="0"/>
              </a:spcBef>
              <a:spcAft>
                <a:spcPts val="0"/>
              </a:spcAft>
              <a:buClrTx/>
              <a:buSzTx/>
              <a:buFontTx/>
              <a:buNone/>
              <a:tabLst/>
              <a:defRPr/>
            </a:pPr>
            <a:r>
              <a:rPr lang="en-US" sz="1400" b="1" dirty="0">
                <a:solidFill>
                  <a:prstClr val="black"/>
                </a:solidFill>
                <a:ea typeface="Open Sans" panose="020B0606030504020204" pitchFamily="34" charset="0"/>
                <a:cs typeface="Open Sans" panose="020B0606030504020204" pitchFamily="34" charset="0"/>
              </a:rPr>
              <a:t>Who:</a:t>
            </a:r>
            <a:endParaRPr kumimoji="0" lang="en-US" sz="1400" b="1"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endParaRPr>
          </a:p>
          <a:p>
            <a:pPr lvl="0" defTabSz="1216122">
              <a:defRPr/>
            </a:pPr>
            <a:r>
              <a:rPr lang="en-US" sz="1200" dirty="0">
                <a:solidFill>
                  <a:prstClr val="black"/>
                </a:solidFill>
                <a:ea typeface="Open Sans" panose="020B0606030504020204" pitchFamily="34" charset="0"/>
                <a:cs typeface="Open Sans" panose="020B0606030504020204" pitchFamily="34" charset="0"/>
              </a:rPr>
              <a:t>All students, faculty and staff on campus are required to participate. An exemption process is available for distance learners and remote employees, as well as those who can self-isolate when on campus.</a:t>
            </a:r>
          </a:p>
          <a:p>
            <a:endParaRPr lang="en-US" dirty="0"/>
          </a:p>
          <a:p>
            <a:pPr marL="0" marR="0" lvl="0" indent="0" algn="l" defTabSz="1216122" rtl="0" eaLnBrk="1" fontAlgn="auto" latinLnBrk="0" hangingPunct="1">
              <a:lnSpc>
                <a:spcPct val="100000"/>
              </a:lnSpc>
              <a:spcBef>
                <a:spcPts val="0"/>
              </a:spcBef>
              <a:spcAft>
                <a:spcPts val="0"/>
              </a:spcAft>
              <a:buClrTx/>
              <a:buSzTx/>
              <a:buFontTx/>
              <a:buNone/>
              <a:tabLst/>
              <a:defRPr/>
            </a:pPr>
            <a:r>
              <a:rPr lang="en-US" sz="1400" b="1" dirty="0">
                <a:solidFill>
                  <a:prstClr val="black"/>
                </a:solidFill>
                <a:ea typeface="Open Sans" panose="020B0606030504020204" pitchFamily="34" charset="0"/>
                <a:cs typeface="Open Sans" panose="020B0606030504020204" pitchFamily="34" charset="0"/>
              </a:rPr>
              <a:t>What:</a:t>
            </a:r>
            <a:endParaRPr kumimoji="0" lang="en-US" sz="1400" b="1"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endParaRPr>
          </a:p>
          <a:p>
            <a:pPr lvl="0" defTabSz="1216122">
              <a:defRPr/>
            </a:pPr>
            <a:r>
              <a:rPr lang="en-US" sz="1200" dirty="0">
                <a:solidFill>
                  <a:prstClr val="black"/>
                </a:solidFill>
                <a:ea typeface="Open Sans" panose="020B0606030504020204" pitchFamily="34" charset="0"/>
                <a:cs typeface="Open Sans" panose="020B0606030504020204" pitchFamily="34" charset="0"/>
              </a:rPr>
              <a:t>Individuals are tested using a Vault test or a UW lab test – both are saliva-based tests that test for SARS-CoV-2, the virus that causes COVID-19. The UW lab test is processed in a pool of four samples at the Wyoming State Veterinary Lab (WSVL), which allows for rapid results in a cost-effective manner. Until UW is CLIA certified, confirmatory Vault tests are required for positive pooled samples.</a:t>
            </a:r>
          </a:p>
          <a:p>
            <a:endParaRPr lang="en-US" dirty="0"/>
          </a:p>
          <a:p>
            <a:pPr marL="0" marR="0" lvl="0" indent="0" algn="l" defTabSz="1216122" rtl="0" eaLnBrk="1" fontAlgn="auto" latinLnBrk="0" hangingPunct="1">
              <a:lnSpc>
                <a:spcPct val="100000"/>
              </a:lnSpc>
              <a:spcBef>
                <a:spcPts val="0"/>
              </a:spcBef>
              <a:spcAft>
                <a:spcPts val="0"/>
              </a:spcAft>
              <a:buClrTx/>
              <a:buSzTx/>
              <a:buFontTx/>
              <a:buNone/>
              <a:tabLst/>
              <a:defRPr/>
            </a:pPr>
            <a:r>
              <a:rPr lang="en-US" sz="1400" b="1" dirty="0">
                <a:solidFill>
                  <a:prstClr val="black"/>
                </a:solidFill>
                <a:ea typeface="Open Sans" panose="020B0606030504020204" pitchFamily="34" charset="0"/>
                <a:cs typeface="Open Sans" panose="020B0606030504020204" pitchFamily="34" charset="0"/>
              </a:rPr>
              <a:t>When:</a:t>
            </a:r>
            <a:endParaRPr kumimoji="0" lang="en-US" sz="1400" b="1"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endParaRPr>
          </a:p>
          <a:p>
            <a:pPr lvl="0" defTabSz="1216122">
              <a:defRPr/>
            </a:pPr>
            <a:r>
              <a:rPr lang="en-US" sz="1200" dirty="0">
                <a:solidFill>
                  <a:prstClr val="black"/>
                </a:solidFill>
                <a:ea typeface="Open Sans" panose="020B0606030504020204" pitchFamily="34" charset="0"/>
                <a:cs typeface="Open Sans" panose="020B0606030504020204" pitchFamily="34" charset="0"/>
              </a:rPr>
              <a:t>Launched on October 19, Surveillance Testing will be conducted throughout the duration of Phase 3 and 4. In Phase 3, undergraduate students are required to test 2x per week, while graduate students and employees are required to test 1x per week. With a smaller testing population in Phase 4, this shifts to only 1x per week of all participants (currently estimated at approx. 4,200).</a:t>
            </a:r>
          </a:p>
          <a:p>
            <a:endParaRPr lang="en-US" dirty="0"/>
          </a:p>
          <a:p>
            <a:pPr marL="0" marR="0" lvl="0" indent="0" algn="l" defTabSz="1216122" rtl="0" eaLnBrk="1" fontAlgn="auto" latinLnBrk="0" hangingPunct="1">
              <a:lnSpc>
                <a:spcPct val="100000"/>
              </a:lnSpc>
              <a:spcBef>
                <a:spcPts val="0"/>
              </a:spcBef>
              <a:spcAft>
                <a:spcPts val="0"/>
              </a:spcAft>
              <a:buClrTx/>
              <a:buSzTx/>
              <a:buFontTx/>
              <a:buNone/>
              <a:tabLst/>
              <a:defRPr/>
            </a:pPr>
            <a:r>
              <a:rPr lang="en-US" sz="1400" b="1" dirty="0">
                <a:solidFill>
                  <a:prstClr val="black"/>
                </a:solidFill>
                <a:ea typeface="Open Sans" panose="020B0606030504020204" pitchFamily="34" charset="0"/>
                <a:cs typeface="Open Sans" panose="020B0606030504020204" pitchFamily="34" charset="0"/>
              </a:rPr>
              <a:t>Where:</a:t>
            </a:r>
            <a:endParaRPr kumimoji="0" lang="en-US" sz="1400" b="1"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endParaRPr>
          </a:p>
          <a:p>
            <a:pPr lvl="0" defTabSz="1216122">
              <a:defRPr/>
            </a:pPr>
            <a:r>
              <a:rPr lang="en-US" sz="1200" dirty="0">
                <a:solidFill>
                  <a:prstClr val="black"/>
                </a:solidFill>
                <a:ea typeface="Open Sans" panose="020B0606030504020204" pitchFamily="34" charset="0"/>
                <a:cs typeface="Open Sans" panose="020B0606030504020204" pitchFamily="34" charset="0"/>
              </a:rPr>
              <a:t>Vault test is currently being administered in the Union Ballroom and the UW lab test is being administered in Crane-Hill Cafeteria. In Phase 4</a:t>
            </a:r>
            <a:r>
              <a:rPr lang="en-US" dirty="0">
                <a:solidFill>
                  <a:prstClr val="black"/>
                </a:solidFill>
                <a:ea typeface="Open Sans" panose="020B0606030504020204" pitchFamily="34" charset="0"/>
                <a:cs typeface="Open Sans" panose="020B0606030504020204" pitchFamily="34" charset="0"/>
              </a:rPr>
              <a:t> …</a:t>
            </a:r>
            <a:endParaRPr lang="en-US" sz="1200" dirty="0">
              <a:solidFill>
                <a:prstClr val="black"/>
              </a:solidFill>
              <a:ea typeface="Open Sans" panose="020B0606030504020204" pitchFamily="34" charset="0"/>
              <a:cs typeface="Open Sans" panose="020B0606030504020204" pitchFamily="34" charset="0"/>
            </a:endParaRPr>
          </a:p>
          <a:p>
            <a:endParaRPr lang="en-US"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196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489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AA230-D013-4B10-A464-63C052E3DE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3D13D4-4794-47FC-A7BE-E22EB94426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0610BB-A47D-4872-819D-971465DA4BF1}"/>
              </a:ext>
            </a:extLst>
          </p:cNvPr>
          <p:cNvSpPr>
            <a:spLocks noGrp="1"/>
          </p:cNvSpPr>
          <p:nvPr>
            <p:ph type="dt" sz="half" idx="10"/>
          </p:nvPr>
        </p:nvSpPr>
        <p:spPr/>
        <p:txBody>
          <a:bodyPr/>
          <a:lstStyle/>
          <a:p>
            <a:fld id="{395A4B45-908F-4827-92C9-0976C0D81473}" type="datetimeFigureOut">
              <a:rPr lang="en-US" smtClean="0"/>
              <a:t>11/11/2020</a:t>
            </a:fld>
            <a:endParaRPr lang="en-US"/>
          </a:p>
        </p:txBody>
      </p:sp>
      <p:sp>
        <p:nvSpPr>
          <p:cNvPr id="5" name="Footer Placeholder 4">
            <a:extLst>
              <a:ext uri="{FF2B5EF4-FFF2-40B4-BE49-F238E27FC236}">
                <a16:creationId xmlns:a16="http://schemas.microsoft.com/office/drawing/2014/main" id="{37512EA6-8601-43A1-94B4-A5FBA62CE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5B246-8BE3-4D9B-8644-8AC0F1E6F254}"/>
              </a:ext>
            </a:extLst>
          </p:cNvPr>
          <p:cNvSpPr>
            <a:spLocks noGrp="1"/>
          </p:cNvSpPr>
          <p:nvPr>
            <p:ph type="sldNum" sz="quarter" idx="12"/>
          </p:nvPr>
        </p:nvSpPr>
        <p:spPr/>
        <p:txBody>
          <a:bodyPr/>
          <a:lstStyle/>
          <a:p>
            <a:fld id="{1769952E-968B-4853-8D8A-044F83D18B45}" type="slidenum">
              <a:rPr lang="en-US" smtClean="0"/>
              <a:t>‹#›</a:t>
            </a:fld>
            <a:endParaRPr lang="en-US"/>
          </a:p>
        </p:txBody>
      </p:sp>
    </p:spTree>
    <p:extLst>
      <p:ext uri="{BB962C8B-B14F-4D97-AF65-F5344CB8AC3E}">
        <p14:creationId xmlns:p14="http://schemas.microsoft.com/office/powerpoint/2010/main" val="137327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7A4BC-CA5F-420D-A110-B3E921039E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FCE2AF-3B4F-4ED6-8388-4D6509DCC4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2EB11A-8F44-4A8F-BE90-CEA74D9E879C}"/>
              </a:ext>
            </a:extLst>
          </p:cNvPr>
          <p:cNvSpPr>
            <a:spLocks noGrp="1"/>
          </p:cNvSpPr>
          <p:nvPr>
            <p:ph type="dt" sz="half" idx="10"/>
          </p:nvPr>
        </p:nvSpPr>
        <p:spPr/>
        <p:txBody>
          <a:bodyPr/>
          <a:lstStyle/>
          <a:p>
            <a:fld id="{395A4B45-908F-4827-92C9-0976C0D81473}" type="datetimeFigureOut">
              <a:rPr lang="en-US" smtClean="0"/>
              <a:t>11/11/2020</a:t>
            </a:fld>
            <a:endParaRPr lang="en-US"/>
          </a:p>
        </p:txBody>
      </p:sp>
      <p:sp>
        <p:nvSpPr>
          <p:cNvPr id="5" name="Footer Placeholder 4">
            <a:extLst>
              <a:ext uri="{FF2B5EF4-FFF2-40B4-BE49-F238E27FC236}">
                <a16:creationId xmlns:a16="http://schemas.microsoft.com/office/drawing/2014/main" id="{474FCB72-12C7-494B-AB04-9B420B947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C0394D-13FD-4134-97A6-0CE2F8FA7F12}"/>
              </a:ext>
            </a:extLst>
          </p:cNvPr>
          <p:cNvSpPr>
            <a:spLocks noGrp="1"/>
          </p:cNvSpPr>
          <p:nvPr>
            <p:ph type="sldNum" sz="quarter" idx="12"/>
          </p:nvPr>
        </p:nvSpPr>
        <p:spPr/>
        <p:txBody>
          <a:bodyPr/>
          <a:lstStyle/>
          <a:p>
            <a:fld id="{1769952E-968B-4853-8D8A-044F83D18B45}" type="slidenum">
              <a:rPr lang="en-US" smtClean="0"/>
              <a:t>‹#›</a:t>
            </a:fld>
            <a:endParaRPr lang="en-US"/>
          </a:p>
        </p:txBody>
      </p:sp>
    </p:spTree>
    <p:extLst>
      <p:ext uri="{BB962C8B-B14F-4D97-AF65-F5344CB8AC3E}">
        <p14:creationId xmlns:p14="http://schemas.microsoft.com/office/powerpoint/2010/main" val="1950862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A18202-F303-42FF-9854-C61DCADFFD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14C158-257F-482F-B0F8-11E13C6856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CDFE08-9853-47CD-A048-01711BC32265}"/>
              </a:ext>
            </a:extLst>
          </p:cNvPr>
          <p:cNvSpPr>
            <a:spLocks noGrp="1"/>
          </p:cNvSpPr>
          <p:nvPr>
            <p:ph type="dt" sz="half" idx="10"/>
          </p:nvPr>
        </p:nvSpPr>
        <p:spPr/>
        <p:txBody>
          <a:bodyPr/>
          <a:lstStyle/>
          <a:p>
            <a:fld id="{395A4B45-908F-4827-92C9-0976C0D81473}" type="datetimeFigureOut">
              <a:rPr lang="en-US" smtClean="0"/>
              <a:t>11/11/2020</a:t>
            </a:fld>
            <a:endParaRPr lang="en-US"/>
          </a:p>
        </p:txBody>
      </p:sp>
      <p:sp>
        <p:nvSpPr>
          <p:cNvPr id="5" name="Footer Placeholder 4">
            <a:extLst>
              <a:ext uri="{FF2B5EF4-FFF2-40B4-BE49-F238E27FC236}">
                <a16:creationId xmlns:a16="http://schemas.microsoft.com/office/drawing/2014/main" id="{B6C499C2-5863-4929-9316-0FED40CCFC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AF5F-7AC3-4DB1-A460-C1A5116777AE}"/>
              </a:ext>
            </a:extLst>
          </p:cNvPr>
          <p:cNvSpPr>
            <a:spLocks noGrp="1"/>
          </p:cNvSpPr>
          <p:nvPr>
            <p:ph type="sldNum" sz="quarter" idx="12"/>
          </p:nvPr>
        </p:nvSpPr>
        <p:spPr/>
        <p:txBody>
          <a:bodyPr/>
          <a:lstStyle/>
          <a:p>
            <a:fld id="{1769952E-968B-4853-8D8A-044F83D18B45}" type="slidenum">
              <a:rPr lang="en-US" smtClean="0"/>
              <a:t>‹#›</a:t>
            </a:fld>
            <a:endParaRPr lang="en-US"/>
          </a:p>
        </p:txBody>
      </p:sp>
    </p:spTree>
    <p:extLst>
      <p:ext uri="{BB962C8B-B14F-4D97-AF65-F5344CB8AC3E}">
        <p14:creationId xmlns:p14="http://schemas.microsoft.com/office/powerpoint/2010/main" val="168754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4581"/>
            <a:ext cx="11252200" cy="3928209"/>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468000" y="1659816"/>
            <a:ext cx="11252200" cy="357187"/>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99780828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A394C-D6F6-4665-95D7-9ADBB90310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6CB586-A36E-4CDB-B087-C15785206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F33961-1BB0-49D9-A4EA-6338B9E19943}"/>
              </a:ext>
            </a:extLst>
          </p:cNvPr>
          <p:cNvSpPr>
            <a:spLocks noGrp="1"/>
          </p:cNvSpPr>
          <p:nvPr>
            <p:ph type="dt" sz="half" idx="10"/>
          </p:nvPr>
        </p:nvSpPr>
        <p:spPr/>
        <p:txBody>
          <a:bodyPr/>
          <a:lstStyle/>
          <a:p>
            <a:fld id="{B5A551BC-8CB3-4A2C-930A-8CEC2C24C3CF}" type="datetimeFigureOut">
              <a:rPr lang="en-US" smtClean="0"/>
              <a:t>11/11/2020</a:t>
            </a:fld>
            <a:endParaRPr lang="en-US"/>
          </a:p>
        </p:txBody>
      </p:sp>
      <p:sp>
        <p:nvSpPr>
          <p:cNvPr id="5" name="Footer Placeholder 4">
            <a:extLst>
              <a:ext uri="{FF2B5EF4-FFF2-40B4-BE49-F238E27FC236}">
                <a16:creationId xmlns:a16="http://schemas.microsoft.com/office/drawing/2014/main" id="{5E3C099A-F4D9-4BE0-9B1C-48185FA24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6B667F-7FD4-48BD-954A-511CD8DBB40C}"/>
              </a:ext>
            </a:extLst>
          </p:cNvPr>
          <p:cNvSpPr>
            <a:spLocks noGrp="1"/>
          </p:cNvSpPr>
          <p:nvPr>
            <p:ph type="sldNum" sz="quarter" idx="12"/>
          </p:nvPr>
        </p:nvSpPr>
        <p:spPr/>
        <p:txBody>
          <a:bodyPr/>
          <a:lstStyle/>
          <a:p>
            <a:fld id="{C909467E-039F-4E17-B5A7-AAE319600DFB}" type="slidenum">
              <a:rPr lang="en-US" smtClean="0"/>
              <a:t>‹#›</a:t>
            </a:fld>
            <a:endParaRPr lang="en-US"/>
          </a:p>
        </p:txBody>
      </p:sp>
    </p:spTree>
    <p:extLst>
      <p:ext uri="{BB962C8B-B14F-4D97-AF65-F5344CB8AC3E}">
        <p14:creationId xmlns:p14="http://schemas.microsoft.com/office/powerpoint/2010/main" val="4223701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B572-8B34-43AD-9C4F-CF8B848ACC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6C579C-ABFA-4406-92C4-97EAD99F16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85DEB1-B6CF-490E-AE3E-2AB0580E960D}"/>
              </a:ext>
            </a:extLst>
          </p:cNvPr>
          <p:cNvSpPr>
            <a:spLocks noGrp="1"/>
          </p:cNvSpPr>
          <p:nvPr>
            <p:ph type="dt" sz="half" idx="10"/>
          </p:nvPr>
        </p:nvSpPr>
        <p:spPr/>
        <p:txBody>
          <a:bodyPr/>
          <a:lstStyle/>
          <a:p>
            <a:fld id="{B5A551BC-8CB3-4A2C-930A-8CEC2C24C3CF}" type="datetimeFigureOut">
              <a:rPr lang="en-US" smtClean="0"/>
              <a:t>11/11/2020</a:t>
            </a:fld>
            <a:endParaRPr lang="en-US"/>
          </a:p>
        </p:txBody>
      </p:sp>
      <p:sp>
        <p:nvSpPr>
          <p:cNvPr id="5" name="Footer Placeholder 4">
            <a:extLst>
              <a:ext uri="{FF2B5EF4-FFF2-40B4-BE49-F238E27FC236}">
                <a16:creationId xmlns:a16="http://schemas.microsoft.com/office/drawing/2014/main" id="{7DE22F6C-519C-4F11-ACD1-658FC9346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537212-786B-47BB-9D2F-2F7D19263EAB}"/>
              </a:ext>
            </a:extLst>
          </p:cNvPr>
          <p:cNvSpPr>
            <a:spLocks noGrp="1"/>
          </p:cNvSpPr>
          <p:nvPr>
            <p:ph type="sldNum" sz="quarter" idx="12"/>
          </p:nvPr>
        </p:nvSpPr>
        <p:spPr/>
        <p:txBody>
          <a:bodyPr/>
          <a:lstStyle/>
          <a:p>
            <a:fld id="{C909467E-039F-4E17-B5A7-AAE319600DFB}" type="slidenum">
              <a:rPr lang="en-US" smtClean="0"/>
              <a:t>‹#›</a:t>
            </a:fld>
            <a:endParaRPr lang="en-US"/>
          </a:p>
        </p:txBody>
      </p:sp>
    </p:spTree>
    <p:extLst>
      <p:ext uri="{BB962C8B-B14F-4D97-AF65-F5344CB8AC3E}">
        <p14:creationId xmlns:p14="http://schemas.microsoft.com/office/powerpoint/2010/main" val="1931347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E0BFE-8C5E-4216-BEF5-7F067144E6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427308-F3D5-47F0-BC32-4E77F9A01D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11AD33-1C6C-4E9A-8827-2DC9A734F408}"/>
              </a:ext>
            </a:extLst>
          </p:cNvPr>
          <p:cNvSpPr>
            <a:spLocks noGrp="1"/>
          </p:cNvSpPr>
          <p:nvPr>
            <p:ph type="dt" sz="half" idx="10"/>
          </p:nvPr>
        </p:nvSpPr>
        <p:spPr/>
        <p:txBody>
          <a:bodyPr/>
          <a:lstStyle/>
          <a:p>
            <a:fld id="{B5A551BC-8CB3-4A2C-930A-8CEC2C24C3CF}" type="datetimeFigureOut">
              <a:rPr lang="en-US" smtClean="0"/>
              <a:t>11/11/2020</a:t>
            </a:fld>
            <a:endParaRPr lang="en-US"/>
          </a:p>
        </p:txBody>
      </p:sp>
      <p:sp>
        <p:nvSpPr>
          <p:cNvPr id="5" name="Footer Placeholder 4">
            <a:extLst>
              <a:ext uri="{FF2B5EF4-FFF2-40B4-BE49-F238E27FC236}">
                <a16:creationId xmlns:a16="http://schemas.microsoft.com/office/drawing/2014/main" id="{1916C826-3BD0-4D8E-9D89-0B2B04383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432EA-7C0E-4B7A-A5E5-322592E24ACB}"/>
              </a:ext>
            </a:extLst>
          </p:cNvPr>
          <p:cNvSpPr>
            <a:spLocks noGrp="1"/>
          </p:cNvSpPr>
          <p:nvPr>
            <p:ph type="sldNum" sz="quarter" idx="12"/>
          </p:nvPr>
        </p:nvSpPr>
        <p:spPr/>
        <p:txBody>
          <a:bodyPr/>
          <a:lstStyle/>
          <a:p>
            <a:fld id="{C909467E-039F-4E17-B5A7-AAE319600DFB}" type="slidenum">
              <a:rPr lang="en-US" smtClean="0"/>
              <a:t>‹#›</a:t>
            </a:fld>
            <a:endParaRPr lang="en-US"/>
          </a:p>
        </p:txBody>
      </p:sp>
    </p:spTree>
    <p:extLst>
      <p:ext uri="{BB962C8B-B14F-4D97-AF65-F5344CB8AC3E}">
        <p14:creationId xmlns:p14="http://schemas.microsoft.com/office/powerpoint/2010/main" val="2195280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33175-216A-413F-81E4-9AB9AED38A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3BE076-A9C2-499C-81B8-CE103C63E9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0BD84B-AD16-457F-A363-0CD7AB2B41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203B8C-0047-4C29-BC1F-DD66F6B5DEC5}"/>
              </a:ext>
            </a:extLst>
          </p:cNvPr>
          <p:cNvSpPr>
            <a:spLocks noGrp="1"/>
          </p:cNvSpPr>
          <p:nvPr>
            <p:ph type="dt" sz="half" idx="10"/>
          </p:nvPr>
        </p:nvSpPr>
        <p:spPr/>
        <p:txBody>
          <a:bodyPr/>
          <a:lstStyle/>
          <a:p>
            <a:fld id="{B5A551BC-8CB3-4A2C-930A-8CEC2C24C3CF}" type="datetimeFigureOut">
              <a:rPr lang="en-US" smtClean="0"/>
              <a:t>11/11/2020</a:t>
            </a:fld>
            <a:endParaRPr lang="en-US"/>
          </a:p>
        </p:txBody>
      </p:sp>
      <p:sp>
        <p:nvSpPr>
          <p:cNvPr id="6" name="Footer Placeholder 5">
            <a:extLst>
              <a:ext uri="{FF2B5EF4-FFF2-40B4-BE49-F238E27FC236}">
                <a16:creationId xmlns:a16="http://schemas.microsoft.com/office/drawing/2014/main" id="{5956A7B2-EEEB-46D2-8DC4-FFBE41C1A5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642043-5F4C-40E9-9ABF-FE831B0AD3CD}"/>
              </a:ext>
            </a:extLst>
          </p:cNvPr>
          <p:cNvSpPr>
            <a:spLocks noGrp="1"/>
          </p:cNvSpPr>
          <p:nvPr>
            <p:ph type="sldNum" sz="quarter" idx="12"/>
          </p:nvPr>
        </p:nvSpPr>
        <p:spPr/>
        <p:txBody>
          <a:bodyPr/>
          <a:lstStyle/>
          <a:p>
            <a:fld id="{C909467E-039F-4E17-B5A7-AAE319600DFB}" type="slidenum">
              <a:rPr lang="en-US" smtClean="0"/>
              <a:t>‹#›</a:t>
            </a:fld>
            <a:endParaRPr lang="en-US"/>
          </a:p>
        </p:txBody>
      </p:sp>
    </p:spTree>
    <p:extLst>
      <p:ext uri="{BB962C8B-B14F-4D97-AF65-F5344CB8AC3E}">
        <p14:creationId xmlns:p14="http://schemas.microsoft.com/office/powerpoint/2010/main" val="4216150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19948-32AA-469E-9A99-372E376312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A2A09A-25EA-44DB-99E1-6E45A31513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93385D-D88E-420E-8F0B-9E671FAA0D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7A1A2A-A412-4D1E-AC22-900173118A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0A3D62-5AB1-4B93-A179-864E856CDB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872843-672F-43C2-AA18-C7D16D310501}"/>
              </a:ext>
            </a:extLst>
          </p:cNvPr>
          <p:cNvSpPr>
            <a:spLocks noGrp="1"/>
          </p:cNvSpPr>
          <p:nvPr>
            <p:ph type="dt" sz="half" idx="10"/>
          </p:nvPr>
        </p:nvSpPr>
        <p:spPr/>
        <p:txBody>
          <a:bodyPr/>
          <a:lstStyle/>
          <a:p>
            <a:fld id="{B5A551BC-8CB3-4A2C-930A-8CEC2C24C3CF}" type="datetimeFigureOut">
              <a:rPr lang="en-US" smtClean="0"/>
              <a:t>11/11/2020</a:t>
            </a:fld>
            <a:endParaRPr lang="en-US"/>
          </a:p>
        </p:txBody>
      </p:sp>
      <p:sp>
        <p:nvSpPr>
          <p:cNvPr id="8" name="Footer Placeholder 7">
            <a:extLst>
              <a:ext uri="{FF2B5EF4-FFF2-40B4-BE49-F238E27FC236}">
                <a16:creationId xmlns:a16="http://schemas.microsoft.com/office/drawing/2014/main" id="{37164B76-86AF-4CFC-B083-907773B9A2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001D9E-B8C5-4478-9E51-CE1BFD55242A}"/>
              </a:ext>
            </a:extLst>
          </p:cNvPr>
          <p:cNvSpPr>
            <a:spLocks noGrp="1"/>
          </p:cNvSpPr>
          <p:nvPr>
            <p:ph type="sldNum" sz="quarter" idx="12"/>
          </p:nvPr>
        </p:nvSpPr>
        <p:spPr/>
        <p:txBody>
          <a:bodyPr/>
          <a:lstStyle/>
          <a:p>
            <a:fld id="{C909467E-039F-4E17-B5A7-AAE319600DFB}" type="slidenum">
              <a:rPr lang="en-US" smtClean="0"/>
              <a:t>‹#›</a:t>
            </a:fld>
            <a:endParaRPr lang="en-US"/>
          </a:p>
        </p:txBody>
      </p:sp>
    </p:spTree>
    <p:extLst>
      <p:ext uri="{BB962C8B-B14F-4D97-AF65-F5344CB8AC3E}">
        <p14:creationId xmlns:p14="http://schemas.microsoft.com/office/powerpoint/2010/main" val="300723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B9AD7-7378-4608-AE28-F214D9BC80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7DF99C-9E4B-4316-AADE-84C2B3965349}"/>
              </a:ext>
            </a:extLst>
          </p:cNvPr>
          <p:cNvSpPr>
            <a:spLocks noGrp="1"/>
          </p:cNvSpPr>
          <p:nvPr>
            <p:ph type="dt" sz="half" idx="10"/>
          </p:nvPr>
        </p:nvSpPr>
        <p:spPr/>
        <p:txBody>
          <a:bodyPr/>
          <a:lstStyle/>
          <a:p>
            <a:fld id="{B5A551BC-8CB3-4A2C-930A-8CEC2C24C3CF}" type="datetimeFigureOut">
              <a:rPr lang="en-US" smtClean="0"/>
              <a:t>11/11/2020</a:t>
            </a:fld>
            <a:endParaRPr lang="en-US"/>
          </a:p>
        </p:txBody>
      </p:sp>
      <p:sp>
        <p:nvSpPr>
          <p:cNvPr id="4" name="Footer Placeholder 3">
            <a:extLst>
              <a:ext uri="{FF2B5EF4-FFF2-40B4-BE49-F238E27FC236}">
                <a16:creationId xmlns:a16="http://schemas.microsoft.com/office/drawing/2014/main" id="{C46DB0AD-40C8-4234-B2FA-C792CC4E45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70D052-45D4-4EC1-98F3-6A5410022907}"/>
              </a:ext>
            </a:extLst>
          </p:cNvPr>
          <p:cNvSpPr>
            <a:spLocks noGrp="1"/>
          </p:cNvSpPr>
          <p:nvPr>
            <p:ph type="sldNum" sz="quarter" idx="12"/>
          </p:nvPr>
        </p:nvSpPr>
        <p:spPr/>
        <p:txBody>
          <a:bodyPr/>
          <a:lstStyle/>
          <a:p>
            <a:fld id="{C909467E-039F-4E17-B5A7-AAE319600DFB}" type="slidenum">
              <a:rPr lang="en-US" smtClean="0"/>
              <a:t>‹#›</a:t>
            </a:fld>
            <a:endParaRPr lang="en-US"/>
          </a:p>
        </p:txBody>
      </p:sp>
    </p:spTree>
    <p:extLst>
      <p:ext uri="{BB962C8B-B14F-4D97-AF65-F5344CB8AC3E}">
        <p14:creationId xmlns:p14="http://schemas.microsoft.com/office/powerpoint/2010/main" val="2327760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33D064-829A-464C-996F-1DC041F256B5}"/>
              </a:ext>
            </a:extLst>
          </p:cNvPr>
          <p:cNvSpPr>
            <a:spLocks noGrp="1"/>
          </p:cNvSpPr>
          <p:nvPr>
            <p:ph type="dt" sz="half" idx="10"/>
          </p:nvPr>
        </p:nvSpPr>
        <p:spPr/>
        <p:txBody>
          <a:bodyPr/>
          <a:lstStyle/>
          <a:p>
            <a:fld id="{B5A551BC-8CB3-4A2C-930A-8CEC2C24C3CF}" type="datetimeFigureOut">
              <a:rPr lang="en-US" smtClean="0"/>
              <a:t>11/11/2020</a:t>
            </a:fld>
            <a:endParaRPr lang="en-US"/>
          </a:p>
        </p:txBody>
      </p:sp>
      <p:sp>
        <p:nvSpPr>
          <p:cNvPr id="3" name="Footer Placeholder 2">
            <a:extLst>
              <a:ext uri="{FF2B5EF4-FFF2-40B4-BE49-F238E27FC236}">
                <a16:creationId xmlns:a16="http://schemas.microsoft.com/office/drawing/2014/main" id="{67A59289-1CDB-4787-ADB1-5A7B124004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DFCB5A-626E-498D-82E1-76DE912D7F8E}"/>
              </a:ext>
            </a:extLst>
          </p:cNvPr>
          <p:cNvSpPr>
            <a:spLocks noGrp="1"/>
          </p:cNvSpPr>
          <p:nvPr>
            <p:ph type="sldNum" sz="quarter" idx="12"/>
          </p:nvPr>
        </p:nvSpPr>
        <p:spPr/>
        <p:txBody>
          <a:bodyPr/>
          <a:lstStyle/>
          <a:p>
            <a:fld id="{C909467E-039F-4E17-B5A7-AAE319600DFB}" type="slidenum">
              <a:rPr lang="en-US" smtClean="0"/>
              <a:t>‹#›</a:t>
            </a:fld>
            <a:endParaRPr lang="en-US"/>
          </a:p>
        </p:txBody>
      </p:sp>
    </p:spTree>
    <p:extLst>
      <p:ext uri="{BB962C8B-B14F-4D97-AF65-F5344CB8AC3E}">
        <p14:creationId xmlns:p14="http://schemas.microsoft.com/office/powerpoint/2010/main" val="259015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EC8D-645F-4CF6-B5D8-2BDE62C5BF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310C07-2728-4752-ADCC-7B594941D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12C09C-28F9-4662-8C96-635F1852D493}"/>
              </a:ext>
            </a:extLst>
          </p:cNvPr>
          <p:cNvSpPr>
            <a:spLocks noGrp="1"/>
          </p:cNvSpPr>
          <p:nvPr>
            <p:ph type="dt" sz="half" idx="10"/>
          </p:nvPr>
        </p:nvSpPr>
        <p:spPr/>
        <p:txBody>
          <a:bodyPr/>
          <a:lstStyle/>
          <a:p>
            <a:fld id="{395A4B45-908F-4827-92C9-0976C0D81473}" type="datetimeFigureOut">
              <a:rPr lang="en-US" smtClean="0"/>
              <a:t>11/11/2020</a:t>
            </a:fld>
            <a:endParaRPr lang="en-US"/>
          </a:p>
        </p:txBody>
      </p:sp>
      <p:sp>
        <p:nvSpPr>
          <p:cNvPr id="5" name="Footer Placeholder 4">
            <a:extLst>
              <a:ext uri="{FF2B5EF4-FFF2-40B4-BE49-F238E27FC236}">
                <a16:creationId xmlns:a16="http://schemas.microsoft.com/office/drawing/2014/main" id="{835D6A9F-41D1-4D80-9548-A59A66AA1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ED638-89E8-4C6A-A9AC-3857F3F4FA05}"/>
              </a:ext>
            </a:extLst>
          </p:cNvPr>
          <p:cNvSpPr>
            <a:spLocks noGrp="1"/>
          </p:cNvSpPr>
          <p:nvPr>
            <p:ph type="sldNum" sz="quarter" idx="12"/>
          </p:nvPr>
        </p:nvSpPr>
        <p:spPr/>
        <p:txBody>
          <a:bodyPr/>
          <a:lstStyle/>
          <a:p>
            <a:fld id="{1769952E-968B-4853-8D8A-044F83D18B45}" type="slidenum">
              <a:rPr lang="en-US" smtClean="0"/>
              <a:t>‹#›</a:t>
            </a:fld>
            <a:endParaRPr lang="en-US"/>
          </a:p>
        </p:txBody>
      </p:sp>
    </p:spTree>
    <p:extLst>
      <p:ext uri="{BB962C8B-B14F-4D97-AF65-F5344CB8AC3E}">
        <p14:creationId xmlns:p14="http://schemas.microsoft.com/office/powerpoint/2010/main" val="2733749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A8310-D130-4E20-B85D-18CAA713E0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F9C121-9750-4BE2-8D0B-396A32A6CB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CE5D4A-41CE-4311-B889-4F4FA2E7D0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C319C0-102B-425F-81E2-B3D374A1A258}"/>
              </a:ext>
            </a:extLst>
          </p:cNvPr>
          <p:cNvSpPr>
            <a:spLocks noGrp="1"/>
          </p:cNvSpPr>
          <p:nvPr>
            <p:ph type="dt" sz="half" idx="10"/>
          </p:nvPr>
        </p:nvSpPr>
        <p:spPr/>
        <p:txBody>
          <a:bodyPr/>
          <a:lstStyle/>
          <a:p>
            <a:fld id="{B5A551BC-8CB3-4A2C-930A-8CEC2C24C3CF}" type="datetimeFigureOut">
              <a:rPr lang="en-US" smtClean="0"/>
              <a:t>11/11/2020</a:t>
            </a:fld>
            <a:endParaRPr lang="en-US"/>
          </a:p>
        </p:txBody>
      </p:sp>
      <p:sp>
        <p:nvSpPr>
          <p:cNvPr id="6" name="Footer Placeholder 5">
            <a:extLst>
              <a:ext uri="{FF2B5EF4-FFF2-40B4-BE49-F238E27FC236}">
                <a16:creationId xmlns:a16="http://schemas.microsoft.com/office/drawing/2014/main" id="{361BC0CF-E319-402F-AA38-1C33F681FB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6DB99-A16B-4F80-840A-60F902889766}"/>
              </a:ext>
            </a:extLst>
          </p:cNvPr>
          <p:cNvSpPr>
            <a:spLocks noGrp="1"/>
          </p:cNvSpPr>
          <p:nvPr>
            <p:ph type="sldNum" sz="quarter" idx="12"/>
          </p:nvPr>
        </p:nvSpPr>
        <p:spPr/>
        <p:txBody>
          <a:bodyPr/>
          <a:lstStyle/>
          <a:p>
            <a:fld id="{C909467E-039F-4E17-B5A7-AAE319600DFB}" type="slidenum">
              <a:rPr lang="en-US" smtClean="0"/>
              <a:t>‹#›</a:t>
            </a:fld>
            <a:endParaRPr lang="en-US"/>
          </a:p>
        </p:txBody>
      </p:sp>
    </p:spTree>
    <p:extLst>
      <p:ext uri="{BB962C8B-B14F-4D97-AF65-F5344CB8AC3E}">
        <p14:creationId xmlns:p14="http://schemas.microsoft.com/office/powerpoint/2010/main" val="95621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AD10-AFC9-44DC-B393-68323B9FA6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4811DF-593B-40A6-A37D-FC93C56747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61D8BE-A06A-4541-8D81-6D83F3A346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64D27B-DAED-4B92-8316-D5B1B0789318}"/>
              </a:ext>
            </a:extLst>
          </p:cNvPr>
          <p:cNvSpPr>
            <a:spLocks noGrp="1"/>
          </p:cNvSpPr>
          <p:nvPr>
            <p:ph type="dt" sz="half" idx="10"/>
          </p:nvPr>
        </p:nvSpPr>
        <p:spPr/>
        <p:txBody>
          <a:bodyPr/>
          <a:lstStyle/>
          <a:p>
            <a:fld id="{B5A551BC-8CB3-4A2C-930A-8CEC2C24C3CF}" type="datetimeFigureOut">
              <a:rPr lang="en-US" smtClean="0"/>
              <a:t>11/11/2020</a:t>
            </a:fld>
            <a:endParaRPr lang="en-US"/>
          </a:p>
        </p:txBody>
      </p:sp>
      <p:sp>
        <p:nvSpPr>
          <p:cNvPr id="6" name="Footer Placeholder 5">
            <a:extLst>
              <a:ext uri="{FF2B5EF4-FFF2-40B4-BE49-F238E27FC236}">
                <a16:creationId xmlns:a16="http://schemas.microsoft.com/office/drawing/2014/main" id="{2E2D0445-AB2C-4F37-BDC5-A150DA84AE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5AFD35-B339-4B59-9C48-D1E71881CE7B}"/>
              </a:ext>
            </a:extLst>
          </p:cNvPr>
          <p:cNvSpPr>
            <a:spLocks noGrp="1"/>
          </p:cNvSpPr>
          <p:nvPr>
            <p:ph type="sldNum" sz="quarter" idx="12"/>
          </p:nvPr>
        </p:nvSpPr>
        <p:spPr/>
        <p:txBody>
          <a:bodyPr/>
          <a:lstStyle/>
          <a:p>
            <a:fld id="{C909467E-039F-4E17-B5A7-AAE319600DFB}" type="slidenum">
              <a:rPr lang="en-US" smtClean="0"/>
              <a:t>‹#›</a:t>
            </a:fld>
            <a:endParaRPr lang="en-US"/>
          </a:p>
        </p:txBody>
      </p:sp>
    </p:spTree>
    <p:extLst>
      <p:ext uri="{BB962C8B-B14F-4D97-AF65-F5344CB8AC3E}">
        <p14:creationId xmlns:p14="http://schemas.microsoft.com/office/powerpoint/2010/main" val="2608363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20154-0E55-4E27-9F4A-191C0745BA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90F2DF-BBFC-4AF6-AB03-EC4EFAEE20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11E16-9550-4642-9926-68CA7A418E29}"/>
              </a:ext>
            </a:extLst>
          </p:cNvPr>
          <p:cNvSpPr>
            <a:spLocks noGrp="1"/>
          </p:cNvSpPr>
          <p:nvPr>
            <p:ph type="dt" sz="half" idx="10"/>
          </p:nvPr>
        </p:nvSpPr>
        <p:spPr/>
        <p:txBody>
          <a:bodyPr/>
          <a:lstStyle/>
          <a:p>
            <a:fld id="{B5A551BC-8CB3-4A2C-930A-8CEC2C24C3CF}" type="datetimeFigureOut">
              <a:rPr lang="en-US" smtClean="0"/>
              <a:t>11/11/2020</a:t>
            </a:fld>
            <a:endParaRPr lang="en-US"/>
          </a:p>
        </p:txBody>
      </p:sp>
      <p:sp>
        <p:nvSpPr>
          <p:cNvPr id="5" name="Footer Placeholder 4">
            <a:extLst>
              <a:ext uri="{FF2B5EF4-FFF2-40B4-BE49-F238E27FC236}">
                <a16:creationId xmlns:a16="http://schemas.microsoft.com/office/drawing/2014/main" id="{6169D9AD-D82C-4F24-9000-33A56AB77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8813F2-EAB3-4D3E-9060-9F5CC283027F}"/>
              </a:ext>
            </a:extLst>
          </p:cNvPr>
          <p:cNvSpPr>
            <a:spLocks noGrp="1"/>
          </p:cNvSpPr>
          <p:nvPr>
            <p:ph type="sldNum" sz="quarter" idx="12"/>
          </p:nvPr>
        </p:nvSpPr>
        <p:spPr/>
        <p:txBody>
          <a:bodyPr/>
          <a:lstStyle/>
          <a:p>
            <a:fld id="{C909467E-039F-4E17-B5A7-AAE319600DFB}" type="slidenum">
              <a:rPr lang="en-US" smtClean="0"/>
              <a:t>‹#›</a:t>
            </a:fld>
            <a:endParaRPr lang="en-US"/>
          </a:p>
        </p:txBody>
      </p:sp>
    </p:spTree>
    <p:extLst>
      <p:ext uri="{BB962C8B-B14F-4D97-AF65-F5344CB8AC3E}">
        <p14:creationId xmlns:p14="http://schemas.microsoft.com/office/powerpoint/2010/main" val="697376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9FE94B-B93C-42BC-9211-627F10593A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D9B0E0-79F3-44BE-A034-A380AF430C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F92982-4DFB-4ABF-880E-74754A5320D2}"/>
              </a:ext>
            </a:extLst>
          </p:cNvPr>
          <p:cNvSpPr>
            <a:spLocks noGrp="1"/>
          </p:cNvSpPr>
          <p:nvPr>
            <p:ph type="dt" sz="half" idx="10"/>
          </p:nvPr>
        </p:nvSpPr>
        <p:spPr/>
        <p:txBody>
          <a:bodyPr/>
          <a:lstStyle/>
          <a:p>
            <a:fld id="{B5A551BC-8CB3-4A2C-930A-8CEC2C24C3CF}" type="datetimeFigureOut">
              <a:rPr lang="en-US" smtClean="0"/>
              <a:t>11/11/2020</a:t>
            </a:fld>
            <a:endParaRPr lang="en-US"/>
          </a:p>
        </p:txBody>
      </p:sp>
      <p:sp>
        <p:nvSpPr>
          <p:cNvPr id="5" name="Footer Placeholder 4">
            <a:extLst>
              <a:ext uri="{FF2B5EF4-FFF2-40B4-BE49-F238E27FC236}">
                <a16:creationId xmlns:a16="http://schemas.microsoft.com/office/drawing/2014/main" id="{EFDEFCFD-F2E0-475D-AC73-6EB2DF43C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812D2-017F-41D0-9916-7D467502C008}"/>
              </a:ext>
            </a:extLst>
          </p:cNvPr>
          <p:cNvSpPr>
            <a:spLocks noGrp="1"/>
          </p:cNvSpPr>
          <p:nvPr>
            <p:ph type="sldNum" sz="quarter" idx="12"/>
          </p:nvPr>
        </p:nvSpPr>
        <p:spPr/>
        <p:txBody>
          <a:bodyPr/>
          <a:lstStyle/>
          <a:p>
            <a:fld id="{C909467E-039F-4E17-B5A7-AAE319600DFB}" type="slidenum">
              <a:rPr lang="en-US" smtClean="0"/>
              <a:t>‹#›</a:t>
            </a:fld>
            <a:endParaRPr lang="en-US"/>
          </a:p>
        </p:txBody>
      </p:sp>
    </p:spTree>
    <p:extLst>
      <p:ext uri="{BB962C8B-B14F-4D97-AF65-F5344CB8AC3E}">
        <p14:creationId xmlns:p14="http://schemas.microsoft.com/office/powerpoint/2010/main" val="2811690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Title, Right,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2" y="4965303"/>
            <a:ext cx="4407673" cy="897983"/>
          </a:xfrm>
        </p:spPr>
        <p:txBody>
          <a:bodyPr anchor="b" anchorCtr="0"/>
          <a:lstStyle>
            <a:lvl1pPr>
              <a:lnSpc>
                <a:spcPct val="85000"/>
              </a:lnSpc>
              <a:defRPr sz="28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914402" y="5940663"/>
            <a:ext cx="4407673" cy="478209"/>
          </a:xfrm>
        </p:spPr>
        <p:txBody>
          <a:bodyPr vert="horz" lIns="0" tIns="0" rIns="0" bIns="0" rtlCol="0">
            <a:noAutofit/>
          </a:bodyPr>
          <a:lstStyle>
            <a:lvl1pPr marL="0" indent="0">
              <a:buNone/>
              <a:defRPr lang="en-US" sz="1200" dirty="0"/>
            </a:lvl1pPr>
          </a:lstStyle>
          <a:p>
            <a:pPr marL="228600" lvl="0" indent="-228600">
              <a:lnSpc>
                <a:spcPct val="130000"/>
              </a:lnSpc>
            </a:pPr>
            <a:r>
              <a:rPr lang="en-US"/>
              <a:t>Click to edit Subtitle</a:t>
            </a:r>
          </a:p>
        </p:txBody>
      </p:sp>
      <p:sp>
        <p:nvSpPr>
          <p:cNvPr id="7" name="Text Placeholder 9"/>
          <p:cNvSpPr>
            <a:spLocks noGrp="1"/>
          </p:cNvSpPr>
          <p:nvPr>
            <p:ph type="body" sz="quarter" idx="17" hasCustomPrompt="1"/>
          </p:nvPr>
        </p:nvSpPr>
        <p:spPr>
          <a:xfrm>
            <a:off x="914402" y="4585210"/>
            <a:ext cx="4407673" cy="348286"/>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Date</a:t>
            </a:r>
          </a:p>
        </p:txBody>
      </p:sp>
      <p:sp>
        <p:nvSpPr>
          <p:cNvPr id="8" name="Picture Placeholder 7"/>
          <p:cNvSpPr>
            <a:spLocks noGrp="1"/>
          </p:cNvSpPr>
          <p:nvPr>
            <p:ph type="pic" sz="quarter" idx="19" hasCustomPrompt="1"/>
          </p:nvPr>
        </p:nvSpPr>
        <p:spPr>
          <a:xfrm>
            <a:off x="5322074" y="0"/>
            <a:ext cx="6869925" cy="68580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325448399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645B2-006A-4027-82F8-6D1B6C1227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0C3CE3-DE27-464E-9FEE-3C3CC98CB0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9BA658-1713-403D-B2C8-26F1805CD982}"/>
              </a:ext>
            </a:extLst>
          </p:cNvPr>
          <p:cNvSpPr>
            <a:spLocks noGrp="1"/>
          </p:cNvSpPr>
          <p:nvPr>
            <p:ph type="dt" sz="half" idx="10"/>
          </p:nvPr>
        </p:nvSpPr>
        <p:spPr/>
        <p:txBody>
          <a:bodyPr/>
          <a:lstStyle/>
          <a:p>
            <a:fld id="{395A4B45-908F-4827-92C9-0976C0D81473}" type="datetimeFigureOut">
              <a:rPr lang="en-US" smtClean="0"/>
              <a:t>11/11/2020</a:t>
            </a:fld>
            <a:endParaRPr lang="en-US"/>
          </a:p>
        </p:txBody>
      </p:sp>
      <p:sp>
        <p:nvSpPr>
          <p:cNvPr id="5" name="Footer Placeholder 4">
            <a:extLst>
              <a:ext uri="{FF2B5EF4-FFF2-40B4-BE49-F238E27FC236}">
                <a16:creationId xmlns:a16="http://schemas.microsoft.com/office/drawing/2014/main" id="{70F03326-2BA7-4569-B7E1-96E6E93AA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94F15-2765-4B31-B4D1-3C343493A05D}"/>
              </a:ext>
            </a:extLst>
          </p:cNvPr>
          <p:cNvSpPr>
            <a:spLocks noGrp="1"/>
          </p:cNvSpPr>
          <p:nvPr>
            <p:ph type="sldNum" sz="quarter" idx="12"/>
          </p:nvPr>
        </p:nvSpPr>
        <p:spPr/>
        <p:txBody>
          <a:bodyPr/>
          <a:lstStyle/>
          <a:p>
            <a:fld id="{1769952E-968B-4853-8D8A-044F83D18B45}" type="slidenum">
              <a:rPr lang="en-US" smtClean="0"/>
              <a:t>‹#›</a:t>
            </a:fld>
            <a:endParaRPr lang="en-US"/>
          </a:p>
        </p:txBody>
      </p:sp>
    </p:spTree>
    <p:extLst>
      <p:ext uri="{BB962C8B-B14F-4D97-AF65-F5344CB8AC3E}">
        <p14:creationId xmlns:p14="http://schemas.microsoft.com/office/powerpoint/2010/main" val="2410058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EC6E4-587F-407E-8BD7-52B7E14029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A53EA9-2C1D-4202-BC71-6890C4A35F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2C2B9C-0D53-4134-96C2-4A2D603EA8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F6074E-9912-4925-A285-1EE94008A0E8}"/>
              </a:ext>
            </a:extLst>
          </p:cNvPr>
          <p:cNvSpPr>
            <a:spLocks noGrp="1"/>
          </p:cNvSpPr>
          <p:nvPr>
            <p:ph type="dt" sz="half" idx="10"/>
          </p:nvPr>
        </p:nvSpPr>
        <p:spPr/>
        <p:txBody>
          <a:bodyPr/>
          <a:lstStyle/>
          <a:p>
            <a:fld id="{395A4B45-908F-4827-92C9-0976C0D81473}" type="datetimeFigureOut">
              <a:rPr lang="en-US" smtClean="0"/>
              <a:t>11/11/2020</a:t>
            </a:fld>
            <a:endParaRPr lang="en-US"/>
          </a:p>
        </p:txBody>
      </p:sp>
      <p:sp>
        <p:nvSpPr>
          <p:cNvPr id="6" name="Footer Placeholder 5">
            <a:extLst>
              <a:ext uri="{FF2B5EF4-FFF2-40B4-BE49-F238E27FC236}">
                <a16:creationId xmlns:a16="http://schemas.microsoft.com/office/drawing/2014/main" id="{EF03996B-07B3-4BD0-B10F-1FC6114354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CE11C6-6CA0-46E0-AB3D-7F86DF448E7B}"/>
              </a:ext>
            </a:extLst>
          </p:cNvPr>
          <p:cNvSpPr>
            <a:spLocks noGrp="1"/>
          </p:cNvSpPr>
          <p:nvPr>
            <p:ph type="sldNum" sz="quarter" idx="12"/>
          </p:nvPr>
        </p:nvSpPr>
        <p:spPr/>
        <p:txBody>
          <a:bodyPr/>
          <a:lstStyle/>
          <a:p>
            <a:fld id="{1769952E-968B-4853-8D8A-044F83D18B45}" type="slidenum">
              <a:rPr lang="en-US" smtClean="0"/>
              <a:t>‹#›</a:t>
            </a:fld>
            <a:endParaRPr lang="en-US"/>
          </a:p>
        </p:txBody>
      </p:sp>
    </p:spTree>
    <p:extLst>
      <p:ext uri="{BB962C8B-B14F-4D97-AF65-F5344CB8AC3E}">
        <p14:creationId xmlns:p14="http://schemas.microsoft.com/office/powerpoint/2010/main" val="1955964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07AE-698B-4B9A-B028-1A9E7E2930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2FD790-FEA9-4ADE-B6FA-1133584CA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762F8B-0DDC-43A4-9540-003F8B93A9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D9605F-6CD5-4FC2-8240-D1948E684E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8152D2-E8F7-4788-9F03-F0D2DEBE0E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09A93D-43DF-479F-A94E-8EA289A7D171}"/>
              </a:ext>
            </a:extLst>
          </p:cNvPr>
          <p:cNvSpPr>
            <a:spLocks noGrp="1"/>
          </p:cNvSpPr>
          <p:nvPr>
            <p:ph type="dt" sz="half" idx="10"/>
          </p:nvPr>
        </p:nvSpPr>
        <p:spPr/>
        <p:txBody>
          <a:bodyPr/>
          <a:lstStyle/>
          <a:p>
            <a:fld id="{395A4B45-908F-4827-92C9-0976C0D81473}" type="datetimeFigureOut">
              <a:rPr lang="en-US" smtClean="0"/>
              <a:t>11/11/2020</a:t>
            </a:fld>
            <a:endParaRPr lang="en-US"/>
          </a:p>
        </p:txBody>
      </p:sp>
      <p:sp>
        <p:nvSpPr>
          <p:cNvPr id="8" name="Footer Placeholder 7">
            <a:extLst>
              <a:ext uri="{FF2B5EF4-FFF2-40B4-BE49-F238E27FC236}">
                <a16:creationId xmlns:a16="http://schemas.microsoft.com/office/drawing/2014/main" id="{4AA312FB-76A0-4D22-9957-285045D221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777940-E5E9-428C-94CD-BD916BD357DD}"/>
              </a:ext>
            </a:extLst>
          </p:cNvPr>
          <p:cNvSpPr>
            <a:spLocks noGrp="1"/>
          </p:cNvSpPr>
          <p:nvPr>
            <p:ph type="sldNum" sz="quarter" idx="12"/>
          </p:nvPr>
        </p:nvSpPr>
        <p:spPr/>
        <p:txBody>
          <a:bodyPr/>
          <a:lstStyle/>
          <a:p>
            <a:fld id="{1769952E-968B-4853-8D8A-044F83D18B45}" type="slidenum">
              <a:rPr lang="en-US" smtClean="0"/>
              <a:t>‹#›</a:t>
            </a:fld>
            <a:endParaRPr lang="en-US"/>
          </a:p>
        </p:txBody>
      </p:sp>
    </p:spTree>
    <p:extLst>
      <p:ext uri="{BB962C8B-B14F-4D97-AF65-F5344CB8AC3E}">
        <p14:creationId xmlns:p14="http://schemas.microsoft.com/office/powerpoint/2010/main" val="3750119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378A-CF08-4F25-AE8C-C82D57725E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5CAA11-FFD0-454E-A5D9-A1C56864A2AF}"/>
              </a:ext>
            </a:extLst>
          </p:cNvPr>
          <p:cNvSpPr>
            <a:spLocks noGrp="1"/>
          </p:cNvSpPr>
          <p:nvPr>
            <p:ph type="dt" sz="half" idx="10"/>
          </p:nvPr>
        </p:nvSpPr>
        <p:spPr/>
        <p:txBody>
          <a:bodyPr/>
          <a:lstStyle/>
          <a:p>
            <a:fld id="{395A4B45-908F-4827-92C9-0976C0D81473}" type="datetimeFigureOut">
              <a:rPr lang="en-US" smtClean="0"/>
              <a:t>11/11/2020</a:t>
            </a:fld>
            <a:endParaRPr lang="en-US"/>
          </a:p>
        </p:txBody>
      </p:sp>
      <p:sp>
        <p:nvSpPr>
          <p:cNvPr id="4" name="Footer Placeholder 3">
            <a:extLst>
              <a:ext uri="{FF2B5EF4-FFF2-40B4-BE49-F238E27FC236}">
                <a16:creationId xmlns:a16="http://schemas.microsoft.com/office/drawing/2014/main" id="{3723F629-3C1B-4BCE-8BA7-3DBB8ED6FF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46F855-EB88-4B6D-B709-E771ADE5D537}"/>
              </a:ext>
            </a:extLst>
          </p:cNvPr>
          <p:cNvSpPr>
            <a:spLocks noGrp="1"/>
          </p:cNvSpPr>
          <p:nvPr>
            <p:ph type="sldNum" sz="quarter" idx="12"/>
          </p:nvPr>
        </p:nvSpPr>
        <p:spPr/>
        <p:txBody>
          <a:bodyPr/>
          <a:lstStyle/>
          <a:p>
            <a:fld id="{1769952E-968B-4853-8D8A-044F83D18B45}" type="slidenum">
              <a:rPr lang="en-US" smtClean="0"/>
              <a:t>‹#›</a:t>
            </a:fld>
            <a:endParaRPr lang="en-US"/>
          </a:p>
        </p:txBody>
      </p:sp>
    </p:spTree>
    <p:extLst>
      <p:ext uri="{BB962C8B-B14F-4D97-AF65-F5344CB8AC3E}">
        <p14:creationId xmlns:p14="http://schemas.microsoft.com/office/powerpoint/2010/main" val="1254417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8F0453-74A3-4ABE-9B79-9329A1AEAA39}"/>
              </a:ext>
            </a:extLst>
          </p:cNvPr>
          <p:cNvSpPr>
            <a:spLocks noGrp="1"/>
          </p:cNvSpPr>
          <p:nvPr>
            <p:ph type="dt" sz="half" idx="10"/>
          </p:nvPr>
        </p:nvSpPr>
        <p:spPr/>
        <p:txBody>
          <a:bodyPr/>
          <a:lstStyle/>
          <a:p>
            <a:fld id="{395A4B45-908F-4827-92C9-0976C0D81473}" type="datetimeFigureOut">
              <a:rPr lang="en-US" smtClean="0"/>
              <a:t>11/11/2020</a:t>
            </a:fld>
            <a:endParaRPr lang="en-US"/>
          </a:p>
        </p:txBody>
      </p:sp>
      <p:sp>
        <p:nvSpPr>
          <p:cNvPr id="3" name="Footer Placeholder 2">
            <a:extLst>
              <a:ext uri="{FF2B5EF4-FFF2-40B4-BE49-F238E27FC236}">
                <a16:creationId xmlns:a16="http://schemas.microsoft.com/office/drawing/2014/main" id="{3BC07E5D-DA58-4B6E-A9B9-B153D76E07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F2783C-1EF6-4269-87F9-0B766D99F7B9}"/>
              </a:ext>
            </a:extLst>
          </p:cNvPr>
          <p:cNvSpPr>
            <a:spLocks noGrp="1"/>
          </p:cNvSpPr>
          <p:nvPr>
            <p:ph type="sldNum" sz="quarter" idx="12"/>
          </p:nvPr>
        </p:nvSpPr>
        <p:spPr/>
        <p:txBody>
          <a:bodyPr/>
          <a:lstStyle/>
          <a:p>
            <a:fld id="{1769952E-968B-4853-8D8A-044F83D18B45}" type="slidenum">
              <a:rPr lang="en-US" smtClean="0"/>
              <a:t>‹#›</a:t>
            </a:fld>
            <a:endParaRPr lang="en-US"/>
          </a:p>
        </p:txBody>
      </p:sp>
    </p:spTree>
    <p:extLst>
      <p:ext uri="{BB962C8B-B14F-4D97-AF65-F5344CB8AC3E}">
        <p14:creationId xmlns:p14="http://schemas.microsoft.com/office/powerpoint/2010/main" val="943025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1AACA-58C5-4275-8457-39ADA8BD6C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B8D905-0FEA-49BC-8A68-225961A1DF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5527AB-C4BD-4EA9-8093-87CBA61824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5523C1-DB08-4C04-BF8A-D5F1AA8A59F1}"/>
              </a:ext>
            </a:extLst>
          </p:cNvPr>
          <p:cNvSpPr>
            <a:spLocks noGrp="1"/>
          </p:cNvSpPr>
          <p:nvPr>
            <p:ph type="dt" sz="half" idx="10"/>
          </p:nvPr>
        </p:nvSpPr>
        <p:spPr/>
        <p:txBody>
          <a:bodyPr/>
          <a:lstStyle/>
          <a:p>
            <a:fld id="{395A4B45-908F-4827-92C9-0976C0D81473}" type="datetimeFigureOut">
              <a:rPr lang="en-US" smtClean="0"/>
              <a:t>11/11/2020</a:t>
            </a:fld>
            <a:endParaRPr lang="en-US"/>
          </a:p>
        </p:txBody>
      </p:sp>
      <p:sp>
        <p:nvSpPr>
          <p:cNvPr id="6" name="Footer Placeholder 5">
            <a:extLst>
              <a:ext uri="{FF2B5EF4-FFF2-40B4-BE49-F238E27FC236}">
                <a16:creationId xmlns:a16="http://schemas.microsoft.com/office/drawing/2014/main" id="{88888D5B-C525-4F68-810B-61F31C9E9E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FA1E6A-D150-4532-BFAB-C994BFF2AD4F}"/>
              </a:ext>
            </a:extLst>
          </p:cNvPr>
          <p:cNvSpPr>
            <a:spLocks noGrp="1"/>
          </p:cNvSpPr>
          <p:nvPr>
            <p:ph type="sldNum" sz="quarter" idx="12"/>
          </p:nvPr>
        </p:nvSpPr>
        <p:spPr/>
        <p:txBody>
          <a:bodyPr/>
          <a:lstStyle/>
          <a:p>
            <a:fld id="{1769952E-968B-4853-8D8A-044F83D18B45}" type="slidenum">
              <a:rPr lang="en-US" smtClean="0"/>
              <a:t>‹#›</a:t>
            </a:fld>
            <a:endParaRPr lang="en-US"/>
          </a:p>
        </p:txBody>
      </p:sp>
    </p:spTree>
    <p:extLst>
      <p:ext uri="{BB962C8B-B14F-4D97-AF65-F5344CB8AC3E}">
        <p14:creationId xmlns:p14="http://schemas.microsoft.com/office/powerpoint/2010/main" val="1869338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8316D-35F1-4427-9DA4-C1D2F7E582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8C64B3-03E4-4CC7-BE35-537DF1D2FD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D1B451-7AFA-46B0-8AD6-013AB24B11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3CDD20-5D83-40D7-A404-FD424251F6E3}"/>
              </a:ext>
            </a:extLst>
          </p:cNvPr>
          <p:cNvSpPr>
            <a:spLocks noGrp="1"/>
          </p:cNvSpPr>
          <p:nvPr>
            <p:ph type="dt" sz="half" idx="10"/>
          </p:nvPr>
        </p:nvSpPr>
        <p:spPr/>
        <p:txBody>
          <a:bodyPr/>
          <a:lstStyle/>
          <a:p>
            <a:fld id="{395A4B45-908F-4827-92C9-0976C0D81473}" type="datetimeFigureOut">
              <a:rPr lang="en-US" smtClean="0"/>
              <a:t>11/11/2020</a:t>
            </a:fld>
            <a:endParaRPr lang="en-US"/>
          </a:p>
        </p:txBody>
      </p:sp>
      <p:sp>
        <p:nvSpPr>
          <p:cNvPr id="6" name="Footer Placeholder 5">
            <a:extLst>
              <a:ext uri="{FF2B5EF4-FFF2-40B4-BE49-F238E27FC236}">
                <a16:creationId xmlns:a16="http://schemas.microsoft.com/office/drawing/2014/main" id="{AE974296-7645-41D6-BC58-3F5E963A22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F8AD15-1412-4034-89FD-9DFAB543DA57}"/>
              </a:ext>
            </a:extLst>
          </p:cNvPr>
          <p:cNvSpPr>
            <a:spLocks noGrp="1"/>
          </p:cNvSpPr>
          <p:nvPr>
            <p:ph type="sldNum" sz="quarter" idx="12"/>
          </p:nvPr>
        </p:nvSpPr>
        <p:spPr/>
        <p:txBody>
          <a:bodyPr/>
          <a:lstStyle/>
          <a:p>
            <a:fld id="{1769952E-968B-4853-8D8A-044F83D18B45}" type="slidenum">
              <a:rPr lang="en-US" smtClean="0"/>
              <a:t>‹#›</a:t>
            </a:fld>
            <a:endParaRPr lang="en-US"/>
          </a:p>
        </p:txBody>
      </p:sp>
    </p:spTree>
    <p:extLst>
      <p:ext uri="{BB962C8B-B14F-4D97-AF65-F5344CB8AC3E}">
        <p14:creationId xmlns:p14="http://schemas.microsoft.com/office/powerpoint/2010/main" val="834192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BE29CE-7272-4697-8934-467FBE4843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03722B-FF8C-4FB7-9AAF-A834E22AD2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ACE22C-F554-4CD5-8CFA-3B265D56F5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A4B45-908F-4827-92C9-0976C0D81473}" type="datetimeFigureOut">
              <a:rPr lang="en-US" smtClean="0"/>
              <a:t>11/11/2020</a:t>
            </a:fld>
            <a:endParaRPr lang="en-US"/>
          </a:p>
        </p:txBody>
      </p:sp>
      <p:sp>
        <p:nvSpPr>
          <p:cNvPr id="5" name="Footer Placeholder 4">
            <a:extLst>
              <a:ext uri="{FF2B5EF4-FFF2-40B4-BE49-F238E27FC236}">
                <a16:creationId xmlns:a16="http://schemas.microsoft.com/office/drawing/2014/main" id="{858D249C-D1D1-4981-B4E8-3FB6EF0878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53A8EB-5EAA-4C36-9748-77FA99904E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9952E-968B-4853-8D8A-044F83D18B45}" type="slidenum">
              <a:rPr lang="en-US" smtClean="0"/>
              <a:t>‹#›</a:t>
            </a:fld>
            <a:endParaRPr lang="en-US"/>
          </a:p>
        </p:txBody>
      </p:sp>
    </p:spTree>
    <p:extLst>
      <p:ext uri="{BB962C8B-B14F-4D97-AF65-F5344CB8AC3E}">
        <p14:creationId xmlns:p14="http://schemas.microsoft.com/office/powerpoint/2010/main" val="1735338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60B016-B6B2-47DC-B6F1-6C549B1ADA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C4D356-2690-4E97-B918-D70B645133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2537B7-41DD-4E20-B755-28C0782989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551BC-8CB3-4A2C-930A-8CEC2C24C3CF}" type="datetimeFigureOut">
              <a:rPr lang="en-US" smtClean="0"/>
              <a:t>11/11/2020</a:t>
            </a:fld>
            <a:endParaRPr lang="en-US"/>
          </a:p>
        </p:txBody>
      </p:sp>
      <p:sp>
        <p:nvSpPr>
          <p:cNvPr id="5" name="Footer Placeholder 4">
            <a:extLst>
              <a:ext uri="{FF2B5EF4-FFF2-40B4-BE49-F238E27FC236}">
                <a16:creationId xmlns:a16="http://schemas.microsoft.com/office/drawing/2014/main" id="{C6FF7A8C-BD6E-4884-9A6D-5DB4FE8C69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E250C7-7F14-4BD1-9432-84415AE572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9467E-039F-4E17-B5A7-AAE319600DFB}" type="slidenum">
              <a:rPr lang="en-US" smtClean="0"/>
              <a:t>‹#›</a:t>
            </a:fld>
            <a:endParaRPr lang="en-US"/>
          </a:p>
        </p:txBody>
      </p:sp>
    </p:spTree>
    <p:extLst>
      <p:ext uri="{BB962C8B-B14F-4D97-AF65-F5344CB8AC3E}">
        <p14:creationId xmlns:p14="http://schemas.microsoft.com/office/powerpoint/2010/main" val="191390303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xml"/><Relationship Id="rId7" Type="http://schemas.openxmlformats.org/officeDocument/2006/relationships/image" Target="../media/image1.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tmp"/><Relationship Id="rId4" Type="http://schemas.openxmlformats.org/officeDocument/2006/relationships/hyperlink" Target="https://trib.com/news/state-and-regional/health/white-house-coronavirus-official-commends-wyomings-testing-urges-face-mask-use-on-visit/article_5fff1e49-bd34-5dea-bdad-352726758379.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EC58132-4982-41BD-8B7A-1C5F346C2C1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1"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EC58132-4982-41BD-8B7A-1C5F346C2C1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5F105F7-A315-45A8-81AB-9EB3E9E4D7D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5000"/>
              </a:lnSpc>
              <a:spcBef>
                <a:spcPct val="0"/>
              </a:spcBef>
              <a:spcAft>
                <a:spcPct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Open Sans" panose="020B0606030504020204" pitchFamily="34" charset="0"/>
              <a:ea typeface="+mn-ea"/>
              <a:cs typeface="+mn-cs"/>
              <a:sym typeface="Open Sans" panose="020B0606030504020204" pitchFamily="34" charset="0"/>
            </a:endParaRPr>
          </a:p>
        </p:txBody>
      </p:sp>
      <p:sp>
        <p:nvSpPr>
          <p:cNvPr id="19" name="Title 3">
            <a:extLst>
              <a:ext uri="{FF2B5EF4-FFF2-40B4-BE49-F238E27FC236}">
                <a16:creationId xmlns:a16="http://schemas.microsoft.com/office/drawing/2014/main" id="{D70FB163-7BA0-4E19-BF71-7A4E55987534}"/>
              </a:ext>
            </a:extLst>
          </p:cNvPr>
          <p:cNvSpPr>
            <a:spLocks noGrp="1"/>
          </p:cNvSpPr>
          <p:nvPr>
            <p:ph type="title"/>
          </p:nvPr>
        </p:nvSpPr>
        <p:spPr>
          <a:xfrm>
            <a:off x="793751" y="5042680"/>
            <a:ext cx="7437483" cy="897983"/>
          </a:xfrm>
        </p:spPr>
        <p:txBody>
          <a:bodyPr anchor="t">
            <a:normAutofit fontScale="90000"/>
          </a:bodyPr>
          <a:lstStyle/>
          <a:p>
            <a:r>
              <a:rPr lang="en-US" sz="3100" dirty="0"/>
              <a:t>COVID Update</a:t>
            </a:r>
            <a:br>
              <a:rPr lang="en-US" sz="1800" dirty="0"/>
            </a:br>
            <a:r>
              <a:rPr lang="en-US" sz="2000" b="0" i="1" dirty="0"/>
              <a:t>Latest Progress on UW’s Response to COVID-19</a:t>
            </a:r>
            <a:br>
              <a:rPr lang="en-US" sz="1800" b="0" dirty="0"/>
            </a:br>
            <a:endParaRPr lang="en-US" b="0" dirty="0"/>
          </a:p>
        </p:txBody>
      </p:sp>
      <p:sp>
        <p:nvSpPr>
          <p:cNvPr id="20" name="Text Placeholder 4">
            <a:extLst>
              <a:ext uri="{FF2B5EF4-FFF2-40B4-BE49-F238E27FC236}">
                <a16:creationId xmlns:a16="http://schemas.microsoft.com/office/drawing/2014/main" id="{9D59CDA7-A6C3-4694-BF92-3916114FA54C}"/>
              </a:ext>
            </a:extLst>
          </p:cNvPr>
          <p:cNvSpPr>
            <a:spLocks noGrp="1"/>
          </p:cNvSpPr>
          <p:nvPr>
            <p:ph type="body" sz="quarter" idx="16"/>
          </p:nvPr>
        </p:nvSpPr>
        <p:spPr>
          <a:xfrm>
            <a:off x="914402" y="5940663"/>
            <a:ext cx="5562598" cy="206137"/>
          </a:xfrm>
        </p:spPr>
        <p:txBody>
          <a:bodyPr/>
          <a:lstStyle/>
          <a:p>
            <a:pPr>
              <a:spcBef>
                <a:spcPts val="0"/>
              </a:spcBef>
            </a:pPr>
            <a:r>
              <a:rPr lang="en-US" sz="1400" dirty="0"/>
              <a:t>November 12, 2020</a:t>
            </a:r>
          </a:p>
        </p:txBody>
      </p:sp>
      <p:pic>
        <p:nvPicPr>
          <p:cNvPr id="1028" name="Picture 4">
            <a:extLst>
              <a:ext uri="{FF2B5EF4-FFF2-40B4-BE49-F238E27FC236}">
                <a16:creationId xmlns:a16="http://schemas.microsoft.com/office/drawing/2014/main" id="{414B823B-5967-49D5-A258-3CE9F9029B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3604" y="2126277"/>
            <a:ext cx="6404791" cy="1691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43ADD0AC-C186-4479-8F31-9DEB16C2929E}"/>
              </a:ext>
            </a:extLst>
          </p:cNvPr>
          <p:cNvCxnSpPr/>
          <p:nvPr/>
        </p:nvCxnSpPr>
        <p:spPr>
          <a:xfrm>
            <a:off x="4237901" y="4238625"/>
            <a:ext cx="3993333" cy="0"/>
          </a:xfrm>
          <a:prstGeom prst="line">
            <a:avLst/>
          </a:prstGeom>
          <a:ln w="19050">
            <a:solidFill>
              <a:srgbClr val="FFC425"/>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048A964-35DB-4F62-B481-08EB40C0CB2D}"/>
              </a:ext>
            </a:extLst>
          </p:cNvPr>
          <p:cNvSpPr/>
          <p:nvPr/>
        </p:nvSpPr>
        <p:spPr>
          <a:xfrm>
            <a:off x="106017" y="106327"/>
            <a:ext cx="11979966" cy="6632404"/>
          </a:xfrm>
          <a:prstGeom prst="rect">
            <a:avLst/>
          </a:prstGeom>
          <a:noFill/>
          <a:ln w="28575">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50587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5050D5A-7A03-40C4-8879-98D5CAA1F92C}"/>
              </a:ext>
            </a:extLst>
          </p:cNvPr>
          <p:cNvSpPr/>
          <p:nvPr/>
        </p:nvSpPr>
        <p:spPr>
          <a:xfrm>
            <a:off x="106017" y="288235"/>
            <a:ext cx="11979966" cy="6450495"/>
          </a:xfrm>
          <a:prstGeom prst="rect">
            <a:avLst/>
          </a:prstGeom>
          <a:noFill/>
          <a:ln w="28575">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2015E18-7145-474B-BCEC-06B2FE13E246}"/>
              </a:ext>
            </a:extLst>
          </p:cNvPr>
          <p:cNvSpPr/>
          <p:nvPr/>
        </p:nvSpPr>
        <p:spPr>
          <a:xfrm>
            <a:off x="106017" y="6291470"/>
            <a:ext cx="11979959" cy="447260"/>
          </a:xfrm>
          <a:prstGeom prst="rect">
            <a:avLst/>
          </a:prstGeom>
          <a:solidFill>
            <a:srgbClr val="FFC425"/>
          </a:solidFill>
          <a:ln>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2F3B16B9-5AB8-4C7D-952F-8733315F9F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4534" y="6341527"/>
            <a:ext cx="2087678" cy="367024"/>
          </a:xfrm>
          <a:prstGeom prst="rect">
            <a:avLst/>
          </a:prstGeom>
        </p:spPr>
      </p:pic>
      <p:sp>
        <p:nvSpPr>
          <p:cNvPr id="28" name="Arrow: Pentagon 27">
            <a:extLst>
              <a:ext uri="{FF2B5EF4-FFF2-40B4-BE49-F238E27FC236}">
                <a16:creationId xmlns:a16="http://schemas.microsoft.com/office/drawing/2014/main" id="{A0773593-7CA5-463E-9955-848FAB62FF29}"/>
              </a:ext>
            </a:extLst>
          </p:cNvPr>
          <p:cNvSpPr/>
          <p:nvPr/>
        </p:nvSpPr>
        <p:spPr>
          <a:xfrm>
            <a:off x="104467" y="74544"/>
            <a:ext cx="3657600" cy="417633"/>
          </a:xfrm>
          <a:prstGeom prst="homePlate">
            <a:avLst/>
          </a:prstGeom>
          <a:solidFill>
            <a:srgbClr val="FFC425"/>
          </a:solidFill>
          <a:ln>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a:ln>
                  <a:noFill/>
                </a:ln>
                <a:solidFill>
                  <a:srgbClr val="492F24"/>
                </a:solidFill>
                <a:effectLst/>
                <a:uLnTx/>
                <a:uFillTx/>
                <a:latin typeface="Calibri" panose="020F0502020204030204"/>
                <a:ea typeface="+mn-ea"/>
                <a:cs typeface="+mn-cs"/>
              </a:rPr>
              <a:t>Return to Campus</a:t>
            </a:r>
          </a:p>
        </p:txBody>
      </p:sp>
      <p:sp>
        <p:nvSpPr>
          <p:cNvPr id="12" name="TextBox 11">
            <a:extLst>
              <a:ext uri="{FF2B5EF4-FFF2-40B4-BE49-F238E27FC236}">
                <a16:creationId xmlns:a16="http://schemas.microsoft.com/office/drawing/2014/main" id="{519C8C4D-A54C-4730-8FEF-7E78E3A51DDB}"/>
              </a:ext>
            </a:extLst>
          </p:cNvPr>
          <p:cNvSpPr txBox="1"/>
          <p:nvPr/>
        </p:nvSpPr>
        <p:spPr>
          <a:xfrm>
            <a:off x="11589488" y="6361951"/>
            <a:ext cx="36397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9D112A-74B2-4207-91C0-BA374604D67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Arrow: Pentagon 12">
            <a:extLst>
              <a:ext uri="{FF2B5EF4-FFF2-40B4-BE49-F238E27FC236}">
                <a16:creationId xmlns:a16="http://schemas.microsoft.com/office/drawing/2014/main" id="{A20E8163-24BB-465F-9770-BF074AEC6D08}"/>
              </a:ext>
            </a:extLst>
          </p:cNvPr>
          <p:cNvSpPr/>
          <p:nvPr/>
        </p:nvSpPr>
        <p:spPr>
          <a:xfrm flipH="1">
            <a:off x="8428383" y="74544"/>
            <a:ext cx="3657600" cy="417633"/>
          </a:xfrm>
          <a:prstGeom prst="homePlate">
            <a:avLst/>
          </a:prstGeom>
          <a:solidFill>
            <a:schemeClr val="bg1"/>
          </a:solidFill>
          <a:ln w="28575">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492F24"/>
                </a:solidFill>
                <a:effectLst/>
                <a:uLnTx/>
                <a:uFillTx/>
                <a:latin typeface="Calibri" panose="020F0502020204030204"/>
                <a:ea typeface="+mn-ea"/>
                <a:cs typeface="+mn-cs"/>
              </a:rPr>
              <a:t>BOT Meeting: Thurs </a:t>
            </a:r>
            <a:r>
              <a:rPr kumimoji="0" lang="en-US" sz="1600" b="0" i="1" u="none" strike="noStrike" kern="1200" cap="none" spc="0" normalizeH="0" baseline="0" noProof="0" dirty="0">
                <a:ln>
                  <a:noFill/>
                </a:ln>
                <a:solidFill>
                  <a:srgbClr val="492F24"/>
                </a:solidFill>
                <a:effectLst/>
                <a:uLnTx/>
                <a:uFillTx/>
                <a:latin typeface="Calibri" panose="020F0502020204030204"/>
                <a:ea typeface="+mn-ea"/>
                <a:cs typeface="+mn-cs"/>
              </a:rPr>
              <a:t>(11/12)</a:t>
            </a:r>
          </a:p>
        </p:txBody>
      </p:sp>
      <p:sp>
        <p:nvSpPr>
          <p:cNvPr id="14" name="TextBox 13">
            <a:extLst>
              <a:ext uri="{FF2B5EF4-FFF2-40B4-BE49-F238E27FC236}">
                <a16:creationId xmlns:a16="http://schemas.microsoft.com/office/drawing/2014/main" id="{B47EB74F-D354-44FE-92B0-61E1F77D066F}"/>
              </a:ext>
            </a:extLst>
          </p:cNvPr>
          <p:cNvSpPr txBox="1"/>
          <p:nvPr/>
        </p:nvSpPr>
        <p:spPr>
          <a:xfrm>
            <a:off x="5181600" y="98694"/>
            <a:ext cx="1828800" cy="36576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92F24"/>
                </a:solidFill>
                <a:effectLst/>
                <a:uLnTx/>
                <a:uFillTx/>
                <a:latin typeface="Calibri" panose="020F0502020204030204"/>
                <a:ea typeface="+mn-ea"/>
                <a:cs typeface="+mn-cs"/>
              </a:rPr>
              <a:t>Spring Planning</a:t>
            </a:r>
          </a:p>
        </p:txBody>
      </p:sp>
      <p:grpSp>
        <p:nvGrpSpPr>
          <p:cNvPr id="15" name="Group 14">
            <a:extLst>
              <a:ext uri="{FF2B5EF4-FFF2-40B4-BE49-F238E27FC236}">
                <a16:creationId xmlns:a16="http://schemas.microsoft.com/office/drawing/2014/main" id="{37CC71AA-7E9C-42DF-B7A3-01C0E83B1079}"/>
              </a:ext>
            </a:extLst>
          </p:cNvPr>
          <p:cNvGrpSpPr/>
          <p:nvPr/>
        </p:nvGrpSpPr>
        <p:grpSpPr>
          <a:xfrm>
            <a:off x="599278" y="862754"/>
            <a:ext cx="11155680" cy="400110"/>
            <a:chOff x="568682" y="836651"/>
            <a:chExt cx="12993130" cy="401102"/>
          </a:xfrm>
        </p:grpSpPr>
        <p:cxnSp>
          <p:nvCxnSpPr>
            <p:cNvPr id="16" name="Straight Connector 15">
              <a:extLst>
                <a:ext uri="{FF2B5EF4-FFF2-40B4-BE49-F238E27FC236}">
                  <a16:creationId xmlns:a16="http://schemas.microsoft.com/office/drawing/2014/main" id="{161D685C-00F6-439B-AAE5-6283C1DDFDE7}"/>
                </a:ext>
              </a:extLst>
            </p:cNvPr>
            <p:cNvCxnSpPr>
              <a:cxnSpLocks/>
            </p:cNvCxnSpPr>
            <p:nvPr/>
          </p:nvCxnSpPr>
          <p:spPr>
            <a:xfrm>
              <a:off x="568682" y="1037387"/>
              <a:ext cx="1299313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8B12377-427B-4750-9123-9300A3BA3FFC}"/>
                </a:ext>
              </a:extLst>
            </p:cNvPr>
            <p:cNvSpPr/>
            <p:nvPr/>
          </p:nvSpPr>
          <p:spPr>
            <a:xfrm>
              <a:off x="1084853" y="836651"/>
              <a:ext cx="1917019" cy="401102"/>
            </a:xfrm>
            <a:prstGeom prst="rect">
              <a:avLst/>
            </a:prstGeom>
            <a:solidFill>
              <a:schemeClr val="bg1"/>
            </a:solidFill>
          </p:spPr>
          <p:txBody>
            <a:bodyPr wrap="square">
              <a:spAutoFit/>
            </a:bodyPr>
            <a:lstStyle/>
            <a:p>
              <a:pPr marL="0" marR="0" lvl="0" indent="0" algn="ctr" defTabSz="121612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92F24"/>
                  </a:solidFill>
                  <a:effectLst/>
                  <a:uLnTx/>
                  <a:uFillTx/>
                  <a:latin typeface="Open Sans" panose="020B0606030504020204" pitchFamily="34" charset="0"/>
                  <a:ea typeface="Open Sans" panose="020B0606030504020204" pitchFamily="34" charset="0"/>
                  <a:cs typeface="Open Sans" panose="020B0606030504020204" pitchFamily="34" charset="0"/>
                </a:rPr>
                <a:t>Next Steps</a:t>
              </a:r>
            </a:p>
          </p:txBody>
        </p:sp>
      </p:grpSp>
      <p:sp>
        <p:nvSpPr>
          <p:cNvPr id="20" name="Rectangle 19">
            <a:extLst>
              <a:ext uri="{FF2B5EF4-FFF2-40B4-BE49-F238E27FC236}">
                <a16:creationId xmlns:a16="http://schemas.microsoft.com/office/drawing/2014/main" id="{D01529DC-7460-4E9B-8518-3711AAAC874A}"/>
              </a:ext>
            </a:extLst>
          </p:cNvPr>
          <p:cNvSpPr/>
          <p:nvPr/>
        </p:nvSpPr>
        <p:spPr>
          <a:xfrm>
            <a:off x="864036" y="1691887"/>
            <a:ext cx="11221940" cy="3477875"/>
          </a:xfrm>
          <a:prstGeom prst="rect">
            <a:avLst/>
          </a:prstGeom>
        </p:spPr>
        <p:txBody>
          <a:bodyPr wrap="square">
            <a:spAutoFit/>
          </a:bodyPr>
          <a:lstStyle/>
          <a:p>
            <a:pPr marL="457200" marR="0" lvl="0" indent="-457200" algn="l" defTabSz="1216122" rtl="0" eaLnBrk="1" fontAlgn="auto" latinLnBrk="0" hangingPunct="1">
              <a:lnSpc>
                <a:spcPct val="100000"/>
              </a:lnSpc>
              <a:spcBef>
                <a:spcPts val="0"/>
              </a:spcBef>
              <a:spcAft>
                <a:spcPts val="0"/>
              </a:spcAft>
              <a:buClrTx/>
              <a:buSzTx/>
              <a:buFont typeface="+mj-lt"/>
              <a:buAutoNum type="arabicPeriod"/>
              <a:tabLst/>
              <a:defRPr/>
            </a:pPr>
            <a:r>
              <a:rPr lang="en-US" sz="2000" b="1" dirty="0">
                <a:solidFill>
                  <a:prstClr val="black"/>
                </a:solidFill>
                <a:ea typeface="Open Sans" panose="020B0606030504020204" pitchFamily="34" charset="0"/>
                <a:cs typeface="Open Sans" panose="020B0606030504020204" pitchFamily="34" charset="0"/>
              </a:rPr>
              <a:t>Spring Academic Calendar has been posted.</a:t>
            </a:r>
          </a:p>
          <a:p>
            <a:pPr marL="800100" lvl="1" indent="-342900" defTabSz="1216122">
              <a:buFont typeface="Arial" panose="020B0604020202020204" pitchFamily="34" charset="0"/>
              <a:buChar char="•"/>
              <a:defRPr/>
            </a:pPr>
            <a:r>
              <a:rPr lang="en-US" sz="2000" dirty="0">
                <a:solidFill>
                  <a:prstClr val="black"/>
                </a:solidFill>
                <a:ea typeface="Open Sans" panose="020B0606030504020204" pitchFamily="34" charset="0"/>
                <a:cs typeface="Open Sans" panose="020B0606030504020204" pitchFamily="34" charset="0"/>
              </a:rPr>
              <a:t>Spring semester: January 25 – May 7</a:t>
            </a:r>
          </a:p>
          <a:p>
            <a:pPr marL="800100" lvl="1" indent="-342900" defTabSz="1216122">
              <a:buFont typeface="Arial" panose="020B0604020202020204" pitchFamily="34" charset="0"/>
              <a:buChar char="•"/>
              <a:defRPr/>
            </a:pPr>
            <a:r>
              <a:rPr lang="en-US" sz="2000" dirty="0">
                <a:solidFill>
                  <a:prstClr val="black"/>
                </a:solidFill>
                <a:ea typeface="Open Sans" panose="020B0606030504020204" pitchFamily="34" charset="0"/>
                <a:cs typeface="Open Sans" panose="020B0606030504020204" pitchFamily="34" charset="0"/>
              </a:rPr>
              <a:t>Final exams: May 10 -14</a:t>
            </a:r>
          </a:p>
          <a:p>
            <a:pPr marL="800100" lvl="1" indent="-342900" defTabSz="1216122">
              <a:buFont typeface="Arial" panose="020B0604020202020204" pitchFamily="34" charset="0"/>
              <a:buChar char="•"/>
              <a:defRPr/>
            </a:pPr>
            <a:r>
              <a:rPr lang="en-US" sz="2000" dirty="0">
                <a:solidFill>
                  <a:prstClr val="black"/>
                </a:solidFill>
                <a:ea typeface="Open Sans" panose="020B0606030504020204" pitchFamily="34" charset="0"/>
                <a:cs typeface="Open Sans" panose="020B0606030504020204" pitchFamily="34" charset="0"/>
              </a:rPr>
              <a:t>No classes on President’s Day (February 15)</a:t>
            </a:r>
          </a:p>
          <a:p>
            <a:pPr marL="800100" lvl="1" indent="-342900" defTabSz="1216122">
              <a:buFont typeface="Arial" panose="020B0604020202020204" pitchFamily="34" charset="0"/>
              <a:buChar char="•"/>
              <a:defRPr/>
            </a:pPr>
            <a:r>
              <a:rPr lang="en-US" sz="2000" dirty="0">
                <a:solidFill>
                  <a:prstClr val="black"/>
                </a:solidFill>
                <a:ea typeface="Open Sans" panose="020B0606030504020204" pitchFamily="34" charset="0"/>
                <a:cs typeface="Open Sans" panose="020B0606030504020204" pitchFamily="34" charset="0"/>
              </a:rPr>
              <a:t>The week of spring break has been converted to instructional days</a:t>
            </a:r>
          </a:p>
          <a:p>
            <a:pPr marL="0" marR="0" lvl="0" indent="0" algn="l" defTabSz="1216122" rtl="0" eaLnBrk="1" fontAlgn="auto" latinLnBrk="0" hangingPunct="1">
              <a:lnSpc>
                <a:spcPct val="100000"/>
              </a:lnSpc>
              <a:spcBef>
                <a:spcPts val="0"/>
              </a:spcBef>
              <a:spcAft>
                <a:spcPts val="0"/>
              </a:spcAft>
              <a:buClrTx/>
              <a:buSzTx/>
              <a:buFontTx/>
              <a:buNone/>
              <a:tabLst/>
              <a:defRPr/>
            </a:pPr>
            <a:endParaRPr lang="en-US" sz="2000" b="1" dirty="0">
              <a:solidFill>
                <a:prstClr val="black"/>
              </a:solidFill>
              <a:ea typeface="Open Sans" panose="020B0606030504020204" pitchFamily="34" charset="0"/>
              <a:cs typeface="Open Sans" panose="020B0606030504020204" pitchFamily="34" charset="0"/>
            </a:endParaRPr>
          </a:p>
          <a:p>
            <a:pPr marR="0" lvl="0" algn="l" defTabSz="1216122" rtl="0" eaLnBrk="1" fontAlgn="auto" latinLnBrk="0" hangingPunct="1">
              <a:lnSpc>
                <a:spcPct val="100000"/>
              </a:lnSpc>
              <a:spcBef>
                <a:spcPts val="0"/>
              </a:spcBef>
              <a:spcAft>
                <a:spcPts val="0"/>
              </a:spcAft>
              <a:buClrTx/>
              <a:buSzTx/>
              <a:tabLst>
                <a:tab pos="461963" algn="l"/>
              </a:tabLst>
              <a:defRPr/>
            </a:pPr>
            <a:r>
              <a:rPr lang="en-US" sz="2000" b="1" dirty="0">
                <a:solidFill>
                  <a:prstClr val="black"/>
                </a:solidFill>
                <a:ea typeface="Open Sans" panose="020B0606030504020204" pitchFamily="34" charset="0"/>
                <a:cs typeface="Open Sans" panose="020B0606030504020204" pitchFamily="34" charset="0"/>
              </a:rPr>
              <a:t>2.	Spring Semester Plan/Update</a:t>
            </a:r>
          </a:p>
          <a:p>
            <a:pPr marL="800100" lvl="1" indent="-342900" defTabSz="461963">
              <a:buFont typeface="Arial" panose="020B0604020202020204" pitchFamily="34" charset="0"/>
              <a:buChar char="•"/>
              <a:defRPr/>
            </a:pPr>
            <a:r>
              <a:rPr lang="en-US" sz="2000" dirty="0">
                <a:solidFill>
                  <a:prstClr val="black"/>
                </a:solidFill>
                <a:ea typeface="Open Sans" panose="020B0606030504020204" pitchFamily="34" charset="0"/>
                <a:cs typeface="Open Sans" panose="020B0606030504020204" pitchFamily="34" charset="0"/>
              </a:rPr>
              <a:t>Update Governance Structure for Spring</a:t>
            </a:r>
          </a:p>
          <a:p>
            <a:pPr marL="800100" lvl="1" indent="-342900" defTabSz="461963">
              <a:buFont typeface="Arial" panose="020B0604020202020204" pitchFamily="34" charset="0"/>
              <a:buChar char="•"/>
              <a:defRPr/>
            </a:pPr>
            <a:r>
              <a:rPr lang="en-US" sz="2000" dirty="0">
                <a:solidFill>
                  <a:prstClr val="black"/>
                </a:solidFill>
                <a:ea typeface="Open Sans" panose="020B0606030504020204" pitchFamily="34" charset="0"/>
                <a:cs typeface="Open Sans" panose="020B0606030504020204" pitchFamily="34" charset="0"/>
              </a:rPr>
              <a:t>Contingency Planning</a:t>
            </a:r>
          </a:p>
          <a:p>
            <a:pPr lvl="1" defTabSz="461963">
              <a:defRPr/>
            </a:pPr>
            <a:endParaRPr lang="en-US" sz="2000" dirty="0">
              <a:solidFill>
                <a:prstClr val="black"/>
              </a:solidFill>
              <a:ea typeface="Open Sans" panose="020B0606030504020204" pitchFamily="34" charset="0"/>
              <a:cs typeface="Open Sans" panose="020B0606030504020204" pitchFamily="34" charset="0"/>
            </a:endParaRPr>
          </a:p>
          <a:p>
            <a:pPr marL="0" lvl="1" defTabSz="461963">
              <a:defRPr/>
            </a:pPr>
            <a:r>
              <a:rPr lang="en-US" sz="2000" dirty="0">
                <a:solidFill>
                  <a:prstClr val="black"/>
                </a:solidFill>
                <a:ea typeface="Open Sans" panose="020B0606030504020204" pitchFamily="34" charset="0"/>
                <a:cs typeface="Open Sans" panose="020B0606030504020204" pitchFamily="34" charset="0"/>
              </a:rPr>
              <a:t>3.	</a:t>
            </a:r>
            <a:r>
              <a:rPr lang="en-US" sz="2000" b="1" dirty="0">
                <a:solidFill>
                  <a:prstClr val="black"/>
                </a:solidFill>
                <a:ea typeface="Open Sans" panose="020B0606030504020204" pitchFamily="34" charset="0"/>
                <a:cs typeface="Open Sans" panose="020B0606030504020204" pitchFamily="34" charset="0"/>
              </a:rPr>
              <a:t>Spring Plan to be presented to Board at December meeting. </a:t>
            </a:r>
          </a:p>
        </p:txBody>
      </p:sp>
    </p:spTree>
    <p:extLst>
      <p:ext uri="{BB962C8B-B14F-4D97-AF65-F5344CB8AC3E}">
        <p14:creationId xmlns:p14="http://schemas.microsoft.com/office/powerpoint/2010/main" val="3176789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5050D5A-7A03-40C4-8879-98D5CAA1F92C}"/>
              </a:ext>
            </a:extLst>
          </p:cNvPr>
          <p:cNvSpPr/>
          <p:nvPr/>
        </p:nvSpPr>
        <p:spPr>
          <a:xfrm>
            <a:off x="106017" y="288235"/>
            <a:ext cx="11979966" cy="6450495"/>
          </a:xfrm>
          <a:prstGeom prst="rect">
            <a:avLst/>
          </a:prstGeom>
          <a:noFill/>
          <a:ln w="28575">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2015E18-7145-474B-BCEC-06B2FE13E246}"/>
              </a:ext>
            </a:extLst>
          </p:cNvPr>
          <p:cNvSpPr/>
          <p:nvPr/>
        </p:nvSpPr>
        <p:spPr>
          <a:xfrm>
            <a:off x="106017" y="6291470"/>
            <a:ext cx="11979959" cy="447260"/>
          </a:xfrm>
          <a:prstGeom prst="rect">
            <a:avLst/>
          </a:prstGeom>
          <a:solidFill>
            <a:srgbClr val="FFC425"/>
          </a:solidFill>
          <a:ln>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2F3B16B9-5AB8-4C7D-952F-8733315F9F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4534" y="6341527"/>
            <a:ext cx="2087678" cy="367024"/>
          </a:xfrm>
          <a:prstGeom prst="rect">
            <a:avLst/>
          </a:prstGeom>
        </p:spPr>
      </p:pic>
      <p:sp>
        <p:nvSpPr>
          <p:cNvPr id="28" name="Arrow: Pentagon 27">
            <a:extLst>
              <a:ext uri="{FF2B5EF4-FFF2-40B4-BE49-F238E27FC236}">
                <a16:creationId xmlns:a16="http://schemas.microsoft.com/office/drawing/2014/main" id="{A0773593-7CA5-463E-9955-848FAB62FF29}"/>
              </a:ext>
            </a:extLst>
          </p:cNvPr>
          <p:cNvSpPr/>
          <p:nvPr/>
        </p:nvSpPr>
        <p:spPr>
          <a:xfrm>
            <a:off x="104467" y="74544"/>
            <a:ext cx="3657600" cy="417633"/>
          </a:xfrm>
          <a:prstGeom prst="homePlate">
            <a:avLst/>
          </a:prstGeom>
          <a:solidFill>
            <a:srgbClr val="FFC425"/>
          </a:solidFill>
          <a:ln>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a:ln>
                  <a:noFill/>
                </a:ln>
                <a:solidFill>
                  <a:srgbClr val="492F24"/>
                </a:solidFill>
                <a:effectLst/>
                <a:uLnTx/>
                <a:uFillTx/>
                <a:latin typeface="Calibri" panose="020F0502020204030204"/>
                <a:ea typeface="+mn-ea"/>
                <a:cs typeface="+mn-cs"/>
              </a:rPr>
              <a:t>Return to Campus</a:t>
            </a:r>
          </a:p>
        </p:txBody>
      </p:sp>
      <p:sp>
        <p:nvSpPr>
          <p:cNvPr id="29" name="TextBox 28">
            <a:extLst>
              <a:ext uri="{FF2B5EF4-FFF2-40B4-BE49-F238E27FC236}">
                <a16:creationId xmlns:a16="http://schemas.microsoft.com/office/drawing/2014/main" id="{24294019-116F-4237-B702-94EBE7659F29}"/>
              </a:ext>
            </a:extLst>
          </p:cNvPr>
          <p:cNvSpPr txBox="1"/>
          <p:nvPr/>
        </p:nvSpPr>
        <p:spPr>
          <a:xfrm>
            <a:off x="4770120" y="98694"/>
            <a:ext cx="2651760" cy="36576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92F24"/>
                </a:solidFill>
                <a:effectLst/>
                <a:uLnTx/>
                <a:uFillTx/>
                <a:latin typeface="Calibri" panose="020F0502020204030204"/>
                <a:ea typeface="+mn-ea"/>
                <a:cs typeface="+mn-cs"/>
              </a:rPr>
              <a:t>Community Engagement</a:t>
            </a:r>
          </a:p>
        </p:txBody>
      </p:sp>
      <p:sp>
        <p:nvSpPr>
          <p:cNvPr id="12" name="TextBox 11">
            <a:extLst>
              <a:ext uri="{FF2B5EF4-FFF2-40B4-BE49-F238E27FC236}">
                <a16:creationId xmlns:a16="http://schemas.microsoft.com/office/drawing/2014/main" id="{519C8C4D-A54C-4730-8FEF-7E78E3A51DDB}"/>
              </a:ext>
            </a:extLst>
          </p:cNvPr>
          <p:cNvSpPr txBox="1"/>
          <p:nvPr/>
        </p:nvSpPr>
        <p:spPr>
          <a:xfrm>
            <a:off x="11589488" y="6361951"/>
            <a:ext cx="36397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9D112A-74B2-4207-91C0-BA374604D67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rrow: Pentagon 10">
            <a:extLst>
              <a:ext uri="{FF2B5EF4-FFF2-40B4-BE49-F238E27FC236}">
                <a16:creationId xmlns:a16="http://schemas.microsoft.com/office/drawing/2014/main" id="{26EE9A70-E64F-4564-851E-E9DD1DA973E3}"/>
              </a:ext>
            </a:extLst>
          </p:cNvPr>
          <p:cNvSpPr/>
          <p:nvPr/>
        </p:nvSpPr>
        <p:spPr>
          <a:xfrm flipH="1">
            <a:off x="8428383" y="74544"/>
            <a:ext cx="3657600" cy="417633"/>
          </a:xfrm>
          <a:prstGeom prst="homePlate">
            <a:avLst/>
          </a:prstGeom>
          <a:solidFill>
            <a:schemeClr val="bg1"/>
          </a:solidFill>
          <a:ln w="28575">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492F24"/>
                </a:solidFill>
                <a:effectLst/>
                <a:uLnTx/>
                <a:uFillTx/>
                <a:latin typeface="Calibri" panose="020F0502020204030204"/>
                <a:ea typeface="+mn-ea"/>
                <a:cs typeface="+mn-cs"/>
              </a:rPr>
              <a:t>BOT Meeting: Thurs </a:t>
            </a:r>
            <a:r>
              <a:rPr kumimoji="0" lang="en-US" sz="1600" b="0" i="1" u="none" strike="noStrike" kern="1200" cap="none" spc="0" normalizeH="0" baseline="0" noProof="0" dirty="0">
                <a:ln>
                  <a:noFill/>
                </a:ln>
                <a:solidFill>
                  <a:srgbClr val="492F24"/>
                </a:solidFill>
                <a:effectLst/>
                <a:uLnTx/>
                <a:uFillTx/>
                <a:latin typeface="Calibri" panose="020F0502020204030204"/>
                <a:ea typeface="+mn-ea"/>
                <a:cs typeface="+mn-cs"/>
              </a:rPr>
              <a:t>(11/12)</a:t>
            </a:r>
          </a:p>
        </p:txBody>
      </p:sp>
      <p:sp>
        <p:nvSpPr>
          <p:cNvPr id="3" name="Rectangle 2">
            <a:extLst>
              <a:ext uri="{FF2B5EF4-FFF2-40B4-BE49-F238E27FC236}">
                <a16:creationId xmlns:a16="http://schemas.microsoft.com/office/drawing/2014/main" id="{9B30B7FC-6487-4D9F-896B-5ADB52741CD7}"/>
              </a:ext>
            </a:extLst>
          </p:cNvPr>
          <p:cNvSpPr/>
          <p:nvPr/>
        </p:nvSpPr>
        <p:spPr>
          <a:xfrm>
            <a:off x="375920" y="799555"/>
            <a:ext cx="11577542" cy="4489178"/>
          </a:xfrm>
          <a:prstGeom prst="rect">
            <a:avLst/>
          </a:prstGeom>
        </p:spPr>
        <p:txBody>
          <a:bodyPr wrap="square">
            <a:spAutoFit/>
          </a:bodyPr>
          <a:lstStyle/>
          <a:p>
            <a:pPr>
              <a:spcAft>
                <a:spcPts val="1200"/>
              </a:spcAft>
            </a:pPr>
            <a:r>
              <a:rPr lang="en-US" sz="1600" b="1" i="1" dirty="0">
                <a:solidFill>
                  <a:srgbClr val="492F24"/>
                </a:solidFill>
                <a:latin typeface="Calibri" panose="020F0502020204030204" pitchFamily="34" charset="0"/>
                <a:ea typeface="Times New Roman" panose="02020603050405020304" pitchFamily="18" charset="0"/>
              </a:rPr>
              <a:t>UW has partnered with the local community to help contain the spread of the virus and promote the community’s health and wellness:</a:t>
            </a:r>
            <a:endParaRPr lang="en-US" sz="2400" b="1" dirty="0">
              <a:solidFill>
                <a:srgbClr val="492F24"/>
              </a:solidFill>
              <a:latin typeface="Times New Roman" panose="02020603050405020304" pitchFamily="18" charset="0"/>
              <a:ea typeface="Times New Roman" panose="02020603050405020304" pitchFamily="18" charset="0"/>
            </a:endParaRPr>
          </a:p>
          <a:p>
            <a:pPr marL="568325" marR="0" lvl="1" indent="-284163">
              <a:lnSpc>
                <a:spcPct val="115000"/>
              </a:lnSpc>
              <a:spcBef>
                <a:spcPts val="1200"/>
              </a:spcBef>
              <a:spcAft>
                <a:spcPts val="0"/>
              </a:spcAft>
              <a:buFont typeface="Courier New" panose="02070309020205020404" pitchFamily="49" charset="0"/>
              <a:buChar char="o"/>
            </a:pPr>
            <a:r>
              <a:rPr lang="en-US" sz="1600" b="1" u="sng" dirty="0">
                <a:latin typeface="Calibri" panose="020F0502020204030204" pitchFamily="34" charset="0"/>
                <a:ea typeface="Calibri" panose="020F0502020204030204" pitchFamily="34" charset="0"/>
                <a:cs typeface="Times New Roman" panose="02020603050405020304" pitchFamily="18" charset="0"/>
              </a:rPr>
              <a:t>Albany County Mask Mandate</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i="1" u="sng" dirty="0">
                <a:latin typeface="Calibri" panose="020F0502020204030204" pitchFamily="34" charset="0"/>
                <a:ea typeface="Calibri" panose="020F0502020204030204" pitchFamily="34" charset="0"/>
                <a:cs typeface="Times New Roman" panose="02020603050405020304" pitchFamily="18" charset="0"/>
              </a:rPr>
              <a:t>Effective Friday, Nov. 6 through Nov. 30</a:t>
            </a:r>
            <a:r>
              <a:rPr lang="en-US" sz="1600" dirty="0">
                <a:latin typeface="Calibri" panose="020F0502020204030204" pitchFamily="34" charset="0"/>
                <a:ea typeface="Calibri" panose="020F0502020204030204" pitchFamily="34" charset="0"/>
                <a:cs typeface="Times New Roman" panose="02020603050405020304" pitchFamily="18" charset="0"/>
              </a:rPr>
              <a:t>,</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persons within Albany County, Wyoming, including the City of Laramie, Wyoming, are required to wear face coverings in certain public settings.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568325" marR="0" lvl="1" indent="-284163">
              <a:lnSpc>
                <a:spcPct val="115000"/>
              </a:lnSpc>
              <a:spcBef>
                <a:spcPts val="1200"/>
              </a:spcBef>
              <a:spcAft>
                <a:spcPts val="0"/>
              </a:spcAft>
              <a:buFont typeface="Courier New" panose="02070309020205020404" pitchFamily="49" charset="0"/>
              <a:buChar char="o"/>
            </a:pPr>
            <a:r>
              <a:rPr lang="en-US" sz="1600" b="1" u="sng" dirty="0">
                <a:latin typeface="Calibri" panose="020F0502020204030204" pitchFamily="34" charset="0"/>
                <a:ea typeface="Calibri" panose="020F0502020204030204" pitchFamily="34" charset="0"/>
                <a:cs typeface="Times New Roman" panose="02020603050405020304" pitchFamily="18" charset="0"/>
              </a:rPr>
              <a:t>UW Casper</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i="1" u="sng" dirty="0">
                <a:latin typeface="Calibri" panose="020F0502020204030204" pitchFamily="34" charset="0"/>
                <a:ea typeface="Calibri" panose="020F0502020204030204" pitchFamily="34" charset="0"/>
                <a:cs typeface="Times New Roman" panose="02020603050405020304" pitchFamily="18" charset="0"/>
              </a:rPr>
              <a:t>Effective Monday, Nov. 2</a:t>
            </a:r>
            <a:r>
              <a:rPr lang="en-US" sz="1600" dirty="0">
                <a:latin typeface="Calibri" panose="020F0502020204030204" pitchFamily="34" charset="0"/>
                <a:ea typeface="Calibri" panose="020F0502020204030204" pitchFamily="34" charset="0"/>
                <a:cs typeface="Times New Roman" panose="02020603050405020304" pitchFamily="18" charset="0"/>
              </a:rPr>
              <a:t>,</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In response to increasing COVID cases in the Casper community, including active cases at Casper College, UW Casper will establish a testing program in partnership with UW Laramie, leveraging the UW lab-developed testing capabilities and capacity to conduct targeted testing.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568325" lvl="1" indent="-284163">
              <a:lnSpc>
                <a:spcPct val="115000"/>
              </a:lnSpc>
              <a:spcBef>
                <a:spcPts val="1200"/>
              </a:spcBef>
              <a:buFont typeface="Courier New" panose="02070309020205020404" pitchFamily="49" charset="0"/>
              <a:buChar char="o"/>
            </a:pPr>
            <a:r>
              <a:rPr lang="en-US" sz="1600" b="1" u="sng" dirty="0">
                <a:latin typeface="Calibri" panose="020F0502020204030204" pitchFamily="34" charset="0"/>
                <a:ea typeface="Calibri" panose="020F0502020204030204" pitchFamily="34" charset="0"/>
                <a:cs typeface="Times New Roman" panose="02020603050405020304" pitchFamily="18" charset="0"/>
              </a:rPr>
              <a:t>Cowboys Cash</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i="1" u="sng" dirty="0">
                <a:latin typeface="Calibri" panose="020F0502020204030204" pitchFamily="34" charset="0"/>
                <a:ea typeface="Calibri" panose="020F0502020204030204" pitchFamily="34" charset="0"/>
                <a:cs typeface="Times New Roman" panose="02020603050405020304" pitchFamily="18" charset="0"/>
              </a:rPr>
              <a:t>Effective Friday, Oct. 30 through Dec. 31</a:t>
            </a:r>
            <a:r>
              <a:rPr lang="en-US" sz="1600" dirty="0">
                <a:latin typeface="Calibri" panose="020F0502020204030204" pitchFamily="34" charset="0"/>
                <a:ea typeface="Calibri" panose="020F0502020204030204" pitchFamily="34" charset="0"/>
                <a:cs typeface="Times New Roman" panose="02020603050405020304" pitchFamily="18" charset="0"/>
              </a:rPr>
              <a:t>, the University of Wyoming has formed a partnership with Laramie Main Street Alliance to boost the Gem City’s small-business economy by providing $50 in gift certificates to each student who lives on UW’s campus and has purchased a university meal plan. “Cowboy Cash” can be used at Laramie’s small, locally owned businesses that are compliant with Albany County’s COVID-19 health and safety guidelines.</a:t>
            </a:r>
          </a:p>
          <a:p>
            <a:pPr marL="568325" lvl="1" indent="-284163">
              <a:lnSpc>
                <a:spcPct val="115000"/>
              </a:lnSpc>
              <a:spcBef>
                <a:spcPts val="1200"/>
              </a:spcBef>
              <a:buFont typeface="Courier New" panose="02070309020205020404" pitchFamily="49" charset="0"/>
              <a:buChar char="o"/>
            </a:pPr>
            <a:r>
              <a:rPr lang="en-US" sz="1600" b="1" u="sng" dirty="0">
                <a:latin typeface="Calibri" panose="020F0502020204030204" pitchFamily="34" charset="0"/>
                <a:ea typeface="Calibri" panose="020F0502020204030204" pitchFamily="34" charset="0"/>
                <a:cs typeface="Times New Roman" panose="02020603050405020304" pitchFamily="18" charset="0"/>
              </a:rPr>
              <a:t>Off-campus Compliance</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i="1" u="sng" dirty="0">
                <a:latin typeface="Calibri" panose="020F0502020204030204" pitchFamily="34" charset="0"/>
                <a:ea typeface="Calibri" panose="020F0502020204030204" pitchFamily="34" charset="0"/>
                <a:cs typeface="Times New Roman" panose="02020603050405020304" pitchFamily="18" charset="0"/>
              </a:rPr>
              <a:t>Effective Monday, Oct. 5</a:t>
            </a:r>
            <a:r>
              <a:rPr lang="en-US" sz="1600" dirty="0">
                <a:latin typeface="Calibri" panose="020F0502020204030204" pitchFamily="34" charset="0"/>
                <a:ea typeface="Calibri" panose="020F0502020204030204" pitchFamily="34" charset="0"/>
                <a:cs typeface="Times New Roman" panose="02020603050405020304" pitchFamily="18" charset="0"/>
              </a:rPr>
              <a:t>, off-campus students who have been identified as non-compliant with UW’s testing programs may not enter campus for class or other activities for one week unless coming to take a COVID-19 test. If individuals take their test and it comes back with a negative result, they may resume on-campus activities the following week.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1883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CBF63FD-E534-4BFA-995B-861F8201310D}"/>
              </a:ext>
            </a:extLst>
          </p:cNvPr>
          <p:cNvSpPr/>
          <p:nvPr/>
        </p:nvSpPr>
        <p:spPr>
          <a:xfrm>
            <a:off x="106017" y="288235"/>
            <a:ext cx="11979966" cy="6450495"/>
          </a:xfrm>
          <a:prstGeom prst="rect">
            <a:avLst/>
          </a:prstGeom>
          <a:noFill/>
          <a:ln w="28575">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6DAA8C15-115E-47FF-BCD6-9A11AA4E4D76}"/>
              </a:ext>
            </a:extLst>
          </p:cNvPr>
          <p:cNvSpPr/>
          <p:nvPr/>
        </p:nvSpPr>
        <p:spPr>
          <a:xfrm>
            <a:off x="106017" y="6291470"/>
            <a:ext cx="11979959" cy="447260"/>
          </a:xfrm>
          <a:prstGeom prst="rect">
            <a:avLst/>
          </a:prstGeom>
          <a:solidFill>
            <a:srgbClr val="FFC425"/>
          </a:solidFill>
          <a:ln>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Arrow: Pentagon 23">
            <a:extLst>
              <a:ext uri="{FF2B5EF4-FFF2-40B4-BE49-F238E27FC236}">
                <a16:creationId xmlns:a16="http://schemas.microsoft.com/office/drawing/2014/main" id="{E3DC74B8-7D67-4B79-9613-238A0E101580}"/>
              </a:ext>
            </a:extLst>
          </p:cNvPr>
          <p:cNvSpPr/>
          <p:nvPr/>
        </p:nvSpPr>
        <p:spPr>
          <a:xfrm>
            <a:off x="104467" y="74544"/>
            <a:ext cx="3657600" cy="417633"/>
          </a:xfrm>
          <a:prstGeom prst="homePlate">
            <a:avLst/>
          </a:prstGeom>
          <a:solidFill>
            <a:srgbClr val="FFC425"/>
          </a:solidFill>
          <a:ln>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a:ln>
                  <a:noFill/>
                </a:ln>
                <a:solidFill>
                  <a:srgbClr val="492F24"/>
                </a:solidFill>
                <a:effectLst/>
                <a:uLnTx/>
                <a:uFillTx/>
                <a:latin typeface="Calibri" panose="020F0502020204030204"/>
                <a:ea typeface="+mn-ea"/>
                <a:cs typeface="+mn-cs"/>
              </a:rPr>
              <a:t>Return to Campus</a:t>
            </a:r>
          </a:p>
        </p:txBody>
      </p:sp>
      <p:sp>
        <p:nvSpPr>
          <p:cNvPr id="3" name="TextBox 2">
            <a:extLst>
              <a:ext uri="{FF2B5EF4-FFF2-40B4-BE49-F238E27FC236}">
                <a16:creationId xmlns:a16="http://schemas.microsoft.com/office/drawing/2014/main" id="{3745B9E7-431C-4575-9BEC-AF28E8637DC8}"/>
              </a:ext>
            </a:extLst>
          </p:cNvPr>
          <p:cNvSpPr txBox="1"/>
          <p:nvPr/>
        </p:nvSpPr>
        <p:spPr>
          <a:xfrm>
            <a:off x="11589488" y="6361951"/>
            <a:ext cx="36397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9D112A-74B2-4207-91C0-BA374604D67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rrow: Pentagon 10">
            <a:extLst>
              <a:ext uri="{FF2B5EF4-FFF2-40B4-BE49-F238E27FC236}">
                <a16:creationId xmlns:a16="http://schemas.microsoft.com/office/drawing/2014/main" id="{EDE6F240-13EC-41FA-8A25-9AAD4C60B3CC}"/>
              </a:ext>
            </a:extLst>
          </p:cNvPr>
          <p:cNvSpPr/>
          <p:nvPr/>
        </p:nvSpPr>
        <p:spPr>
          <a:xfrm flipH="1">
            <a:off x="8428383" y="74544"/>
            <a:ext cx="3657600" cy="417633"/>
          </a:xfrm>
          <a:prstGeom prst="homePlate">
            <a:avLst/>
          </a:prstGeom>
          <a:solidFill>
            <a:schemeClr val="bg1"/>
          </a:solidFill>
          <a:ln w="28575">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492F24"/>
                </a:solidFill>
                <a:effectLst/>
                <a:uLnTx/>
                <a:uFillTx/>
                <a:latin typeface="Calibri" panose="020F0502020204030204"/>
                <a:ea typeface="+mn-ea"/>
                <a:cs typeface="+mn-cs"/>
              </a:rPr>
              <a:t>BOT Meeting: Thurs </a:t>
            </a:r>
            <a:r>
              <a:rPr kumimoji="0" lang="en-US" sz="1600" b="0" i="1" u="none" strike="noStrike" kern="1200" cap="none" spc="0" normalizeH="0" baseline="0" noProof="0" dirty="0">
                <a:ln>
                  <a:noFill/>
                </a:ln>
                <a:solidFill>
                  <a:srgbClr val="492F24"/>
                </a:solidFill>
                <a:effectLst/>
                <a:uLnTx/>
                <a:uFillTx/>
                <a:latin typeface="Calibri" panose="020F0502020204030204"/>
                <a:ea typeface="+mn-ea"/>
                <a:cs typeface="+mn-cs"/>
              </a:rPr>
              <a:t>(11/12)</a:t>
            </a:r>
          </a:p>
        </p:txBody>
      </p:sp>
      <p:pic>
        <p:nvPicPr>
          <p:cNvPr id="62" name="Picture 61" descr="A picture containing drawing&#10;&#10;Description automatically generated">
            <a:extLst>
              <a:ext uri="{FF2B5EF4-FFF2-40B4-BE49-F238E27FC236}">
                <a16:creationId xmlns:a16="http://schemas.microsoft.com/office/drawing/2014/main" id="{43DFD048-4E8F-46A2-A17F-1DA06D55D0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4534" y="6341527"/>
            <a:ext cx="2087678" cy="367024"/>
          </a:xfrm>
          <a:prstGeom prst="rect">
            <a:avLst/>
          </a:prstGeom>
        </p:spPr>
      </p:pic>
      <p:sp>
        <p:nvSpPr>
          <p:cNvPr id="99" name="TextBox 98">
            <a:extLst>
              <a:ext uri="{FF2B5EF4-FFF2-40B4-BE49-F238E27FC236}">
                <a16:creationId xmlns:a16="http://schemas.microsoft.com/office/drawing/2014/main" id="{EBBE23F6-97BB-4088-ADD5-6A1B9F5B86DF}"/>
              </a:ext>
            </a:extLst>
          </p:cNvPr>
          <p:cNvSpPr txBox="1"/>
          <p:nvPr/>
        </p:nvSpPr>
        <p:spPr>
          <a:xfrm>
            <a:off x="5135880" y="98694"/>
            <a:ext cx="1920240"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92F24"/>
                </a:solidFill>
                <a:effectLst/>
                <a:uLnTx/>
                <a:uFillTx/>
                <a:latin typeface="Calibri" panose="020F0502020204030204"/>
                <a:ea typeface="+mn-ea"/>
                <a:cs typeface="+mn-cs"/>
              </a:rPr>
              <a:t>Testing Program</a:t>
            </a:r>
          </a:p>
        </p:txBody>
      </p:sp>
      <p:sp>
        <p:nvSpPr>
          <p:cNvPr id="2" name="Rectangle 1">
            <a:extLst>
              <a:ext uri="{FF2B5EF4-FFF2-40B4-BE49-F238E27FC236}">
                <a16:creationId xmlns:a16="http://schemas.microsoft.com/office/drawing/2014/main" id="{9B1486F4-27A8-46EC-8BD1-58E226D3C9BF}"/>
              </a:ext>
            </a:extLst>
          </p:cNvPr>
          <p:cNvSpPr/>
          <p:nvPr/>
        </p:nvSpPr>
        <p:spPr>
          <a:xfrm>
            <a:off x="1338860" y="1443234"/>
            <a:ext cx="9342783" cy="1077218"/>
          </a:xfrm>
          <a:prstGeom prst="rect">
            <a:avLst/>
          </a:prstGeom>
        </p:spPr>
        <p:txBody>
          <a:bodyPr wrap="square">
            <a:spAutoFit/>
          </a:bodyPr>
          <a:lstStyle/>
          <a:p>
            <a:pPr algn="ctr"/>
            <a:r>
              <a:rPr lang="en-US" sz="3200" b="1" dirty="0">
                <a:latin typeface="serif-ds"/>
              </a:rPr>
              <a:t>White House coronavirus official commends Wyoming's testing, urges face mask use on visit</a:t>
            </a:r>
            <a:endParaRPr lang="en-US" sz="3200" b="1" i="0" dirty="0">
              <a:effectLst/>
              <a:latin typeface="serif-ds"/>
            </a:endParaRPr>
          </a:p>
        </p:txBody>
      </p:sp>
      <p:sp>
        <p:nvSpPr>
          <p:cNvPr id="4" name="Rectangle 3">
            <a:extLst>
              <a:ext uri="{FF2B5EF4-FFF2-40B4-BE49-F238E27FC236}">
                <a16:creationId xmlns:a16="http://schemas.microsoft.com/office/drawing/2014/main" id="{E3B401A6-6539-475B-894B-0EFB66096EA2}"/>
              </a:ext>
            </a:extLst>
          </p:cNvPr>
          <p:cNvSpPr/>
          <p:nvPr/>
        </p:nvSpPr>
        <p:spPr>
          <a:xfrm>
            <a:off x="802219" y="2799489"/>
            <a:ext cx="10787269" cy="2616101"/>
          </a:xfrm>
          <a:prstGeom prst="rect">
            <a:avLst/>
          </a:prstGeom>
        </p:spPr>
        <p:txBody>
          <a:bodyPr wrap="square">
            <a:spAutoFit/>
          </a:bodyPr>
          <a:lstStyle/>
          <a:p>
            <a:r>
              <a:rPr lang="en-US" sz="2000" dirty="0">
                <a:solidFill>
                  <a:srgbClr val="222222"/>
                </a:solidFill>
                <a:latin typeface="Georgia" panose="02040502050405020303" pitchFamily="18" charset="0"/>
              </a:rPr>
              <a:t>October 28 – The pandemic response coordinator for the White House Coronavirus Task Force on Wednesday visited the Wind River Hotel and Casino to meet with state, local and tribal officials regarding Wyoming’s COVID-19 response. </a:t>
            </a:r>
          </a:p>
          <a:p>
            <a:endParaRPr lang="en-US" sz="1400" dirty="0">
              <a:solidFill>
                <a:srgbClr val="222222"/>
              </a:solidFill>
              <a:latin typeface="Georgia" panose="02040502050405020303" pitchFamily="18" charset="0"/>
            </a:endParaRPr>
          </a:p>
          <a:p>
            <a:r>
              <a:rPr lang="en-US" sz="2000" i="1" dirty="0">
                <a:solidFill>
                  <a:srgbClr val="222222"/>
                </a:solidFill>
                <a:latin typeface="Georgia" panose="02040502050405020303" pitchFamily="18" charset="0"/>
              </a:rPr>
              <a:t>Dr. Deborah Birx commended Wyoming’s testing program and said the </a:t>
            </a:r>
            <a:r>
              <a:rPr lang="en-US" sz="2000" b="1" i="1" dirty="0">
                <a:solidFill>
                  <a:srgbClr val="222222"/>
                </a:solidFill>
                <a:latin typeface="Georgia" panose="02040502050405020303" pitchFamily="18" charset="0"/>
              </a:rPr>
              <a:t>University of Wyoming’s testing protocols are on par with the best in the nation</a:t>
            </a:r>
            <a:r>
              <a:rPr lang="en-US" sz="2000" i="1" dirty="0">
                <a:solidFill>
                  <a:srgbClr val="222222"/>
                </a:solidFill>
                <a:latin typeface="Georgia" panose="02040502050405020303" pitchFamily="18" charset="0"/>
              </a:rPr>
              <a:t>. But Birx also stressed the need for face masks and for residents to change their behavior in the short term. </a:t>
            </a:r>
          </a:p>
          <a:p>
            <a:endParaRPr lang="en-US" sz="1100" dirty="0">
              <a:solidFill>
                <a:srgbClr val="222222"/>
              </a:solidFill>
              <a:latin typeface="Georgia" panose="02040502050405020303" pitchFamily="18" charset="0"/>
            </a:endParaRPr>
          </a:p>
          <a:p>
            <a:r>
              <a:rPr lang="en-US" sz="1600" dirty="0">
                <a:solidFill>
                  <a:srgbClr val="222222"/>
                </a:solidFill>
                <a:latin typeface="Georgia" panose="02040502050405020303" pitchFamily="18" charset="0"/>
              </a:rPr>
              <a:t>(</a:t>
            </a:r>
            <a:r>
              <a:rPr lang="en-US" sz="1600" dirty="0">
                <a:solidFill>
                  <a:srgbClr val="222222"/>
                </a:solidFill>
                <a:latin typeface="Georgia" panose="02040502050405020303" pitchFamily="18" charset="0"/>
                <a:hlinkClick r:id="rId4"/>
              </a:rPr>
              <a:t>Source</a:t>
            </a:r>
            <a:r>
              <a:rPr lang="en-US" sz="1600" dirty="0">
                <a:solidFill>
                  <a:srgbClr val="222222"/>
                </a:solidFill>
                <a:latin typeface="Georgia" panose="02040502050405020303" pitchFamily="18" charset="0"/>
              </a:rPr>
              <a:t>)</a:t>
            </a:r>
            <a:endParaRPr lang="en-US" sz="1600" b="0" dirty="0">
              <a:solidFill>
                <a:srgbClr val="222222"/>
              </a:solidFill>
              <a:effectLst/>
              <a:latin typeface="Georgia" panose="02040502050405020303" pitchFamily="18" charset="0"/>
            </a:endParaRPr>
          </a:p>
        </p:txBody>
      </p:sp>
      <p:pic>
        <p:nvPicPr>
          <p:cNvPr id="6" name="Picture 5" descr="Text&#10;&#10;Description automatically generated">
            <a:extLst>
              <a:ext uri="{FF2B5EF4-FFF2-40B4-BE49-F238E27FC236}">
                <a16:creationId xmlns:a16="http://schemas.microsoft.com/office/drawing/2014/main" id="{8B60409A-3973-49C7-AFDB-DF24F63CDF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1995" y="548891"/>
            <a:ext cx="2856515" cy="658182"/>
          </a:xfrm>
          <a:prstGeom prst="rect">
            <a:avLst/>
          </a:prstGeom>
        </p:spPr>
      </p:pic>
    </p:spTree>
    <p:extLst>
      <p:ext uri="{BB962C8B-B14F-4D97-AF65-F5344CB8AC3E}">
        <p14:creationId xmlns:p14="http://schemas.microsoft.com/office/powerpoint/2010/main" val="371018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5050D5A-7A03-40C4-8879-98D5CAA1F92C}"/>
              </a:ext>
            </a:extLst>
          </p:cNvPr>
          <p:cNvSpPr/>
          <p:nvPr/>
        </p:nvSpPr>
        <p:spPr>
          <a:xfrm>
            <a:off x="106017" y="288235"/>
            <a:ext cx="11979966" cy="6450495"/>
          </a:xfrm>
          <a:prstGeom prst="rect">
            <a:avLst/>
          </a:prstGeom>
          <a:noFill/>
          <a:ln w="28575">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2015E18-7145-474B-BCEC-06B2FE13E246}"/>
              </a:ext>
            </a:extLst>
          </p:cNvPr>
          <p:cNvSpPr/>
          <p:nvPr/>
        </p:nvSpPr>
        <p:spPr>
          <a:xfrm>
            <a:off x="106017" y="6291470"/>
            <a:ext cx="11979959" cy="447260"/>
          </a:xfrm>
          <a:prstGeom prst="rect">
            <a:avLst/>
          </a:prstGeom>
          <a:solidFill>
            <a:srgbClr val="FFC425"/>
          </a:solidFill>
          <a:ln>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2F3B16B9-5AB8-4C7D-952F-8733315F9F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4534" y="6341527"/>
            <a:ext cx="2087678" cy="367024"/>
          </a:xfrm>
          <a:prstGeom prst="rect">
            <a:avLst/>
          </a:prstGeom>
        </p:spPr>
      </p:pic>
      <p:sp>
        <p:nvSpPr>
          <p:cNvPr id="28" name="Arrow: Pentagon 27">
            <a:extLst>
              <a:ext uri="{FF2B5EF4-FFF2-40B4-BE49-F238E27FC236}">
                <a16:creationId xmlns:a16="http://schemas.microsoft.com/office/drawing/2014/main" id="{A0773593-7CA5-463E-9955-848FAB62FF29}"/>
              </a:ext>
            </a:extLst>
          </p:cNvPr>
          <p:cNvSpPr/>
          <p:nvPr/>
        </p:nvSpPr>
        <p:spPr>
          <a:xfrm>
            <a:off x="104467" y="74544"/>
            <a:ext cx="3657600" cy="417633"/>
          </a:xfrm>
          <a:prstGeom prst="homePlate">
            <a:avLst/>
          </a:prstGeom>
          <a:solidFill>
            <a:srgbClr val="FFC425"/>
          </a:solidFill>
          <a:ln>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a:ln>
                  <a:noFill/>
                </a:ln>
                <a:solidFill>
                  <a:srgbClr val="492F24"/>
                </a:solidFill>
                <a:effectLst/>
                <a:uLnTx/>
                <a:uFillTx/>
                <a:latin typeface="Calibri" panose="020F0502020204030204"/>
                <a:ea typeface="+mn-ea"/>
                <a:cs typeface="+mn-cs"/>
              </a:rPr>
              <a:t>Return to Campus</a:t>
            </a:r>
          </a:p>
        </p:txBody>
      </p:sp>
      <p:sp>
        <p:nvSpPr>
          <p:cNvPr id="9" name="TextBox 8">
            <a:extLst>
              <a:ext uri="{FF2B5EF4-FFF2-40B4-BE49-F238E27FC236}">
                <a16:creationId xmlns:a16="http://schemas.microsoft.com/office/drawing/2014/main" id="{AFC14A69-6D66-4148-ACC1-FC41A4B2AD69}"/>
              </a:ext>
            </a:extLst>
          </p:cNvPr>
          <p:cNvSpPr txBox="1"/>
          <p:nvPr/>
        </p:nvSpPr>
        <p:spPr>
          <a:xfrm>
            <a:off x="11589488" y="6361951"/>
            <a:ext cx="36397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9D112A-74B2-4207-91C0-BA374604D67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rrow: Pentagon 10">
            <a:extLst>
              <a:ext uri="{FF2B5EF4-FFF2-40B4-BE49-F238E27FC236}">
                <a16:creationId xmlns:a16="http://schemas.microsoft.com/office/drawing/2014/main" id="{2037BF63-7866-4DE3-AE7C-9399F4B06443}"/>
              </a:ext>
            </a:extLst>
          </p:cNvPr>
          <p:cNvSpPr/>
          <p:nvPr/>
        </p:nvSpPr>
        <p:spPr>
          <a:xfrm flipH="1">
            <a:off x="8428383" y="74544"/>
            <a:ext cx="3657600" cy="417633"/>
          </a:xfrm>
          <a:prstGeom prst="homePlate">
            <a:avLst/>
          </a:prstGeom>
          <a:solidFill>
            <a:schemeClr val="bg1"/>
          </a:solidFill>
          <a:ln w="28575">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492F24"/>
                </a:solidFill>
                <a:effectLst/>
                <a:uLnTx/>
                <a:uFillTx/>
                <a:latin typeface="Calibri" panose="020F0502020204030204"/>
                <a:ea typeface="+mn-ea"/>
                <a:cs typeface="+mn-cs"/>
              </a:rPr>
              <a:t>BOT Meeting: Thurs </a:t>
            </a:r>
            <a:r>
              <a:rPr kumimoji="0" lang="en-US" sz="1600" b="0" i="1" u="none" strike="noStrike" kern="1200" cap="none" spc="0" normalizeH="0" baseline="0" noProof="0" dirty="0">
                <a:ln>
                  <a:noFill/>
                </a:ln>
                <a:solidFill>
                  <a:srgbClr val="492F24"/>
                </a:solidFill>
                <a:effectLst/>
                <a:uLnTx/>
                <a:uFillTx/>
                <a:latin typeface="Calibri" panose="020F0502020204030204"/>
                <a:ea typeface="+mn-ea"/>
                <a:cs typeface="+mn-cs"/>
              </a:rPr>
              <a:t>(11/12)</a:t>
            </a:r>
          </a:p>
        </p:txBody>
      </p:sp>
      <p:sp>
        <p:nvSpPr>
          <p:cNvPr id="12" name="TextBox 11">
            <a:extLst>
              <a:ext uri="{FF2B5EF4-FFF2-40B4-BE49-F238E27FC236}">
                <a16:creationId xmlns:a16="http://schemas.microsoft.com/office/drawing/2014/main" id="{AFB22A2E-96D7-4219-9920-DB62953E8D38}"/>
              </a:ext>
            </a:extLst>
          </p:cNvPr>
          <p:cNvSpPr txBox="1"/>
          <p:nvPr/>
        </p:nvSpPr>
        <p:spPr>
          <a:xfrm>
            <a:off x="5227320" y="98694"/>
            <a:ext cx="1737360" cy="369332"/>
          </a:xfrm>
          <a:prstGeom prst="rect">
            <a:avLst/>
          </a:prstGeom>
          <a:solidFill>
            <a:schemeClr val="bg1"/>
          </a:solidFill>
        </p:spPr>
        <p:txBody>
          <a:bodyPr wrap="square" rtlCol="0">
            <a:spAutoFit/>
          </a:bodyPr>
          <a:lstStyle/>
          <a:p>
            <a:pPr lvl="0" algn="ctr">
              <a:defRPr/>
            </a:pPr>
            <a:r>
              <a:rPr lang="en-US" b="1" i="1" dirty="0">
                <a:solidFill>
                  <a:srgbClr val="492F24"/>
                </a:solidFill>
              </a:rPr>
              <a:t>Intervention</a:t>
            </a:r>
            <a:endParaRPr kumimoji="0" lang="en-US" sz="1800" b="1" i="1" u="none" strike="noStrike" kern="1200" cap="none" spc="0" normalizeH="0" baseline="0" noProof="0" dirty="0">
              <a:ln>
                <a:noFill/>
              </a:ln>
              <a:solidFill>
                <a:srgbClr val="492F24"/>
              </a:solidFill>
              <a:effectLst/>
              <a:uLnTx/>
              <a:uFillTx/>
              <a:latin typeface="Calibri" panose="020F0502020204030204"/>
              <a:ea typeface="+mn-ea"/>
              <a:cs typeface="+mn-cs"/>
            </a:endParaRPr>
          </a:p>
        </p:txBody>
      </p:sp>
      <p:sp>
        <p:nvSpPr>
          <p:cNvPr id="160" name="TextBox 159">
            <a:extLst>
              <a:ext uri="{FF2B5EF4-FFF2-40B4-BE49-F238E27FC236}">
                <a16:creationId xmlns:a16="http://schemas.microsoft.com/office/drawing/2014/main" id="{CA768CCB-4967-4012-9BC4-697B67070F5D}"/>
              </a:ext>
            </a:extLst>
          </p:cNvPr>
          <p:cNvSpPr txBox="1"/>
          <p:nvPr/>
        </p:nvSpPr>
        <p:spPr>
          <a:xfrm>
            <a:off x="11718297" y="6366556"/>
            <a:ext cx="295273" cy="200055"/>
          </a:xfrm>
          <a:prstGeom prst="rect">
            <a:avLst/>
          </a:prstGeom>
          <a:noFill/>
        </p:spPr>
        <p:txBody>
          <a:bodyPr wrap="none" rtlCol="0">
            <a:spAutoFit/>
          </a:bodyPr>
          <a:lstStyle/>
          <a:p>
            <a:pPr algn="r"/>
            <a:fld id="{B10D5614-B734-4280-8F57-1D4947433C97}" type="slidenum">
              <a:rPr lang="en-US" sz="700">
                <a:solidFill>
                  <a:srgbClr val="A6A6A6"/>
                </a:solidFill>
                <a:cs typeface="Arial"/>
              </a:rPr>
              <a:pPr algn="r"/>
              <a:t>4</a:t>
            </a:fld>
            <a:endParaRPr lang="en-US" sz="700">
              <a:solidFill>
                <a:srgbClr val="A6A6A6"/>
              </a:solidFill>
              <a:cs typeface="Arial"/>
            </a:endParaRPr>
          </a:p>
        </p:txBody>
      </p:sp>
      <p:sp>
        <p:nvSpPr>
          <p:cNvPr id="2" name="Rectangle 1">
            <a:extLst>
              <a:ext uri="{FF2B5EF4-FFF2-40B4-BE49-F238E27FC236}">
                <a16:creationId xmlns:a16="http://schemas.microsoft.com/office/drawing/2014/main" id="{A89F382A-E795-4049-9D7B-6B795527D66D}"/>
              </a:ext>
            </a:extLst>
          </p:cNvPr>
          <p:cNvSpPr/>
          <p:nvPr/>
        </p:nvSpPr>
        <p:spPr>
          <a:xfrm>
            <a:off x="536205" y="720141"/>
            <a:ext cx="11119582" cy="5586145"/>
          </a:xfrm>
          <a:prstGeom prst="rect">
            <a:avLst/>
          </a:prstGeom>
        </p:spPr>
        <p:txBody>
          <a:bodyPr wrap="square">
            <a:spAutoFit/>
          </a:bodyPr>
          <a:lstStyle/>
          <a:p>
            <a:pPr lvl="0">
              <a:defRPr/>
            </a:pPr>
            <a:r>
              <a:rPr lang="en-US" sz="2000" b="1" dirty="0">
                <a:solidFill>
                  <a:srgbClr val="492F24"/>
                </a:solidFill>
              </a:rPr>
              <a:t>Given the increase in cases on campus and the approaching Thanksgiving holiday, the following intervention was announced yesterday:</a:t>
            </a:r>
          </a:p>
          <a:p>
            <a:pPr lvl="0">
              <a:defRPr/>
            </a:pPr>
            <a:endParaRPr lang="en-US" dirty="0"/>
          </a:p>
          <a:p>
            <a:pPr marL="796925" lvl="1" indent="-457200">
              <a:spcAft>
                <a:spcPts val="1800"/>
              </a:spcAft>
              <a:buFont typeface="Courier New" panose="02070309020205020404" pitchFamily="49" charset="0"/>
              <a:buChar char="o"/>
            </a:pPr>
            <a:r>
              <a:rPr lang="en-US" sz="1900" dirty="0"/>
              <a:t>Encourage and enable students to return home after testing negative during the week of November 9-13, and to self-isolate for 14 days once home to avoid spreading COVID to family members</a:t>
            </a:r>
          </a:p>
          <a:p>
            <a:pPr marL="1254125" lvl="2" indent="-457200">
              <a:spcAft>
                <a:spcPts val="1800"/>
              </a:spcAft>
              <a:buFont typeface="Courier New" panose="02070309020205020404" pitchFamily="49" charset="0"/>
              <a:buChar char="o"/>
            </a:pPr>
            <a:r>
              <a:rPr lang="en-US" sz="1900" dirty="0"/>
              <a:t>This provides students with the opportunity to make their own decision on how best to navigate their return home</a:t>
            </a:r>
          </a:p>
          <a:p>
            <a:pPr marL="796925" lvl="1" indent="-457200">
              <a:spcAft>
                <a:spcPts val="1800"/>
              </a:spcAft>
              <a:buFont typeface="Courier New" panose="02070309020205020404" pitchFamily="49" charset="0"/>
              <a:buChar char="o"/>
              <a:defRPr/>
            </a:pPr>
            <a:r>
              <a:rPr lang="en-US" sz="1900" dirty="0"/>
              <a:t>For consistency of the academic experience of all students, a shift to fully remote learning will begin the week of November 16-20. </a:t>
            </a:r>
          </a:p>
          <a:p>
            <a:pPr marL="796925" lvl="1" indent="-457200">
              <a:spcAft>
                <a:spcPts val="1800"/>
              </a:spcAft>
              <a:buFont typeface="Courier New" panose="02070309020205020404" pitchFamily="49" charset="0"/>
              <a:buChar char="o"/>
              <a:defRPr/>
            </a:pPr>
            <a:r>
              <a:rPr lang="en-US" sz="1900" dirty="0"/>
              <a:t>Continue current operating environment for campus facilities, with these remaining open and available to students, faculty and staff to maintain resources for students to successfully complete the semester</a:t>
            </a:r>
          </a:p>
          <a:p>
            <a:pPr marL="796925" lvl="1" indent="-457200">
              <a:spcAft>
                <a:spcPts val="1800"/>
              </a:spcAft>
              <a:buFont typeface="Courier New" panose="02070309020205020404" pitchFamily="49" charset="0"/>
              <a:buChar char="o"/>
              <a:defRPr/>
            </a:pPr>
            <a:r>
              <a:rPr lang="en-US" sz="1900" dirty="0"/>
              <a:t>Encourage employees to work remotely to the extent feasible</a:t>
            </a:r>
          </a:p>
          <a:p>
            <a:pPr marL="796925" lvl="1" indent="-457200">
              <a:spcAft>
                <a:spcPts val="1800"/>
              </a:spcAft>
              <a:buFont typeface="Courier New" panose="02070309020205020404" pitchFamily="49" charset="0"/>
              <a:buChar char="o"/>
              <a:defRPr/>
            </a:pPr>
            <a:r>
              <a:rPr lang="en-US" sz="1900" dirty="0"/>
              <a:t>Continue to offer testing on campus, maintaining the current testing frequency</a:t>
            </a:r>
          </a:p>
          <a:p>
            <a:pPr marL="796925" lvl="1" indent="-457200">
              <a:spcAft>
                <a:spcPts val="1800"/>
              </a:spcAft>
              <a:buFont typeface="Courier New" panose="02070309020205020404" pitchFamily="49" charset="0"/>
              <a:buChar char="o"/>
              <a:defRPr/>
            </a:pPr>
            <a:r>
              <a:rPr lang="en-US" sz="1900" dirty="0"/>
              <a:t>Continue Athletics under current protocols and supervision </a:t>
            </a:r>
          </a:p>
        </p:txBody>
      </p:sp>
    </p:spTree>
    <p:extLst>
      <p:ext uri="{BB962C8B-B14F-4D97-AF65-F5344CB8AC3E}">
        <p14:creationId xmlns:p14="http://schemas.microsoft.com/office/powerpoint/2010/main" val="4050795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5050D5A-7A03-40C4-8879-98D5CAA1F92C}"/>
              </a:ext>
            </a:extLst>
          </p:cNvPr>
          <p:cNvSpPr/>
          <p:nvPr/>
        </p:nvSpPr>
        <p:spPr>
          <a:xfrm>
            <a:off x="106017" y="288235"/>
            <a:ext cx="11979966" cy="6450495"/>
          </a:xfrm>
          <a:prstGeom prst="rect">
            <a:avLst/>
          </a:prstGeom>
          <a:noFill/>
          <a:ln w="28575">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2015E18-7145-474B-BCEC-06B2FE13E246}"/>
              </a:ext>
            </a:extLst>
          </p:cNvPr>
          <p:cNvSpPr/>
          <p:nvPr/>
        </p:nvSpPr>
        <p:spPr>
          <a:xfrm>
            <a:off x="106017" y="6291470"/>
            <a:ext cx="11979959" cy="447260"/>
          </a:xfrm>
          <a:prstGeom prst="rect">
            <a:avLst/>
          </a:prstGeom>
          <a:solidFill>
            <a:srgbClr val="FFC425"/>
          </a:solidFill>
          <a:ln>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2F3B16B9-5AB8-4C7D-952F-8733315F9F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4534" y="6341527"/>
            <a:ext cx="2087678" cy="367024"/>
          </a:xfrm>
          <a:prstGeom prst="rect">
            <a:avLst/>
          </a:prstGeom>
        </p:spPr>
      </p:pic>
      <p:sp>
        <p:nvSpPr>
          <p:cNvPr id="28" name="Arrow: Pentagon 27">
            <a:extLst>
              <a:ext uri="{FF2B5EF4-FFF2-40B4-BE49-F238E27FC236}">
                <a16:creationId xmlns:a16="http://schemas.microsoft.com/office/drawing/2014/main" id="{A0773593-7CA5-463E-9955-848FAB62FF29}"/>
              </a:ext>
            </a:extLst>
          </p:cNvPr>
          <p:cNvSpPr/>
          <p:nvPr/>
        </p:nvSpPr>
        <p:spPr>
          <a:xfrm>
            <a:off x="104467" y="74544"/>
            <a:ext cx="3657600" cy="417633"/>
          </a:xfrm>
          <a:prstGeom prst="homePlate">
            <a:avLst/>
          </a:prstGeom>
          <a:solidFill>
            <a:srgbClr val="FFC425"/>
          </a:solidFill>
          <a:ln>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a:ln>
                  <a:noFill/>
                </a:ln>
                <a:solidFill>
                  <a:srgbClr val="492F24"/>
                </a:solidFill>
                <a:effectLst/>
                <a:uLnTx/>
                <a:uFillTx/>
                <a:latin typeface="Calibri" panose="020F0502020204030204"/>
                <a:ea typeface="+mn-ea"/>
                <a:cs typeface="+mn-cs"/>
              </a:rPr>
              <a:t>Return to Campus</a:t>
            </a:r>
          </a:p>
        </p:txBody>
      </p:sp>
      <p:sp>
        <p:nvSpPr>
          <p:cNvPr id="29" name="TextBox 28">
            <a:extLst>
              <a:ext uri="{FF2B5EF4-FFF2-40B4-BE49-F238E27FC236}">
                <a16:creationId xmlns:a16="http://schemas.microsoft.com/office/drawing/2014/main" id="{24294019-116F-4237-B702-94EBE7659F29}"/>
              </a:ext>
            </a:extLst>
          </p:cNvPr>
          <p:cNvSpPr txBox="1"/>
          <p:nvPr/>
        </p:nvSpPr>
        <p:spPr>
          <a:xfrm>
            <a:off x="5090160" y="98694"/>
            <a:ext cx="2011680" cy="36576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92F24"/>
                </a:solidFill>
                <a:effectLst/>
                <a:uLnTx/>
                <a:uFillTx/>
                <a:latin typeface="Calibri" panose="020F0502020204030204"/>
                <a:ea typeface="+mn-ea"/>
                <a:cs typeface="+mn-cs"/>
              </a:rPr>
              <a:t>COVID Indicators</a:t>
            </a:r>
          </a:p>
        </p:txBody>
      </p:sp>
      <p:sp>
        <p:nvSpPr>
          <p:cNvPr id="12" name="TextBox 11">
            <a:extLst>
              <a:ext uri="{FF2B5EF4-FFF2-40B4-BE49-F238E27FC236}">
                <a16:creationId xmlns:a16="http://schemas.microsoft.com/office/drawing/2014/main" id="{519C8C4D-A54C-4730-8FEF-7E78E3A51DDB}"/>
              </a:ext>
            </a:extLst>
          </p:cNvPr>
          <p:cNvSpPr txBox="1"/>
          <p:nvPr/>
        </p:nvSpPr>
        <p:spPr>
          <a:xfrm>
            <a:off x="11589488" y="6361951"/>
            <a:ext cx="36397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9D112A-74B2-4207-91C0-BA374604D67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AD0098F-0ED2-4721-A16A-02A163C3F1ED}"/>
              </a:ext>
            </a:extLst>
          </p:cNvPr>
          <p:cNvSpPr/>
          <p:nvPr/>
        </p:nvSpPr>
        <p:spPr>
          <a:xfrm>
            <a:off x="312330" y="731083"/>
            <a:ext cx="11459145" cy="646331"/>
          </a:xfrm>
          <a:prstGeom prst="rect">
            <a:avLst/>
          </a:prstGeom>
        </p:spPr>
        <p:txBody>
          <a:bodyPr wrap="square">
            <a:spAutoFit/>
          </a:bodyPr>
          <a:lstStyle/>
          <a:p>
            <a:pPr>
              <a:spcAft>
                <a:spcPts val="600"/>
              </a:spcAft>
            </a:pPr>
            <a:r>
              <a:rPr lang="en-US" dirty="0"/>
              <a:t>UW has continued to track the following indicators, including many that have been met given the recent surge:</a:t>
            </a:r>
            <a:br>
              <a:rPr lang="en-US" dirty="0"/>
            </a:br>
            <a:endParaRPr lang="en-US" dirty="0"/>
          </a:p>
        </p:txBody>
      </p:sp>
      <p:sp>
        <p:nvSpPr>
          <p:cNvPr id="10" name="Arrow: Pentagon 9">
            <a:extLst>
              <a:ext uri="{FF2B5EF4-FFF2-40B4-BE49-F238E27FC236}">
                <a16:creationId xmlns:a16="http://schemas.microsoft.com/office/drawing/2014/main" id="{AC8B397C-FB9E-4F6F-908E-4EA5B3712BAD}"/>
              </a:ext>
            </a:extLst>
          </p:cNvPr>
          <p:cNvSpPr/>
          <p:nvPr/>
        </p:nvSpPr>
        <p:spPr>
          <a:xfrm flipH="1">
            <a:off x="8428383" y="74544"/>
            <a:ext cx="3657600" cy="417633"/>
          </a:xfrm>
          <a:prstGeom prst="homePlate">
            <a:avLst/>
          </a:prstGeom>
          <a:solidFill>
            <a:schemeClr val="bg1"/>
          </a:solidFill>
          <a:ln w="28575">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492F24"/>
                </a:solidFill>
                <a:effectLst/>
                <a:uLnTx/>
                <a:uFillTx/>
                <a:latin typeface="Calibri" panose="020F0502020204030204"/>
                <a:ea typeface="+mn-ea"/>
                <a:cs typeface="+mn-cs"/>
              </a:rPr>
              <a:t>BOT Meeting: Thurs </a:t>
            </a:r>
            <a:r>
              <a:rPr kumimoji="0" lang="en-US" sz="1600" b="0" i="1" u="none" strike="noStrike" kern="1200" cap="none" spc="0" normalizeH="0" baseline="0" noProof="0" dirty="0">
                <a:ln>
                  <a:noFill/>
                </a:ln>
                <a:solidFill>
                  <a:srgbClr val="492F24"/>
                </a:solidFill>
                <a:effectLst/>
                <a:uLnTx/>
                <a:uFillTx/>
                <a:latin typeface="Calibri" panose="020F0502020204030204"/>
                <a:ea typeface="+mn-ea"/>
                <a:cs typeface="+mn-cs"/>
              </a:rPr>
              <a:t>(11/12)</a:t>
            </a:r>
          </a:p>
        </p:txBody>
      </p:sp>
      <p:graphicFrame>
        <p:nvGraphicFramePr>
          <p:cNvPr id="2" name="Table 2">
            <a:extLst>
              <a:ext uri="{FF2B5EF4-FFF2-40B4-BE49-F238E27FC236}">
                <a16:creationId xmlns:a16="http://schemas.microsoft.com/office/drawing/2014/main" id="{E0A96295-C973-4C6D-960E-7E749F2291CC}"/>
              </a:ext>
            </a:extLst>
          </p:cNvPr>
          <p:cNvGraphicFramePr>
            <a:graphicFrameLocks noGrp="1"/>
          </p:cNvGraphicFramePr>
          <p:nvPr>
            <p:extLst>
              <p:ext uri="{D42A27DB-BD31-4B8C-83A1-F6EECF244321}">
                <p14:modId xmlns:p14="http://schemas.microsoft.com/office/powerpoint/2010/main" val="2568149903"/>
              </p:ext>
            </p:extLst>
          </p:nvPr>
        </p:nvGraphicFramePr>
        <p:xfrm>
          <a:off x="457293" y="1255991"/>
          <a:ext cx="11243705" cy="4450080"/>
        </p:xfrm>
        <a:graphic>
          <a:graphicData uri="http://schemas.openxmlformats.org/drawingml/2006/table">
            <a:tbl>
              <a:tblPr firstRow="1" bandRow="1">
                <a:tableStyleId>{5940675A-B579-460E-94D1-54222C63F5DA}</a:tableStyleId>
              </a:tblPr>
              <a:tblGrid>
                <a:gridCol w="8372766">
                  <a:extLst>
                    <a:ext uri="{9D8B030D-6E8A-4147-A177-3AD203B41FA5}">
                      <a16:colId xmlns:a16="http://schemas.microsoft.com/office/drawing/2014/main" val="625550822"/>
                    </a:ext>
                  </a:extLst>
                </a:gridCol>
                <a:gridCol w="2870939">
                  <a:extLst>
                    <a:ext uri="{9D8B030D-6E8A-4147-A177-3AD203B41FA5}">
                      <a16:colId xmlns:a16="http://schemas.microsoft.com/office/drawing/2014/main" val="3920747638"/>
                    </a:ext>
                  </a:extLst>
                </a:gridCol>
              </a:tblGrid>
              <a:tr h="370840">
                <a:tc>
                  <a:txBody>
                    <a:bodyPr/>
                    <a:lstStyle/>
                    <a:p>
                      <a:r>
                        <a:rPr lang="en-US" b="1" dirty="0">
                          <a:solidFill>
                            <a:schemeClr val="bg1"/>
                          </a:solidFill>
                        </a:rPr>
                        <a:t>Indicators </a:t>
                      </a:r>
                    </a:p>
                  </a:txBody>
                  <a:tcPr>
                    <a:solidFill>
                      <a:srgbClr val="492F24"/>
                    </a:solidFill>
                  </a:tcPr>
                </a:tc>
                <a:tc>
                  <a:txBody>
                    <a:bodyPr/>
                    <a:lstStyle/>
                    <a:p>
                      <a:r>
                        <a:rPr lang="en-US" b="1" dirty="0">
                          <a:solidFill>
                            <a:schemeClr val="bg1"/>
                          </a:solidFill>
                        </a:rPr>
                        <a:t>Threshold</a:t>
                      </a:r>
                    </a:p>
                  </a:txBody>
                  <a:tcPr>
                    <a:solidFill>
                      <a:srgbClr val="492F24"/>
                    </a:solidFill>
                  </a:tcPr>
                </a:tc>
                <a:extLst>
                  <a:ext uri="{0D108BD9-81ED-4DB2-BD59-A6C34878D82A}">
                    <a16:rowId xmlns:a16="http://schemas.microsoft.com/office/drawing/2014/main" val="26967303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Total # of symptomatic cases (on and off campus) per day:</a:t>
                      </a:r>
                    </a:p>
                  </a:txBody>
                  <a:tcPr anchor="ctr">
                    <a:solidFill>
                      <a:schemeClr val="accent6">
                        <a:lumMod val="20000"/>
                        <a:lumOff val="80000"/>
                      </a:schemeClr>
                    </a:solidFill>
                  </a:tcPr>
                </a:tc>
                <a:tc>
                  <a:txBody>
                    <a:bodyPr/>
                    <a:lstStyle/>
                    <a:p>
                      <a:r>
                        <a:rPr lang="en-US" sz="1600" b="1" dirty="0"/>
                        <a:t>5 cases</a:t>
                      </a:r>
                      <a:endParaRPr lang="en-US" sz="1600" dirty="0"/>
                    </a:p>
                  </a:txBody>
                  <a:tcPr anchor="ctr">
                    <a:solidFill>
                      <a:schemeClr val="accent6">
                        <a:lumMod val="20000"/>
                        <a:lumOff val="80000"/>
                      </a:schemeClr>
                    </a:solidFill>
                  </a:tcPr>
                </a:tc>
                <a:extLst>
                  <a:ext uri="{0D108BD9-81ED-4DB2-BD59-A6C34878D82A}">
                    <a16:rowId xmlns:a16="http://schemas.microsoft.com/office/drawing/2014/main" val="14636716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Total # of on campus (Residence Halls, Fraternity and Sorority Life) student cases per day:</a:t>
                      </a:r>
                    </a:p>
                  </a:txBody>
                  <a:tcPr anchor="ctr">
                    <a:solidFill>
                      <a:schemeClr val="accent6">
                        <a:lumMod val="20000"/>
                        <a:lumOff val="80000"/>
                      </a:schemeClr>
                    </a:solidFill>
                  </a:tcPr>
                </a:tc>
                <a:tc>
                  <a:txBody>
                    <a:bodyPr/>
                    <a:lstStyle/>
                    <a:p>
                      <a:r>
                        <a:rPr lang="en-US" sz="1600" b="1" dirty="0"/>
                        <a:t>5 cases</a:t>
                      </a:r>
                      <a:endParaRPr lang="en-US" sz="1600" dirty="0"/>
                    </a:p>
                  </a:txBody>
                  <a:tcPr anchor="ctr">
                    <a:solidFill>
                      <a:schemeClr val="accent6">
                        <a:lumMod val="20000"/>
                        <a:lumOff val="80000"/>
                      </a:schemeClr>
                    </a:solidFill>
                  </a:tcPr>
                </a:tc>
                <a:extLst>
                  <a:ext uri="{0D108BD9-81ED-4DB2-BD59-A6C34878D82A}">
                    <a16:rowId xmlns:a16="http://schemas.microsoft.com/office/drawing/2014/main" val="12094159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of total cases per day over two consecutive days:</a:t>
                      </a:r>
                    </a:p>
                  </a:txBody>
                  <a:tcPr anchor="ctr">
                    <a:solidFill>
                      <a:schemeClr val="accent6">
                        <a:lumMod val="20000"/>
                        <a:lumOff val="80000"/>
                      </a:schemeClr>
                    </a:solidFill>
                  </a:tcPr>
                </a:tc>
                <a:tc>
                  <a:txBody>
                    <a:bodyPr/>
                    <a:lstStyle/>
                    <a:p>
                      <a:r>
                        <a:rPr lang="en-US" sz="1600" b="1" dirty="0"/>
                        <a:t>15 cases</a:t>
                      </a:r>
                      <a:endParaRPr lang="en-US" sz="1600" dirty="0"/>
                    </a:p>
                  </a:txBody>
                  <a:tcPr anchor="ctr">
                    <a:solidFill>
                      <a:schemeClr val="accent6">
                        <a:lumMod val="20000"/>
                        <a:lumOff val="80000"/>
                      </a:schemeClr>
                    </a:solidFill>
                  </a:tcPr>
                </a:tc>
                <a:extLst>
                  <a:ext uri="{0D108BD9-81ED-4DB2-BD59-A6C34878D82A}">
                    <a16:rowId xmlns:a16="http://schemas.microsoft.com/office/drawing/2014/main" val="8105643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Seven-day rolling average of total cases:</a:t>
                      </a:r>
                    </a:p>
                  </a:txBody>
                  <a:tcPr anchor="ctr">
                    <a:solidFill>
                      <a:schemeClr val="accent6">
                        <a:lumMod val="20000"/>
                        <a:lumOff val="80000"/>
                      </a:schemeClr>
                    </a:solidFill>
                  </a:tcPr>
                </a:tc>
                <a:tc>
                  <a:txBody>
                    <a:bodyPr/>
                    <a:lstStyle/>
                    <a:p>
                      <a:r>
                        <a:rPr lang="en-US" sz="1600" b="1" dirty="0"/>
                        <a:t>Increasing over 20%</a:t>
                      </a:r>
                      <a:r>
                        <a:rPr lang="en-US" sz="1600" dirty="0"/>
                        <a:t> </a:t>
                      </a:r>
                    </a:p>
                  </a:txBody>
                  <a:tcPr anchor="ctr">
                    <a:solidFill>
                      <a:schemeClr val="accent6">
                        <a:lumMod val="20000"/>
                        <a:lumOff val="80000"/>
                      </a:schemeClr>
                    </a:solidFill>
                  </a:tcPr>
                </a:tc>
                <a:extLst>
                  <a:ext uri="{0D108BD9-81ED-4DB2-BD59-A6C34878D82A}">
                    <a16:rowId xmlns:a16="http://schemas.microsoft.com/office/drawing/2014/main" val="223893383"/>
                  </a:ext>
                </a:extLst>
              </a:tr>
              <a:tr h="370840">
                <a:tc>
                  <a:txBody>
                    <a:bodyPr/>
                    <a:lstStyle/>
                    <a:p>
                      <a:r>
                        <a:rPr lang="en-US" sz="1600" dirty="0"/>
                        <a:t># of one-day increase of new cases in the UW population relative to the 7-day rolling average:</a:t>
                      </a:r>
                    </a:p>
                  </a:txBody>
                  <a:tcPr anchor="ctr">
                    <a:solidFill>
                      <a:schemeClr val="accent6">
                        <a:lumMod val="20000"/>
                        <a:lumOff val="80000"/>
                      </a:schemeClr>
                    </a:solidFill>
                  </a:tcPr>
                </a:tc>
                <a:tc>
                  <a:txBody>
                    <a:bodyPr/>
                    <a:lstStyle/>
                    <a:p>
                      <a:r>
                        <a:rPr lang="en-US" sz="1600" b="1" dirty="0"/>
                        <a:t>20 cases</a:t>
                      </a:r>
                      <a:endParaRPr lang="en-US" sz="1600" dirty="0"/>
                    </a:p>
                  </a:txBody>
                  <a:tcPr anchor="ctr">
                    <a:solidFill>
                      <a:schemeClr val="accent6">
                        <a:lumMod val="20000"/>
                        <a:lumOff val="80000"/>
                      </a:schemeClr>
                    </a:solidFill>
                  </a:tcPr>
                </a:tc>
                <a:extLst>
                  <a:ext uri="{0D108BD9-81ED-4DB2-BD59-A6C34878D82A}">
                    <a16:rowId xmlns:a16="http://schemas.microsoft.com/office/drawing/2014/main" val="29125001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Sample disease prevalence:</a:t>
                      </a:r>
                    </a:p>
                  </a:txBody>
                  <a:tcPr anchor="ctr">
                    <a:solidFill>
                      <a:schemeClr val="accent6">
                        <a:lumMod val="20000"/>
                        <a:lumOff val="80000"/>
                      </a:schemeClr>
                    </a:solidFill>
                  </a:tcPr>
                </a:tc>
                <a:tc>
                  <a:txBody>
                    <a:bodyPr/>
                    <a:lstStyle/>
                    <a:p>
                      <a:r>
                        <a:rPr lang="en-US" sz="1600" b="1" dirty="0"/>
                        <a:t>Over 3%</a:t>
                      </a:r>
                      <a:endParaRPr lang="en-US" sz="1600" dirty="0"/>
                    </a:p>
                  </a:txBody>
                  <a:tcPr anchor="ctr">
                    <a:solidFill>
                      <a:schemeClr val="accent6">
                        <a:lumMod val="20000"/>
                        <a:lumOff val="80000"/>
                      </a:schemeClr>
                    </a:solidFill>
                  </a:tcPr>
                </a:tc>
                <a:extLst>
                  <a:ext uri="{0D108BD9-81ED-4DB2-BD59-A6C34878D82A}">
                    <a16:rowId xmlns:a16="http://schemas.microsoft.com/office/drawing/2014/main" val="22260679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of UW fatalities:</a:t>
                      </a:r>
                    </a:p>
                  </a:txBody>
                  <a:tcPr anchor="ctr"/>
                </a:tc>
                <a:tc>
                  <a:txBody>
                    <a:bodyPr/>
                    <a:lstStyle/>
                    <a:p>
                      <a:r>
                        <a:rPr lang="en-US" sz="1600" b="1"/>
                        <a:t>Any (not met)</a:t>
                      </a:r>
                      <a:endParaRPr lang="en-US" sz="1600"/>
                    </a:p>
                  </a:txBody>
                  <a:tcPr anchor="ctr"/>
                </a:tc>
                <a:extLst>
                  <a:ext uri="{0D108BD9-81ED-4DB2-BD59-A6C34878D82A}">
                    <a16:rowId xmlns:a16="http://schemas.microsoft.com/office/drawing/2014/main" val="20269783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Capacity for isolation/quarantine:</a:t>
                      </a:r>
                    </a:p>
                  </a:txBody>
                  <a:tcPr anchor="ctr"/>
                </a:tc>
                <a:tc>
                  <a:txBody>
                    <a:bodyPr/>
                    <a:lstStyle/>
                    <a:p>
                      <a:r>
                        <a:rPr lang="en-US" sz="1600" b="1"/>
                        <a:t>Less than 20% (not met)</a:t>
                      </a:r>
                      <a:endParaRPr lang="en-US" sz="1600"/>
                    </a:p>
                  </a:txBody>
                  <a:tcPr anchor="ctr"/>
                </a:tc>
                <a:extLst>
                  <a:ext uri="{0D108BD9-81ED-4DB2-BD59-A6C34878D82A}">
                    <a16:rowId xmlns:a16="http://schemas.microsoft.com/office/drawing/2014/main" val="36906593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Hospitalizations (# of admitted COVID patients):</a:t>
                      </a:r>
                    </a:p>
                  </a:txBody>
                  <a:tcPr anchor="ctr"/>
                </a:tc>
                <a:tc>
                  <a:txBody>
                    <a:bodyPr/>
                    <a:lstStyle/>
                    <a:p>
                      <a:r>
                        <a:rPr lang="en-US" sz="1600" b="1" dirty="0"/>
                        <a:t>Track actuals (no thresholds)</a:t>
                      </a:r>
                    </a:p>
                  </a:txBody>
                  <a:tcPr anchor="ctr"/>
                </a:tc>
                <a:extLst>
                  <a:ext uri="{0D108BD9-81ED-4DB2-BD59-A6C34878D82A}">
                    <a16:rowId xmlns:a16="http://schemas.microsoft.com/office/drawing/2014/main" val="27163052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Total # of active cases:</a:t>
                      </a:r>
                    </a:p>
                  </a:txBody>
                  <a:tcPr anchor="ctr">
                    <a:solidFill>
                      <a:schemeClr val="accent6">
                        <a:lumMod val="20000"/>
                        <a:lumOff val="80000"/>
                      </a:schemeClr>
                    </a:solidFill>
                  </a:tcPr>
                </a:tc>
                <a:tc>
                  <a:txBody>
                    <a:bodyPr/>
                    <a:lstStyle/>
                    <a:p>
                      <a:r>
                        <a:rPr lang="en-US" sz="1600" b="1" dirty="0"/>
                        <a:t>150-200 active cases</a:t>
                      </a:r>
                      <a:r>
                        <a:rPr lang="en-US" sz="1600" dirty="0"/>
                        <a:t> </a:t>
                      </a:r>
                    </a:p>
                  </a:txBody>
                  <a:tcPr anchor="ctr">
                    <a:solidFill>
                      <a:schemeClr val="accent6">
                        <a:lumMod val="20000"/>
                        <a:lumOff val="80000"/>
                      </a:schemeClr>
                    </a:solidFill>
                  </a:tcPr>
                </a:tc>
                <a:extLst>
                  <a:ext uri="{0D108BD9-81ED-4DB2-BD59-A6C34878D82A}">
                    <a16:rowId xmlns:a16="http://schemas.microsoft.com/office/drawing/2014/main" val="12015284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Total # of new cases in a single day:</a:t>
                      </a:r>
                    </a:p>
                  </a:txBody>
                  <a:tcPr anchor="ctr">
                    <a:solidFill>
                      <a:schemeClr val="accent6">
                        <a:lumMod val="20000"/>
                        <a:lumOff val="80000"/>
                      </a:schemeClr>
                    </a:solidFill>
                  </a:tcPr>
                </a:tc>
                <a:tc>
                  <a:txBody>
                    <a:bodyPr/>
                    <a:lstStyle/>
                    <a:p>
                      <a:r>
                        <a:rPr lang="en-US" sz="1600" b="1" dirty="0"/>
                        <a:t>40 new cases</a:t>
                      </a:r>
                      <a:endParaRPr lang="en-US" sz="1600" dirty="0"/>
                    </a:p>
                  </a:txBody>
                  <a:tcPr anchor="ctr">
                    <a:solidFill>
                      <a:schemeClr val="accent6">
                        <a:lumMod val="20000"/>
                        <a:lumOff val="80000"/>
                      </a:schemeClr>
                    </a:solidFill>
                  </a:tcPr>
                </a:tc>
                <a:extLst>
                  <a:ext uri="{0D108BD9-81ED-4DB2-BD59-A6C34878D82A}">
                    <a16:rowId xmlns:a16="http://schemas.microsoft.com/office/drawing/2014/main" val="2461297816"/>
                  </a:ext>
                </a:extLst>
              </a:tr>
            </a:tbl>
          </a:graphicData>
        </a:graphic>
      </p:graphicFrame>
    </p:spTree>
    <p:extLst>
      <p:ext uri="{BB962C8B-B14F-4D97-AF65-F5344CB8AC3E}">
        <p14:creationId xmlns:p14="http://schemas.microsoft.com/office/powerpoint/2010/main" val="726666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5050D5A-7A03-40C4-8879-98D5CAA1F92C}"/>
              </a:ext>
            </a:extLst>
          </p:cNvPr>
          <p:cNvSpPr/>
          <p:nvPr/>
        </p:nvSpPr>
        <p:spPr>
          <a:xfrm>
            <a:off x="106017" y="288235"/>
            <a:ext cx="11979966" cy="6450495"/>
          </a:xfrm>
          <a:prstGeom prst="rect">
            <a:avLst/>
          </a:prstGeom>
          <a:noFill/>
          <a:ln w="28575">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2015E18-7145-474B-BCEC-06B2FE13E246}"/>
              </a:ext>
            </a:extLst>
          </p:cNvPr>
          <p:cNvSpPr/>
          <p:nvPr/>
        </p:nvSpPr>
        <p:spPr>
          <a:xfrm>
            <a:off x="106017" y="6291470"/>
            <a:ext cx="11979959" cy="447260"/>
          </a:xfrm>
          <a:prstGeom prst="rect">
            <a:avLst/>
          </a:prstGeom>
          <a:solidFill>
            <a:srgbClr val="FFC425"/>
          </a:solidFill>
          <a:ln>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2F3B16B9-5AB8-4C7D-952F-8733315F9F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4534" y="6341527"/>
            <a:ext cx="2087678" cy="367024"/>
          </a:xfrm>
          <a:prstGeom prst="rect">
            <a:avLst/>
          </a:prstGeom>
        </p:spPr>
      </p:pic>
      <p:sp>
        <p:nvSpPr>
          <p:cNvPr id="28" name="Arrow: Pentagon 27">
            <a:extLst>
              <a:ext uri="{FF2B5EF4-FFF2-40B4-BE49-F238E27FC236}">
                <a16:creationId xmlns:a16="http://schemas.microsoft.com/office/drawing/2014/main" id="{A0773593-7CA5-463E-9955-848FAB62FF29}"/>
              </a:ext>
            </a:extLst>
          </p:cNvPr>
          <p:cNvSpPr/>
          <p:nvPr/>
        </p:nvSpPr>
        <p:spPr>
          <a:xfrm>
            <a:off x="104467" y="74544"/>
            <a:ext cx="3657600" cy="417633"/>
          </a:xfrm>
          <a:prstGeom prst="homePlate">
            <a:avLst/>
          </a:prstGeom>
          <a:solidFill>
            <a:srgbClr val="FFC425"/>
          </a:solidFill>
          <a:ln>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a:ln>
                  <a:noFill/>
                </a:ln>
                <a:solidFill>
                  <a:srgbClr val="492F24"/>
                </a:solidFill>
                <a:effectLst/>
                <a:uLnTx/>
                <a:uFillTx/>
                <a:latin typeface="Calibri" panose="020F0502020204030204"/>
                <a:ea typeface="+mn-ea"/>
                <a:cs typeface="+mn-cs"/>
              </a:rPr>
              <a:t>Return to Campus</a:t>
            </a:r>
          </a:p>
        </p:txBody>
      </p:sp>
      <p:sp>
        <p:nvSpPr>
          <p:cNvPr id="9" name="TextBox 8">
            <a:extLst>
              <a:ext uri="{FF2B5EF4-FFF2-40B4-BE49-F238E27FC236}">
                <a16:creationId xmlns:a16="http://schemas.microsoft.com/office/drawing/2014/main" id="{AFC14A69-6D66-4148-ACC1-FC41A4B2AD69}"/>
              </a:ext>
            </a:extLst>
          </p:cNvPr>
          <p:cNvSpPr txBox="1"/>
          <p:nvPr/>
        </p:nvSpPr>
        <p:spPr>
          <a:xfrm>
            <a:off x="11589488" y="6361951"/>
            <a:ext cx="36397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9D112A-74B2-4207-91C0-BA374604D67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rrow: Pentagon 10">
            <a:extLst>
              <a:ext uri="{FF2B5EF4-FFF2-40B4-BE49-F238E27FC236}">
                <a16:creationId xmlns:a16="http://schemas.microsoft.com/office/drawing/2014/main" id="{2037BF63-7866-4DE3-AE7C-9399F4B06443}"/>
              </a:ext>
            </a:extLst>
          </p:cNvPr>
          <p:cNvSpPr/>
          <p:nvPr/>
        </p:nvSpPr>
        <p:spPr>
          <a:xfrm flipH="1">
            <a:off x="8428383" y="74544"/>
            <a:ext cx="3657600" cy="417633"/>
          </a:xfrm>
          <a:prstGeom prst="homePlate">
            <a:avLst/>
          </a:prstGeom>
          <a:solidFill>
            <a:schemeClr val="bg1"/>
          </a:solidFill>
          <a:ln w="28575">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492F24"/>
                </a:solidFill>
                <a:effectLst/>
                <a:uLnTx/>
                <a:uFillTx/>
                <a:latin typeface="Calibri" panose="020F0502020204030204"/>
                <a:ea typeface="+mn-ea"/>
                <a:cs typeface="+mn-cs"/>
              </a:rPr>
              <a:t>BOT Meeting: Thurs </a:t>
            </a:r>
            <a:r>
              <a:rPr kumimoji="0" lang="en-US" sz="1600" b="0" i="1" u="none" strike="noStrike" kern="1200" cap="none" spc="0" normalizeH="0" baseline="0" noProof="0" dirty="0">
                <a:ln>
                  <a:noFill/>
                </a:ln>
                <a:solidFill>
                  <a:srgbClr val="492F24"/>
                </a:solidFill>
                <a:effectLst/>
                <a:uLnTx/>
                <a:uFillTx/>
                <a:latin typeface="Calibri" panose="020F0502020204030204"/>
                <a:ea typeface="+mn-ea"/>
                <a:cs typeface="+mn-cs"/>
              </a:rPr>
              <a:t>(11/12)</a:t>
            </a:r>
          </a:p>
        </p:txBody>
      </p:sp>
      <p:sp>
        <p:nvSpPr>
          <p:cNvPr id="12" name="TextBox 11">
            <a:extLst>
              <a:ext uri="{FF2B5EF4-FFF2-40B4-BE49-F238E27FC236}">
                <a16:creationId xmlns:a16="http://schemas.microsoft.com/office/drawing/2014/main" id="{AFB22A2E-96D7-4219-9920-DB62953E8D38}"/>
              </a:ext>
            </a:extLst>
          </p:cNvPr>
          <p:cNvSpPr txBox="1"/>
          <p:nvPr/>
        </p:nvSpPr>
        <p:spPr>
          <a:xfrm>
            <a:off x="5227320" y="98694"/>
            <a:ext cx="1737360" cy="369332"/>
          </a:xfrm>
          <a:prstGeom prst="rect">
            <a:avLst/>
          </a:prstGeom>
          <a:solidFill>
            <a:schemeClr val="bg1"/>
          </a:solidFill>
        </p:spPr>
        <p:txBody>
          <a:bodyPr wrap="square" rtlCol="0">
            <a:spAutoFit/>
          </a:bodyPr>
          <a:lstStyle/>
          <a:p>
            <a:pPr lvl="0" algn="ctr">
              <a:defRPr/>
            </a:pPr>
            <a:r>
              <a:rPr lang="en-US" b="1" i="1" dirty="0">
                <a:solidFill>
                  <a:srgbClr val="492F24"/>
                </a:solidFill>
              </a:rPr>
              <a:t>COVID Hub</a:t>
            </a:r>
            <a:endParaRPr kumimoji="0" lang="en-US" sz="1800" b="1" i="1" u="none" strike="noStrike" kern="1200" cap="none" spc="0" normalizeH="0" baseline="0" noProof="0" dirty="0">
              <a:ln>
                <a:noFill/>
              </a:ln>
              <a:solidFill>
                <a:srgbClr val="492F24"/>
              </a:solidFill>
              <a:effectLst/>
              <a:uLnTx/>
              <a:uFillTx/>
              <a:latin typeface="Calibri" panose="020F0502020204030204"/>
              <a:ea typeface="+mn-ea"/>
              <a:cs typeface="+mn-cs"/>
            </a:endParaRPr>
          </a:p>
        </p:txBody>
      </p:sp>
      <p:sp>
        <p:nvSpPr>
          <p:cNvPr id="160" name="TextBox 159">
            <a:extLst>
              <a:ext uri="{FF2B5EF4-FFF2-40B4-BE49-F238E27FC236}">
                <a16:creationId xmlns:a16="http://schemas.microsoft.com/office/drawing/2014/main" id="{CA768CCB-4967-4012-9BC4-697B67070F5D}"/>
              </a:ext>
            </a:extLst>
          </p:cNvPr>
          <p:cNvSpPr txBox="1"/>
          <p:nvPr/>
        </p:nvSpPr>
        <p:spPr>
          <a:xfrm>
            <a:off x="11718297" y="6366556"/>
            <a:ext cx="295273" cy="200055"/>
          </a:xfrm>
          <a:prstGeom prst="rect">
            <a:avLst/>
          </a:prstGeom>
          <a:noFill/>
        </p:spPr>
        <p:txBody>
          <a:bodyPr wrap="none" rtlCol="0">
            <a:spAutoFit/>
          </a:bodyPr>
          <a:lstStyle/>
          <a:p>
            <a:pPr algn="r"/>
            <a:fld id="{B10D5614-B734-4280-8F57-1D4947433C97}" type="slidenum">
              <a:rPr lang="en-US" sz="700">
                <a:solidFill>
                  <a:srgbClr val="A6A6A6"/>
                </a:solidFill>
                <a:cs typeface="Arial"/>
              </a:rPr>
              <a:pPr algn="r"/>
              <a:t>6</a:t>
            </a:fld>
            <a:endParaRPr lang="en-US" sz="700">
              <a:solidFill>
                <a:srgbClr val="A6A6A6"/>
              </a:solidFill>
              <a:cs typeface="Arial"/>
            </a:endParaRPr>
          </a:p>
        </p:txBody>
      </p:sp>
      <p:sp>
        <p:nvSpPr>
          <p:cNvPr id="150" name="Text Placeholder 32">
            <a:extLst>
              <a:ext uri="{FF2B5EF4-FFF2-40B4-BE49-F238E27FC236}">
                <a16:creationId xmlns:a16="http://schemas.microsoft.com/office/drawing/2014/main" id="{C4AC73E8-4E31-46FC-93ED-6A18FDE5900F}"/>
              </a:ext>
            </a:extLst>
          </p:cNvPr>
          <p:cNvSpPr txBox="1">
            <a:spLocks/>
          </p:cNvSpPr>
          <p:nvPr/>
        </p:nvSpPr>
        <p:spPr>
          <a:xfrm>
            <a:off x="469900" y="736688"/>
            <a:ext cx="11252200" cy="75725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rgbClr val="57575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800" b="1" dirty="0">
                <a:solidFill>
                  <a:srgbClr val="492F24"/>
                </a:solidFill>
              </a:rPr>
              <a:t>There are three key areas that the COVID Hub oversee from general COVID-19</a:t>
            </a:r>
          </a:p>
          <a:p>
            <a:pPr algn="ctr">
              <a:spcBef>
                <a:spcPts val="0"/>
              </a:spcBef>
            </a:pPr>
            <a:r>
              <a:rPr lang="en-US" sz="1800" b="1" dirty="0">
                <a:solidFill>
                  <a:srgbClr val="492F24"/>
                </a:solidFill>
              </a:rPr>
              <a:t> related inquiries to contact tracing and wellness support.</a:t>
            </a:r>
            <a:endParaRPr kumimoji="0" lang="en-US" sz="1800" b="1" i="0" u="none" strike="noStrike" kern="1200" cap="none" spc="0" normalizeH="0" baseline="0" noProof="0" dirty="0">
              <a:ln>
                <a:noFill/>
              </a:ln>
              <a:solidFill>
                <a:srgbClr val="492F24"/>
              </a:solidFill>
              <a:effectLst/>
              <a:uLnTx/>
              <a:uFillTx/>
              <a:latin typeface="Calibri" panose="020F0502020204030204"/>
            </a:endParaRPr>
          </a:p>
        </p:txBody>
      </p:sp>
      <p:sp>
        <p:nvSpPr>
          <p:cNvPr id="151" name="Rectangle 150">
            <a:extLst>
              <a:ext uri="{FF2B5EF4-FFF2-40B4-BE49-F238E27FC236}">
                <a16:creationId xmlns:a16="http://schemas.microsoft.com/office/drawing/2014/main" id="{7C4AC1F2-6774-466C-83CE-A88565067A75}"/>
              </a:ext>
            </a:extLst>
          </p:cNvPr>
          <p:cNvSpPr/>
          <p:nvPr/>
        </p:nvSpPr>
        <p:spPr>
          <a:xfrm>
            <a:off x="1275198" y="1587969"/>
            <a:ext cx="2625953" cy="4251924"/>
          </a:xfrm>
          <a:prstGeom prst="rect">
            <a:avLst/>
          </a:prstGeom>
          <a:noFill/>
          <a:ln w="19050" cap="sq">
            <a:solidFill>
              <a:srgbClr val="492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Open Sans"/>
              <a:ea typeface="+mn-ea"/>
              <a:cs typeface="+mn-cs"/>
            </a:endParaRPr>
          </a:p>
        </p:txBody>
      </p:sp>
      <p:sp>
        <p:nvSpPr>
          <p:cNvPr id="152" name="Rectangular Callout 40">
            <a:extLst>
              <a:ext uri="{FF2B5EF4-FFF2-40B4-BE49-F238E27FC236}">
                <a16:creationId xmlns:a16="http://schemas.microsoft.com/office/drawing/2014/main" id="{B3730AAF-651A-42B7-954B-5BFC4A9DB9DD}"/>
              </a:ext>
            </a:extLst>
          </p:cNvPr>
          <p:cNvSpPr/>
          <p:nvPr/>
        </p:nvSpPr>
        <p:spPr>
          <a:xfrm>
            <a:off x="1301672" y="3131193"/>
            <a:ext cx="2625363" cy="2333897"/>
          </a:xfrm>
          <a:prstGeom prst="rect">
            <a:avLst/>
          </a:prstGeom>
          <a:solidFill>
            <a:schemeClr val="accent3">
              <a:alpha val="2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marL="0" marR="0" lvl="0" indent="0" algn="l" defTabSz="914400" rtl="0" eaLnBrk="1" fontAlgn="auto" latinLnBrk="0" hangingPunct="1">
              <a:lnSpc>
                <a:spcPct val="100000"/>
              </a:lnSpc>
              <a:spcBef>
                <a:spcPts val="0"/>
              </a:spcBef>
              <a:spcAft>
                <a:spcPts val="1200"/>
              </a:spcAft>
              <a:buClr>
                <a:prstClr val="black"/>
              </a:buClr>
              <a:buSzPct val="100000"/>
              <a:buFontTx/>
              <a:buNone/>
              <a:tabLst/>
              <a:defRPr/>
            </a:pPr>
            <a:r>
              <a:rPr lang="en-US" sz="1400" dirty="0">
                <a:solidFill>
                  <a:srgbClr val="000000"/>
                </a:solidFill>
              </a:rPr>
              <a:t>In collaboration with the Wyoming Department of Health (WDOH), the COVID Hub helps control the spread of the virus on campus and within the local community by leveraging Contact Tracers to identify individuals who may have come in contact with a Positive Case. </a:t>
            </a:r>
            <a:endParaRPr kumimoji="0" lang="en-US" sz="1200" b="0" i="0" u="none" strike="noStrike" kern="1200" cap="none" spc="0" normalizeH="0" baseline="0" noProof="0" dirty="0">
              <a:ln>
                <a:noFill/>
              </a:ln>
              <a:solidFill>
                <a:srgbClr val="000000"/>
              </a:solidFill>
              <a:effectLst/>
              <a:uLnTx/>
              <a:uFillTx/>
              <a:ea typeface="+mn-ea"/>
              <a:cs typeface="+mn-cs"/>
            </a:endParaRPr>
          </a:p>
        </p:txBody>
      </p:sp>
      <p:sp>
        <p:nvSpPr>
          <p:cNvPr id="153" name="Rectangle 152">
            <a:extLst>
              <a:ext uri="{FF2B5EF4-FFF2-40B4-BE49-F238E27FC236}">
                <a16:creationId xmlns:a16="http://schemas.microsoft.com/office/drawing/2014/main" id="{D68C6962-85BA-4B64-8917-17F102F26E35}"/>
              </a:ext>
            </a:extLst>
          </p:cNvPr>
          <p:cNvSpPr/>
          <p:nvPr/>
        </p:nvSpPr>
        <p:spPr>
          <a:xfrm>
            <a:off x="1565309" y="2739394"/>
            <a:ext cx="1984497" cy="276999"/>
          </a:xfrm>
          <a:prstGeom prst="rect">
            <a:avLst/>
          </a:prstGeom>
          <a:noFill/>
          <a:ln w="190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CONTACT TRACING</a:t>
            </a:r>
            <a:endParaRPr kumimoji="0" lang="en-US" sz="1200" b="1" i="0" u="none" strike="noStrike" kern="1200" cap="none" spc="0" normalizeH="0" baseline="0" noProof="0" dirty="0">
              <a:ln>
                <a:noFill/>
              </a:ln>
              <a:solidFill>
                <a:srgbClr val="000000"/>
              </a:solidFill>
              <a:effectLst/>
              <a:uLnTx/>
              <a:uFillTx/>
              <a:latin typeface="Open Sans"/>
              <a:ea typeface="+mn-ea"/>
              <a:cs typeface="+mn-cs"/>
            </a:endParaRPr>
          </a:p>
        </p:txBody>
      </p:sp>
      <p:grpSp>
        <p:nvGrpSpPr>
          <p:cNvPr id="154" name="Group 153">
            <a:extLst>
              <a:ext uri="{FF2B5EF4-FFF2-40B4-BE49-F238E27FC236}">
                <a16:creationId xmlns:a16="http://schemas.microsoft.com/office/drawing/2014/main" id="{F162BD83-6D7C-4BE9-AD69-C717BD2D3E6E}"/>
              </a:ext>
            </a:extLst>
          </p:cNvPr>
          <p:cNvGrpSpPr/>
          <p:nvPr/>
        </p:nvGrpSpPr>
        <p:grpSpPr>
          <a:xfrm>
            <a:off x="2151076" y="1820803"/>
            <a:ext cx="812961" cy="808875"/>
            <a:chOff x="2151076" y="1972962"/>
            <a:chExt cx="812961" cy="808875"/>
          </a:xfrm>
        </p:grpSpPr>
        <p:sp>
          <p:nvSpPr>
            <p:cNvPr id="155" name="Rectangle 5">
              <a:extLst>
                <a:ext uri="{FF2B5EF4-FFF2-40B4-BE49-F238E27FC236}">
                  <a16:creationId xmlns:a16="http://schemas.microsoft.com/office/drawing/2014/main" id="{430DFFA1-2173-4F8D-9F56-BF7D96A9CF5F}"/>
                </a:ext>
              </a:extLst>
            </p:cNvPr>
            <p:cNvSpPr>
              <a:spLocks noChangeArrowheads="1"/>
            </p:cNvSpPr>
            <p:nvPr/>
          </p:nvSpPr>
          <p:spPr bwMode="auto">
            <a:xfrm>
              <a:off x="2354520" y="2293244"/>
              <a:ext cx="67815" cy="101314"/>
            </a:xfrm>
            <a:prstGeom prst="rect">
              <a:avLst/>
            </a:prstGeom>
            <a:solidFill>
              <a:srgbClr val="794D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Oval 6">
              <a:extLst>
                <a:ext uri="{FF2B5EF4-FFF2-40B4-BE49-F238E27FC236}">
                  <a16:creationId xmlns:a16="http://schemas.microsoft.com/office/drawing/2014/main" id="{795B252D-8D03-485D-B968-EA688A8F35A4}"/>
                </a:ext>
              </a:extLst>
            </p:cNvPr>
            <p:cNvSpPr>
              <a:spLocks noChangeArrowheads="1"/>
            </p:cNvSpPr>
            <p:nvPr/>
          </p:nvSpPr>
          <p:spPr bwMode="auto">
            <a:xfrm>
              <a:off x="2371679" y="2158432"/>
              <a:ext cx="33499" cy="33499"/>
            </a:xfrm>
            <a:prstGeom prst="ellipse">
              <a:avLst/>
            </a:prstGeom>
            <a:solidFill>
              <a:srgbClr val="794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7">
              <a:extLst>
                <a:ext uri="{FF2B5EF4-FFF2-40B4-BE49-F238E27FC236}">
                  <a16:creationId xmlns:a16="http://schemas.microsoft.com/office/drawing/2014/main" id="{65B69AFD-DC89-46AD-91E7-C3EC829E7487}"/>
                </a:ext>
              </a:extLst>
            </p:cNvPr>
            <p:cNvSpPr>
              <a:spLocks noChangeArrowheads="1"/>
            </p:cNvSpPr>
            <p:nvPr/>
          </p:nvSpPr>
          <p:spPr bwMode="auto">
            <a:xfrm>
              <a:off x="2523649" y="2293244"/>
              <a:ext cx="67815" cy="101314"/>
            </a:xfrm>
            <a:prstGeom prst="rect">
              <a:avLst/>
            </a:prstGeom>
            <a:solidFill>
              <a:srgbClr val="794D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Oval 8">
              <a:extLst>
                <a:ext uri="{FF2B5EF4-FFF2-40B4-BE49-F238E27FC236}">
                  <a16:creationId xmlns:a16="http://schemas.microsoft.com/office/drawing/2014/main" id="{7A210EFC-B740-4BF1-AC83-C3BA51FCC27C}"/>
                </a:ext>
              </a:extLst>
            </p:cNvPr>
            <p:cNvSpPr>
              <a:spLocks noChangeArrowheads="1"/>
            </p:cNvSpPr>
            <p:nvPr/>
          </p:nvSpPr>
          <p:spPr bwMode="auto">
            <a:xfrm>
              <a:off x="2540807" y="2158432"/>
              <a:ext cx="33499" cy="33499"/>
            </a:xfrm>
            <a:prstGeom prst="ellipse">
              <a:avLst/>
            </a:prstGeom>
            <a:solidFill>
              <a:srgbClr val="794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Oval 9">
              <a:extLst>
                <a:ext uri="{FF2B5EF4-FFF2-40B4-BE49-F238E27FC236}">
                  <a16:creationId xmlns:a16="http://schemas.microsoft.com/office/drawing/2014/main" id="{2CECA026-E575-4F43-B42C-3C260E9F41FF}"/>
                </a:ext>
              </a:extLst>
            </p:cNvPr>
            <p:cNvSpPr>
              <a:spLocks noChangeArrowheads="1"/>
            </p:cNvSpPr>
            <p:nvPr/>
          </p:nvSpPr>
          <p:spPr bwMode="auto">
            <a:xfrm>
              <a:off x="2709936" y="2158432"/>
              <a:ext cx="34316" cy="33499"/>
            </a:xfrm>
            <a:prstGeom prst="ellipse">
              <a:avLst/>
            </a:prstGeom>
            <a:solidFill>
              <a:srgbClr val="794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10">
              <a:extLst>
                <a:ext uri="{FF2B5EF4-FFF2-40B4-BE49-F238E27FC236}">
                  <a16:creationId xmlns:a16="http://schemas.microsoft.com/office/drawing/2014/main" id="{79D1F944-F9C3-4847-BE70-3D17785CB83F}"/>
                </a:ext>
              </a:extLst>
            </p:cNvPr>
            <p:cNvSpPr>
              <a:spLocks noEditPoints="1"/>
            </p:cNvSpPr>
            <p:nvPr/>
          </p:nvSpPr>
          <p:spPr bwMode="auto">
            <a:xfrm>
              <a:off x="2151076" y="1972962"/>
              <a:ext cx="812961" cy="808875"/>
            </a:xfrm>
            <a:custGeom>
              <a:avLst/>
              <a:gdLst>
                <a:gd name="T0" fmla="*/ 0 w 384"/>
                <a:gd name="T1" fmla="*/ 192 h 384"/>
                <a:gd name="T2" fmla="*/ 384 w 384"/>
                <a:gd name="T3" fmla="*/ 192 h 384"/>
                <a:gd name="T4" fmla="*/ 272 w 384"/>
                <a:gd name="T5" fmla="*/ 72 h 384"/>
                <a:gd name="T6" fmla="*/ 272 w 384"/>
                <a:gd name="T7" fmla="*/ 120 h 384"/>
                <a:gd name="T8" fmla="*/ 272 w 384"/>
                <a:gd name="T9" fmla="*/ 72 h 384"/>
                <a:gd name="T10" fmla="*/ 216 w 384"/>
                <a:gd name="T11" fmla="*/ 96 h 384"/>
                <a:gd name="T12" fmla="*/ 168 w 384"/>
                <a:gd name="T13" fmla="*/ 96 h 384"/>
                <a:gd name="T14" fmla="*/ 112 w 384"/>
                <a:gd name="T15" fmla="*/ 72 h 384"/>
                <a:gd name="T16" fmla="*/ 112 w 384"/>
                <a:gd name="T17" fmla="*/ 120 h 384"/>
                <a:gd name="T18" fmla="*/ 112 w 384"/>
                <a:gd name="T19" fmla="*/ 72 h 384"/>
                <a:gd name="T20" fmla="*/ 136 w 384"/>
                <a:gd name="T21" fmla="*/ 216 h 384"/>
                <a:gd name="T22" fmla="*/ 128 w 384"/>
                <a:gd name="T23" fmla="*/ 296 h 384"/>
                <a:gd name="T24" fmla="*/ 120 w 384"/>
                <a:gd name="T25" fmla="*/ 216 h 384"/>
                <a:gd name="T26" fmla="*/ 104 w 384"/>
                <a:gd name="T27" fmla="*/ 288 h 384"/>
                <a:gd name="T28" fmla="*/ 88 w 384"/>
                <a:gd name="T29" fmla="*/ 288 h 384"/>
                <a:gd name="T30" fmla="*/ 80 w 384"/>
                <a:gd name="T31" fmla="*/ 208 h 384"/>
                <a:gd name="T32" fmla="*/ 88 w 384"/>
                <a:gd name="T33" fmla="*/ 136 h 384"/>
                <a:gd name="T34" fmla="*/ 144 w 384"/>
                <a:gd name="T35" fmla="*/ 144 h 384"/>
                <a:gd name="T36" fmla="*/ 224 w 384"/>
                <a:gd name="T37" fmla="*/ 208 h 384"/>
                <a:gd name="T38" fmla="*/ 216 w 384"/>
                <a:gd name="T39" fmla="*/ 288 h 384"/>
                <a:gd name="T40" fmla="*/ 200 w 384"/>
                <a:gd name="T41" fmla="*/ 288 h 384"/>
                <a:gd name="T42" fmla="*/ 184 w 384"/>
                <a:gd name="T43" fmla="*/ 216 h 384"/>
                <a:gd name="T44" fmla="*/ 176 w 384"/>
                <a:gd name="T45" fmla="*/ 296 h 384"/>
                <a:gd name="T46" fmla="*/ 168 w 384"/>
                <a:gd name="T47" fmla="*/ 216 h 384"/>
                <a:gd name="T48" fmla="*/ 160 w 384"/>
                <a:gd name="T49" fmla="*/ 144 h 384"/>
                <a:gd name="T50" fmla="*/ 216 w 384"/>
                <a:gd name="T51" fmla="*/ 136 h 384"/>
                <a:gd name="T52" fmla="*/ 224 w 384"/>
                <a:gd name="T53" fmla="*/ 208 h 384"/>
                <a:gd name="T54" fmla="*/ 296 w 384"/>
                <a:gd name="T55" fmla="*/ 232 h 384"/>
                <a:gd name="T56" fmla="*/ 288 w 384"/>
                <a:gd name="T57" fmla="*/ 296 h 384"/>
                <a:gd name="T58" fmla="*/ 280 w 384"/>
                <a:gd name="T59" fmla="*/ 232 h 384"/>
                <a:gd name="T60" fmla="*/ 264 w 384"/>
                <a:gd name="T61" fmla="*/ 288 h 384"/>
                <a:gd name="T62" fmla="*/ 248 w 384"/>
                <a:gd name="T63" fmla="*/ 288 h 384"/>
                <a:gd name="T64" fmla="*/ 241 w 384"/>
                <a:gd name="T65" fmla="*/ 229 h 384"/>
                <a:gd name="T66" fmla="*/ 256 w 384"/>
                <a:gd name="T67" fmla="*/ 142 h 384"/>
                <a:gd name="T68" fmla="*/ 280 w 384"/>
                <a:gd name="T69" fmla="*/ 136 h 384"/>
                <a:gd name="T70" fmla="*/ 304 w 384"/>
                <a:gd name="T71" fmla="*/ 22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72" y="72"/>
                  </a:moveTo>
                  <a:cubicBezTo>
                    <a:pt x="285" y="72"/>
                    <a:pt x="296" y="82"/>
                    <a:pt x="296" y="96"/>
                  </a:cubicBezTo>
                  <a:cubicBezTo>
                    <a:pt x="296" y="109"/>
                    <a:pt x="285" y="120"/>
                    <a:pt x="272" y="120"/>
                  </a:cubicBezTo>
                  <a:cubicBezTo>
                    <a:pt x="258" y="120"/>
                    <a:pt x="248" y="109"/>
                    <a:pt x="248" y="96"/>
                  </a:cubicBezTo>
                  <a:cubicBezTo>
                    <a:pt x="248" y="82"/>
                    <a:pt x="258" y="72"/>
                    <a:pt x="272" y="72"/>
                  </a:cubicBezTo>
                  <a:close/>
                  <a:moveTo>
                    <a:pt x="192" y="72"/>
                  </a:moveTo>
                  <a:cubicBezTo>
                    <a:pt x="205" y="72"/>
                    <a:pt x="216" y="82"/>
                    <a:pt x="216" y="96"/>
                  </a:cubicBezTo>
                  <a:cubicBezTo>
                    <a:pt x="216" y="109"/>
                    <a:pt x="205" y="120"/>
                    <a:pt x="192" y="120"/>
                  </a:cubicBezTo>
                  <a:cubicBezTo>
                    <a:pt x="178" y="120"/>
                    <a:pt x="168" y="109"/>
                    <a:pt x="168" y="96"/>
                  </a:cubicBezTo>
                  <a:cubicBezTo>
                    <a:pt x="168" y="82"/>
                    <a:pt x="178" y="72"/>
                    <a:pt x="192" y="72"/>
                  </a:cubicBezTo>
                  <a:close/>
                  <a:moveTo>
                    <a:pt x="112" y="72"/>
                  </a:moveTo>
                  <a:cubicBezTo>
                    <a:pt x="125" y="72"/>
                    <a:pt x="136" y="82"/>
                    <a:pt x="136" y="96"/>
                  </a:cubicBezTo>
                  <a:cubicBezTo>
                    <a:pt x="136" y="109"/>
                    <a:pt x="125" y="120"/>
                    <a:pt x="112" y="120"/>
                  </a:cubicBezTo>
                  <a:cubicBezTo>
                    <a:pt x="98" y="120"/>
                    <a:pt x="88" y="109"/>
                    <a:pt x="88" y="96"/>
                  </a:cubicBezTo>
                  <a:cubicBezTo>
                    <a:pt x="88" y="82"/>
                    <a:pt x="98" y="72"/>
                    <a:pt x="112" y="72"/>
                  </a:cubicBezTo>
                  <a:close/>
                  <a:moveTo>
                    <a:pt x="144" y="208"/>
                  </a:moveTo>
                  <a:cubicBezTo>
                    <a:pt x="144" y="212"/>
                    <a:pt x="140" y="216"/>
                    <a:pt x="136" y="216"/>
                  </a:cubicBezTo>
                  <a:cubicBezTo>
                    <a:pt x="136" y="288"/>
                    <a:pt x="136" y="288"/>
                    <a:pt x="136" y="288"/>
                  </a:cubicBezTo>
                  <a:cubicBezTo>
                    <a:pt x="136" y="292"/>
                    <a:pt x="132" y="296"/>
                    <a:pt x="128" y="296"/>
                  </a:cubicBezTo>
                  <a:cubicBezTo>
                    <a:pt x="123" y="296"/>
                    <a:pt x="120" y="292"/>
                    <a:pt x="120" y="288"/>
                  </a:cubicBezTo>
                  <a:cubicBezTo>
                    <a:pt x="120" y="216"/>
                    <a:pt x="120" y="216"/>
                    <a:pt x="120" y="216"/>
                  </a:cubicBezTo>
                  <a:cubicBezTo>
                    <a:pt x="104" y="216"/>
                    <a:pt x="104" y="216"/>
                    <a:pt x="104" y="216"/>
                  </a:cubicBezTo>
                  <a:cubicBezTo>
                    <a:pt x="104" y="288"/>
                    <a:pt x="104" y="288"/>
                    <a:pt x="104" y="288"/>
                  </a:cubicBezTo>
                  <a:cubicBezTo>
                    <a:pt x="104" y="292"/>
                    <a:pt x="100" y="296"/>
                    <a:pt x="96" y="296"/>
                  </a:cubicBezTo>
                  <a:cubicBezTo>
                    <a:pt x="91" y="296"/>
                    <a:pt x="88" y="292"/>
                    <a:pt x="88" y="288"/>
                  </a:cubicBezTo>
                  <a:cubicBezTo>
                    <a:pt x="88" y="216"/>
                    <a:pt x="88" y="216"/>
                    <a:pt x="88" y="216"/>
                  </a:cubicBezTo>
                  <a:cubicBezTo>
                    <a:pt x="84" y="216"/>
                    <a:pt x="80" y="212"/>
                    <a:pt x="80" y="208"/>
                  </a:cubicBezTo>
                  <a:cubicBezTo>
                    <a:pt x="80" y="144"/>
                    <a:pt x="80" y="144"/>
                    <a:pt x="80" y="144"/>
                  </a:cubicBezTo>
                  <a:cubicBezTo>
                    <a:pt x="80" y="139"/>
                    <a:pt x="83" y="136"/>
                    <a:pt x="88" y="136"/>
                  </a:cubicBezTo>
                  <a:cubicBezTo>
                    <a:pt x="136" y="136"/>
                    <a:pt x="136" y="136"/>
                    <a:pt x="136" y="136"/>
                  </a:cubicBezTo>
                  <a:cubicBezTo>
                    <a:pt x="140" y="136"/>
                    <a:pt x="144" y="139"/>
                    <a:pt x="144" y="144"/>
                  </a:cubicBezTo>
                  <a:lnTo>
                    <a:pt x="144" y="208"/>
                  </a:lnTo>
                  <a:close/>
                  <a:moveTo>
                    <a:pt x="224" y="208"/>
                  </a:moveTo>
                  <a:cubicBezTo>
                    <a:pt x="224" y="212"/>
                    <a:pt x="224" y="216"/>
                    <a:pt x="216" y="216"/>
                  </a:cubicBezTo>
                  <a:cubicBezTo>
                    <a:pt x="216" y="288"/>
                    <a:pt x="216" y="288"/>
                    <a:pt x="216" y="288"/>
                  </a:cubicBezTo>
                  <a:cubicBezTo>
                    <a:pt x="216" y="292"/>
                    <a:pt x="212" y="296"/>
                    <a:pt x="208" y="296"/>
                  </a:cubicBezTo>
                  <a:cubicBezTo>
                    <a:pt x="203" y="296"/>
                    <a:pt x="200" y="292"/>
                    <a:pt x="200" y="288"/>
                  </a:cubicBezTo>
                  <a:cubicBezTo>
                    <a:pt x="200" y="216"/>
                    <a:pt x="200" y="216"/>
                    <a:pt x="200" y="216"/>
                  </a:cubicBezTo>
                  <a:cubicBezTo>
                    <a:pt x="184" y="216"/>
                    <a:pt x="184" y="216"/>
                    <a:pt x="184" y="216"/>
                  </a:cubicBezTo>
                  <a:cubicBezTo>
                    <a:pt x="184" y="288"/>
                    <a:pt x="184" y="288"/>
                    <a:pt x="184" y="288"/>
                  </a:cubicBezTo>
                  <a:cubicBezTo>
                    <a:pt x="184" y="292"/>
                    <a:pt x="180" y="296"/>
                    <a:pt x="176" y="296"/>
                  </a:cubicBezTo>
                  <a:cubicBezTo>
                    <a:pt x="171" y="296"/>
                    <a:pt x="168" y="292"/>
                    <a:pt x="168" y="288"/>
                  </a:cubicBezTo>
                  <a:cubicBezTo>
                    <a:pt x="168" y="216"/>
                    <a:pt x="168" y="216"/>
                    <a:pt x="168" y="216"/>
                  </a:cubicBezTo>
                  <a:cubicBezTo>
                    <a:pt x="160" y="216"/>
                    <a:pt x="160" y="212"/>
                    <a:pt x="160" y="208"/>
                  </a:cubicBezTo>
                  <a:cubicBezTo>
                    <a:pt x="160" y="144"/>
                    <a:pt x="160" y="144"/>
                    <a:pt x="160" y="144"/>
                  </a:cubicBezTo>
                  <a:cubicBezTo>
                    <a:pt x="160" y="139"/>
                    <a:pt x="163" y="136"/>
                    <a:pt x="168" y="136"/>
                  </a:cubicBezTo>
                  <a:cubicBezTo>
                    <a:pt x="216" y="136"/>
                    <a:pt x="216" y="136"/>
                    <a:pt x="216" y="136"/>
                  </a:cubicBezTo>
                  <a:cubicBezTo>
                    <a:pt x="220" y="136"/>
                    <a:pt x="224" y="139"/>
                    <a:pt x="224" y="144"/>
                  </a:cubicBezTo>
                  <a:lnTo>
                    <a:pt x="224" y="208"/>
                  </a:lnTo>
                  <a:close/>
                  <a:moveTo>
                    <a:pt x="302" y="229"/>
                  </a:moveTo>
                  <a:cubicBezTo>
                    <a:pt x="300" y="231"/>
                    <a:pt x="296" y="232"/>
                    <a:pt x="296" y="232"/>
                  </a:cubicBezTo>
                  <a:cubicBezTo>
                    <a:pt x="296" y="288"/>
                    <a:pt x="296" y="288"/>
                    <a:pt x="296" y="288"/>
                  </a:cubicBezTo>
                  <a:cubicBezTo>
                    <a:pt x="296" y="292"/>
                    <a:pt x="292" y="296"/>
                    <a:pt x="288" y="296"/>
                  </a:cubicBezTo>
                  <a:cubicBezTo>
                    <a:pt x="283" y="296"/>
                    <a:pt x="280" y="292"/>
                    <a:pt x="280" y="288"/>
                  </a:cubicBezTo>
                  <a:cubicBezTo>
                    <a:pt x="280" y="232"/>
                    <a:pt x="280" y="232"/>
                    <a:pt x="280" y="232"/>
                  </a:cubicBezTo>
                  <a:cubicBezTo>
                    <a:pt x="264" y="232"/>
                    <a:pt x="264" y="232"/>
                    <a:pt x="264" y="232"/>
                  </a:cubicBezTo>
                  <a:cubicBezTo>
                    <a:pt x="264" y="288"/>
                    <a:pt x="264" y="288"/>
                    <a:pt x="264" y="288"/>
                  </a:cubicBezTo>
                  <a:cubicBezTo>
                    <a:pt x="264" y="292"/>
                    <a:pt x="260" y="296"/>
                    <a:pt x="256" y="296"/>
                  </a:cubicBezTo>
                  <a:cubicBezTo>
                    <a:pt x="251" y="296"/>
                    <a:pt x="248" y="292"/>
                    <a:pt x="248" y="288"/>
                  </a:cubicBezTo>
                  <a:cubicBezTo>
                    <a:pt x="248" y="232"/>
                    <a:pt x="248" y="232"/>
                    <a:pt x="248" y="232"/>
                  </a:cubicBezTo>
                  <a:cubicBezTo>
                    <a:pt x="248" y="232"/>
                    <a:pt x="243" y="231"/>
                    <a:pt x="241" y="229"/>
                  </a:cubicBezTo>
                  <a:cubicBezTo>
                    <a:pt x="240" y="227"/>
                    <a:pt x="239" y="224"/>
                    <a:pt x="240" y="222"/>
                  </a:cubicBezTo>
                  <a:cubicBezTo>
                    <a:pt x="256" y="142"/>
                    <a:pt x="256" y="142"/>
                    <a:pt x="256" y="142"/>
                  </a:cubicBezTo>
                  <a:cubicBezTo>
                    <a:pt x="257" y="138"/>
                    <a:pt x="260" y="136"/>
                    <a:pt x="264" y="136"/>
                  </a:cubicBezTo>
                  <a:cubicBezTo>
                    <a:pt x="280" y="136"/>
                    <a:pt x="280" y="136"/>
                    <a:pt x="280" y="136"/>
                  </a:cubicBezTo>
                  <a:cubicBezTo>
                    <a:pt x="283" y="136"/>
                    <a:pt x="287" y="138"/>
                    <a:pt x="288" y="142"/>
                  </a:cubicBezTo>
                  <a:cubicBezTo>
                    <a:pt x="304" y="222"/>
                    <a:pt x="304" y="222"/>
                    <a:pt x="304" y="222"/>
                  </a:cubicBezTo>
                  <a:cubicBezTo>
                    <a:pt x="304" y="224"/>
                    <a:pt x="303" y="227"/>
                    <a:pt x="302" y="229"/>
                  </a:cubicBezTo>
                  <a:close/>
                </a:path>
              </a:pathLst>
            </a:custGeom>
            <a:solidFill>
              <a:srgbClr val="794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11">
              <a:extLst>
                <a:ext uri="{FF2B5EF4-FFF2-40B4-BE49-F238E27FC236}">
                  <a16:creationId xmlns:a16="http://schemas.microsoft.com/office/drawing/2014/main" id="{5BC3D950-3DCA-4673-B6CD-CF0565E2A4E5}"/>
                </a:ext>
              </a:extLst>
            </p:cNvPr>
            <p:cNvSpPr>
              <a:spLocks/>
            </p:cNvSpPr>
            <p:nvPr/>
          </p:nvSpPr>
          <p:spPr bwMode="auto">
            <a:xfrm>
              <a:off x="2695229" y="2293244"/>
              <a:ext cx="61278" cy="134813"/>
            </a:xfrm>
            <a:custGeom>
              <a:avLst/>
              <a:gdLst>
                <a:gd name="T0" fmla="*/ 34 w 75"/>
                <a:gd name="T1" fmla="*/ 0 h 165"/>
                <a:gd name="T2" fmla="*/ 0 w 75"/>
                <a:gd name="T3" fmla="*/ 165 h 165"/>
                <a:gd name="T4" fmla="*/ 75 w 75"/>
                <a:gd name="T5" fmla="*/ 165 h 165"/>
                <a:gd name="T6" fmla="*/ 41 w 75"/>
                <a:gd name="T7" fmla="*/ 0 h 165"/>
                <a:gd name="T8" fmla="*/ 34 w 75"/>
                <a:gd name="T9" fmla="*/ 0 h 165"/>
              </a:gdLst>
              <a:ahLst/>
              <a:cxnLst>
                <a:cxn ang="0">
                  <a:pos x="T0" y="T1"/>
                </a:cxn>
                <a:cxn ang="0">
                  <a:pos x="T2" y="T3"/>
                </a:cxn>
                <a:cxn ang="0">
                  <a:pos x="T4" y="T5"/>
                </a:cxn>
                <a:cxn ang="0">
                  <a:pos x="T6" y="T7"/>
                </a:cxn>
                <a:cxn ang="0">
                  <a:pos x="T8" y="T9"/>
                </a:cxn>
              </a:cxnLst>
              <a:rect l="0" t="0" r="r" b="b"/>
              <a:pathLst>
                <a:path w="75" h="165">
                  <a:moveTo>
                    <a:pt x="34" y="0"/>
                  </a:moveTo>
                  <a:lnTo>
                    <a:pt x="0" y="165"/>
                  </a:lnTo>
                  <a:lnTo>
                    <a:pt x="75" y="165"/>
                  </a:lnTo>
                  <a:lnTo>
                    <a:pt x="41" y="0"/>
                  </a:lnTo>
                  <a:lnTo>
                    <a:pt x="34" y="0"/>
                  </a:lnTo>
                  <a:close/>
                </a:path>
              </a:pathLst>
            </a:custGeom>
            <a:solidFill>
              <a:srgbClr val="794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03" name="Rectangle 302">
            <a:extLst>
              <a:ext uri="{FF2B5EF4-FFF2-40B4-BE49-F238E27FC236}">
                <a16:creationId xmlns:a16="http://schemas.microsoft.com/office/drawing/2014/main" id="{C2FC0E24-E473-46CB-9FCD-5E110A6AE61E}"/>
              </a:ext>
            </a:extLst>
          </p:cNvPr>
          <p:cNvSpPr/>
          <p:nvPr/>
        </p:nvSpPr>
        <p:spPr>
          <a:xfrm>
            <a:off x="4805466" y="1587969"/>
            <a:ext cx="2625953" cy="4251924"/>
          </a:xfrm>
          <a:prstGeom prst="rect">
            <a:avLst/>
          </a:prstGeom>
          <a:noFill/>
          <a:ln w="19050" cap="sq">
            <a:solidFill>
              <a:srgbClr val="AF94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Open Sans"/>
              <a:ea typeface="+mn-ea"/>
              <a:cs typeface="+mn-cs"/>
            </a:endParaRPr>
          </a:p>
        </p:txBody>
      </p:sp>
      <p:sp>
        <p:nvSpPr>
          <p:cNvPr id="304" name="Rectangular Callout 40">
            <a:extLst>
              <a:ext uri="{FF2B5EF4-FFF2-40B4-BE49-F238E27FC236}">
                <a16:creationId xmlns:a16="http://schemas.microsoft.com/office/drawing/2014/main" id="{5B06FB9A-78CD-435F-B04D-03B6951AED10}"/>
              </a:ext>
            </a:extLst>
          </p:cNvPr>
          <p:cNvSpPr/>
          <p:nvPr/>
        </p:nvSpPr>
        <p:spPr>
          <a:xfrm>
            <a:off x="4806056" y="3131194"/>
            <a:ext cx="2625363" cy="2333897"/>
          </a:xfrm>
          <a:prstGeom prst="rect">
            <a:avLst/>
          </a:prstGeom>
          <a:solidFill>
            <a:schemeClr val="accent3">
              <a:alpha val="2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marL="0" marR="0" lvl="0" indent="0" algn="l" defTabSz="914400" rtl="0" eaLnBrk="1" fontAlgn="auto" latinLnBrk="0" hangingPunct="1">
              <a:lnSpc>
                <a:spcPct val="100000"/>
              </a:lnSpc>
              <a:spcBef>
                <a:spcPts val="0"/>
              </a:spcBef>
              <a:spcAft>
                <a:spcPts val="1200"/>
              </a:spcAft>
              <a:buClr>
                <a:prstClr val="black"/>
              </a:buClr>
              <a:buSzPct val="100000"/>
              <a:buFontTx/>
              <a:buNone/>
              <a:tabLst/>
              <a:defRPr/>
            </a:pPr>
            <a:r>
              <a:rPr kumimoji="0" lang="en-US" sz="1400" b="0" i="0" u="none" strike="noStrike" kern="1200" cap="none" spc="0" normalizeH="0" baseline="0" noProof="0" dirty="0">
                <a:ln>
                  <a:noFill/>
                </a:ln>
                <a:solidFill>
                  <a:srgbClr val="000000"/>
                </a:solidFill>
                <a:effectLst/>
                <a:uLnTx/>
                <a:uFillTx/>
                <a:ea typeface="+mn-ea"/>
                <a:cs typeface="+mn-cs"/>
              </a:rPr>
              <a:t>The COVID Hotline provides email and phone support to UW constituents with general inquiries related to COVID-19, such as testing, positive cases, </a:t>
            </a:r>
            <a:r>
              <a:rPr lang="en-US" sz="1400" dirty="0">
                <a:solidFill>
                  <a:srgbClr val="000000"/>
                </a:solidFill>
              </a:rPr>
              <a:t>university COVID </a:t>
            </a:r>
            <a:r>
              <a:rPr kumimoji="0" lang="en-US" sz="1400" b="0" i="0" u="none" strike="noStrike" kern="1200" cap="none" spc="0" normalizeH="0" baseline="0" noProof="0" dirty="0">
                <a:ln>
                  <a:noFill/>
                </a:ln>
                <a:solidFill>
                  <a:srgbClr val="000000"/>
                </a:solidFill>
                <a:effectLst/>
                <a:uLnTx/>
                <a:uFillTx/>
                <a:ea typeface="+mn-ea"/>
                <a:cs typeface="+mn-cs"/>
              </a:rPr>
              <a:t>policies, housing, compliance, and more. </a:t>
            </a:r>
          </a:p>
        </p:txBody>
      </p:sp>
      <p:sp>
        <p:nvSpPr>
          <p:cNvPr id="305" name="Rectangle 304">
            <a:extLst>
              <a:ext uri="{FF2B5EF4-FFF2-40B4-BE49-F238E27FC236}">
                <a16:creationId xmlns:a16="http://schemas.microsoft.com/office/drawing/2014/main" id="{85F19346-F7B2-441C-AD64-3D38652C6AA0}"/>
              </a:ext>
            </a:extLst>
          </p:cNvPr>
          <p:cNvSpPr/>
          <p:nvPr/>
        </p:nvSpPr>
        <p:spPr>
          <a:xfrm>
            <a:off x="5119308" y="2739394"/>
            <a:ext cx="1984497" cy="276999"/>
          </a:xfrm>
          <a:prstGeom prst="rect">
            <a:avLst/>
          </a:prstGeom>
          <a:noFill/>
          <a:ln w="190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COVID HOTLINE</a:t>
            </a:r>
            <a:endParaRPr kumimoji="0" lang="en-US" sz="1200" b="1" i="0" u="none" strike="noStrike" kern="1200" cap="none" spc="0" normalizeH="0" baseline="0" noProof="0" dirty="0">
              <a:ln>
                <a:noFill/>
              </a:ln>
              <a:solidFill>
                <a:srgbClr val="000000"/>
              </a:solidFill>
              <a:effectLst/>
              <a:uLnTx/>
              <a:uFillTx/>
              <a:latin typeface="Open Sans"/>
              <a:ea typeface="+mn-ea"/>
              <a:cs typeface="+mn-cs"/>
            </a:endParaRPr>
          </a:p>
        </p:txBody>
      </p:sp>
      <p:sp>
        <p:nvSpPr>
          <p:cNvPr id="306" name="Freeform 701">
            <a:extLst>
              <a:ext uri="{FF2B5EF4-FFF2-40B4-BE49-F238E27FC236}">
                <a16:creationId xmlns:a16="http://schemas.microsoft.com/office/drawing/2014/main" id="{C15A0931-7C1C-4B7F-8A70-9916972CB253}"/>
              </a:ext>
            </a:extLst>
          </p:cNvPr>
          <p:cNvSpPr>
            <a:spLocks noChangeAspect="1" noEditPoints="1"/>
          </p:cNvSpPr>
          <p:nvPr/>
        </p:nvSpPr>
        <p:spPr bwMode="auto">
          <a:xfrm>
            <a:off x="5711220" y="1823726"/>
            <a:ext cx="800675" cy="803031"/>
          </a:xfrm>
          <a:custGeom>
            <a:avLst/>
            <a:gdLst>
              <a:gd name="T0" fmla="*/ 202 w 512"/>
              <a:gd name="T1" fmla="*/ 252 h 512"/>
              <a:gd name="T2" fmla="*/ 117 w 512"/>
              <a:gd name="T3" fmla="*/ 337 h 512"/>
              <a:gd name="T4" fmla="*/ 117 w 512"/>
              <a:gd name="T5" fmla="*/ 173 h 512"/>
              <a:gd name="T6" fmla="*/ 202 w 512"/>
              <a:gd name="T7" fmla="*/ 252 h 512"/>
              <a:gd name="T8" fmla="*/ 378 w 512"/>
              <a:gd name="T9" fmla="*/ 160 h 512"/>
              <a:gd name="T10" fmla="*/ 133 w 512"/>
              <a:gd name="T11" fmla="*/ 160 h 512"/>
              <a:gd name="T12" fmla="*/ 256 w 512"/>
              <a:gd name="T13" fmla="*/ 273 h 512"/>
              <a:gd name="T14" fmla="*/ 378 w 512"/>
              <a:gd name="T15" fmla="*/ 160 h 512"/>
              <a:gd name="T16" fmla="*/ 263 w 512"/>
              <a:gd name="T17" fmla="*/ 295 h 512"/>
              <a:gd name="T18" fmla="*/ 256 w 512"/>
              <a:gd name="T19" fmla="*/ 298 h 512"/>
              <a:gd name="T20" fmla="*/ 248 w 512"/>
              <a:gd name="T21" fmla="*/ 295 h 512"/>
              <a:gd name="T22" fmla="*/ 217 w 512"/>
              <a:gd name="T23" fmla="*/ 267 h 512"/>
              <a:gd name="T24" fmla="*/ 132 w 512"/>
              <a:gd name="T25" fmla="*/ 352 h 512"/>
              <a:gd name="T26" fmla="*/ 379 w 512"/>
              <a:gd name="T27" fmla="*/ 352 h 512"/>
              <a:gd name="T28" fmla="*/ 294 w 512"/>
              <a:gd name="T29" fmla="*/ 267 h 512"/>
              <a:gd name="T30" fmla="*/ 263 w 512"/>
              <a:gd name="T31" fmla="*/ 295 h 512"/>
              <a:gd name="T32" fmla="*/ 512 w 512"/>
              <a:gd name="T33" fmla="*/ 256 h 512"/>
              <a:gd name="T34" fmla="*/ 256 w 512"/>
              <a:gd name="T35" fmla="*/ 512 h 512"/>
              <a:gd name="T36" fmla="*/ 0 w 512"/>
              <a:gd name="T37" fmla="*/ 256 h 512"/>
              <a:gd name="T38" fmla="*/ 256 w 512"/>
              <a:gd name="T39" fmla="*/ 0 h 512"/>
              <a:gd name="T40" fmla="*/ 512 w 512"/>
              <a:gd name="T41" fmla="*/ 256 h 512"/>
              <a:gd name="T42" fmla="*/ 416 w 512"/>
              <a:gd name="T43" fmla="*/ 149 h 512"/>
              <a:gd name="T44" fmla="*/ 405 w 512"/>
              <a:gd name="T45" fmla="*/ 138 h 512"/>
              <a:gd name="T46" fmla="*/ 106 w 512"/>
              <a:gd name="T47" fmla="*/ 138 h 512"/>
              <a:gd name="T48" fmla="*/ 96 w 512"/>
              <a:gd name="T49" fmla="*/ 149 h 512"/>
              <a:gd name="T50" fmla="*/ 96 w 512"/>
              <a:gd name="T51" fmla="*/ 362 h 512"/>
              <a:gd name="T52" fmla="*/ 106 w 512"/>
              <a:gd name="T53" fmla="*/ 373 h 512"/>
              <a:gd name="T54" fmla="*/ 405 w 512"/>
              <a:gd name="T55" fmla="*/ 373 h 512"/>
              <a:gd name="T56" fmla="*/ 416 w 512"/>
              <a:gd name="T57" fmla="*/ 362 h 512"/>
              <a:gd name="T58" fmla="*/ 416 w 512"/>
              <a:gd name="T59" fmla="*/ 149 h 512"/>
              <a:gd name="T60" fmla="*/ 394 w 512"/>
              <a:gd name="T61" fmla="*/ 337 h 512"/>
              <a:gd name="T62" fmla="*/ 394 w 512"/>
              <a:gd name="T63" fmla="*/ 173 h 512"/>
              <a:gd name="T64" fmla="*/ 310 w 512"/>
              <a:gd name="T65" fmla="*/ 252 h 512"/>
              <a:gd name="T66" fmla="*/ 394 w 512"/>
              <a:gd name="T67" fmla="*/ 33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202" y="252"/>
                </a:moveTo>
                <a:cubicBezTo>
                  <a:pt x="117" y="337"/>
                  <a:pt x="117" y="337"/>
                  <a:pt x="117" y="337"/>
                </a:cubicBezTo>
                <a:cubicBezTo>
                  <a:pt x="117" y="173"/>
                  <a:pt x="117" y="173"/>
                  <a:pt x="117" y="173"/>
                </a:cubicBezTo>
                <a:lnTo>
                  <a:pt x="202" y="252"/>
                </a:lnTo>
                <a:close/>
                <a:moveTo>
                  <a:pt x="378" y="160"/>
                </a:moveTo>
                <a:cubicBezTo>
                  <a:pt x="133" y="160"/>
                  <a:pt x="133" y="160"/>
                  <a:pt x="133" y="160"/>
                </a:cubicBezTo>
                <a:cubicBezTo>
                  <a:pt x="256" y="273"/>
                  <a:pt x="256" y="273"/>
                  <a:pt x="256" y="273"/>
                </a:cubicBezTo>
                <a:lnTo>
                  <a:pt x="378" y="160"/>
                </a:lnTo>
                <a:close/>
                <a:moveTo>
                  <a:pt x="263" y="295"/>
                </a:moveTo>
                <a:cubicBezTo>
                  <a:pt x="261" y="297"/>
                  <a:pt x="258" y="298"/>
                  <a:pt x="256" y="298"/>
                </a:cubicBezTo>
                <a:cubicBezTo>
                  <a:pt x="253" y="298"/>
                  <a:pt x="250" y="297"/>
                  <a:pt x="248" y="295"/>
                </a:cubicBezTo>
                <a:cubicBezTo>
                  <a:pt x="217" y="267"/>
                  <a:pt x="217" y="267"/>
                  <a:pt x="217" y="267"/>
                </a:cubicBezTo>
                <a:cubicBezTo>
                  <a:pt x="132" y="352"/>
                  <a:pt x="132" y="352"/>
                  <a:pt x="132" y="352"/>
                </a:cubicBezTo>
                <a:cubicBezTo>
                  <a:pt x="379" y="352"/>
                  <a:pt x="379" y="352"/>
                  <a:pt x="379" y="352"/>
                </a:cubicBezTo>
                <a:cubicBezTo>
                  <a:pt x="294" y="267"/>
                  <a:pt x="294" y="267"/>
                  <a:pt x="294" y="267"/>
                </a:cubicBezTo>
                <a:lnTo>
                  <a:pt x="263" y="29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49"/>
                </a:moveTo>
                <a:cubicBezTo>
                  <a:pt x="416" y="143"/>
                  <a:pt x="411" y="138"/>
                  <a:pt x="405" y="138"/>
                </a:cubicBezTo>
                <a:cubicBezTo>
                  <a:pt x="106" y="138"/>
                  <a:pt x="106" y="138"/>
                  <a:pt x="106" y="138"/>
                </a:cubicBezTo>
                <a:cubicBezTo>
                  <a:pt x="100" y="138"/>
                  <a:pt x="96" y="143"/>
                  <a:pt x="96" y="149"/>
                </a:cubicBezTo>
                <a:cubicBezTo>
                  <a:pt x="96" y="362"/>
                  <a:pt x="96" y="362"/>
                  <a:pt x="96" y="362"/>
                </a:cubicBezTo>
                <a:cubicBezTo>
                  <a:pt x="96" y="368"/>
                  <a:pt x="100" y="373"/>
                  <a:pt x="106" y="373"/>
                </a:cubicBezTo>
                <a:cubicBezTo>
                  <a:pt x="405" y="373"/>
                  <a:pt x="405" y="373"/>
                  <a:pt x="405" y="373"/>
                </a:cubicBezTo>
                <a:cubicBezTo>
                  <a:pt x="411" y="373"/>
                  <a:pt x="416" y="368"/>
                  <a:pt x="416" y="362"/>
                </a:cubicBezTo>
                <a:lnTo>
                  <a:pt x="416" y="149"/>
                </a:lnTo>
                <a:close/>
                <a:moveTo>
                  <a:pt x="394" y="337"/>
                </a:moveTo>
                <a:cubicBezTo>
                  <a:pt x="394" y="173"/>
                  <a:pt x="394" y="173"/>
                  <a:pt x="394" y="173"/>
                </a:cubicBezTo>
                <a:cubicBezTo>
                  <a:pt x="310" y="252"/>
                  <a:pt x="310" y="252"/>
                  <a:pt x="310" y="252"/>
                </a:cubicBezTo>
                <a:lnTo>
                  <a:pt x="394" y="337"/>
                </a:lnTo>
                <a:close/>
              </a:path>
            </a:pathLst>
          </a:custGeom>
          <a:solidFill>
            <a:srgbClr val="CEB34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7" name="Rectangular Callout 40">
            <a:extLst>
              <a:ext uri="{FF2B5EF4-FFF2-40B4-BE49-F238E27FC236}">
                <a16:creationId xmlns:a16="http://schemas.microsoft.com/office/drawing/2014/main" id="{500BEA82-1E33-4D72-B255-B8DE0CAEC7A2}"/>
              </a:ext>
            </a:extLst>
          </p:cNvPr>
          <p:cNvSpPr/>
          <p:nvPr/>
        </p:nvSpPr>
        <p:spPr>
          <a:xfrm>
            <a:off x="8311450" y="3138538"/>
            <a:ext cx="2625363" cy="2333897"/>
          </a:xfrm>
          <a:prstGeom prst="rect">
            <a:avLst/>
          </a:prstGeom>
          <a:solidFill>
            <a:schemeClr val="accent3">
              <a:alpha val="2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marL="0" marR="0" lvl="0" indent="0" algn="l" defTabSz="914400" rtl="0" eaLnBrk="1" fontAlgn="auto" latinLnBrk="0" hangingPunct="1">
              <a:lnSpc>
                <a:spcPct val="100000"/>
              </a:lnSpc>
              <a:spcBef>
                <a:spcPts val="0"/>
              </a:spcBef>
              <a:spcAft>
                <a:spcPts val="1200"/>
              </a:spcAft>
              <a:buClr>
                <a:prstClr val="black"/>
              </a:buClr>
              <a:buSzPct val="100000"/>
              <a:buFontTx/>
              <a:buNone/>
              <a:tabLst/>
              <a:defRPr/>
            </a:pPr>
            <a:r>
              <a:rPr kumimoji="0" lang="en-US" sz="1400" b="0" i="0" u="none" strike="noStrike" kern="1200" cap="none" spc="0" normalizeH="0" baseline="0" noProof="0" dirty="0">
                <a:ln>
                  <a:noFill/>
                </a:ln>
                <a:solidFill>
                  <a:srgbClr val="000000"/>
                </a:solidFill>
                <a:effectLst/>
                <a:uLnTx/>
                <a:uFillTx/>
                <a:ea typeface="+mn-ea"/>
                <a:cs typeface="+mn-cs"/>
              </a:rPr>
              <a:t>Working in </a:t>
            </a:r>
            <a:r>
              <a:rPr lang="en-US" sz="1400" dirty="0">
                <a:solidFill>
                  <a:srgbClr val="000000"/>
                </a:solidFill>
              </a:rPr>
              <a:t>tandem with the WDOH and Office of Residence Life, the COVID Hub informs UW positive cases of preliminary next steps, assists on-campus students with the transition to Quarantine and Isolation (Q/I) housing, and conducts patient outreach during their time in quarantine or isolation.</a:t>
            </a:r>
            <a:endParaRPr kumimoji="0" lang="en-US" sz="1400" b="0" i="0" u="none" strike="noStrike" kern="1200" cap="none" spc="0" normalizeH="0" baseline="0" noProof="0" dirty="0">
              <a:ln>
                <a:noFill/>
              </a:ln>
              <a:solidFill>
                <a:srgbClr val="000000"/>
              </a:solidFill>
              <a:effectLst/>
              <a:uLnTx/>
              <a:uFillTx/>
              <a:ea typeface="+mn-ea"/>
              <a:cs typeface="+mn-cs"/>
            </a:endParaRPr>
          </a:p>
        </p:txBody>
      </p:sp>
      <p:sp>
        <p:nvSpPr>
          <p:cNvPr id="308" name="Rectangle 307">
            <a:extLst>
              <a:ext uri="{FF2B5EF4-FFF2-40B4-BE49-F238E27FC236}">
                <a16:creationId xmlns:a16="http://schemas.microsoft.com/office/drawing/2014/main" id="{25878138-0237-492F-9403-DBF2EA697F2C}"/>
              </a:ext>
            </a:extLst>
          </p:cNvPr>
          <p:cNvSpPr/>
          <p:nvPr/>
        </p:nvSpPr>
        <p:spPr>
          <a:xfrm>
            <a:off x="8310860" y="1587969"/>
            <a:ext cx="2625953" cy="4251924"/>
          </a:xfrm>
          <a:prstGeom prst="rect">
            <a:avLst/>
          </a:prstGeom>
          <a:noFill/>
          <a:ln w="19050" cap="sq">
            <a:solidFill>
              <a:srgbClr val="8B1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Open Sans"/>
              <a:ea typeface="+mn-ea"/>
              <a:cs typeface="+mn-cs"/>
            </a:endParaRPr>
          </a:p>
        </p:txBody>
      </p:sp>
      <p:sp>
        <p:nvSpPr>
          <p:cNvPr id="309" name="Rectangle 308">
            <a:extLst>
              <a:ext uri="{FF2B5EF4-FFF2-40B4-BE49-F238E27FC236}">
                <a16:creationId xmlns:a16="http://schemas.microsoft.com/office/drawing/2014/main" id="{DB666CB0-172A-4839-8F21-82A7963A3D74}"/>
              </a:ext>
            </a:extLst>
          </p:cNvPr>
          <p:cNvSpPr/>
          <p:nvPr/>
        </p:nvSpPr>
        <p:spPr>
          <a:xfrm>
            <a:off x="8643857" y="2739395"/>
            <a:ext cx="1984497" cy="276999"/>
          </a:xfrm>
          <a:prstGeom prst="rect">
            <a:avLst/>
          </a:prstGeom>
          <a:noFill/>
          <a:ln w="190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Open Sans"/>
                <a:ea typeface="+mn-ea"/>
                <a:cs typeface="+mn-cs"/>
              </a:rPr>
              <a:t>WELLNESS</a:t>
            </a:r>
          </a:p>
        </p:txBody>
      </p:sp>
      <p:sp>
        <p:nvSpPr>
          <p:cNvPr id="310" name="Freeform 838">
            <a:extLst>
              <a:ext uri="{FF2B5EF4-FFF2-40B4-BE49-F238E27FC236}">
                <a16:creationId xmlns:a16="http://schemas.microsoft.com/office/drawing/2014/main" id="{8D80853E-268E-4545-B0F8-4FF01040EE7C}"/>
              </a:ext>
            </a:extLst>
          </p:cNvPr>
          <p:cNvSpPr>
            <a:spLocks noChangeAspect="1" noEditPoints="1"/>
          </p:cNvSpPr>
          <p:nvPr/>
        </p:nvSpPr>
        <p:spPr bwMode="auto">
          <a:xfrm>
            <a:off x="9223498" y="1826082"/>
            <a:ext cx="800675" cy="800675"/>
          </a:xfrm>
          <a:custGeom>
            <a:avLst/>
            <a:gdLst>
              <a:gd name="T0" fmla="*/ 309 w 512"/>
              <a:gd name="T1" fmla="*/ 213 h 512"/>
              <a:gd name="T2" fmla="*/ 394 w 512"/>
              <a:gd name="T3" fmla="*/ 213 h 512"/>
              <a:gd name="T4" fmla="*/ 394 w 512"/>
              <a:gd name="T5" fmla="*/ 298 h 512"/>
              <a:gd name="T6" fmla="*/ 309 w 512"/>
              <a:gd name="T7" fmla="*/ 298 h 512"/>
              <a:gd name="T8" fmla="*/ 298 w 512"/>
              <a:gd name="T9" fmla="*/ 309 h 512"/>
              <a:gd name="T10" fmla="*/ 298 w 512"/>
              <a:gd name="T11" fmla="*/ 394 h 512"/>
              <a:gd name="T12" fmla="*/ 213 w 512"/>
              <a:gd name="T13" fmla="*/ 394 h 512"/>
              <a:gd name="T14" fmla="*/ 213 w 512"/>
              <a:gd name="T15" fmla="*/ 309 h 512"/>
              <a:gd name="T16" fmla="*/ 202 w 512"/>
              <a:gd name="T17" fmla="*/ 298 h 512"/>
              <a:gd name="T18" fmla="*/ 117 w 512"/>
              <a:gd name="T19" fmla="*/ 298 h 512"/>
              <a:gd name="T20" fmla="*/ 117 w 512"/>
              <a:gd name="T21" fmla="*/ 213 h 512"/>
              <a:gd name="T22" fmla="*/ 202 w 512"/>
              <a:gd name="T23" fmla="*/ 213 h 512"/>
              <a:gd name="T24" fmla="*/ 213 w 512"/>
              <a:gd name="T25" fmla="*/ 202 h 512"/>
              <a:gd name="T26" fmla="*/ 213 w 512"/>
              <a:gd name="T27" fmla="*/ 117 h 512"/>
              <a:gd name="T28" fmla="*/ 298 w 512"/>
              <a:gd name="T29" fmla="*/ 117 h 512"/>
              <a:gd name="T30" fmla="*/ 298 w 512"/>
              <a:gd name="T31" fmla="*/ 202 h 512"/>
              <a:gd name="T32" fmla="*/ 309 w 512"/>
              <a:gd name="T33" fmla="*/ 213 h 512"/>
              <a:gd name="T34" fmla="*/ 512 w 512"/>
              <a:gd name="T35" fmla="*/ 256 h 512"/>
              <a:gd name="T36" fmla="*/ 256 w 512"/>
              <a:gd name="T37" fmla="*/ 512 h 512"/>
              <a:gd name="T38" fmla="*/ 0 w 512"/>
              <a:gd name="T39" fmla="*/ 256 h 512"/>
              <a:gd name="T40" fmla="*/ 256 w 512"/>
              <a:gd name="T41" fmla="*/ 0 h 512"/>
              <a:gd name="T42" fmla="*/ 512 w 512"/>
              <a:gd name="T43" fmla="*/ 256 h 512"/>
              <a:gd name="T44" fmla="*/ 416 w 512"/>
              <a:gd name="T45" fmla="*/ 202 h 512"/>
              <a:gd name="T46" fmla="*/ 405 w 512"/>
              <a:gd name="T47" fmla="*/ 192 h 512"/>
              <a:gd name="T48" fmla="*/ 320 w 512"/>
              <a:gd name="T49" fmla="*/ 192 h 512"/>
              <a:gd name="T50" fmla="*/ 320 w 512"/>
              <a:gd name="T51" fmla="*/ 106 h 512"/>
              <a:gd name="T52" fmla="*/ 309 w 512"/>
              <a:gd name="T53" fmla="*/ 96 h 512"/>
              <a:gd name="T54" fmla="*/ 202 w 512"/>
              <a:gd name="T55" fmla="*/ 96 h 512"/>
              <a:gd name="T56" fmla="*/ 192 w 512"/>
              <a:gd name="T57" fmla="*/ 106 h 512"/>
              <a:gd name="T58" fmla="*/ 192 w 512"/>
              <a:gd name="T59" fmla="*/ 192 h 512"/>
              <a:gd name="T60" fmla="*/ 106 w 512"/>
              <a:gd name="T61" fmla="*/ 192 h 512"/>
              <a:gd name="T62" fmla="*/ 96 w 512"/>
              <a:gd name="T63" fmla="*/ 202 h 512"/>
              <a:gd name="T64" fmla="*/ 96 w 512"/>
              <a:gd name="T65" fmla="*/ 309 h 512"/>
              <a:gd name="T66" fmla="*/ 106 w 512"/>
              <a:gd name="T67" fmla="*/ 320 h 512"/>
              <a:gd name="T68" fmla="*/ 192 w 512"/>
              <a:gd name="T69" fmla="*/ 320 h 512"/>
              <a:gd name="T70" fmla="*/ 192 w 512"/>
              <a:gd name="T71" fmla="*/ 405 h 512"/>
              <a:gd name="T72" fmla="*/ 202 w 512"/>
              <a:gd name="T73" fmla="*/ 416 h 512"/>
              <a:gd name="T74" fmla="*/ 309 w 512"/>
              <a:gd name="T75" fmla="*/ 416 h 512"/>
              <a:gd name="T76" fmla="*/ 320 w 512"/>
              <a:gd name="T77" fmla="*/ 405 h 512"/>
              <a:gd name="T78" fmla="*/ 320 w 512"/>
              <a:gd name="T79" fmla="*/ 320 h 512"/>
              <a:gd name="T80" fmla="*/ 405 w 512"/>
              <a:gd name="T81" fmla="*/ 320 h 512"/>
              <a:gd name="T82" fmla="*/ 416 w 512"/>
              <a:gd name="T83" fmla="*/ 309 h 512"/>
              <a:gd name="T84" fmla="*/ 416 w 512"/>
              <a:gd name="T85"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12" h="512">
                <a:moveTo>
                  <a:pt x="309" y="213"/>
                </a:moveTo>
                <a:cubicBezTo>
                  <a:pt x="394" y="213"/>
                  <a:pt x="394" y="213"/>
                  <a:pt x="394" y="213"/>
                </a:cubicBezTo>
                <a:cubicBezTo>
                  <a:pt x="394" y="298"/>
                  <a:pt x="394" y="298"/>
                  <a:pt x="394" y="298"/>
                </a:cubicBezTo>
                <a:cubicBezTo>
                  <a:pt x="309" y="298"/>
                  <a:pt x="309" y="298"/>
                  <a:pt x="309" y="298"/>
                </a:cubicBezTo>
                <a:cubicBezTo>
                  <a:pt x="303" y="298"/>
                  <a:pt x="298" y="303"/>
                  <a:pt x="298" y="309"/>
                </a:cubicBezTo>
                <a:cubicBezTo>
                  <a:pt x="298" y="394"/>
                  <a:pt x="298" y="394"/>
                  <a:pt x="298" y="394"/>
                </a:cubicBezTo>
                <a:cubicBezTo>
                  <a:pt x="213" y="394"/>
                  <a:pt x="213" y="394"/>
                  <a:pt x="213" y="394"/>
                </a:cubicBezTo>
                <a:cubicBezTo>
                  <a:pt x="213" y="309"/>
                  <a:pt x="213" y="309"/>
                  <a:pt x="213" y="309"/>
                </a:cubicBezTo>
                <a:cubicBezTo>
                  <a:pt x="213" y="303"/>
                  <a:pt x="208" y="298"/>
                  <a:pt x="202" y="298"/>
                </a:cubicBezTo>
                <a:cubicBezTo>
                  <a:pt x="117" y="298"/>
                  <a:pt x="117" y="298"/>
                  <a:pt x="117" y="298"/>
                </a:cubicBezTo>
                <a:cubicBezTo>
                  <a:pt x="117" y="213"/>
                  <a:pt x="117" y="213"/>
                  <a:pt x="117" y="213"/>
                </a:cubicBezTo>
                <a:cubicBezTo>
                  <a:pt x="202" y="213"/>
                  <a:pt x="202" y="213"/>
                  <a:pt x="202" y="213"/>
                </a:cubicBezTo>
                <a:cubicBezTo>
                  <a:pt x="208" y="213"/>
                  <a:pt x="213" y="208"/>
                  <a:pt x="213" y="202"/>
                </a:cubicBezTo>
                <a:cubicBezTo>
                  <a:pt x="213" y="117"/>
                  <a:pt x="213" y="117"/>
                  <a:pt x="213" y="117"/>
                </a:cubicBezTo>
                <a:cubicBezTo>
                  <a:pt x="298" y="117"/>
                  <a:pt x="298" y="117"/>
                  <a:pt x="298" y="117"/>
                </a:cubicBezTo>
                <a:cubicBezTo>
                  <a:pt x="298" y="202"/>
                  <a:pt x="298" y="202"/>
                  <a:pt x="298" y="202"/>
                </a:cubicBezTo>
                <a:cubicBezTo>
                  <a:pt x="298" y="208"/>
                  <a:pt x="303" y="213"/>
                  <a:pt x="309"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6"/>
                  <a:pt x="411" y="192"/>
                  <a:pt x="405" y="192"/>
                </a:cubicBezTo>
                <a:cubicBezTo>
                  <a:pt x="320" y="192"/>
                  <a:pt x="320" y="192"/>
                  <a:pt x="320" y="192"/>
                </a:cubicBezTo>
                <a:cubicBezTo>
                  <a:pt x="320" y="106"/>
                  <a:pt x="320" y="106"/>
                  <a:pt x="320" y="106"/>
                </a:cubicBezTo>
                <a:cubicBezTo>
                  <a:pt x="320" y="100"/>
                  <a:pt x="315" y="96"/>
                  <a:pt x="309" y="96"/>
                </a:cubicBezTo>
                <a:cubicBezTo>
                  <a:pt x="202" y="96"/>
                  <a:pt x="202" y="96"/>
                  <a:pt x="202" y="96"/>
                </a:cubicBezTo>
                <a:cubicBezTo>
                  <a:pt x="196" y="96"/>
                  <a:pt x="192" y="100"/>
                  <a:pt x="192" y="106"/>
                </a:cubicBezTo>
                <a:cubicBezTo>
                  <a:pt x="192" y="192"/>
                  <a:pt x="192" y="192"/>
                  <a:pt x="192" y="192"/>
                </a:cubicBezTo>
                <a:cubicBezTo>
                  <a:pt x="106" y="192"/>
                  <a:pt x="106" y="192"/>
                  <a:pt x="106" y="192"/>
                </a:cubicBezTo>
                <a:cubicBezTo>
                  <a:pt x="100" y="192"/>
                  <a:pt x="96" y="196"/>
                  <a:pt x="96" y="202"/>
                </a:cubicBezTo>
                <a:cubicBezTo>
                  <a:pt x="96" y="309"/>
                  <a:pt x="96" y="309"/>
                  <a:pt x="96" y="309"/>
                </a:cubicBezTo>
                <a:cubicBezTo>
                  <a:pt x="96" y="315"/>
                  <a:pt x="100" y="320"/>
                  <a:pt x="106" y="320"/>
                </a:cubicBezTo>
                <a:cubicBezTo>
                  <a:pt x="192" y="320"/>
                  <a:pt x="192" y="320"/>
                  <a:pt x="192" y="320"/>
                </a:cubicBezTo>
                <a:cubicBezTo>
                  <a:pt x="192" y="405"/>
                  <a:pt x="192" y="405"/>
                  <a:pt x="192" y="405"/>
                </a:cubicBezTo>
                <a:cubicBezTo>
                  <a:pt x="192" y="411"/>
                  <a:pt x="196" y="416"/>
                  <a:pt x="202" y="416"/>
                </a:cubicBezTo>
                <a:cubicBezTo>
                  <a:pt x="309" y="416"/>
                  <a:pt x="309" y="416"/>
                  <a:pt x="309" y="416"/>
                </a:cubicBezTo>
                <a:cubicBezTo>
                  <a:pt x="315" y="416"/>
                  <a:pt x="320" y="411"/>
                  <a:pt x="320" y="405"/>
                </a:cubicBezTo>
                <a:cubicBezTo>
                  <a:pt x="320" y="320"/>
                  <a:pt x="320" y="320"/>
                  <a:pt x="320" y="320"/>
                </a:cubicBezTo>
                <a:cubicBezTo>
                  <a:pt x="405" y="320"/>
                  <a:pt x="405" y="320"/>
                  <a:pt x="405" y="320"/>
                </a:cubicBezTo>
                <a:cubicBezTo>
                  <a:pt x="411" y="320"/>
                  <a:pt x="416" y="315"/>
                  <a:pt x="416" y="309"/>
                </a:cubicBezTo>
                <a:lnTo>
                  <a:pt x="416" y="202"/>
                </a:lnTo>
                <a:close/>
              </a:path>
            </a:pathLst>
          </a:custGeom>
          <a:solidFill>
            <a:srgbClr val="E97F8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17810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5050D5A-7A03-40C4-8879-98D5CAA1F92C}"/>
              </a:ext>
            </a:extLst>
          </p:cNvPr>
          <p:cNvSpPr/>
          <p:nvPr/>
        </p:nvSpPr>
        <p:spPr>
          <a:xfrm>
            <a:off x="106017" y="288235"/>
            <a:ext cx="11979966" cy="6450495"/>
          </a:xfrm>
          <a:prstGeom prst="rect">
            <a:avLst/>
          </a:prstGeom>
          <a:noFill/>
          <a:ln w="28575">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2015E18-7145-474B-BCEC-06B2FE13E246}"/>
              </a:ext>
            </a:extLst>
          </p:cNvPr>
          <p:cNvSpPr/>
          <p:nvPr/>
        </p:nvSpPr>
        <p:spPr>
          <a:xfrm>
            <a:off x="106017" y="6291470"/>
            <a:ext cx="11979959" cy="447260"/>
          </a:xfrm>
          <a:prstGeom prst="rect">
            <a:avLst/>
          </a:prstGeom>
          <a:solidFill>
            <a:srgbClr val="FFC425"/>
          </a:solidFill>
          <a:ln>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2F3B16B9-5AB8-4C7D-952F-8733315F9F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4534" y="6341527"/>
            <a:ext cx="2087678" cy="367024"/>
          </a:xfrm>
          <a:prstGeom prst="rect">
            <a:avLst/>
          </a:prstGeom>
        </p:spPr>
      </p:pic>
      <p:sp>
        <p:nvSpPr>
          <p:cNvPr id="28" name="Arrow: Pentagon 27">
            <a:extLst>
              <a:ext uri="{FF2B5EF4-FFF2-40B4-BE49-F238E27FC236}">
                <a16:creationId xmlns:a16="http://schemas.microsoft.com/office/drawing/2014/main" id="{A0773593-7CA5-463E-9955-848FAB62FF29}"/>
              </a:ext>
            </a:extLst>
          </p:cNvPr>
          <p:cNvSpPr/>
          <p:nvPr/>
        </p:nvSpPr>
        <p:spPr>
          <a:xfrm>
            <a:off x="104467" y="74544"/>
            <a:ext cx="3657600" cy="417633"/>
          </a:xfrm>
          <a:prstGeom prst="homePlate">
            <a:avLst/>
          </a:prstGeom>
          <a:solidFill>
            <a:srgbClr val="FFC425"/>
          </a:solidFill>
          <a:ln>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a:ln>
                  <a:noFill/>
                </a:ln>
                <a:solidFill>
                  <a:srgbClr val="492F24"/>
                </a:solidFill>
                <a:effectLst/>
                <a:uLnTx/>
                <a:uFillTx/>
                <a:latin typeface="Calibri" panose="020F0502020204030204"/>
                <a:ea typeface="+mn-ea"/>
                <a:cs typeface="+mn-cs"/>
              </a:rPr>
              <a:t>Return to Campus</a:t>
            </a:r>
          </a:p>
        </p:txBody>
      </p:sp>
      <p:sp>
        <p:nvSpPr>
          <p:cNvPr id="9" name="TextBox 8">
            <a:extLst>
              <a:ext uri="{FF2B5EF4-FFF2-40B4-BE49-F238E27FC236}">
                <a16:creationId xmlns:a16="http://schemas.microsoft.com/office/drawing/2014/main" id="{AFC14A69-6D66-4148-ACC1-FC41A4B2AD69}"/>
              </a:ext>
            </a:extLst>
          </p:cNvPr>
          <p:cNvSpPr txBox="1"/>
          <p:nvPr/>
        </p:nvSpPr>
        <p:spPr>
          <a:xfrm>
            <a:off x="11589488" y="6361951"/>
            <a:ext cx="36397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9D112A-74B2-4207-91C0-BA374604D67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rrow: Pentagon 10">
            <a:extLst>
              <a:ext uri="{FF2B5EF4-FFF2-40B4-BE49-F238E27FC236}">
                <a16:creationId xmlns:a16="http://schemas.microsoft.com/office/drawing/2014/main" id="{2037BF63-7866-4DE3-AE7C-9399F4B06443}"/>
              </a:ext>
            </a:extLst>
          </p:cNvPr>
          <p:cNvSpPr/>
          <p:nvPr/>
        </p:nvSpPr>
        <p:spPr>
          <a:xfrm flipH="1">
            <a:off x="8428383" y="74544"/>
            <a:ext cx="3657600" cy="417633"/>
          </a:xfrm>
          <a:prstGeom prst="homePlate">
            <a:avLst/>
          </a:prstGeom>
          <a:solidFill>
            <a:schemeClr val="bg1"/>
          </a:solidFill>
          <a:ln w="28575">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492F24"/>
                </a:solidFill>
                <a:effectLst/>
                <a:uLnTx/>
                <a:uFillTx/>
                <a:latin typeface="Calibri" panose="020F0502020204030204"/>
                <a:ea typeface="+mn-ea"/>
                <a:cs typeface="+mn-cs"/>
              </a:rPr>
              <a:t>BOT Meeting: Thurs </a:t>
            </a:r>
            <a:r>
              <a:rPr kumimoji="0" lang="en-US" sz="1600" b="0" i="1" u="none" strike="noStrike" kern="1200" cap="none" spc="0" normalizeH="0" baseline="0" noProof="0" dirty="0">
                <a:ln>
                  <a:noFill/>
                </a:ln>
                <a:solidFill>
                  <a:srgbClr val="492F24"/>
                </a:solidFill>
                <a:effectLst/>
                <a:uLnTx/>
                <a:uFillTx/>
                <a:latin typeface="Calibri" panose="020F0502020204030204"/>
                <a:ea typeface="+mn-ea"/>
                <a:cs typeface="+mn-cs"/>
              </a:rPr>
              <a:t>(11/12)</a:t>
            </a:r>
          </a:p>
        </p:txBody>
      </p:sp>
      <p:sp>
        <p:nvSpPr>
          <p:cNvPr id="12" name="TextBox 11">
            <a:extLst>
              <a:ext uri="{FF2B5EF4-FFF2-40B4-BE49-F238E27FC236}">
                <a16:creationId xmlns:a16="http://schemas.microsoft.com/office/drawing/2014/main" id="{AFB22A2E-96D7-4219-9920-DB62953E8D38}"/>
              </a:ext>
            </a:extLst>
          </p:cNvPr>
          <p:cNvSpPr txBox="1"/>
          <p:nvPr/>
        </p:nvSpPr>
        <p:spPr>
          <a:xfrm>
            <a:off x="4754576" y="98694"/>
            <a:ext cx="2682848" cy="369332"/>
          </a:xfrm>
          <a:prstGeom prst="rect">
            <a:avLst/>
          </a:prstGeom>
          <a:solidFill>
            <a:schemeClr val="bg1"/>
          </a:solidFill>
        </p:spPr>
        <p:txBody>
          <a:bodyPr wrap="square" rtlCol="0">
            <a:spAutoFit/>
          </a:bodyPr>
          <a:lstStyle/>
          <a:p>
            <a:pPr lvl="0" algn="ctr">
              <a:defRPr/>
            </a:pPr>
            <a:r>
              <a:rPr lang="en-US" b="1" i="1" dirty="0">
                <a:solidFill>
                  <a:srgbClr val="492F24"/>
                </a:solidFill>
              </a:rPr>
              <a:t>Contact Tracing Process</a:t>
            </a:r>
            <a:endParaRPr kumimoji="0" lang="en-US" sz="1800" b="1" i="1" u="none" strike="noStrike" kern="1200" cap="none" spc="0" normalizeH="0" baseline="0" noProof="0" dirty="0">
              <a:ln>
                <a:noFill/>
              </a:ln>
              <a:solidFill>
                <a:srgbClr val="492F24"/>
              </a:solidFill>
              <a:effectLst/>
              <a:uLnTx/>
              <a:uFillTx/>
              <a:latin typeface="Calibri" panose="020F0502020204030204"/>
              <a:ea typeface="+mn-ea"/>
              <a:cs typeface="+mn-cs"/>
            </a:endParaRPr>
          </a:p>
        </p:txBody>
      </p:sp>
      <p:sp>
        <p:nvSpPr>
          <p:cNvPr id="159" name="TextBox 158">
            <a:extLst>
              <a:ext uri="{FF2B5EF4-FFF2-40B4-BE49-F238E27FC236}">
                <a16:creationId xmlns:a16="http://schemas.microsoft.com/office/drawing/2014/main" id="{EDB9F0D5-2E26-4D6B-91DA-E77173FFF4C3}"/>
              </a:ext>
            </a:extLst>
          </p:cNvPr>
          <p:cNvSpPr txBox="1"/>
          <p:nvPr/>
        </p:nvSpPr>
        <p:spPr>
          <a:xfrm>
            <a:off x="477467" y="4023709"/>
            <a:ext cx="1350901" cy="769441"/>
          </a:xfrm>
          <a:prstGeom prst="rect">
            <a:avLst/>
          </a:prstGeom>
          <a:noFill/>
        </p:spPr>
        <p:txBody>
          <a:bodyPr vert="horz" wrap="square" lIns="0" tIns="0" rIns="0" bIns="0" rtlCol="0" anchor="ctr">
            <a:spAutoFit/>
          </a:bodyPr>
          <a:lstStyle/>
          <a:p>
            <a:pPr lvl="0" algn="r">
              <a:spcBef>
                <a:spcPts val="200"/>
              </a:spcBef>
              <a:buSzPct val="100000"/>
              <a:defRPr/>
            </a:pPr>
            <a:r>
              <a:rPr lang="en-US" sz="1000" kern="0" dirty="0">
                <a:solidFill>
                  <a:prstClr val="black"/>
                </a:solidFill>
                <a:latin typeface="Calibri" panose="020F0502020204030204" pitchFamily="34" charset="0"/>
                <a:ea typeface="Open Sans" panose="020B0606030504020204" pitchFamily="34" charset="0"/>
                <a:cs typeface="Calibri" panose="020F0502020204030204" pitchFamily="34" charset="0"/>
              </a:rPr>
              <a:t>Danika receives, reconciles, and assimilates data on positive cases from multiple data sources </a:t>
            </a:r>
            <a:endParaRPr kumimoji="0" lang="en-US" sz="1000" b="0" i="0" u="none" strike="noStrike" kern="0" cap="none" spc="0" normalizeH="0" baseline="0" noProof="0" dirty="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160" name="TextBox 159">
            <a:extLst>
              <a:ext uri="{FF2B5EF4-FFF2-40B4-BE49-F238E27FC236}">
                <a16:creationId xmlns:a16="http://schemas.microsoft.com/office/drawing/2014/main" id="{CA768CCB-4967-4012-9BC4-697B67070F5D}"/>
              </a:ext>
            </a:extLst>
          </p:cNvPr>
          <p:cNvSpPr txBox="1"/>
          <p:nvPr/>
        </p:nvSpPr>
        <p:spPr>
          <a:xfrm>
            <a:off x="11718297" y="6366556"/>
            <a:ext cx="295273" cy="200055"/>
          </a:xfrm>
          <a:prstGeom prst="rect">
            <a:avLst/>
          </a:prstGeom>
          <a:noFill/>
        </p:spPr>
        <p:txBody>
          <a:bodyPr wrap="none" rtlCol="0">
            <a:spAutoFit/>
          </a:bodyPr>
          <a:lstStyle/>
          <a:p>
            <a:pPr algn="r"/>
            <a:fld id="{B10D5614-B734-4280-8F57-1D4947433C97}" type="slidenum">
              <a:rPr lang="en-US" sz="700">
                <a:solidFill>
                  <a:srgbClr val="A6A6A6"/>
                </a:solidFill>
                <a:cs typeface="Arial"/>
              </a:rPr>
              <a:pPr algn="r"/>
              <a:t>7</a:t>
            </a:fld>
            <a:endParaRPr lang="en-US" sz="700">
              <a:solidFill>
                <a:srgbClr val="A6A6A6"/>
              </a:solidFill>
              <a:cs typeface="Arial"/>
            </a:endParaRPr>
          </a:p>
        </p:txBody>
      </p:sp>
      <p:sp>
        <p:nvSpPr>
          <p:cNvPr id="161" name="Oval 160">
            <a:extLst>
              <a:ext uri="{FF2B5EF4-FFF2-40B4-BE49-F238E27FC236}">
                <a16:creationId xmlns:a16="http://schemas.microsoft.com/office/drawing/2014/main" id="{B19AEFFA-08FA-4DCF-964A-80148E819F3F}"/>
              </a:ext>
            </a:extLst>
          </p:cNvPr>
          <p:cNvSpPr/>
          <p:nvPr/>
        </p:nvSpPr>
        <p:spPr bwMode="gray">
          <a:xfrm>
            <a:off x="1538270" y="5284684"/>
            <a:ext cx="205200" cy="212714"/>
          </a:xfrm>
          <a:prstGeom prst="ellipse">
            <a:avLst/>
          </a:prstGeom>
          <a:solidFill>
            <a:srgbClr val="AF943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dirty="0">
              <a:ln>
                <a:noFill/>
              </a:ln>
              <a:solidFill>
                <a:prstClr val="white"/>
              </a:solidFill>
              <a:effectLst/>
              <a:uLnTx/>
              <a:uFillTx/>
              <a:latin typeface="Verdana"/>
              <a:ea typeface="+mn-ea"/>
              <a:cs typeface="+mn-cs"/>
            </a:endParaRPr>
          </a:p>
        </p:txBody>
      </p:sp>
      <p:sp>
        <p:nvSpPr>
          <p:cNvPr id="162" name="Rectangle 161">
            <a:extLst>
              <a:ext uri="{FF2B5EF4-FFF2-40B4-BE49-F238E27FC236}">
                <a16:creationId xmlns:a16="http://schemas.microsoft.com/office/drawing/2014/main" id="{7FD84931-9A82-4805-9D21-64E524447B20}"/>
              </a:ext>
            </a:extLst>
          </p:cNvPr>
          <p:cNvSpPr>
            <a:spLocks noChangeArrowheads="1"/>
          </p:cNvSpPr>
          <p:nvPr/>
        </p:nvSpPr>
        <p:spPr bwMode="auto">
          <a:xfrm>
            <a:off x="2383824" y="2572231"/>
            <a:ext cx="638389" cy="95039"/>
          </a:xfrm>
          <a:prstGeom prst="rect">
            <a:avLst/>
          </a:prstGeom>
          <a:solidFill>
            <a:srgbClr val="AB672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a:ea typeface="+mn-ea"/>
              <a:cs typeface="+mn-cs"/>
            </a:endParaRPr>
          </a:p>
        </p:txBody>
      </p:sp>
      <p:sp>
        <p:nvSpPr>
          <p:cNvPr id="163" name="Freeform 11">
            <a:extLst>
              <a:ext uri="{FF2B5EF4-FFF2-40B4-BE49-F238E27FC236}">
                <a16:creationId xmlns:a16="http://schemas.microsoft.com/office/drawing/2014/main" id="{C2CE3D42-78FD-475C-A2F4-4EF885C4AA0C}"/>
              </a:ext>
            </a:extLst>
          </p:cNvPr>
          <p:cNvSpPr>
            <a:spLocks/>
          </p:cNvSpPr>
          <p:nvPr/>
        </p:nvSpPr>
        <p:spPr bwMode="auto">
          <a:xfrm>
            <a:off x="7278299" y="3471239"/>
            <a:ext cx="120747" cy="579669"/>
          </a:xfrm>
          <a:custGeom>
            <a:avLst/>
            <a:gdLst>
              <a:gd name="T0" fmla="*/ 20 w 20"/>
              <a:gd name="T1" fmla="*/ 55 h 55"/>
              <a:gd name="T2" fmla="*/ 20 w 20"/>
              <a:gd name="T3" fmla="*/ 0 h 55"/>
              <a:gd name="T4" fmla="*/ 0 w 20"/>
              <a:gd name="T5" fmla="*/ 0 h 55"/>
              <a:gd name="T6" fmla="*/ 0 w 20"/>
              <a:gd name="T7" fmla="*/ 55 h 55"/>
              <a:gd name="T8" fmla="*/ 20 w 20"/>
              <a:gd name="T9" fmla="*/ 55 h 55"/>
            </a:gdLst>
            <a:ahLst/>
            <a:cxnLst>
              <a:cxn ang="0">
                <a:pos x="T0" y="T1"/>
              </a:cxn>
              <a:cxn ang="0">
                <a:pos x="T2" y="T3"/>
              </a:cxn>
              <a:cxn ang="0">
                <a:pos x="T4" y="T5"/>
              </a:cxn>
              <a:cxn ang="0">
                <a:pos x="T6" y="T7"/>
              </a:cxn>
              <a:cxn ang="0">
                <a:pos x="T8" y="T9"/>
              </a:cxn>
            </a:cxnLst>
            <a:rect l="0" t="0" r="r" b="b"/>
            <a:pathLst>
              <a:path w="20" h="55">
                <a:moveTo>
                  <a:pt x="20" y="55"/>
                </a:moveTo>
                <a:cubicBezTo>
                  <a:pt x="20" y="38"/>
                  <a:pt x="20" y="19"/>
                  <a:pt x="20" y="0"/>
                </a:cubicBezTo>
                <a:cubicBezTo>
                  <a:pt x="0" y="0"/>
                  <a:pt x="0" y="0"/>
                  <a:pt x="0" y="0"/>
                </a:cubicBezTo>
                <a:cubicBezTo>
                  <a:pt x="0" y="26"/>
                  <a:pt x="0" y="47"/>
                  <a:pt x="0" y="55"/>
                </a:cubicBezTo>
                <a:lnTo>
                  <a:pt x="20" y="55"/>
                </a:lnTo>
                <a:close/>
              </a:path>
            </a:pathLst>
          </a:custGeom>
          <a:solidFill>
            <a:srgbClr val="492F2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a:ea typeface="+mn-ea"/>
              <a:cs typeface="+mn-cs"/>
            </a:endParaRPr>
          </a:p>
        </p:txBody>
      </p:sp>
      <p:sp>
        <p:nvSpPr>
          <p:cNvPr id="164" name="Freeform 18">
            <a:extLst>
              <a:ext uri="{FF2B5EF4-FFF2-40B4-BE49-F238E27FC236}">
                <a16:creationId xmlns:a16="http://schemas.microsoft.com/office/drawing/2014/main" id="{171073A0-9036-4872-BBE0-1342267C9FAE}"/>
              </a:ext>
            </a:extLst>
          </p:cNvPr>
          <p:cNvSpPr>
            <a:spLocks/>
          </p:cNvSpPr>
          <p:nvPr/>
        </p:nvSpPr>
        <p:spPr bwMode="auto">
          <a:xfrm>
            <a:off x="1664482" y="5126399"/>
            <a:ext cx="439508" cy="289078"/>
          </a:xfrm>
          <a:custGeom>
            <a:avLst/>
            <a:gdLst>
              <a:gd name="T0" fmla="*/ 75 w 75"/>
              <a:gd name="T1" fmla="*/ 0 h 60"/>
              <a:gd name="T2" fmla="*/ 55 w 75"/>
              <a:gd name="T3" fmla="*/ 0 h 60"/>
              <a:gd name="T4" fmla="*/ 55 w 75"/>
              <a:gd name="T5" fmla="*/ 2 h 60"/>
              <a:gd name="T6" fmla="*/ 10 w 75"/>
              <a:gd name="T7" fmla="*/ 40 h 60"/>
              <a:gd name="T8" fmla="*/ 0 w 75"/>
              <a:gd name="T9" fmla="*/ 51 h 60"/>
              <a:gd name="T10" fmla="*/ 10 w 75"/>
              <a:gd name="T11" fmla="*/ 60 h 60"/>
              <a:gd name="T12" fmla="*/ 11 w 75"/>
              <a:gd name="T13" fmla="*/ 60 h 60"/>
              <a:gd name="T14" fmla="*/ 69 w 75"/>
              <a:gd name="T15" fmla="*/ 28 h 60"/>
              <a:gd name="T16" fmla="*/ 75 w 75"/>
              <a:gd name="T17" fmla="*/ 2 h 60"/>
              <a:gd name="T18" fmla="*/ 75 w 75"/>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60">
                <a:moveTo>
                  <a:pt x="75" y="0"/>
                </a:moveTo>
                <a:cubicBezTo>
                  <a:pt x="55" y="0"/>
                  <a:pt x="55" y="0"/>
                  <a:pt x="55" y="0"/>
                </a:cubicBezTo>
                <a:cubicBezTo>
                  <a:pt x="55" y="2"/>
                  <a:pt x="55" y="2"/>
                  <a:pt x="55" y="2"/>
                </a:cubicBezTo>
                <a:cubicBezTo>
                  <a:pt x="55" y="38"/>
                  <a:pt x="15" y="40"/>
                  <a:pt x="10" y="40"/>
                </a:cubicBezTo>
                <a:cubicBezTo>
                  <a:pt x="5" y="41"/>
                  <a:pt x="0" y="45"/>
                  <a:pt x="0" y="51"/>
                </a:cubicBezTo>
                <a:cubicBezTo>
                  <a:pt x="1" y="56"/>
                  <a:pt x="5" y="60"/>
                  <a:pt x="10" y="60"/>
                </a:cubicBezTo>
                <a:cubicBezTo>
                  <a:pt x="11" y="60"/>
                  <a:pt x="11" y="60"/>
                  <a:pt x="11" y="60"/>
                </a:cubicBezTo>
                <a:cubicBezTo>
                  <a:pt x="28" y="60"/>
                  <a:pt x="57" y="52"/>
                  <a:pt x="69" y="28"/>
                </a:cubicBezTo>
                <a:cubicBezTo>
                  <a:pt x="73" y="21"/>
                  <a:pt x="75" y="12"/>
                  <a:pt x="75" y="2"/>
                </a:cubicBezTo>
                <a:lnTo>
                  <a:pt x="75" y="0"/>
                </a:lnTo>
                <a:close/>
              </a:path>
            </a:pathLst>
          </a:custGeom>
          <a:solidFill>
            <a:srgbClr val="AF943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a:ea typeface="+mn-ea"/>
              <a:cs typeface="+mn-cs"/>
            </a:endParaRPr>
          </a:p>
        </p:txBody>
      </p:sp>
      <p:sp>
        <p:nvSpPr>
          <p:cNvPr id="165" name="Freeform 20">
            <a:extLst>
              <a:ext uri="{FF2B5EF4-FFF2-40B4-BE49-F238E27FC236}">
                <a16:creationId xmlns:a16="http://schemas.microsoft.com/office/drawing/2014/main" id="{B67BDBD0-35A2-44FA-BD4D-33B1DEF27345}"/>
              </a:ext>
            </a:extLst>
          </p:cNvPr>
          <p:cNvSpPr>
            <a:spLocks/>
          </p:cNvSpPr>
          <p:nvPr/>
        </p:nvSpPr>
        <p:spPr bwMode="auto">
          <a:xfrm>
            <a:off x="1988077" y="2573711"/>
            <a:ext cx="362235" cy="2524406"/>
          </a:xfrm>
          <a:custGeom>
            <a:avLst/>
            <a:gdLst>
              <a:gd name="T0" fmla="*/ 20 w 62"/>
              <a:gd name="T1" fmla="*/ 362 h 362"/>
              <a:gd name="T2" fmla="*/ 20 w 62"/>
              <a:gd name="T3" fmla="*/ 51 h 362"/>
              <a:gd name="T4" fmla="*/ 59 w 62"/>
              <a:gd name="T5" fmla="*/ 20 h 362"/>
              <a:gd name="T6" fmla="*/ 62 w 62"/>
              <a:gd name="T7" fmla="*/ 20 h 362"/>
              <a:gd name="T8" fmla="*/ 62 w 62"/>
              <a:gd name="T9" fmla="*/ 0 h 362"/>
              <a:gd name="T10" fmla="*/ 59 w 62"/>
              <a:gd name="T11" fmla="*/ 0 h 362"/>
              <a:gd name="T12" fmla="*/ 0 w 62"/>
              <a:gd name="T13" fmla="*/ 50 h 362"/>
              <a:gd name="T14" fmla="*/ 0 w 62"/>
              <a:gd name="T15" fmla="*/ 362 h 362"/>
              <a:gd name="T16" fmla="*/ 20 w 62"/>
              <a:gd name="T17" fmla="*/ 362 h 362"/>
              <a:gd name="connsiteX0" fmla="*/ 3226 w 10000"/>
              <a:gd name="connsiteY0" fmla="*/ 10000 h 13693"/>
              <a:gd name="connsiteX1" fmla="*/ 3226 w 10000"/>
              <a:gd name="connsiteY1" fmla="*/ 1409 h 13693"/>
              <a:gd name="connsiteX2" fmla="*/ 9516 w 10000"/>
              <a:gd name="connsiteY2" fmla="*/ 552 h 13693"/>
              <a:gd name="connsiteX3" fmla="*/ 10000 w 10000"/>
              <a:gd name="connsiteY3" fmla="*/ 552 h 13693"/>
              <a:gd name="connsiteX4" fmla="*/ 10000 w 10000"/>
              <a:gd name="connsiteY4" fmla="*/ 0 h 13693"/>
              <a:gd name="connsiteX5" fmla="*/ 9516 w 10000"/>
              <a:gd name="connsiteY5" fmla="*/ 0 h 13693"/>
              <a:gd name="connsiteX6" fmla="*/ 0 w 10000"/>
              <a:gd name="connsiteY6" fmla="*/ 1381 h 13693"/>
              <a:gd name="connsiteX7" fmla="*/ 79 w 10000"/>
              <a:gd name="connsiteY7" fmla="*/ 13693 h 13693"/>
              <a:gd name="connsiteX8" fmla="*/ 3226 w 10000"/>
              <a:gd name="connsiteY8" fmla="*/ 10000 h 13693"/>
              <a:gd name="connsiteX0" fmla="*/ 3226 w 10000"/>
              <a:gd name="connsiteY0" fmla="*/ 10000 h 13693"/>
              <a:gd name="connsiteX1" fmla="*/ 3142 w 10000"/>
              <a:gd name="connsiteY1" fmla="*/ 8840 h 13693"/>
              <a:gd name="connsiteX2" fmla="*/ 3226 w 10000"/>
              <a:gd name="connsiteY2" fmla="*/ 1409 h 13693"/>
              <a:gd name="connsiteX3" fmla="*/ 9516 w 10000"/>
              <a:gd name="connsiteY3" fmla="*/ 552 h 13693"/>
              <a:gd name="connsiteX4" fmla="*/ 10000 w 10000"/>
              <a:gd name="connsiteY4" fmla="*/ 552 h 13693"/>
              <a:gd name="connsiteX5" fmla="*/ 10000 w 10000"/>
              <a:gd name="connsiteY5" fmla="*/ 0 h 13693"/>
              <a:gd name="connsiteX6" fmla="*/ 9516 w 10000"/>
              <a:gd name="connsiteY6" fmla="*/ 0 h 13693"/>
              <a:gd name="connsiteX7" fmla="*/ 0 w 10000"/>
              <a:gd name="connsiteY7" fmla="*/ 1381 h 13693"/>
              <a:gd name="connsiteX8" fmla="*/ 79 w 10000"/>
              <a:gd name="connsiteY8" fmla="*/ 13693 h 13693"/>
              <a:gd name="connsiteX9" fmla="*/ 3226 w 10000"/>
              <a:gd name="connsiteY9" fmla="*/ 10000 h 13693"/>
              <a:gd name="connsiteX0" fmla="*/ 3226 w 10000"/>
              <a:gd name="connsiteY0" fmla="*/ 13722 h 13722"/>
              <a:gd name="connsiteX1" fmla="*/ 3142 w 10000"/>
              <a:gd name="connsiteY1" fmla="*/ 8840 h 13722"/>
              <a:gd name="connsiteX2" fmla="*/ 3226 w 10000"/>
              <a:gd name="connsiteY2" fmla="*/ 1409 h 13722"/>
              <a:gd name="connsiteX3" fmla="*/ 9516 w 10000"/>
              <a:gd name="connsiteY3" fmla="*/ 552 h 13722"/>
              <a:gd name="connsiteX4" fmla="*/ 10000 w 10000"/>
              <a:gd name="connsiteY4" fmla="*/ 552 h 13722"/>
              <a:gd name="connsiteX5" fmla="*/ 10000 w 10000"/>
              <a:gd name="connsiteY5" fmla="*/ 0 h 13722"/>
              <a:gd name="connsiteX6" fmla="*/ 9516 w 10000"/>
              <a:gd name="connsiteY6" fmla="*/ 0 h 13722"/>
              <a:gd name="connsiteX7" fmla="*/ 0 w 10000"/>
              <a:gd name="connsiteY7" fmla="*/ 1381 h 13722"/>
              <a:gd name="connsiteX8" fmla="*/ 79 w 10000"/>
              <a:gd name="connsiteY8" fmla="*/ 13693 h 13722"/>
              <a:gd name="connsiteX9" fmla="*/ 3226 w 10000"/>
              <a:gd name="connsiteY9" fmla="*/ 13722 h 13722"/>
              <a:gd name="connsiteX0" fmla="*/ 3226 w 10000"/>
              <a:gd name="connsiteY0" fmla="*/ 13705 h 13705"/>
              <a:gd name="connsiteX1" fmla="*/ 3142 w 10000"/>
              <a:gd name="connsiteY1" fmla="*/ 8840 h 13705"/>
              <a:gd name="connsiteX2" fmla="*/ 3226 w 10000"/>
              <a:gd name="connsiteY2" fmla="*/ 1409 h 13705"/>
              <a:gd name="connsiteX3" fmla="*/ 9516 w 10000"/>
              <a:gd name="connsiteY3" fmla="*/ 552 h 13705"/>
              <a:gd name="connsiteX4" fmla="*/ 10000 w 10000"/>
              <a:gd name="connsiteY4" fmla="*/ 552 h 13705"/>
              <a:gd name="connsiteX5" fmla="*/ 10000 w 10000"/>
              <a:gd name="connsiteY5" fmla="*/ 0 h 13705"/>
              <a:gd name="connsiteX6" fmla="*/ 9516 w 10000"/>
              <a:gd name="connsiteY6" fmla="*/ 0 h 13705"/>
              <a:gd name="connsiteX7" fmla="*/ 0 w 10000"/>
              <a:gd name="connsiteY7" fmla="*/ 1381 h 13705"/>
              <a:gd name="connsiteX8" fmla="*/ 79 w 10000"/>
              <a:gd name="connsiteY8" fmla="*/ 13693 h 13705"/>
              <a:gd name="connsiteX9" fmla="*/ 3226 w 10000"/>
              <a:gd name="connsiteY9" fmla="*/ 13705 h 1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3705">
                <a:moveTo>
                  <a:pt x="3226" y="13705"/>
                </a:moveTo>
                <a:cubicBezTo>
                  <a:pt x="3198" y="13318"/>
                  <a:pt x="3170" y="9227"/>
                  <a:pt x="3142" y="8840"/>
                </a:cubicBezTo>
                <a:lnTo>
                  <a:pt x="3226" y="1409"/>
                </a:lnTo>
                <a:cubicBezTo>
                  <a:pt x="3226" y="1298"/>
                  <a:pt x="4032" y="552"/>
                  <a:pt x="9516" y="552"/>
                </a:cubicBezTo>
                <a:lnTo>
                  <a:pt x="10000" y="552"/>
                </a:lnTo>
                <a:lnTo>
                  <a:pt x="10000" y="0"/>
                </a:lnTo>
                <a:lnTo>
                  <a:pt x="9516" y="0"/>
                </a:lnTo>
                <a:cubicBezTo>
                  <a:pt x="2419" y="28"/>
                  <a:pt x="161" y="912"/>
                  <a:pt x="0" y="1381"/>
                </a:cubicBezTo>
                <a:cubicBezTo>
                  <a:pt x="0" y="10000"/>
                  <a:pt x="79" y="13693"/>
                  <a:pt x="79" y="13693"/>
                </a:cubicBezTo>
                <a:lnTo>
                  <a:pt x="3226" y="13705"/>
                </a:lnTo>
                <a:close/>
              </a:path>
            </a:pathLst>
          </a:custGeom>
          <a:solidFill>
            <a:srgbClr val="AF943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Verdana"/>
              <a:ea typeface="+mn-ea"/>
              <a:cs typeface="+mn-cs"/>
            </a:endParaRPr>
          </a:p>
        </p:txBody>
      </p:sp>
      <p:sp>
        <p:nvSpPr>
          <p:cNvPr id="166" name="Freeform 21">
            <a:extLst>
              <a:ext uri="{FF2B5EF4-FFF2-40B4-BE49-F238E27FC236}">
                <a16:creationId xmlns:a16="http://schemas.microsoft.com/office/drawing/2014/main" id="{E2ABC6A9-A60B-40AB-B676-43E80798396F}"/>
              </a:ext>
            </a:extLst>
          </p:cNvPr>
          <p:cNvSpPr>
            <a:spLocks/>
          </p:cNvSpPr>
          <p:nvPr/>
        </p:nvSpPr>
        <p:spPr bwMode="auto">
          <a:xfrm>
            <a:off x="7278299" y="2864405"/>
            <a:ext cx="125573" cy="579670"/>
          </a:xfrm>
          <a:custGeom>
            <a:avLst/>
            <a:gdLst>
              <a:gd name="T0" fmla="*/ 21 w 21"/>
              <a:gd name="T1" fmla="*/ 150 h 150"/>
              <a:gd name="T2" fmla="*/ 21 w 21"/>
              <a:gd name="T3" fmla="*/ 55 h 150"/>
              <a:gd name="T4" fmla="*/ 20 w 21"/>
              <a:gd name="T5" fmla="*/ 0 h 150"/>
              <a:gd name="T6" fmla="*/ 0 w 21"/>
              <a:gd name="T7" fmla="*/ 0 h 150"/>
              <a:gd name="T8" fmla="*/ 1 w 21"/>
              <a:gd name="T9" fmla="*/ 62 h 150"/>
              <a:gd name="T10" fmla="*/ 1 w 21"/>
              <a:gd name="T11" fmla="*/ 150 h 150"/>
              <a:gd name="T12" fmla="*/ 21 w 21"/>
              <a:gd name="T13" fmla="*/ 150 h 150"/>
            </a:gdLst>
            <a:ahLst/>
            <a:cxnLst>
              <a:cxn ang="0">
                <a:pos x="T0" y="T1"/>
              </a:cxn>
              <a:cxn ang="0">
                <a:pos x="T2" y="T3"/>
              </a:cxn>
              <a:cxn ang="0">
                <a:pos x="T4" y="T5"/>
              </a:cxn>
              <a:cxn ang="0">
                <a:pos x="T6" y="T7"/>
              </a:cxn>
              <a:cxn ang="0">
                <a:pos x="T8" y="T9"/>
              </a:cxn>
              <a:cxn ang="0">
                <a:pos x="T10" y="T11"/>
              </a:cxn>
              <a:cxn ang="0">
                <a:pos x="T12" y="T13"/>
              </a:cxn>
            </a:cxnLst>
            <a:rect l="0" t="0" r="r" b="b"/>
            <a:pathLst>
              <a:path w="21" h="150">
                <a:moveTo>
                  <a:pt x="21" y="150"/>
                </a:moveTo>
                <a:cubicBezTo>
                  <a:pt x="21" y="118"/>
                  <a:pt x="21" y="85"/>
                  <a:pt x="21" y="55"/>
                </a:cubicBezTo>
                <a:cubicBezTo>
                  <a:pt x="20" y="35"/>
                  <a:pt x="20" y="17"/>
                  <a:pt x="20" y="0"/>
                </a:cubicBezTo>
                <a:cubicBezTo>
                  <a:pt x="0" y="0"/>
                  <a:pt x="0" y="0"/>
                  <a:pt x="0" y="0"/>
                </a:cubicBezTo>
                <a:cubicBezTo>
                  <a:pt x="0" y="19"/>
                  <a:pt x="0" y="41"/>
                  <a:pt x="1" y="62"/>
                </a:cubicBezTo>
                <a:cubicBezTo>
                  <a:pt x="1" y="93"/>
                  <a:pt x="1" y="124"/>
                  <a:pt x="1" y="150"/>
                </a:cubicBezTo>
                <a:lnTo>
                  <a:pt x="21" y="150"/>
                </a:lnTo>
                <a:close/>
              </a:path>
            </a:pathLst>
          </a:custGeom>
          <a:solidFill>
            <a:srgbClr val="AB672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a:ea typeface="+mn-ea"/>
              <a:cs typeface="+mn-cs"/>
            </a:endParaRPr>
          </a:p>
        </p:txBody>
      </p:sp>
      <p:grpSp>
        <p:nvGrpSpPr>
          <p:cNvPr id="167" name="Group 166">
            <a:extLst>
              <a:ext uri="{FF2B5EF4-FFF2-40B4-BE49-F238E27FC236}">
                <a16:creationId xmlns:a16="http://schemas.microsoft.com/office/drawing/2014/main" id="{8A72A9FB-279B-48DF-9FB9-C9BDB78BBFEA}"/>
              </a:ext>
            </a:extLst>
          </p:cNvPr>
          <p:cNvGrpSpPr/>
          <p:nvPr/>
        </p:nvGrpSpPr>
        <p:grpSpPr>
          <a:xfrm>
            <a:off x="1405183" y="4881246"/>
            <a:ext cx="154706" cy="386806"/>
            <a:chOff x="8400796" y="2863493"/>
            <a:chExt cx="101117" cy="230504"/>
          </a:xfrm>
        </p:grpSpPr>
        <p:sp>
          <p:nvSpPr>
            <p:cNvPr id="168" name="Freeform 891">
              <a:extLst>
                <a:ext uri="{FF2B5EF4-FFF2-40B4-BE49-F238E27FC236}">
                  <a16:creationId xmlns:a16="http://schemas.microsoft.com/office/drawing/2014/main" id="{A7B30B8E-64CA-4BF3-A911-B118749311AA}"/>
                </a:ext>
              </a:extLst>
            </p:cNvPr>
            <p:cNvSpPr>
              <a:spLocks noEditPoints="1"/>
            </p:cNvSpPr>
            <p:nvPr/>
          </p:nvSpPr>
          <p:spPr bwMode="auto">
            <a:xfrm>
              <a:off x="8432327" y="2863493"/>
              <a:ext cx="46753" cy="45666"/>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21 h 64"/>
                <a:gd name="T12" fmla="*/ 21 w 64"/>
                <a:gd name="T13" fmla="*/ 32 h 64"/>
                <a:gd name="T14" fmla="*/ 32 w 64"/>
                <a:gd name="T15" fmla="*/ 42 h 64"/>
                <a:gd name="T16" fmla="*/ 4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49"/>
                    <a:pt x="0" y="32"/>
                  </a:cubicBezTo>
                  <a:cubicBezTo>
                    <a:pt x="0" y="14"/>
                    <a:pt x="14" y="0"/>
                    <a:pt x="32" y="0"/>
                  </a:cubicBezTo>
                  <a:cubicBezTo>
                    <a:pt x="49" y="0"/>
                    <a:pt x="64" y="14"/>
                    <a:pt x="64" y="32"/>
                  </a:cubicBezTo>
                  <a:cubicBezTo>
                    <a:pt x="64" y="49"/>
                    <a:pt x="49" y="64"/>
                    <a:pt x="32" y="64"/>
                  </a:cubicBezTo>
                  <a:close/>
                  <a:moveTo>
                    <a:pt x="32" y="21"/>
                  </a:moveTo>
                  <a:cubicBezTo>
                    <a:pt x="26" y="21"/>
                    <a:pt x="21" y="26"/>
                    <a:pt x="21" y="32"/>
                  </a:cubicBezTo>
                  <a:cubicBezTo>
                    <a:pt x="21" y="38"/>
                    <a:pt x="26" y="42"/>
                    <a:pt x="32" y="42"/>
                  </a:cubicBezTo>
                  <a:cubicBezTo>
                    <a:pt x="38" y="42"/>
                    <a:pt x="42" y="38"/>
                    <a:pt x="42" y="32"/>
                  </a:cubicBezTo>
                  <a:cubicBezTo>
                    <a:pt x="42" y="26"/>
                    <a:pt x="38" y="21"/>
                    <a:pt x="32" y="21"/>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Verdana"/>
                <a:ea typeface="+mn-ea"/>
                <a:cs typeface="+mn-cs"/>
              </a:endParaRPr>
            </a:p>
          </p:txBody>
        </p:sp>
        <p:sp>
          <p:nvSpPr>
            <p:cNvPr id="169" name="Freeform 892">
              <a:extLst>
                <a:ext uri="{FF2B5EF4-FFF2-40B4-BE49-F238E27FC236}">
                  <a16:creationId xmlns:a16="http://schemas.microsoft.com/office/drawing/2014/main" id="{E9465BD2-EBED-4E4D-A6B4-E69D5087828B}"/>
                </a:ext>
              </a:extLst>
            </p:cNvPr>
            <p:cNvSpPr>
              <a:spLocks/>
            </p:cNvSpPr>
            <p:nvPr/>
          </p:nvSpPr>
          <p:spPr bwMode="auto">
            <a:xfrm>
              <a:off x="8417105" y="2916770"/>
              <a:ext cx="84808" cy="177227"/>
            </a:xfrm>
            <a:custGeom>
              <a:avLst/>
              <a:gdLst>
                <a:gd name="T0" fmla="*/ 107 w 118"/>
                <a:gd name="T1" fmla="*/ 246 h 246"/>
                <a:gd name="T2" fmla="*/ 96 w 118"/>
                <a:gd name="T3" fmla="*/ 237 h 246"/>
                <a:gd name="T4" fmla="*/ 86 w 118"/>
                <a:gd name="T5" fmla="*/ 165 h 246"/>
                <a:gd name="T6" fmla="*/ 45 w 118"/>
                <a:gd name="T7" fmla="*/ 114 h 246"/>
                <a:gd name="T8" fmla="*/ 43 w 118"/>
                <a:gd name="T9" fmla="*/ 107 h 246"/>
                <a:gd name="T10" fmla="*/ 43 w 118"/>
                <a:gd name="T11" fmla="*/ 32 h 246"/>
                <a:gd name="T12" fmla="*/ 22 w 118"/>
                <a:gd name="T13" fmla="*/ 48 h 246"/>
                <a:gd name="T14" fmla="*/ 22 w 118"/>
                <a:gd name="T15" fmla="*/ 118 h 246"/>
                <a:gd name="T16" fmla="*/ 11 w 118"/>
                <a:gd name="T17" fmla="*/ 128 h 246"/>
                <a:gd name="T18" fmla="*/ 0 w 118"/>
                <a:gd name="T19" fmla="*/ 118 h 246"/>
                <a:gd name="T20" fmla="*/ 0 w 118"/>
                <a:gd name="T21" fmla="*/ 43 h 246"/>
                <a:gd name="T22" fmla="*/ 5 w 118"/>
                <a:gd name="T23" fmla="*/ 34 h 246"/>
                <a:gd name="T24" fmla="*/ 47 w 118"/>
                <a:gd name="T25" fmla="*/ 2 h 246"/>
                <a:gd name="T26" fmla="*/ 58 w 118"/>
                <a:gd name="T27" fmla="*/ 1 h 246"/>
                <a:gd name="T28" fmla="*/ 64 w 118"/>
                <a:gd name="T29" fmla="*/ 11 h 246"/>
                <a:gd name="T30" fmla="*/ 64 w 118"/>
                <a:gd name="T31" fmla="*/ 103 h 246"/>
                <a:gd name="T32" fmla="*/ 105 w 118"/>
                <a:gd name="T33" fmla="*/ 154 h 246"/>
                <a:gd name="T34" fmla="*/ 107 w 118"/>
                <a:gd name="T35" fmla="*/ 159 h 246"/>
                <a:gd name="T36" fmla="*/ 118 w 118"/>
                <a:gd name="T37" fmla="*/ 233 h 246"/>
                <a:gd name="T38" fmla="*/ 109 w 118"/>
                <a:gd name="T39" fmla="*/ 246 h 246"/>
                <a:gd name="T40" fmla="*/ 107 w 118"/>
                <a:gd name="T41"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246">
                  <a:moveTo>
                    <a:pt x="107" y="246"/>
                  </a:moveTo>
                  <a:cubicBezTo>
                    <a:pt x="102" y="246"/>
                    <a:pt x="97" y="242"/>
                    <a:pt x="96" y="237"/>
                  </a:cubicBezTo>
                  <a:cubicBezTo>
                    <a:pt x="86" y="165"/>
                    <a:pt x="86" y="165"/>
                    <a:pt x="86" y="165"/>
                  </a:cubicBezTo>
                  <a:cubicBezTo>
                    <a:pt x="45" y="114"/>
                    <a:pt x="45" y="114"/>
                    <a:pt x="45" y="114"/>
                  </a:cubicBezTo>
                  <a:cubicBezTo>
                    <a:pt x="44" y="112"/>
                    <a:pt x="43" y="109"/>
                    <a:pt x="43" y="107"/>
                  </a:cubicBezTo>
                  <a:cubicBezTo>
                    <a:pt x="43" y="32"/>
                    <a:pt x="43" y="32"/>
                    <a:pt x="43" y="32"/>
                  </a:cubicBezTo>
                  <a:cubicBezTo>
                    <a:pt x="22" y="48"/>
                    <a:pt x="22" y="48"/>
                    <a:pt x="22" y="48"/>
                  </a:cubicBezTo>
                  <a:cubicBezTo>
                    <a:pt x="22" y="118"/>
                    <a:pt x="22" y="118"/>
                    <a:pt x="22" y="118"/>
                  </a:cubicBezTo>
                  <a:cubicBezTo>
                    <a:pt x="22" y="124"/>
                    <a:pt x="17" y="128"/>
                    <a:pt x="11" y="128"/>
                  </a:cubicBezTo>
                  <a:cubicBezTo>
                    <a:pt x="5" y="128"/>
                    <a:pt x="0" y="124"/>
                    <a:pt x="0" y="118"/>
                  </a:cubicBezTo>
                  <a:cubicBezTo>
                    <a:pt x="0" y="43"/>
                    <a:pt x="0" y="43"/>
                    <a:pt x="0" y="43"/>
                  </a:cubicBezTo>
                  <a:cubicBezTo>
                    <a:pt x="0" y="40"/>
                    <a:pt x="2" y="36"/>
                    <a:pt x="5" y="34"/>
                  </a:cubicBezTo>
                  <a:cubicBezTo>
                    <a:pt x="47" y="2"/>
                    <a:pt x="47" y="2"/>
                    <a:pt x="47" y="2"/>
                  </a:cubicBezTo>
                  <a:cubicBezTo>
                    <a:pt x="51" y="0"/>
                    <a:pt x="55" y="0"/>
                    <a:pt x="58" y="1"/>
                  </a:cubicBezTo>
                  <a:cubicBezTo>
                    <a:pt x="62" y="3"/>
                    <a:pt x="64" y="7"/>
                    <a:pt x="64" y="11"/>
                  </a:cubicBezTo>
                  <a:cubicBezTo>
                    <a:pt x="64" y="103"/>
                    <a:pt x="64" y="103"/>
                    <a:pt x="64" y="103"/>
                  </a:cubicBezTo>
                  <a:cubicBezTo>
                    <a:pt x="105" y="154"/>
                    <a:pt x="105" y="154"/>
                    <a:pt x="105" y="154"/>
                  </a:cubicBezTo>
                  <a:cubicBezTo>
                    <a:pt x="106" y="155"/>
                    <a:pt x="107" y="157"/>
                    <a:pt x="107" y="159"/>
                  </a:cubicBezTo>
                  <a:cubicBezTo>
                    <a:pt x="118" y="233"/>
                    <a:pt x="118" y="233"/>
                    <a:pt x="118" y="233"/>
                  </a:cubicBezTo>
                  <a:cubicBezTo>
                    <a:pt x="118" y="239"/>
                    <a:pt x="114" y="245"/>
                    <a:pt x="109" y="246"/>
                  </a:cubicBezTo>
                  <a:cubicBezTo>
                    <a:pt x="108" y="246"/>
                    <a:pt x="107" y="246"/>
                    <a:pt x="107" y="246"/>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Verdana"/>
                <a:ea typeface="+mn-ea"/>
                <a:cs typeface="+mn-cs"/>
              </a:endParaRPr>
            </a:p>
          </p:txBody>
        </p:sp>
        <p:sp>
          <p:nvSpPr>
            <p:cNvPr id="170" name="Freeform 893">
              <a:extLst>
                <a:ext uri="{FF2B5EF4-FFF2-40B4-BE49-F238E27FC236}">
                  <a16:creationId xmlns:a16="http://schemas.microsoft.com/office/drawing/2014/main" id="{AEAF28E0-8D31-4F38-9822-818DB9AE4BF8}"/>
                </a:ext>
              </a:extLst>
            </p:cNvPr>
            <p:cNvSpPr>
              <a:spLocks/>
            </p:cNvSpPr>
            <p:nvPr/>
          </p:nvSpPr>
          <p:spPr bwMode="auto">
            <a:xfrm>
              <a:off x="8400796" y="3023324"/>
              <a:ext cx="55451" cy="70673"/>
            </a:xfrm>
            <a:custGeom>
              <a:avLst/>
              <a:gdLst>
                <a:gd name="T0" fmla="*/ 12 w 77"/>
                <a:gd name="T1" fmla="*/ 98 h 98"/>
                <a:gd name="T2" fmla="*/ 5 w 77"/>
                <a:gd name="T3" fmla="*/ 96 h 98"/>
                <a:gd name="T4" fmla="*/ 3 w 77"/>
                <a:gd name="T5" fmla="*/ 81 h 98"/>
                <a:gd name="T6" fmla="*/ 56 w 77"/>
                <a:gd name="T7" fmla="*/ 6 h 98"/>
                <a:gd name="T8" fmla="*/ 71 w 77"/>
                <a:gd name="T9" fmla="*/ 4 h 98"/>
                <a:gd name="T10" fmla="*/ 74 w 77"/>
                <a:gd name="T11" fmla="*/ 19 h 98"/>
                <a:gd name="T12" fmla="*/ 20 w 77"/>
                <a:gd name="T13" fmla="*/ 93 h 98"/>
                <a:gd name="T14" fmla="*/ 12 w 77"/>
                <a:gd name="T15" fmla="*/ 98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98">
                  <a:moveTo>
                    <a:pt x="12" y="98"/>
                  </a:moveTo>
                  <a:cubicBezTo>
                    <a:pt x="10" y="98"/>
                    <a:pt x="7" y="97"/>
                    <a:pt x="5" y="96"/>
                  </a:cubicBezTo>
                  <a:cubicBezTo>
                    <a:pt x="1" y="92"/>
                    <a:pt x="0" y="86"/>
                    <a:pt x="3" y="81"/>
                  </a:cubicBezTo>
                  <a:cubicBezTo>
                    <a:pt x="56" y="6"/>
                    <a:pt x="56" y="6"/>
                    <a:pt x="56" y="6"/>
                  </a:cubicBezTo>
                  <a:cubicBezTo>
                    <a:pt x="60" y="1"/>
                    <a:pt x="66" y="0"/>
                    <a:pt x="71" y="4"/>
                  </a:cubicBezTo>
                  <a:cubicBezTo>
                    <a:pt x="76" y="7"/>
                    <a:pt x="77" y="14"/>
                    <a:pt x="74" y="19"/>
                  </a:cubicBezTo>
                  <a:cubicBezTo>
                    <a:pt x="20" y="93"/>
                    <a:pt x="20" y="93"/>
                    <a:pt x="20" y="93"/>
                  </a:cubicBezTo>
                  <a:cubicBezTo>
                    <a:pt x="18" y="96"/>
                    <a:pt x="15" y="98"/>
                    <a:pt x="12" y="98"/>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Verdana"/>
                <a:ea typeface="+mn-ea"/>
                <a:cs typeface="+mn-cs"/>
              </a:endParaRPr>
            </a:p>
          </p:txBody>
        </p:sp>
      </p:grpSp>
      <p:sp>
        <p:nvSpPr>
          <p:cNvPr id="171" name="Isosceles Triangle 227">
            <a:extLst>
              <a:ext uri="{FF2B5EF4-FFF2-40B4-BE49-F238E27FC236}">
                <a16:creationId xmlns:a16="http://schemas.microsoft.com/office/drawing/2014/main" id="{443F00B8-6276-4DBD-9689-A660FDCCCCCF}"/>
              </a:ext>
            </a:extLst>
          </p:cNvPr>
          <p:cNvSpPr/>
          <p:nvPr/>
        </p:nvSpPr>
        <p:spPr bwMode="gray">
          <a:xfrm rot="5400000">
            <a:off x="1662200" y="5100084"/>
            <a:ext cx="94021" cy="100354"/>
          </a:xfrm>
          <a:prstGeom prst="triangle">
            <a:avLst/>
          </a:prstGeom>
          <a:solidFill>
            <a:schemeClr val="tx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dirty="0">
              <a:ln>
                <a:noFill/>
              </a:ln>
              <a:solidFill>
                <a:prstClr val="white"/>
              </a:solidFill>
              <a:effectLst/>
              <a:uLnTx/>
              <a:uFillTx/>
              <a:latin typeface="Verdana"/>
              <a:ea typeface="+mn-ea"/>
              <a:cs typeface="+mn-cs"/>
            </a:endParaRPr>
          </a:p>
        </p:txBody>
      </p:sp>
      <p:sp>
        <p:nvSpPr>
          <p:cNvPr id="172" name="TextBox 171">
            <a:extLst>
              <a:ext uri="{FF2B5EF4-FFF2-40B4-BE49-F238E27FC236}">
                <a16:creationId xmlns:a16="http://schemas.microsoft.com/office/drawing/2014/main" id="{F627D0DE-C4B0-43A0-BEE9-508B6E5CCE42}"/>
              </a:ext>
            </a:extLst>
          </p:cNvPr>
          <p:cNvSpPr txBox="1"/>
          <p:nvPr/>
        </p:nvSpPr>
        <p:spPr>
          <a:xfrm>
            <a:off x="2303530" y="1719735"/>
            <a:ext cx="1175693" cy="769441"/>
          </a:xfrm>
          <a:prstGeom prst="rect">
            <a:avLst/>
          </a:prstGeom>
          <a:noFill/>
        </p:spPr>
        <p:txBody>
          <a:bodyPr vert="horz" wrap="square" lIns="0" tIns="0" rIns="0" bIns="0" rtlCol="0">
            <a:spAutoFit/>
          </a:bodyPr>
          <a:lstStyle/>
          <a:p>
            <a:pPr marL="0" marR="0" lvl="0" indent="0" defTabSz="914400" rtl="0" eaLnBrk="1" fontAlgn="auto" latinLnBrk="0" hangingPunct="1">
              <a:lnSpc>
                <a:spcPct val="100000"/>
              </a:lnSpc>
              <a:spcBef>
                <a:spcPts val="200"/>
              </a:spcBef>
              <a:spcAft>
                <a:spcPts val="0"/>
              </a:spcAft>
              <a:buClrTx/>
              <a:buSzPct val="100000"/>
              <a:buFontTx/>
              <a:buNone/>
              <a:tabLst/>
              <a:defRPr/>
            </a:pPr>
            <a:r>
              <a:rPr lang="en-US" sz="1000" kern="0" dirty="0">
                <a:solidFill>
                  <a:prstClr val="black"/>
                </a:solidFill>
                <a:latin typeface="Calibri" panose="020F0502020204030204" pitchFamily="34" charset="0"/>
                <a:ea typeface="Open Sans" panose="020B0606030504020204" pitchFamily="34" charset="0"/>
                <a:cs typeface="Calibri" panose="020F0502020204030204" pitchFamily="34" charset="0"/>
              </a:rPr>
              <a:t>WDOH creates and assigns Positive Cases in Redcap software and works with UW to assign Contact Tracers</a:t>
            </a:r>
            <a:endParaRPr kumimoji="0" lang="en-US" sz="1000" b="0" i="0" strike="noStrike" kern="0" cap="none" spc="0" normalizeH="0" baseline="0" noProof="0" dirty="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173" name="TextBox 172">
            <a:extLst>
              <a:ext uri="{FF2B5EF4-FFF2-40B4-BE49-F238E27FC236}">
                <a16:creationId xmlns:a16="http://schemas.microsoft.com/office/drawing/2014/main" id="{30E50CB6-F025-41D6-A736-256E769373DB}"/>
              </a:ext>
            </a:extLst>
          </p:cNvPr>
          <p:cNvSpPr txBox="1"/>
          <p:nvPr/>
        </p:nvSpPr>
        <p:spPr>
          <a:xfrm>
            <a:off x="4042236" y="5727701"/>
            <a:ext cx="1732847" cy="246221"/>
          </a:xfrm>
          <a:prstGeom prst="rect">
            <a:avLst/>
          </a:prstGeom>
          <a:noFill/>
        </p:spPr>
        <p:txBody>
          <a:bodyPr wrap="none" lIns="0" tIns="0" rIns="0" bIns="0" rtlCol="0">
            <a:spAutoFit/>
          </a:bodyPr>
          <a:lstStyle/>
          <a:p>
            <a:pPr algn="ctr">
              <a:spcBef>
                <a:spcPts val="600"/>
              </a:spcBef>
              <a:buSzPct val="100000"/>
            </a:pPr>
            <a:r>
              <a:rPr lang="en-US" sz="1600" b="1" kern="0" spc="50" dirty="0">
                <a:solidFill>
                  <a:srgbClr val="AB6728"/>
                </a:solidFill>
                <a:ea typeface="Open Sans" panose="020B0606030504020204" pitchFamily="34" charset="0"/>
                <a:cs typeface="Calibri" panose="020F0502020204030204" pitchFamily="34" charset="0"/>
              </a:rPr>
              <a:t>CONTACT TRACING</a:t>
            </a:r>
          </a:p>
        </p:txBody>
      </p:sp>
      <p:sp>
        <p:nvSpPr>
          <p:cNvPr id="174" name="TextBox 173">
            <a:extLst>
              <a:ext uri="{FF2B5EF4-FFF2-40B4-BE49-F238E27FC236}">
                <a16:creationId xmlns:a16="http://schemas.microsoft.com/office/drawing/2014/main" id="{393B431F-9F80-4F12-A523-0D5942F9FDFD}"/>
              </a:ext>
            </a:extLst>
          </p:cNvPr>
          <p:cNvSpPr txBox="1"/>
          <p:nvPr/>
        </p:nvSpPr>
        <p:spPr>
          <a:xfrm>
            <a:off x="10143897" y="5727701"/>
            <a:ext cx="1080425" cy="246221"/>
          </a:xfrm>
          <a:prstGeom prst="rect">
            <a:avLst/>
          </a:prstGeom>
          <a:noFill/>
        </p:spPr>
        <p:txBody>
          <a:bodyPr wrap="none" lIns="0" tIns="0" rIns="0" bIns="0" rtlCol="0">
            <a:spAutoFit/>
          </a:bodyPr>
          <a:lstStyle/>
          <a:p>
            <a:pPr algn="ctr">
              <a:spcBef>
                <a:spcPts val="200"/>
              </a:spcBef>
              <a:buSzPct val="100000"/>
              <a:defRPr/>
            </a:pPr>
            <a:r>
              <a:rPr lang="en-US" sz="1600" b="1" kern="0" spc="50" dirty="0">
                <a:solidFill>
                  <a:srgbClr val="8B181B"/>
                </a:solidFill>
                <a:ea typeface="Open Sans" panose="020B0606030504020204" pitchFamily="34" charset="0"/>
                <a:cs typeface="Calibri" panose="020F0502020204030204" pitchFamily="34" charset="0"/>
              </a:rPr>
              <a:t>FOLLOW UP</a:t>
            </a:r>
          </a:p>
        </p:txBody>
      </p:sp>
      <p:sp>
        <p:nvSpPr>
          <p:cNvPr id="175" name="Freeform 26">
            <a:extLst>
              <a:ext uri="{FF2B5EF4-FFF2-40B4-BE49-F238E27FC236}">
                <a16:creationId xmlns:a16="http://schemas.microsoft.com/office/drawing/2014/main" id="{0D7DD815-19C0-41A8-A20C-4EF63E09B9C4}"/>
              </a:ext>
            </a:extLst>
          </p:cNvPr>
          <p:cNvSpPr>
            <a:spLocks/>
          </p:cNvSpPr>
          <p:nvPr/>
        </p:nvSpPr>
        <p:spPr bwMode="auto">
          <a:xfrm>
            <a:off x="7278299" y="4084910"/>
            <a:ext cx="394272" cy="277198"/>
          </a:xfrm>
          <a:custGeom>
            <a:avLst/>
            <a:gdLst>
              <a:gd name="T0" fmla="*/ 66 w 66"/>
              <a:gd name="T1" fmla="*/ 39 h 59"/>
              <a:gd name="T2" fmla="*/ 58 w 66"/>
              <a:gd name="T3" fmla="*/ 39 h 59"/>
              <a:gd name="T4" fmla="*/ 20 w 66"/>
              <a:gd name="T5" fmla="*/ 0 h 59"/>
              <a:gd name="T6" fmla="*/ 0 w 66"/>
              <a:gd name="T7" fmla="*/ 0 h 59"/>
              <a:gd name="T8" fmla="*/ 6 w 66"/>
              <a:gd name="T9" fmla="*/ 26 h 59"/>
              <a:gd name="T10" fmla="*/ 57 w 66"/>
              <a:gd name="T11" fmla="*/ 59 h 59"/>
              <a:gd name="T12" fmla="*/ 66 w 66"/>
              <a:gd name="T13" fmla="*/ 59 h 59"/>
              <a:gd name="T14" fmla="*/ 66 w 66"/>
              <a:gd name="T15" fmla="*/ 3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9">
                <a:moveTo>
                  <a:pt x="66" y="39"/>
                </a:moveTo>
                <a:cubicBezTo>
                  <a:pt x="63" y="39"/>
                  <a:pt x="60" y="39"/>
                  <a:pt x="58" y="39"/>
                </a:cubicBezTo>
                <a:cubicBezTo>
                  <a:pt x="24" y="37"/>
                  <a:pt x="20" y="9"/>
                  <a:pt x="20" y="0"/>
                </a:cubicBezTo>
                <a:cubicBezTo>
                  <a:pt x="0" y="0"/>
                  <a:pt x="0" y="0"/>
                  <a:pt x="0" y="0"/>
                </a:cubicBezTo>
                <a:cubicBezTo>
                  <a:pt x="0" y="5"/>
                  <a:pt x="1" y="15"/>
                  <a:pt x="6" y="26"/>
                </a:cubicBezTo>
                <a:cubicBezTo>
                  <a:pt x="12" y="40"/>
                  <a:pt x="26" y="57"/>
                  <a:pt x="57" y="59"/>
                </a:cubicBezTo>
                <a:cubicBezTo>
                  <a:pt x="60" y="59"/>
                  <a:pt x="63" y="59"/>
                  <a:pt x="66" y="59"/>
                </a:cubicBezTo>
                <a:lnTo>
                  <a:pt x="66" y="39"/>
                </a:lnTo>
                <a:close/>
              </a:path>
            </a:pathLst>
          </a:custGeom>
          <a:solidFill>
            <a:srgbClr val="492F2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a:ea typeface="+mn-ea"/>
              <a:cs typeface="+mn-cs"/>
            </a:endParaRPr>
          </a:p>
        </p:txBody>
      </p:sp>
      <p:sp>
        <p:nvSpPr>
          <p:cNvPr id="176" name="Freeform 22">
            <a:extLst>
              <a:ext uri="{FF2B5EF4-FFF2-40B4-BE49-F238E27FC236}">
                <a16:creationId xmlns:a16="http://schemas.microsoft.com/office/drawing/2014/main" id="{BB1D9F08-8B9F-4303-908D-7CAF9998F04F}"/>
              </a:ext>
            </a:extLst>
          </p:cNvPr>
          <p:cNvSpPr>
            <a:spLocks/>
          </p:cNvSpPr>
          <p:nvPr/>
        </p:nvSpPr>
        <p:spPr bwMode="auto">
          <a:xfrm>
            <a:off x="7090866" y="2382164"/>
            <a:ext cx="294617" cy="277198"/>
          </a:xfrm>
          <a:custGeom>
            <a:avLst/>
            <a:gdLst>
              <a:gd name="T0" fmla="*/ 30 w 50"/>
              <a:gd name="T1" fmla="*/ 0 h 57"/>
              <a:gd name="T2" fmla="*/ 0 w 50"/>
              <a:gd name="T3" fmla="*/ 36 h 57"/>
              <a:gd name="T4" fmla="*/ 0 w 50"/>
              <a:gd name="T5" fmla="*/ 57 h 57"/>
              <a:gd name="T6" fmla="*/ 50 w 50"/>
              <a:gd name="T7" fmla="*/ 0 h 57"/>
              <a:gd name="T8" fmla="*/ 30 w 50"/>
              <a:gd name="T9" fmla="*/ 0 h 57"/>
            </a:gdLst>
            <a:ahLst/>
            <a:cxnLst>
              <a:cxn ang="0">
                <a:pos x="T0" y="T1"/>
              </a:cxn>
              <a:cxn ang="0">
                <a:pos x="T2" y="T3"/>
              </a:cxn>
              <a:cxn ang="0">
                <a:pos x="T4" y="T5"/>
              </a:cxn>
              <a:cxn ang="0">
                <a:pos x="T6" y="T7"/>
              </a:cxn>
              <a:cxn ang="0">
                <a:pos x="T8" y="T9"/>
              </a:cxn>
            </a:cxnLst>
            <a:rect l="0" t="0" r="r" b="b"/>
            <a:pathLst>
              <a:path w="50" h="57">
                <a:moveTo>
                  <a:pt x="30" y="0"/>
                </a:moveTo>
                <a:cubicBezTo>
                  <a:pt x="30" y="22"/>
                  <a:pt x="13" y="32"/>
                  <a:pt x="0" y="36"/>
                </a:cubicBezTo>
                <a:cubicBezTo>
                  <a:pt x="0" y="57"/>
                  <a:pt x="0" y="57"/>
                  <a:pt x="0" y="57"/>
                </a:cubicBezTo>
                <a:cubicBezTo>
                  <a:pt x="21" y="51"/>
                  <a:pt x="49" y="35"/>
                  <a:pt x="50" y="0"/>
                </a:cubicBezTo>
                <a:lnTo>
                  <a:pt x="30" y="0"/>
                </a:lnTo>
                <a:close/>
              </a:path>
            </a:pathLst>
          </a:custGeom>
          <a:solidFill>
            <a:srgbClr val="AB672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Verdana"/>
              <a:ea typeface="+mn-ea"/>
              <a:cs typeface="+mn-cs"/>
            </a:endParaRPr>
          </a:p>
        </p:txBody>
      </p:sp>
      <p:sp>
        <p:nvSpPr>
          <p:cNvPr id="177" name="Freeform 22">
            <a:extLst>
              <a:ext uri="{FF2B5EF4-FFF2-40B4-BE49-F238E27FC236}">
                <a16:creationId xmlns:a16="http://schemas.microsoft.com/office/drawing/2014/main" id="{88A7165C-4E1D-4D41-9ABA-DEF9DEC242E9}"/>
              </a:ext>
            </a:extLst>
          </p:cNvPr>
          <p:cNvSpPr>
            <a:spLocks/>
          </p:cNvSpPr>
          <p:nvPr/>
        </p:nvSpPr>
        <p:spPr bwMode="auto">
          <a:xfrm flipV="1">
            <a:off x="7098097" y="2560043"/>
            <a:ext cx="294617" cy="277198"/>
          </a:xfrm>
          <a:custGeom>
            <a:avLst/>
            <a:gdLst>
              <a:gd name="T0" fmla="*/ 30 w 50"/>
              <a:gd name="T1" fmla="*/ 0 h 57"/>
              <a:gd name="T2" fmla="*/ 0 w 50"/>
              <a:gd name="T3" fmla="*/ 36 h 57"/>
              <a:gd name="T4" fmla="*/ 0 w 50"/>
              <a:gd name="T5" fmla="*/ 57 h 57"/>
              <a:gd name="T6" fmla="*/ 50 w 50"/>
              <a:gd name="T7" fmla="*/ 0 h 57"/>
              <a:gd name="T8" fmla="*/ 30 w 50"/>
              <a:gd name="T9" fmla="*/ 0 h 57"/>
            </a:gdLst>
            <a:ahLst/>
            <a:cxnLst>
              <a:cxn ang="0">
                <a:pos x="T0" y="T1"/>
              </a:cxn>
              <a:cxn ang="0">
                <a:pos x="T2" y="T3"/>
              </a:cxn>
              <a:cxn ang="0">
                <a:pos x="T4" y="T5"/>
              </a:cxn>
              <a:cxn ang="0">
                <a:pos x="T6" y="T7"/>
              </a:cxn>
              <a:cxn ang="0">
                <a:pos x="T8" y="T9"/>
              </a:cxn>
            </a:cxnLst>
            <a:rect l="0" t="0" r="r" b="b"/>
            <a:pathLst>
              <a:path w="50" h="57">
                <a:moveTo>
                  <a:pt x="30" y="0"/>
                </a:moveTo>
                <a:cubicBezTo>
                  <a:pt x="30" y="22"/>
                  <a:pt x="13" y="32"/>
                  <a:pt x="0" y="36"/>
                </a:cubicBezTo>
                <a:cubicBezTo>
                  <a:pt x="0" y="57"/>
                  <a:pt x="0" y="57"/>
                  <a:pt x="0" y="57"/>
                </a:cubicBezTo>
                <a:cubicBezTo>
                  <a:pt x="21" y="51"/>
                  <a:pt x="49" y="35"/>
                  <a:pt x="50" y="0"/>
                </a:cubicBezTo>
                <a:lnTo>
                  <a:pt x="30" y="0"/>
                </a:lnTo>
                <a:close/>
              </a:path>
            </a:pathLst>
          </a:custGeom>
          <a:solidFill>
            <a:srgbClr val="AB672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Verdana"/>
              <a:ea typeface="+mn-ea"/>
              <a:cs typeface="+mn-cs"/>
            </a:endParaRPr>
          </a:p>
        </p:txBody>
      </p:sp>
      <p:sp>
        <p:nvSpPr>
          <p:cNvPr id="178" name="Freeform 13">
            <a:extLst>
              <a:ext uri="{FF2B5EF4-FFF2-40B4-BE49-F238E27FC236}">
                <a16:creationId xmlns:a16="http://schemas.microsoft.com/office/drawing/2014/main" id="{70D97EA0-E929-489F-9544-AF832AA347E4}"/>
              </a:ext>
            </a:extLst>
          </p:cNvPr>
          <p:cNvSpPr>
            <a:spLocks/>
          </p:cNvSpPr>
          <p:nvPr/>
        </p:nvSpPr>
        <p:spPr bwMode="auto">
          <a:xfrm>
            <a:off x="7271006" y="2049540"/>
            <a:ext cx="115915" cy="304921"/>
          </a:xfrm>
          <a:custGeom>
            <a:avLst/>
            <a:gdLst>
              <a:gd name="T0" fmla="*/ 0 w 24"/>
              <a:gd name="T1" fmla="*/ 0 h 189"/>
              <a:gd name="T2" fmla="*/ 0 w 24"/>
              <a:gd name="T3" fmla="*/ 128 h 189"/>
              <a:gd name="T4" fmla="*/ 0 w 24"/>
              <a:gd name="T5" fmla="*/ 189 h 189"/>
              <a:gd name="T6" fmla="*/ 24 w 24"/>
              <a:gd name="T7" fmla="*/ 189 h 189"/>
              <a:gd name="T8" fmla="*/ 24 w 24"/>
              <a:gd name="T9" fmla="*/ 118 h 189"/>
              <a:gd name="T10" fmla="*/ 24 w 24"/>
              <a:gd name="T11" fmla="*/ 0 h 189"/>
              <a:gd name="T12" fmla="*/ 0 w 24"/>
              <a:gd name="T13" fmla="*/ 0 h 189"/>
            </a:gdLst>
            <a:ahLst/>
            <a:cxnLst>
              <a:cxn ang="0">
                <a:pos x="T0" y="T1"/>
              </a:cxn>
              <a:cxn ang="0">
                <a:pos x="T2" y="T3"/>
              </a:cxn>
              <a:cxn ang="0">
                <a:pos x="T4" y="T5"/>
              </a:cxn>
              <a:cxn ang="0">
                <a:pos x="T6" y="T7"/>
              </a:cxn>
              <a:cxn ang="0">
                <a:pos x="T8" y="T9"/>
              </a:cxn>
              <a:cxn ang="0">
                <a:pos x="T10" y="T11"/>
              </a:cxn>
              <a:cxn ang="0">
                <a:pos x="T12" y="T13"/>
              </a:cxn>
            </a:cxnLst>
            <a:rect l="0" t="0" r="r" b="b"/>
            <a:pathLst>
              <a:path w="24" h="189">
                <a:moveTo>
                  <a:pt x="0" y="0"/>
                </a:moveTo>
                <a:lnTo>
                  <a:pt x="0" y="128"/>
                </a:lnTo>
                <a:lnTo>
                  <a:pt x="0" y="189"/>
                </a:lnTo>
                <a:lnTo>
                  <a:pt x="24" y="189"/>
                </a:lnTo>
                <a:lnTo>
                  <a:pt x="24" y="118"/>
                </a:lnTo>
                <a:lnTo>
                  <a:pt x="24" y="0"/>
                </a:lnTo>
                <a:lnTo>
                  <a:pt x="0" y="0"/>
                </a:lnTo>
                <a:close/>
              </a:path>
            </a:pathLst>
          </a:custGeom>
          <a:solidFill>
            <a:srgbClr val="AB672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a:ea typeface="+mn-ea"/>
              <a:cs typeface="+mn-cs"/>
            </a:endParaRPr>
          </a:p>
        </p:txBody>
      </p:sp>
      <p:sp>
        <p:nvSpPr>
          <p:cNvPr id="179" name="TextBox 178">
            <a:extLst>
              <a:ext uri="{FF2B5EF4-FFF2-40B4-BE49-F238E27FC236}">
                <a16:creationId xmlns:a16="http://schemas.microsoft.com/office/drawing/2014/main" id="{5A6604CB-CEB1-43C7-9228-191165F2F682}"/>
              </a:ext>
            </a:extLst>
          </p:cNvPr>
          <p:cNvSpPr txBox="1"/>
          <p:nvPr/>
        </p:nvSpPr>
        <p:spPr>
          <a:xfrm>
            <a:off x="6813917" y="5727701"/>
            <a:ext cx="2710203" cy="246221"/>
          </a:xfrm>
          <a:prstGeom prst="rect">
            <a:avLst/>
          </a:prstGeom>
          <a:noFill/>
        </p:spPr>
        <p:txBody>
          <a:bodyPr wrap="square" lIns="0" tIns="0" rIns="0" bIns="0" rtlCol="0">
            <a:spAutoFit/>
          </a:bodyPr>
          <a:lstStyle/>
          <a:p>
            <a:pPr algn="ctr">
              <a:spcBef>
                <a:spcPts val="200"/>
              </a:spcBef>
              <a:buSzPct val="100000"/>
              <a:defRPr/>
            </a:pPr>
            <a:r>
              <a:rPr lang="en-US" sz="1600" b="1" kern="0" spc="50" dirty="0">
                <a:solidFill>
                  <a:srgbClr val="492F24"/>
                </a:solidFill>
                <a:ea typeface="Open Sans" panose="020B0606030504020204" pitchFamily="34" charset="0"/>
                <a:cs typeface="Calibri" panose="020F0502020204030204" pitchFamily="34" charset="0"/>
              </a:rPr>
              <a:t>QUARANTINE &amp; ISOLATION</a:t>
            </a:r>
          </a:p>
        </p:txBody>
      </p:sp>
      <p:sp>
        <p:nvSpPr>
          <p:cNvPr id="180" name="Freeform 26">
            <a:extLst>
              <a:ext uri="{FF2B5EF4-FFF2-40B4-BE49-F238E27FC236}">
                <a16:creationId xmlns:a16="http://schemas.microsoft.com/office/drawing/2014/main" id="{AE8C09FE-B541-4814-8059-6BE006D19CDA}"/>
              </a:ext>
            </a:extLst>
          </p:cNvPr>
          <p:cNvSpPr>
            <a:spLocks/>
          </p:cNvSpPr>
          <p:nvPr/>
        </p:nvSpPr>
        <p:spPr bwMode="auto">
          <a:xfrm flipV="1">
            <a:off x="7271620" y="1745297"/>
            <a:ext cx="394272" cy="277198"/>
          </a:xfrm>
          <a:custGeom>
            <a:avLst/>
            <a:gdLst>
              <a:gd name="T0" fmla="*/ 66 w 66"/>
              <a:gd name="T1" fmla="*/ 39 h 59"/>
              <a:gd name="T2" fmla="*/ 58 w 66"/>
              <a:gd name="T3" fmla="*/ 39 h 59"/>
              <a:gd name="T4" fmla="*/ 20 w 66"/>
              <a:gd name="T5" fmla="*/ 0 h 59"/>
              <a:gd name="T6" fmla="*/ 0 w 66"/>
              <a:gd name="T7" fmla="*/ 0 h 59"/>
              <a:gd name="T8" fmla="*/ 6 w 66"/>
              <a:gd name="T9" fmla="*/ 26 h 59"/>
              <a:gd name="T10" fmla="*/ 57 w 66"/>
              <a:gd name="T11" fmla="*/ 59 h 59"/>
              <a:gd name="T12" fmla="*/ 66 w 66"/>
              <a:gd name="T13" fmla="*/ 59 h 59"/>
              <a:gd name="T14" fmla="*/ 66 w 66"/>
              <a:gd name="T15" fmla="*/ 3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9">
                <a:moveTo>
                  <a:pt x="66" y="39"/>
                </a:moveTo>
                <a:cubicBezTo>
                  <a:pt x="63" y="39"/>
                  <a:pt x="60" y="39"/>
                  <a:pt x="58" y="39"/>
                </a:cubicBezTo>
                <a:cubicBezTo>
                  <a:pt x="24" y="37"/>
                  <a:pt x="20" y="9"/>
                  <a:pt x="20" y="0"/>
                </a:cubicBezTo>
                <a:cubicBezTo>
                  <a:pt x="0" y="0"/>
                  <a:pt x="0" y="0"/>
                  <a:pt x="0" y="0"/>
                </a:cubicBezTo>
                <a:cubicBezTo>
                  <a:pt x="0" y="5"/>
                  <a:pt x="1" y="15"/>
                  <a:pt x="6" y="26"/>
                </a:cubicBezTo>
                <a:cubicBezTo>
                  <a:pt x="12" y="40"/>
                  <a:pt x="26" y="57"/>
                  <a:pt x="57" y="59"/>
                </a:cubicBezTo>
                <a:cubicBezTo>
                  <a:pt x="60" y="59"/>
                  <a:pt x="63" y="59"/>
                  <a:pt x="66" y="59"/>
                </a:cubicBezTo>
                <a:lnTo>
                  <a:pt x="66" y="39"/>
                </a:lnTo>
                <a:close/>
              </a:path>
            </a:pathLst>
          </a:custGeom>
          <a:solidFill>
            <a:srgbClr val="492F2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a:ea typeface="+mn-ea"/>
              <a:cs typeface="+mn-cs"/>
            </a:endParaRPr>
          </a:p>
        </p:txBody>
      </p:sp>
      <p:sp>
        <p:nvSpPr>
          <p:cNvPr id="181" name="Freeform 23">
            <a:extLst>
              <a:ext uri="{FF2B5EF4-FFF2-40B4-BE49-F238E27FC236}">
                <a16:creationId xmlns:a16="http://schemas.microsoft.com/office/drawing/2014/main" id="{B5154FAE-99A9-4E17-B17E-844CC934BBF5}"/>
              </a:ext>
            </a:extLst>
          </p:cNvPr>
          <p:cNvSpPr>
            <a:spLocks/>
          </p:cNvSpPr>
          <p:nvPr/>
        </p:nvSpPr>
        <p:spPr bwMode="auto">
          <a:xfrm>
            <a:off x="7698299" y="1733753"/>
            <a:ext cx="748476" cy="108031"/>
          </a:xfrm>
          <a:custGeom>
            <a:avLst/>
            <a:gdLst>
              <a:gd name="T0" fmla="*/ 253 w 253"/>
              <a:gd name="T1" fmla="*/ 0 h 24"/>
              <a:gd name="T2" fmla="*/ 246 w 253"/>
              <a:gd name="T3" fmla="*/ 2 h 24"/>
              <a:gd name="T4" fmla="*/ 0 w 253"/>
              <a:gd name="T5" fmla="*/ 2 h 24"/>
              <a:gd name="T6" fmla="*/ 0 w 253"/>
              <a:gd name="T7" fmla="*/ 22 h 24"/>
              <a:gd name="T8" fmla="*/ 247 w 253"/>
              <a:gd name="T9" fmla="*/ 22 h 24"/>
              <a:gd name="T10" fmla="*/ 248 w 253"/>
              <a:gd name="T11" fmla="*/ 22 h 24"/>
              <a:gd name="T12" fmla="*/ 253 w 253"/>
              <a:gd name="T13" fmla="*/ 21 h 24"/>
              <a:gd name="T14" fmla="*/ 253 w 253"/>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24">
                <a:moveTo>
                  <a:pt x="253" y="0"/>
                </a:moveTo>
                <a:cubicBezTo>
                  <a:pt x="250" y="1"/>
                  <a:pt x="247" y="2"/>
                  <a:pt x="246" y="2"/>
                </a:cubicBezTo>
                <a:cubicBezTo>
                  <a:pt x="235" y="2"/>
                  <a:pt x="63" y="3"/>
                  <a:pt x="0" y="2"/>
                </a:cubicBezTo>
                <a:cubicBezTo>
                  <a:pt x="0" y="22"/>
                  <a:pt x="0" y="22"/>
                  <a:pt x="0" y="22"/>
                </a:cubicBezTo>
                <a:cubicBezTo>
                  <a:pt x="66" y="24"/>
                  <a:pt x="239" y="22"/>
                  <a:pt x="247" y="22"/>
                </a:cubicBezTo>
                <a:cubicBezTo>
                  <a:pt x="248" y="22"/>
                  <a:pt x="248" y="22"/>
                  <a:pt x="248" y="22"/>
                </a:cubicBezTo>
                <a:cubicBezTo>
                  <a:pt x="249" y="21"/>
                  <a:pt x="251" y="21"/>
                  <a:pt x="253" y="21"/>
                </a:cubicBezTo>
                <a:lnTo>
                  <a:pt x="253" y="0"/>
                </a:lnTo>
                <a:close/>
              </a:path>
            </a:pathLst>
          </a:custGeom>
          <a:solidFill>
            <a:srgbClr val="492F2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a:ea typeface="+mn-ea"/>
              <a:cs typeface="+mn-cs"/>
            </a:endParaRPr>
          </a:p>
        </p:txBody>
      </p:sp>
      <p:sp>
        <p:nvSpPr>
          <p:cNvPr id="182" name="Freeform 23">
            <a:extLst>
              <a:ext uri="{FF2B5EF4-FFF2-40B4-BE49-F238E27FC236}">
                <a16:creationId xmlns:a16="http://schemas.microsoft.com/office/drawing/2014/main" id="{73CAD7ED-38AA-402A-A704-ECC2266268ED}"/>
              </a:ext>
            </a:extLst>
          </p:cNvPr>
          <p:cNvSpPr>
            <a:spLocks/>
          </p:cNvSpPr>
          <p:nvPr/>
        </p:nvSpPr>
        <p:spPr bwMode="auto">
          <a:xfrm>
            <a:off x="8479471" y="1733752"/>
            <a:ext cx="748476" cy="108031"/>
          </a:xfrm>
          <a:custGeom>
            <a:avLst/>
            <a:gdLst>
              <a:gd name="T0" fmla="*/ 253 w 253"/>
              <a:gd name="T1" fmla="*/ 0 h 24"/>
              <a:gd name="T2" fmla="*/ 246 w 253"/>
              <a:gd name="T3" fmla="*/ 2 h 24"/>
              <a:gd name="T4" fmla="*/ 0 w 253"/>
              <a:gd name="T5" fmla="*/ 2 h 24"/>
              <a:gd name="T6" fmla="*/ 0 w 253"/>
              <a:gd name="T7" fmla="*/ 22 h 24"/>
              <a:gd name="T8" fmla="*/ 247 w 253"/>
              <a:gd name="T9" fmla="*/ 22 h 24"/>
              <a:gd name="T10" fmla="*/ 248 w 253"/>
              <a:gd name="T11" fmla="*/ 22 h 24"/>
              <a:gd name="T12" fmla="*/ 253 w 253"/>
              <a:gd name="T13" fmla="*/ 21 h 24"/>
              <a:gd name="T14" fmla="*/ 253 w 253"/>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24">
                <a:moveTo>
                  <a:pt x="253" y="0"/>
                </a:moveTo>
                <a:cubicBezTo>
                  <a:pt x="250" y="1"/>
                  <a:pt x="247" y="2"/>
                  <a:pt x="246" y="2"/>
                </a:cubicBezTo>
                <a:cubicBezTo>
                  <a:pt x="235" y="2"/>
                  <a:pt x="63" y="3"/>
                  <a:pt x="0" y="2"/>
                </a:cubicBezTo>
                <a:cubicBezTo>
                  <a:pt x="0" y="22"/>
                  <a:pt x="0" y="22"/>
                  <a:pt x="0" y="22"/>
                </a:cubicBezTo>
                <a:cubicBezTo>
                  <a:pt x="66" y="24"/>
                  <a:pt x="239" y="22"/>
                  <a:pt x="247" y="22"/>
                </a:cubicBezTo>
                <a:cubicBezTo>
                  <a:pt x="248" y="22"/>
                  <a:pt x="248" y="22"/>
                  <a:pt x="248" y="22"/>
                </a:cubicBezTo>
                <a:cubicBezTo>
                  <a:pt x="249" y="21"/>
                  <a:pt x="251" y="21"/>
                  <a:pt x="253" y="21"/>
                </a:cubicBezTo>
                <a:lnTo>
                  <a:pt x="253" y="0"/>
                </a:lnTo>
                <a:close/>
              </a:path>
            </a:pathLst>
          </a:custGeom>
          <a:solidFill>
            <a:srgbClr val="492F2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a:ea typeface="+mn-ea"/>
              <a:cs typeface="+mn-cs"/>
            </a:endParaRPr>
          </a:p>
        </p:txBody>
      </p:sp>
      <p:grpSp>
        <p:nvGrpSpPr>
          <p:cNvPr id="183" name="Group 444">
            <a:extLst>
              <a:ext uri="{FF2B5EF4-FFF2-40B4-BE49-F238E27FC236}">
                <a16:creationId xmlns:a16="http://schemas.microsoft.com/office/drawing/2014/main" id="{4F3AA5BD-1AB1-4545-89CD-2AAC6EB3FC1D}"/>
              </a:ext>
            </a:extLst>
          </p:cNvPr>
          <p:cNvGrpSpPr>
            <a:grpSpLocks noChangeAspect="1"/>
          </p:cNvGrpSpPr>
          <p:nvPr/>
        </p:nvGrpSpPr>
        <p:grpSpPr bwMode="auto">
          <a:xfrm>
            <a:off x="6612749" y="1049646"/>
            <a:ext cx="201168" cy="201168"/>
            <a:chOff x="2630" y="1597"/>
            <a:chExt cx="340" cy="340"/>
          </a:xfrm>
          <a:solidFill>
            <a:srgbClr val="AB6728"/>
          </a:solidFill>
        </p:grpSpPr>
        <p:sp>
          <p:nvSpPr>
            <p:cNvPr id="184" name="Freeform 445">
              <a:extLst>
                <a:ext uri="{FF2B5EF4-FFF2-40B4-BE49-F238E27FC236}">
                  <a16:creationId xmlns:a16="http://schemas.microsoft.com/office/drawing/2014/main" id="{A3A6E1D3-2E31-4FCF-8B5D-0EE345060D37}"/>
                </a:ext>
              </a:extLst>
            </p:cNvPr>
            <p:cNvSpPr>
              <a:spLocks noEditPoints="1"/>
            </p:cNvSpPr>
            <p:nvPr/>
          </p:nvSpPr>
          <p:spPr bwMode="auto">
            <a:xfrm>
              <a:off x="2630" y="1597"/>
              <a:ext cx="340" cy="340"/>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446">
              <a:extLst>
                <a:ext uri="{FF2B5EF4-FFF2-40B4-BE49-F238E27FC236}">
                  <a16:creationId xmlns:a16="http://schemas.microsoft.com/office/drawing/2014/main" id="{1D25F812-FBB9-4B43-B9BB-D4024432A7DF}"/>
                </a:ext>
              </a:extLst>
            </p:cNvPr>
            <p:cNvSpPr>
              <a:spLocks/>
            </p:cNvSpPr>
            <p:nvPr/>
          </p:nvSpPr>
          <p:spPr bwMode="auto">
            <a:xfrm>
              <a:off x="2694" y="1661"/>
              <a:ext cx="212" cy="212"/>
            </a:xfrm>
            <a:custGeom>
              <a:avLst/>
              <a:gdLst>
                <a:gd name="T0" fmla="*/ 309 w 320"/>
                <a:gd name="T1" fmla="*/ 150 h 320"/>
                <a:gd name="T2" fmla="*/ 171 w 320"/>
                <a:gd name="T3" fmla="*/ 150 h 320"/>
                <a:gd name="T4" fmla="*/ 171 w 320"/>
                <a:gd name="T5" fmla="*/ 11 h 320"/>
                <a:gd name="T6" fmla="*/ 160 w 320"/>
                <a:gd name="T7" fmla="*/ 0 h 320"/>
                <a:gd name="T8" fmla="*/ 149 w 320"/>
                <a:gd name="T9" fmla="*/ 11 h 320"/>
                <a:gd name="T10" fmla="*/ 149 w 320"/>
                <a:gd name="T11" fmla="*/ 150 h 320"/>
                <a:gd name="T12" fmla="*/ 11 w 320"/>
                <a:gd name="T13" fmla="*/ 150 h 320"/>
                <a:gd name="T14" fmla="*/ 0 w 320"/>
                <a:gd name="T15" fmla="*/ 160 h 320"/>
                <a:gd name="T16" fmla="*/ 11 w 320"/>
                <a:gd name="T17" fmla="*/ 171 h 320"/>
                <a:gd name="T18" fmla="*/ 149 w 320"/>
                <a:gd name="T19" fmla="*/ 171 h 320"/>
                <a:gd name="T20" fmla="*/ 149 w 320"/>
                <a:gd name="T21" fmla="*/ 310 h 320"/>
                <a:gd name="T22" fmla="*/ 160 w 320"/>
                <a:gd name="T23" fmla="*/ 320 h 320"/>
                <a:gd name="T24" fmla="*/ 171 w 320"/>
                <a:gd name="T25" fmla="*/ 310 h 320"/>
                <a:gd name="T26" fmla="*/ 171 w 320"/>
                <a:gd name="T27" fmla="*/ 171 h 320"/>
                <a:gd name="T28" fmla="*/ 309 w 320"/>
                <a:gd name="T29" fmla="*/ 171 h 320"/>
                <a:gd name="T30" fmla="*/ 320 w 320"/>
                <a:gd name="T31" fmla="*/ 160 h 320"/>
                <a:gd name="T32" fmla="*/ 309 w 320"/>
                <a:gd name="T33" fmla="*/ 15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0" h="320">
                  <a:moveTo>
                    <a:pt x="309" y="150"/>
                  </a:moveTo>
                  <a:cubicBezTo>
                    <a:pt x="171" y="150"/>
                    <a:pt x="171" y="150"/>
                    <a:pt x="171" y="150"/>
                  </a:cubicBezTo>
                  <a:cubicBezTo>
                    <a:pt x="171" y="11"/>
                    <a:pt x="171" y="11"/>
                    <a:pt x="171" y="11"/>
                  </a:cubicBezTo>
                  <a:cubicBezTo>
                    <a:pt x="171" y="5"/>
                    <a:pt x="166" y="0"/>
                    <a:pt x="160" y="0"/>
                  </a:cubicBezTo>
                  <a:cubicBezTo>
                    <a:pt x="154" y="0"/>
                    <a:pt x="149" y="5"/>
                    <a:pt x="149" y="11"/>
                  </a:cubicBezTo>
                  <a:cubicBezTo>
                    <a:pt x="149" y="150"/>
                    <a:pt x="149" y="150"/>
                    <a:pt x="149" y="150"/>
                  </a:cubicBezTo>
                  <a:cubicBezTo>
                    <a:pt x="11" y="150"/>
                    <a:pt x="11" y="150"/>
                    <a:pt x="11" y="150"/>
                  </a:cubicBezTo>
                  <a:cubicBezTo>
                    <a:pt x="5" y="150"/>
                    <a:pt x="0" y="154"/>
                    <a:pt x="0" y="160"/>
                  </a:cubicBezTo>
                  <a:cubicBezTo>
                    <a:pt x="0" y="166"/>
                    <a:pt x="5" y="171"/>
                    <a:pt x="11" y="171"/>
                  </a:cubicBezTo>
                  <a:cubicBezTo>
                    <a:pt x="149" y="171"/>
                    <a:pt x="149" y="171"/>
                    <a:pt x="149" y="171"/>
                  </a:cubicBezTo>
                  <a:cubicBezTo>
                    <a:pt x="149" y="310"/>
                    <a:pt x="149" y="310"/>
                    <a:pt x="149" y="310"/>
                  </a:cubicBezTo>
                  <a:cubicBezTo>
                    <a:pt x="149" y="316"/>
                    <a:pt x="154" y="320"/>
                    <a:pt x="160" y="320"/>
                  </a:cubicBezTo>
                  <a:cubicBezTo>
                    <a:pt x="166" y="320"/>
                    <a:pt x="171" y="316"/>
                    <a:pt x="171" y="310"/>
                  </a:cubicBezTo>
                  <a:cubicBezTo>
                    <a:pt x="171" y="171"/>
                    <a:pt x="171" y="171"/>
                    <a:pt x="171" y="171"/>
                  </a:cubicBezTo>
                  <a:cubicBezTo>
                    <a:pt x="309" y="171"/>
                    <a:pt x="309" y="171"/>
                    <a:pt x="309" y="171"/>
                  </a:cubicBezTo>
                  <a:cubicBezTo>
                    <a:pt x="315" y="171"/>
                    <a:pt x="320" y="166"/>
                    <a:pt x="320" y="160"/>
                  </a:cubicBezTo>
                  <a:cubicBezTo>
                    <a:pt x="320" y="154"/>
                    <a:pt x="315" y="150"/>
                    <a:pt x="309" y="15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6" name="TextBox 185">
            <a:extLst>
              <a:ext uri="{FF2B5EF4-FFF2-40B4-BE49-F238E27FC236}">
                <a16:creationId xmlns:a16="http://schemas.microsoft.com/office/drawing/2014/main" id="{A00BA780-B55C-4DB8-BF15-18D22EE85619}"/>
              </a:ext>
            </a:extLst>
          </p:cNvPr>
          <p:cNvSpPr txBox="1"/>
          <p:nvPr/>
        </p:nvSpPr>
        <p:spPr>
          <a:xfrm>
            <a:off x="627127" y="2162724"/>
            <a:ext cx="1258027" cy="769441"/>
          </a:xfrm>
          <a:prstGeom prst="rect">
            <a:avLst/>
          </a:prstGeom>
          <a:noFill/>
        </p:spPr>
        <p:txBody>
          <a:bodyPr vert="horz" wrap="square" lIns="0" tIns="0" rIns="0" bIns="0" rtlCol="0">
            <a:spAutoFit/>
          </a:bodyPr>
          <a:lstStyle/>
          <a:p>
            <a:pPr marL="0" marR="0" lvl="0" indent="0" algn="r" defTabSz="914400" rtl="0" eaLnBrk="1" fontAlgn="auto" latinLnBrk="0" hangingPunct="1">
              <a:lnSpc>
                <a:spcPct val="100000"/>
              </a:lnSpc>
              <a:spcBef>
                <a:spcPts val="200"/>
              </a:spcBef>
              <a:spcAft>
                <a:spcPts val="0"/>
              </a:spcAft>
              <a:buClrTx/>
              <a:buSzPct val="100000"/>
              <a:buFontTx/>
              <a:buNone/>
              <a:tabLst/>
              <a:defRPr/>
            </a:pPr>
            <a:r>
              <a:rPr kumimoji="0" lang="en-US" sz="1000" b="0" i="0" strike="noStrike" kern="0" cap="none" spc="0" normalizeH="0" baseline="0" noProof="0" dirty="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Dashboard is updated, metrics are reported to </a:t>
            </a:r>
            <a:r>
              <a:rPr lang="en-US" sz="1000" kern="0" dirty="0">
                <a:solidFill>
                  <a:prstClr val="black"/>
                </a:solidFill>
                <a:latin typeface="Calibri" panose="020F0502020204030204" pitchFamily="34" charset="0"/>
                <a:ea typeface="Open Sans" panose="020B0606030504020204" pitchFamily="34" charset="0"/>
                <a:cs typeface="Calibri" panose="020F0502020204030204" pitchFamily="34" charset="0"/>
              </a:rPr>
              <a:t>leadership</a:t>
            </a:r>
            <a:r>
              <a:rPr kumimoji="0" lang="en-US" sz="1000" b="0" i="0" strike="noStrike" kern="0" cap="none" spc="0" normalizeH="0" baseline="0" noProof="0" dirty="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 and Positive Cases are created in Team Dynamix (TD)</a:t>
            </a:r>
          </a:p>
        </p:txBody>
      </p:sp>
      <p:sp>
        <p:nvSpPr>
          <p:cNvPr id="187" name="TextBox 186">
            <a:extLst>
              <a:ext uri="{FF2B5EF4-FFF2-40B4-BE49-F238E27FC236}">
                <a16:creationId xmlns:a16="http://schemas.microsoft.com/office/drawing/2014/main" id="{8D8EA7FA-490C-45C7-9F9A-F4D90E3AE82B}"/>
              </a:ext>
            </a:extLst>
          </p:cNvPr>
          <p:cNvSpPr txBox="1"/>
          <p:nvPr/>
        </p:nvSpPr>
        <p:spPr>
          <a:xfrm>
            <a:off x="696763" y="5730504"/>
            <a:ext cx="1439497" cy="246221"/>
          </a:xfrm>
          <a:prstGeom prst="rect">
            <a:avLst/>
          </a:prstGeom>
          <a:noFill/>
        </p:spPr>
        <p:txBody>
          <a:bodyPr wrap="none" lIns="0" tIns="0" rIns="0" bIns="0" rtlCol="0">
            <a:spAutoFit/>
          </a:bodyPr>
          <a:lstStyle/>
          <a:p>
            <a:pPr algn="ctr">
              <a:spcBef>
                <a:spcPts val="600"/>
              </a:spcBef>
              <a:buSzPct val="100000"/>
            </a:pPr>
            <a:r>
              <a:rPr lang="en-US" sz="1600" b="1" kern="0" spc="50" dirty="0">
                <a:solidFill>
                  <a:srgbClr val="AF9430"/>
                </a:solidFill>
                <a:ea typeface="Open Sans" panose="020B0606030504020204" pitchFamily="34" charset="0"/>
                <a:cs typeface="Calibri" panose="020F0502020204030204" pitchFamily="34" charset="0"/>
              </a:rPr>
              <a:t>DATA ANALYSIS</a:t>
            </a:r>
          </a:p>
        </p:txBody>
      </p:sp>
      <p:sp>
        <p:nvSpPr>
          <p:cNvPr id="188" name="TextBox 187">
            <a:extLst>
              <a:ext uri="{FF2B5EF4-FFF2-40B4-BE49-F238E27FC236}">
                <a16:creationId xmlns:a16="http://schemas.microsoft.com/office/drawing/2014/main" id="{063B8B3D-0D6A-4835-801D-7623E899C60E}"/>
              </a:ext>
            </a:extLst>
          </p:cNvPr>
          <p:cNvSpPr txBox="1"/>
          <p:nvPr/>
        </p:nvSpPr>
        <p:spPr>
          <a:xfrm>
            <a:off x="641370" y="3170938"/>
            <a:ext cx="1167035" cy="615553"/>
          </a:xfrm>
          <a:prstGeom prst="rect">
            <a:avLst/>
          </a:prstGeom>
          <a:noFill/>
        </p:spPr>
        <p:txBody>
          <a:bodyPr vert="horz" wrap="square" lIns="0" tIns="0" rIns="0" bIns="0" rtlCol="0" anchor="ctr">
            <a:spAutoFit/>
          </a:bodyPr>
          <a:lstStyle/>
          <a:p>
            <a:pPr lvl="0" algn="r">
              <a:spcBef>
                <a:spcPts val="200"/>
              </a:spcBef>
              <a:buSzPct val="100000"/>
              <a:defRPr/>
            </a:pPr>
            <a:r>
              <a:rPr kumimoji="0" lang="en-US" sz="1000" b="0" i="0" u="none" strike="noStrike" kern="0" cap="none" spc="0" normalizeH="0" baseline="0" noProof="0" dirty="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Data reports are </a:t>
            </a:r>
            <a:r>
              <a:rPr lang="en-US" sz="1000" kern="0" dirty="0">
                <a:solidFill>
                  <a:prstClr val="black"/>
                </a:solidFill>
                <a:latin typeface="Calibri" panose="020F0502020204030204" pitchFamily="34" charset="0"/>
                <a:ea typeface="Open Sans" panose="020B0606030504020204" pitchFamily="34" charset="0"/>
                <a:cs typeface="Calibri" panose="020F0502020204030204" pitchFamily="34" charset="0"/>
              </a:rPr>
              <a:t>distributed to WDOH, EEPG, RLDS, and COVID Hub staff</a:t>
            </a:r>
            <a:endParaRPr kumimoji="0" lang="en-US" sz="1000" b="0" i="0" u="none" strike="noStrike" kern="0" cap="none" spc="0" normalizeH="0" baseline="0" noProof="0" dirty="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189" name="TextBox 188">
            <a:extLst>
              <a:ext uri="{FF2B5EF4-FFF2-40B4-BE49-F238E27FC236}">
                <a16:creationId xmlns:a16="http://schemas.microsoft.com/office/drawing/2014/main" id="{D9E5AF66-0244-4269-8C4F-CE3C0EB6DDED}"/>
              </a:ext>
            </a:extLst>
          </p:cNvPr>
          <p:cNvSpPr txBox="1"/>
          <p:nvPr/>
        </p:nvSpPr>
        <p:spPr>
          <a:xfrm>
            <a:off x="3742518" y="2956970"/>
            <a:ext cx="883574" cy="615553"/>
          </a:xfrm>
          <a:prstGeom prst="rect">
            <a:avLst/>
          </a:prstGeom>
          <a:noFill/>
        </p:spPr>
        <p:txBody>
          <a:bodyPr vert="horz" wrap="square" lIns="0" tIns="0" rIns="0" bIns="0" rtlCol="0">
            <a:spAutoFit/>
          </a:bodyPr>
          <a:lstStyle/>
          <a:p>
            <a:pPr marL="0" marR="0" lvl="0" indent="0" defTabSz="914400" rtl="0" eaLnBrk="1" fontAlgn="auto" latinLnBrk="0" hangingPunct="1">
              <a:lnSpc>
                <a:spcPct val="100000"/>
              </a:lnSpc>
              <a:spcBef>
                <a:spcPts val="200"/>
              </a:spcBef>
              <a:spcAft>
                <a:spcPts val="0"/>
              </a:spcAft>
              <a:buClrTx/>
              <a:buSzPct val="100000"/>
              <a:buFontTx/>
              <a:buNone/>
              <a:tabLst/>
              <a:defRPr/>
            </a:pPr>
            <a:r>
              <a:rPr lang="en-US" sz="1000" kern="0" dirty="0">
                <a:solidFill>
                  <a:prstClr val="black"/>
                </a:solidFill>
                <a:latin typeface="Calibri" panose="020F0502020204030204" pitchFamily="34" charset="0"/>
                <a:ea typeface="Open Sans" panose="020B0606030504020204" pitchFamily="34" charset="0"/>
                <a:cs typeface="Calibri" panose="020F0502020204030204" pitchFamily="34" charset="0"/>
              </a:rPr>
              <a:t>Contact Tracer views Google Doc to view assigned cases</a:t>
            </a:r>
            <a:endParaRPr kumimoji="0" lang="en-US" sz="1000" b="0" i="0" strike="noStrike" kern="0" cap="none" spc="0" normalizeH="0" baseline="0" noProof="0" dirty="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190" name="TextBox 189">
            <a:extLst>
              <a:ext uri="{FF2B5EF4-FFF2-40B4-BE49-F238E27FC236}">
                <a16:creationId xmlns:a16="http://schemas.microsoft.com/office/drawing/2014/main" id="{585AE188-E178-4435-9467-11FB27C1D13D}"/>
              </a:ext>
            </a:extLst>
          </p:cNvPr>
          <p:cNvSpPr txBox="1"/>
          <p:nvPr/>
        </p:nvSpPr>
        <p:spPr>
          <a:xfrm>
            <a:off x="3725063" y="3903003"/>
            <a:ext cx="996582" cy="1077218"/>
          </a:xfrm>
          <a:prstGeom prst="rect">
            <a:avLst/>
          </a:prstGeom>
          <a:noFill/>
        </p:spPr>
        <p:txBody>
          <a:bodyPr vert="horz" wrap="square" lIns="0" tIns="0" rIns="0" bIns="0" rtlCol="0">
            <a:spAutoFit/>
          </a:bodyPr>
          <a:lstStyle/>
          <a:p>
            <a:pPr marL="0" marR="0" lvl="0" indent="0" defTabSz="914400" rtl="0" eaLnBrk="1" fontAlgn="auto" latinLnBrk="0" hangingPunct="1">
              <a:lnSpc>
                <a:spcPct val="100000"/>
              </a:lnSpc>
              <a:spcBef>
                <a:spcPts val="200"/>
              </a:spcBef>
              <a:spcAft>
                <a:spcPts val="0"/>
              </a:spcAft>
              <a:buClrTx/>
              <a:buSzPct val="100000"/>
              <a:buFontTx/>
              <a:buNone/>
              <a:tabLst/>
              <a:defRPr/>
            </a:pPr>
            <a:r>
              <a:rPr lang="en-US" sz="1000" kern="0" dirty="0">
                <a:solidFill>
                  <a:prstClr val="black"/>
                </a:solidFill>
                <a:latin typeface="Calibri" panose="020F0502020204030204" pitchFamily="34" charset="0"/>
                <a:ea typeface="Open Sans" panose="020B0606030504020204" pitchFamily="34" charset="0"/>
                <a:cs typeface="Calibri" panose="020F0502020204030204" pitchFamily="34" charset="0"/>
              </a:rPr>
              <a:t>Contact Tracer conducts outreach to Positive Case, identifies Close Contacts, and adds notes to Google Doc</a:t>
            </a:r>
            <a:endParaRPr kumimoji="0" lang="en-US" sz="1000" b="0" i="0" strike="noStrike" kern="0" cap="none" spc="0" normalizeH="0" baseline="0" noProof="0" dirty="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191" name="TextBox 190">
            <a:extLst>
              <a:ext uri="{FF2B5EF4-FFF2-40B4-BE49-F238E27FC236}">
                <a16:creationId xmlns:a16="http://schemas.microsoft.com/office/drawing/2014/main" id="{1AE986F5-CF43-4FBF-918B-FFFD8C62EAB5}"/>
              </a:ext>
            </a:extLst>
          </p:cNvPr>
          <p:cNvSpPr txBox="1"/>
          <p:nvPr/>
        </p:nvSpPr>
        <p:spPr>
          <a:xfrm>
            <a:off x="4455740" y="1880682"/>
            <a:ext cx="1218088" cy="769441"/>
          </a:xfrm>
          <a:prstGeom prst="rect">
            <a:avLst/>
          </a:prstGeom>
          <a:noFill/>
        </p:spPr>
        <p:txBody>
          <a:bodyPr vert="horz" wrap="square" lIns="0" tIns="0" rIns="0" bIns="0" rtlCol="0">
            <a:spAutoFit/>
          </a:bodyPr>
          <a:lstStyle/>
          <a:p>
            <a:pPr>
              <a:spcBef>
                <a:spcPts val="200"/>
              </a:spcBef>
              <a:buSzPct val="100000"/>
              <a:defRPr/>
            </a:pPr>
            <a:r>
              <a:rPr lang="en-US" sz="1000" kern="0" dirty="0">
                <a:solidFill>
                  <a:prstClr val="black"/>
                </a:solidFill>
                <a:latin typeface="Calibri" panose="020F0502020204030204" pitchFamily="34" charset="0"/>
                <a:ea typeface="Open Sans" panose="020B0606030504020204" pitchFamily="34" charset="0"/>
                <a:cs typeface="Calibri" panose="020F0502020204030204" pitchFamily="34" charset="0"/>
              </a:rPr>
              <a:t>Positive Case information and Close Contacts are input into Google Doc, TD, and RedCap</a:t>
            </a:r>
          </a:p>
        </p:txBody>
      </p:sp>
      <p:sp>
        <p:nvSpPr>
          <p:cNvPr id="192" name="TextBox 191">
            <a:extLst>
              <a:ext uri="{FF2B5EF4-FFF2-40B4-BE49-F238E27FC236}">
                <a16:creationId xmlns:a16="http://schemas.microsoft.com/office/drawing/2014/main" id="{B0013A8E-B201-4167-A902-94DA5A5E0C06}"/>
              </a:ext>
            </a:extLst>
          </p:cNvPr>
          <p:cNvSpPr txBox="1"/>
          <p:nvPr/>
        </p:nvSpPr>
        <p:spPr>
          <a:xfrm>
            <a:off x="6106355" y="2775743"/>
            <a:ext cx="1001080" cy="923330"/>
          </a:xfrm>
          <a:prstGeom prst="rect">
            <a:avLst/>
          </a:prstGeom>
          <a:noFill/>
        </p:spPr>
        <p:txBody>
          <a:bodyPr vert="horz" wrap="square" lIns="0" tIns="0" rIns="0" bIns="0" rtlCol="0">
            <a:spAutoFit/>
          </a:bodyPr>
          <a:lstStyle/>
          <a:p>
            <a:pPr lvl="0">
              <a:spcBef>
                <a:spcPts val="200"/>
              </a:spcBef>
              <a:buSzPct val="100000"/>
              <a:defRPr/>
            </a:pPr>
            <a:r>
              <a:rPr lang="en-US" sz="1000" kern="0" dirty="0">
                <a:solidFill>
                  <a:prstClr val="black"/>
                </a:solidFill>
                <a:latin typeface="Calibri" panose="020F0502020204030204" pitchFamily="34" charset="0"/>
                <a:ea typeface="Open Sans" panose="020B0606030504020204" pitchFamily="34" charset="0"/>
                <a:cs typeface="Calibri" panose="020F0502020204030204" pitchFamily="34" charset="0"/>
              </a:rPr>
              <a:t>Contact Tracers call Close Contacts and issue official quarantine orders in accordance with WDOH policy.  </a:t>
            </a:r>
            <a:endParaRPr kumimoji="0" lang="en-US" sz="1000" b="0" i="0" strike="noStrike" kern="0" cap="none" spc="0" normalizeH="0" baseline="0" noProof="0" dirty="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193" name="TextBox 192">
            <a:extLst>
              <a:ext uri="{FF2B5EF4-FFF2-40B4-BE49-F238E27FC236}">
                <a16:creationId xmlns:a16="http://schemas.microsoft.com/office/drawing/2014/main" id="{3B65EE20-DBFA-4EE9-9652-9BC074801724}"/>
              </a:ext>
            </a:extLst>
          </p:cNvPr>
          <p:cNvSpPr txBox="1"/>
          <p:nvPr/>
        </p:nvSpPr>
        <p:spPr>
          <a:xfrm>
            <a:off x="8493475" y="1016631"/>
            <a:ext cx="1150047" cy="615553"/>
          </a:xfrm>
          <a:prstGeom prst="rect">
            <a:avLst/>
          </a:prstGeom>
          <a:noFill/>
        </p:spPr>
        <p:txBody>
          <a:bodyPr vert="horz" wrap="square" lIns="0" tIns="0" rIns="0" bIns="0" rtlCol="0">
            <a:spAutoFit/>
          </a:bodyPr>
          <a:lstStyle/>
          <a:p>
            <a:pPr marL="0" marR="0" lvl="0" indent="0" defTabSz="914400" rtl="0" eaLnBrk="1" fontAlgn="auto" latinLnBrk="0" hangingPunct="1">
              <a:lnSpc>
                <a:spcPct val="100000"/>
              </a:lnSpc>
              <a:spcBef>
                <a:spcPts val="200"/>
              </a:spcBef>
              <a:spcAft>
                <a:spcPts val="0"/>
              </a:spcAft>
              <a:buClrTx/>
              <a:buSzPct val="100000"/>
              <a:buFontTx/>
              <a:buNone/>
              <a:tabLst/>
              <a:defRPr/>
            </a:pPr>
            <a:r>
              <a:rPr kumimoji="0" lang="en-US" sz="1000" b="0" i="0" strike="noStrike" kern="0" cap="none" spc="0" normalizeH="0" baseline="0" noProof="0" dirty="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Nycole works with RLDS to move on-campus Positive Cases into isolation housing</a:t>
            </a:r>
          </a:p>
        </p:txBody>
      </p:sp>
      <p:sp>
        <p:nvSpPr>
          <p:cNvPr id="194" name="TextBox 193">
            <a:extLst>
              <a:ext uri="{FF2B5EF4-FFF2-40B4-BE49-F238E27FC236}">
                <a16:creationId xmlns:a16="http://schemas.microsoft.com/office/drawing/2014/main" id="{FE797189-3FBB-4B67-9DB4-A981BB23A2B9}"/>
              </a:ext>
            </a:extLst>
          </p:cNvPr>
          <p:cNvSpPr txBox="1"/>
          <p:nvPr/>
        </p:nvSpPr>
        <p:spPr>
          <a:xfrm>
            <a:off x="10114443" y="1016366"/>
            <a:ext cx="954831" cy="615553"/>
          </a:xfrm>
          <a:prstGeom prst="rect">
            <a:avLst/>
          </a:prstGeom>
          <a:noFill/>
        </p:spPr>
        <p:txBody>
          <a:bodyPr vert="horz" wrap="square" lIns="0" tIns="0" rIns="0" bIns="0" rtlCol="0">
            <a:spAutoFit/>
          </a:bodyPr>
          <a:lstStyle/>
          <a:p>
            <a:pPr marL="0" marR="0" lvl="0" indent="0" defTabSz="914400" rtl="0" eaLnBrk="1" fontAlgn="auto" latinLnBrk="0" hangingPunct="1">
              <a:lnSpc>
                <a:spcPct val="100000"/>
              </a:lnSpc>
              <a:spcBef>
                <a:spcPts val="200"/>
              </a:spcBef>
              <a:spcAft>
                <a:spcPts val="0"/>
              </a:spcAft>
              <a:buClrTx/>
              <a:buSzPct val="100000"/>
              <a:buFontTx/>
              <a:buNone/>
              <a:tabLst/>
              <a:defRPr/>
            </a:pPr>
            <a:r>
              <a:rPr kumimoji="0" lang="en-US" sz="1000" b="0" i="0" strike="noStrike" kern="0" cap="none" spc="0" normalizeH="0" baseline="0" noProof="0" dirty="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Q/I Support Coordinator checks in with isolated students</a:t>
            </a:r>
          </a:p>
        </p:txBody>
      </p:sp>
      <p:sp>
        <p:nvSpPr>
          <p:cNvPr id="195" name="TextBox 194">
            <a:extLst>
              <a:ext uri="{FF2B5EF4-FFF2-40B4-BE49-F238E27FC236}">
                <a16:creationId xmlns:a16="http://schemas.microsoft.com/office/drawing/2014/main" id="{40573FFC-C21B-4560-833F-21FBF686E2D4}"/>
              </a:ext>
            </a:extLst>
          </p:cNvPr>
          <p:cNvSpPr txBox="1"/>
          <p:nvPr/>
        </p:nvSpPr>
        <p:spPr>
          <a:xfrm>
            <a:off x="6887520" y="1018453"/>
            <a:ext cx="978417" cy="615553"/>
          </a:xfrm>
          <a:prstGeom prst="rect">
            <a:avLst/>
          </a:prstGeom>
          <a:noFill/>
        </p:spPr>
        <p:txBody>
          <a:bodyPr vert="horz" wrap="square" lIns="0" tIns="0" rIns="0" bIns="0" rtlCol="0">
            <a:spAutoFit/>
          </a:bodyPr>
          <a:lstStyle/>
          <a:p>
            <a:pPr marL="0" marR="0" lvl="0" indent="0" defTabSz="914400" rtl="0" eaLnBrk="1" fontAlgn="auto" latinLnBrk="0" hangingPunct="1">
              <a:lnSpc>
                <a:spcPct val="100000"/>
              </a:lnSpc>
              <a:spcBef>
                <a:spcPts val="200"/>
              </a:spcBef>
              <a:spcAft>
                <a:spcPts val="0"/>
              </a:spcAft>
              <a:buClrTx/>
              <a:buSzPct val="100000"/>
              <a:buFontTx/>
              <a:buNone/>
              <a:tabLst/>
              <a:defRPr/>
            </a:pPr>
            <a:r>
              <a:rPr lang="en-US" sz="1000" kern="0" dirty="0">
                <a:solidFill>
                  <a:prstClr val="black"/>
                </a:solidFill>
                <a:latin typeface="Calibri" panose="020F0502020204030204" pitchFamily="34" charset="0"/>
                <a:ea typeface="Open Sans" panose="020B0606030504020204" pitchFamily="34" charset="0"/>
                <a:cs typeface="Calibri" panose="020F0502020204030204" pitchFamily="34" charset="0"/>
              </a:rPr>
              <a:t>RLDS views Google Doc to initiate isolation efforts for Positives Cases</a:t>
            </a:r>
            <a:endParaRPr kumimoji="0" lang="en-US" sz="1000" b="0" i="0" strike="noStrike" kern="0" cap="none" spc="0" normalizeH="0" baseline="0" noProof="0" dirty="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
        <p:nvSpPr>
          <p:cNvPr id="196" name="TextBox 195">
            <a:extLst>
              <a:ext uri="{FF2B5EF4-FFF2-40B4-BE49-F238E27FC236}">
                <a16:creationId xmlns:a16="http://schemas.microsoft.com/office/drawing/2014/main" id="{F3893D73-E9A2-4103-A698-C608C00F12FD}"/>
              </a:ext>
            </a:extLst>
          </p:cNvPr>
          <p:cNvSpPr txBox="1"/>
          <p:nvPr/>
        </p:nvSpPr>
        <p:spPr>
          <a:xfrm>
            <a:off x="10296900" y="4405550"/>
            <a:ext cx="1036508" cy="615553"/>
          </a:xfrm>
          <a:prstGeom prst="rect">
            <a:avLst/>
          </a:prstGeom>
          <a:noFill/>
        </p:spPr>
        <p:txBody>
          <a:bodyPr vert="horz" wrap="square" lIns="0" tIns="0" rIns="0" bIns="0" rtlCol="0">
            <a:spAutoFit/>
          </a:bodyPr>
          <a:lstStyle/>
          <a:p>
            <a:pPr marL="0" marR="0" lvl="0" indent="0" defTabSz="914400" rtl="0" eaLnBrk="1" fontAlgn="auto" latinLnBrk="0" hangingPunct="1">
              <a:lnSpc>
                <a:spcPct val="100000"/>
              </a:lnSpc>
              <a:spcBef>
                <a:spcPts val="200"/>
              </a:spcBef>
              <a:spcAft>
                <a:spcPts val="0"/>
              </a:spcAft>
              <a:buClrTx/>
              <a:buSzPct val="100000"/>
              <a:buFontTx/>
              <a:buNone/>
              <a:tabLst/>
              <a:defRPr/>
            </a:pPr>
            <a:r>
              <a:rPr kumimoji="0" lang="en-US" sz="1000" b="0" i="0" strike="noStrike" kern="0" cap="none" spc="0" normalizeH="0" baseline="0" noProof="0" dirty="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Q/I Support Coordinator checks in with quarantined students</a:t>
            </a:r>
          </a:p>
        </p:txBody>
      </p:sp>
      <p:sp>
        <p:nvSpPr>
          <p:cNvPr id="197" name="Pentagon 56">
            <a:extLst>
              <a:ext uri="{FF2B5EF4-FFF2-40B4-BE49-F238E27FC236}">
                <a16:creationId xmlns:a16="http://schemas.microsoft.com/office/drawing/2014/main" id="{38EA11ED-60C5-4094-8DB1-0B2F1EBFDE41}"/>
              </a:ext>
            </a:extLst>
          </p:cNvPr>
          <p:cNvSpPr/>
          <p:nvPr/>
        </p:nvSpPr>
        <p:spPr bwMode="gray">
          <a:xfrm>
            <a:off x="7579563" y="3968602"/>
            <a:ext cx="847030" cy="219288"/>
          </a:xfrm>
          <a:prstGeom prst="homePlate">
            <a:avLst/>
          </a:prstGeom>
          <a:solidFill>
            <a:srgbClr val="492F24"/>
          </a:solidFill>
          <a:ln w="19050" algn="ctr">
            <a:noFill/>
            <a:miter lim="800000"/>
            <a:headEnd/>
            <a:tailEnd/>
          </a:ln>
        </p:spPr>
        <p:txBody>
          <a:bodyPr wrap="square" lIns="0" tIns="0" rIns="0" bIns="0" rtlCol="0" anchor="ctr"/>
          <a:lstStyle/>
          <a:p>
            <a:pPr marL="0" marR="0" lvl="0" indent="0" algn="ctr" defTabSz="914400" rtl="0" eaLnBrk="1" fontAlgn="auto" latinLnBrk="0" hangingPunct="1">
              <a:spcBef>
                <a:spcPts val="0"/>
              </a:spcBef>
              <a:spcAft>
                <a:spcPts val="0"/>
              </a:spcAft>
              <a:buClrTx/>
              <a:buSzTx/>
              <a:buFont typeface="Wingdings 2" pitchFamily="18" charset="2"/>
              <a:buNone/>
              <a:tabLst/>
              <a:defRPr/>
            </a:pPr>
            <a:r>
              <a:rPr kumimoji="0" lang="en-US" sz="650" b="1"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Close Contacts</a:t>
            </a:r>
          </a:p>
        </p:txBody>
      </p:sp>
      <p:sp>
        <p:nvSpPr>
          <p:cNvPr id="198" name="TextBox 197">
            <a:extLst>
              <a:ext uri="{FF2B5EF4-FFF2-40B4-BE49-F238E27FC236}">
                <a16:creationId xmlns:a16="http://schemas.microsoft.com/office/drawing/2014/main" id="{813A52F3-BFC0-41F1-88FD-BD68012A197E}"/>
              </a:ext>
            </a:extLst>
          </p:cNvPr>
          <p:cNvSpPr txBox="1"/>
          <p:nvPr/>
        </p:nvSpPr>
        <p:spPr>
          <a:xfrm>
            <a:off x="8504607" y="4455548"/>
            <a:ext cx="1262339" cy="615553"/>
          </a:xfrm>
          <a:prstGeom prst="rect">
            <a:avLst/>
          </a:prstGeom>
          <a:noFill/>
        </p:spPr>
        <p:txBody>
          <a:bodyPr vert="horz" wrap="square" lIns="0" tIns="0" rIns="0" bIns="0" rtlCol="0">
            <a:spAutoFit/>
          </a:bodyPr>
          <a:lstStyle/>
          <a:p>
            <a:pPr marL="0" marR="0" lvl="0" indent="0" defTabSz="914400" rtl="0" eaLnBrk="1" fontAlgn="auto" latinLnBrk="0" hangingPunct="1">
              <a:lnSpc>
                <a:spcPct val="100000"/>
              </a:lnSpc>
              <a:spcBef>
                <a:spcPts val="200"/>
              </a:spcBef>
              <a:spcAft>
                <a:spcPts val="0"/>
              </a:spcAft>
              <a:buClrTx/>
              <a:buSzPct val="100000"/>
              <a:buFontTx/>
              <a:buNone/>
              <a:tabLst/>
              <a:defRPr/>
            </a:pPr>
            <a:r>
              <a:rPr kumimoji="0" lang="en-US" sz="1000" b="0" i="0" strike="noStrike" kern="0" cap="none" spc="0" normalizeH="0" baseline="0" noProof="0" dirty="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Nycole works with RLDS to move on-campus </a:t>
            </a:r>
            <a:r>
              <a:rPr lang="en-US" sz="1000" kern="0" dirty="0">
                <a:solidFill>
                  <a:prstClr val="black"/>
                </a:solidFill>
                <a:latin typeface="Calibri" panose="020F0502020204030204" pitchFamily="34" charset="0"/>
                <a:ea typeface="Open Sans" panose="020B0606030504020204" pitchFamily="34" charset="0"/>
                <a:cs typeface="Calibri" panose="020F0502020204030204" pitchFamily="34" charset="0"/>
              </a:rPr>
              <a:t>Close Contacts </a:t>
            </a:r>
            <a:r>
              <a:rPr kumimoji="0" lang="en-US" sz="1000" b="0" i="0" strike="noStrike" kern="0" cap="none" spc="0" normalizeH="0" baseline="0" noProof="0" dirty="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into quarantine housing</a:t>
            </a:r>
          </a:p>
        </p:txBody>
      </p:sp>
      <p:sp>
        <p:nvSpPr>
          <p:cNvPr id="199" name="Rectangle 198">
            <a:extLst>
              <a:ext uri="{FF2B5EF4-FFF2-40B4-BE49-F238E27FC236}">
                <a16:creationId xmlns:a16="http://schemas.microsoft.com/office/drawing/2014/main" id="{2E806378-D27F-4FC0-B848-803265D1E530}"/>
              </a:ext>
            </a:extLst>
          </p:cNvPr>
          <p:cNvSpPr>
            <a:spLocks noChangeArrowheads="1"/>
          </p:cNvSpPr>
          <p:nvPr/>
        </p:nvSpPr>
        <p:spPr bwMode="auto">
          <a:xfrm>
            <a:off x="5193100" y="2569492"/>
            <a:ext cx="928480" cy="95039"/>
          </a:xfrm>
          <a:prstGeom prst="rect">
            <a:avLst/>
          </a:prstGeom>
          <a:solidFill>
            <a:srgbClr val="AB672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a:ea typeface="+mn-ea"/>
              <a:cs typeface="+mn-cs"/>
            </a:endParaRPr>
          </a:p>
        </p:txBody>
      </p:sp>
      <p:sp>
        <p:nvSpPr>
          <p:cNvPr id="200" name="Rectangle 199">
            <a:extLst>
              <a:ext uri="{FF2B5EF4-FFF2-40B4-BE49-F238E27FC236}">
                <a16:creationId xmlns:a16="http://schemas.microsoft.com/office/drawing/2014/main" id="{C99D0637-ACB3-4DFF-A189-4DD90B3DB0BF}"/>
              </a:ext>
            </a:extLst>
          </p:cNvPr>
          <p:cNvSpPr>
            <a:spLocks noChangeArrowheads="1"/>
          </p:cNvSpPr>
          <p:nvPr/>
        </p:nvSpPr>
        <p:spPr bwMode="auto">
          <a:xfrm>
            <a:off x="6143925" y="2568613"/>
            <a:ext cx="928480" cy="95039"/>
          </a:xfrm>
          <a:prstGeom prst="rect">
            <a:avLst/>
          </a:prstGeom>
          <a:solidFill>
            <a:srgbClr val="AB672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a:ea typeface="+mn-ea"/>
              <a:cs typeface="+mn-cs"/>
            </a:endParaRPr>
          </a:p>
        </p:txBody>
      </p:sp>
      <p:sp>
        <p:nvSpPr>
          <p:cNvPr id="201" name="Freeform 23">
            <a:extLst>
              <a:ext uri="{FF2B5EF4-FFF2-40B4-BE49-F238E27FC236}">
                <a16:creationId xmlns:a16="http://schemas.microsoft.com/office/drawing/2014/main" id="{4CC0D7E6-5A6B-4441-8155-36E0CF2B46BF}"/>
              </a:ext>
            </a:extLst>
          </p:cNvPr>
          <p:cNvSpPr>
            <a:spLocks/>
          </p:cNvSpPr>
          <p:nvPr/>
        </p:nvSpPr>
        <p:spPr bwMode="auto">
          <a:xfrm>
            <a:off x="9260912" y="1735549"/>
            <a:ext cx="748476" cy="108031"/>
          </a:xfrm>
          <a:custGeom>
            <a:avLst/>
            <a:gdLst>
              <a:gd name="T0" fmla="*/ 253 w 253"/>
              <a:gd name="T1" fmla="*/ 0 h 24"/>
              <a:gd name="T2" fmla="*/ 246 w 253"/>
              <a:gd name="T3" fmla="*/ 2 h 24"/>
              <a:gd name="T4" fmla="*/ 0 w 253"/>
              <a:gd name="T5" fmla="*/ 2 h 24"/>
              <a:gd name="T6" fmla="*/ 0 w 253"/>
              <a:gd name="T7" fmla="*/ 22 h 24"/>
              <a:gd name="T8" fmla="*/ 247 w 253"/>
              <a:gd name="T9" fmla="*/ 22 h 24"/>
              <a:gd name="T10" fmla="*/ 248 w 253"/>
              <a:gd name="T11" fmla="*/ 22 h 24"/>
              <a:gd name="T12" fmla="*/ 253 w 253"/>
              <a:gd name="T13" fmla="*/ 21 h 24"/>
              <a:gd name="T14" fmla="*/ 253 w 253"/>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24">
                <a:moveTo>
                  <a:pt x="253" y="0"/>
                </a:moveTo>
                <a:cubicBezTo>
                  <a:pt x="250" y="1"/>
                  <a:pt x="247" y="2"/>
                  <a:pt x="246" y="2"/>
                </a:cubicBezTo>
                <a:cubicBezTo>
                  <a:pt x="235" y="2"/>
                  <a:pt x="63" y="3"/>
                  <a:pt x="0" y="2"/>
                </a:cubicBezTo>
                <a:cubicBezTo>
                  <a:pt x="0" y="22"/>
                  <a:pt x="0" y="22"/>
                  <a:pt x="0" y="22"/>
                </a:cubicBezTo>
                <a:cubicBezTo>
                  <a:pt x="66" y="24"/>
                  <a:pt x="239" y="22"/>
                  <a:pt x="247" y="22"/>
                </a:cubicBezTo>
                <a:cubicBezTo>
                  <a:pt x="248" y="22"/>
                  <a:pt x="248" y="22"/>
                  <a:pt x="248" y="22"/>
                </a:cubicBezTo>
                <a:cubicBezTo>
                  <a:pt x="249" y="21"/>
                  <a:pt x="251" y="21"/>
                  <a:pt x="253" y="21"/>
                </a:cubicBezTo>
                <a:lnTo>
                  <a:pt x="253" y="0"/>
                </a:lnTo>
                <a:close/>
              </a:path>
            </a:pathLst>
          </a:custGeom>
          <a:solidFill>
            <a:srgbClr val="492F2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a:ea typeface="+mn-ea"/>
              <a:cs typeface="+mn-cs"/>
            </a:endParaRPr>
          </a:p>
        </p:txBody>
      </p:sp>
      <p:sp>
        <p:nvSpPr>
          <p:cNvPr id="202" name="Freeform 23">
            <a:extLst>
              <a:ext uri="{FF2B5EF4-FFF2-40B4-BE49-F238E27FC236}">
                <a16:creationId xmlns:a16="http://schemas.microsoft.com/office/drawing/2014/main" id="{0096B489-BE13-4100-8E63-FE679B1C8C9D}"/>
              </a:ext>
            </a:extLst>
          </p:cNvPr>
          <p:cNvSpPr>
            <a:spLocks/>
          </p:cNvSpPr>
          <p:nvPr/>
        </p:nvSpPr>
        <p:spPr bwMode="auto">
          <a:xfrm>
            <a:off x="7698299" y="4267255"/>
            <a:ext cx="748476" cy="108031"/>
          </a:xfrm>
          <a:custGeom>
            <a:avLst/>
            <a:gdLst>
              <a:gd name="T0" fmla="*/ 253 w 253"/>
              <a:gd name="T1" fmla="*/ 0 h 24"/>
              <a:gd name="T2" fmla="*/ 246 w 253"/>
              <a:gd name="T3" fmla="*/ 2 h 24"/>
              <a:gd name="T4" fmla="*/ 0 w 253"/>
              <a:gd name="T5" fmla="*/ 2 h 24"/>
              <a:gd name="T6" fmla="*/ 0 w 253"/>
              <a:gd name="T7" fmla="*/ 22 h 24"/>
              <a:gd name="T8" fmla="*/ 247 w 253"/>
              <a:gd name="T9" fmla="*/ 22 h 24"/>
              <a:gd name="T10" fmla="*/ 248 w 253"/>
              <a:gd name="T11" fmla="*/ 22 h 24"/>
              <a:gd name="T12" fmla="*/ 253 w 253"/>
              <a:gd name="T13" fmla="*/ 21 h 24"/>
              <a:gd name="T14" fmla="*/ 253 w 253"/>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24">
                <a:moveTo>
                  <a:pt x="253" y="0"/>
                </a:moveTo>
                <a:cubicBezTo>
                  <a:pt x="250" y="1"/>
                  <a:pt x="247" y="2"/>
                  <a:pt x="246" y="2"/>
                </a:cubicBezTo>
                <a:cubicBezTo>
                  <a:pt x="235" y="2"/>
                  <a:pt x="63" y="3"/>
                  <a:pt x="0" y="2"/>
                </a:cubicBezTo>
                <a:cubicBezTo>
                  <a:pt x="0" y="22"/>
                  <a:pt x="0" y="22"/>
                  <a:pt x="0" y="22"/>
                </a:cubicBezTo>
                <a:cubicBezTo>
                  <a:pt x="66" y="24"/>
                  <a:pt x="239" y="22"/>
                  <a:pt x="247" y="22"/>
                </a:cubicBezTo>
                <a:cubicBezTo>
                  <a:pt x="248" y="22"/>
                  <a:pt x="248" y="22"/>
                  <a:pt x="248" y="22"/>
                </a:cubicBezTo>
                <a:cubicBezTo>
                  <a:pt x="249" y="21"/>
                  <a:pt x="251" y="21"/>
                  <a:pt x="253" y="21"/>
                </a:cubicBezTo>
                <a:lnTo>
                  <a:pt x="253" y="0"/>
                </a:lnTo>
                <a:close/>
              </a:path>
            </a:pathLst>
          </a:custGeom>
          <a:solidFill>
            <a:srgbClr val="492F2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a:ea typeface="+mn-ea"/>
              <a:cs typeface="+mn-cs"/>
            </a:endParaRPr>
          </a:p>
        </p:txBody>
      </p:sp>
      <p:sp>
        <p:nvSpPr>
          <p:cNvPr id="203" name="Freeform 23">
            <a:extLst>
              <a:ext uri="{FF2B5EF4-FFF2-40B4-BE49-F238E27FC236}">
                <a16:creationId xmlns:a16="http://schemas.microsoft.com/office/drawing/2014/main" id="{ACA872A3-0598-4DF0-B0C3-DA40B65BC0ED}"/>
              </a:ext>
            </a:extLst>
          </p:cNvPr>
          <p:cNvSpPr>
            <a:spLocks/>
          </p:cNvSpPr>
          <p:nvPr/>
        </p:nvSpPr>
        <p:spPr bwMode="auto">
          <a:xfrm>
            <a:off x="8479471" y="4267254"/>
            <a:ext cx="748476" cy="108031"/>
          </a:xfrm>
          <a:custGeom>
            <a:avLst/>
            <a:gdLst>
              <a:gd name="T0" fmla="*/ 253 w 253"/>
              <a:gd name="T1" fmla="*/ 0 h 24"/>
              <a:gd name="T2" fmla="*/ 246 w 253"/>
              <a:gd name="T3" fmla="*/ 2 h 24"/>
              <a:gd name="T4" fmla="*/ 0 w 253"/>
              <a:gd name="T5" fmla="*/ 2 h 24"/>
              <a:gd name="T6" fmla="*/ 0 w 253"/>
              <a:gd name="T7" fmla="*/ 22 h 24"/>
              <a:gd name="T8" fmla="*/ 247 w 253"/>
              <a:gd name="T9" fmla="*/ 22 h 24"/>
              <a:gd name="T10" fmla="*/ 248 w 253"/>
              <a:gd name="T11" fmla="*/ 22 h 24"/>
              <a:gd name="T12" fmla="*/ 253 w 253"/>
              <a:gd name="T13" fmla="*/ 21 h 24"/>
              <a:gd name="T14" fmla="*/ 253 w 253"/>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24">
                <a:moveTo>
                  <a:pt x="253" y="0"/>
                </a:moveTo>
                <a:cubicBezTo>
                  <a:pt x="250" y="1"/>
                  <a:pt x="247" y="2"/>
                  <a:pt x="246" y="2"/>
                </a:cubicBezTo>
                <a:cubicBezTo>
                  <a:pt x="235" y="2"/>
                  <a:pt x="63" y="3"/>
                  <a:pt x="0" y="2"/>
                </a:cubicBezTo>
                <a:cubicBezTo>
                  <a:pt x="0" y="22"/>
                  <a:pt x="0" y="22"/>
                  <a:pt x="0" y="22"/>
                </a:cubicBezTo>
                <a:cubicBezTo>
                  <a:pt x="66" y="24"/>
                  <a:pt x="239" y="22"/>
                  <a:pt x="247" y="22"/>
                </a:cubicBezTo>
                <a:cubicBezTo>
                  <a:pt x="248" y="22"/>
                  <a:pt x="248" y="22"/>
                  <a:pt x="248" y="22"/>
                </a:cubicBezTo>
                <a:cubicBezTo>
                  <a:pt x="249" y="21"/>
                  <a:pt x="251" y="21"/>
                  <a:pt x="253" y="21"/>
                </a:cubicBezTo>
                <a:lnTo>
                  <a:pt x="253" y="0"/>
                </a:lnTo>
                <a:close/>
              </a:path>
            </a:pathLst>
          </a:custGeom>
          <a:solidFill>
            <a:srgbClr val="492F2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a:ea typeface="+mn-ea"/>
              <a:cs typeface="+mn-cs"/>
            </a:endParaRPr>
          </a:p>
        </p:txBody>
      </p:sp>
      <p:grpSp>
        <p:nvGrpSpPr>
          <p:cNvPr id="204" name="Group 376">
            <a:extLst>
              <a:ext uri="{FF2B5EF4-FFF2-40B4-BE49-F238E27FC236}">
                <a16:creationId xmlns:a16="http://schemas.microsoft.com/office/drawing/2014/main" id="{9CFCB4FD-EA4F-467C-B1C0-2B90FC2EE081}"/>
              </a:ext>
            </a:extLst>
          </p:cNvPr>
          <p:cNvGrpSpPr>
            <a:grpSpLocks noChangeAspect="1"/>
          </p:cNvGrpSpPr>
          <p:nvPr/>
        </p:nvGrpSpPr>
        <p:grpSpPr bwMode="auto">
          <a:xfrm>
            <a:off x="718538" y="3101871"/>
            <a:ext cx="200600" cy="200600"/>
            <a:chOff x="3466" y="2823"/>
            <a:chExt cx="340" cy="340"/>
          </a:xfrm>
          <a:solidFill>
            <a:srgbClr val="AF9430"/>
          </a:solidFill>
        </p:grpSpPr>
        <p:sp>
          <p:nvSpPr>
            <p:cNvPr id="205" name="Freeform 377">
              <a:extLst>
                <a:ext uri="{FF2B5EF4-FFF2-40B4-BE49-F238E27FC236}">
                  <a16:creationId xmlns:a16="http://schemas.microsoft.com/office/drawing/2014/main" id="{46622112-EC0E-477E-8B9E-9DA4652761C9}"/>
                </a:ext>
              </a:extLst>
            </p:cNvPr>
            <p:cNvSpPr>
              <a:spLocks noEditPoints="1"/>
            </p:cNvSpPr>
            <p:nvPr/>
          </p:nvSpPr>
          <p:spPr bwMode="auto">
            <a:xfrm>
              <a:off x="3530" y="2915"/>
              <a:ext cx="212" cy="156"/>
            </a:xfrm>
            <a:custGeom>
              <a:avLst/>
              <a:gdLst>
                <a:gd name="T0" fmla="*/ 320 w 320"/>
                <a:gd name="T1" fmla="*/ 224 h 235"/>
                <a:gd name="T2" fmla="*/ 309 w 320"/>
                <a:gd name="T3" fmla="*/ 235 h 235"/>
                <a:gd name="T4" fmla="*/ 10 w 320"/>
                <a:gd name="T5" fmla="*/ 235 h 235"/>
                <a:gd name="T6" fmla="*/ 0 w 320"/>
                <a:gd name="T7" fmla="*/ 224 h 235"/>
                <a:gd name="T8" fmla="*/ 0 w 320"/>
                <a:gd name="T9" fmla="*/ 11 h 235"/>
                <a:gd name="T10" fmla="*/ 10 w 320"/>
                <a:gd name="T11" fmla="*/ 0 h 235"/>
                <a:gd name="T12" fmla="*/ 21 w 320"/>
                <a:gd name="T13" fmla="*/ 11 h 235"/>
                <a:gd name="T14" fmla="*/ 21 w 320"/>
                <a:gd name="T15" fmla="*/ 214 h 235"/>
                <a:gd name="T16" fmla="*/ 309 w 320"/>
                <a:gd name="T17" fmla="*/ 214 h 235"/>
                <a:gd name="T18" fmla="*/ 320 w 320"/>
                <a:gd name="T19" fmla="*/ 224 h 235"/>
                <a:gd name="T20" fmla="*/ 53 w 320"/>
                <a:gd name="T21" fmla="*/ 192 h 235"/>
                <a:gd name="T22" fmla="*/ 64 w 320"/>
                <a:gd name="T23" fmla="*/ 182 h 235"/>
                <a:gd name="T24" fmla="*/ 64 w 320"/>
                <a:gd name="T25" fmla="*/ 139 h 235"/>
                <a:gd name="T26" fmla="*/ 53 w 320"/>
                <a:gd name="T27" fmla="*/ 128 h 235"/>
                <a:gd name="T28" fmla="*/ 42 w 320"/>
                <a:gd name="T29" fmla="*/ 139 h 235"/>
                <a:gd name="T30" fmla="*/ 42 w 320"/>
                <a:gd name="T31" fmla="*/ 182 h 235"/>
                <a:gd name="T32" fmla="*/ 53 w 320"/>
                <a:gd name="T33" fmla="*/ 192 h 235"/>
                <a:gd name="T34" fmla="*/ 96 w 320"/>
                <a:gd name="T35" fmla="*/ 192 h 235"/>
                <a:gd name="T36" fmla="*/ 106 w 320"/>
                <a:gd name="T37" fmla="*/ 182 h 235"/>
                <a:gd name="T38" fmla="*/ 106 w 320"/>
                <a:gd name="T39" fmla="*/ 107 h 235"/>
                <a:gd name="T40" fmla="*/ 96 w 320"/>
                <a:gd name="T41" fmla="*/ 96 h 235"/>
                <a:gd name="T42" fmla="*/ 85 w 320"/>
                <a:gd name="T43" fmla="*/ 107 h 235"/>
                <a:gd name="T44" fmla="*/ 85 w 320"/>
                <a:gd name="T45" fmla="*/ 182 h 235"/>
                <a:gd name="T46" fmla="*/ 96 w 320"/>
                <a:gd name="T47" fmla="*/ 192 h 235"/>
                <a:gd name="T48" fmla="*/ 138 w 320"/>
                <a:gd name="T49" fmla="*/ 192 h 235"/>
                <a:gd name="T50" fmla="*/ 149 w 320"/>
                <a:gd name="T51" fmla="*/ 182 h 235"/>
                <a:gd name="T52" fmla="*/ 149 w 320"/>
                <a:gd name="T53" fmla="*/ 11 h 235"/>
                <a:gd name="T54" fmla="*/ 138 w 320"/>
                <a:gd name="T55" fmla="*/ 0 h 235"/>
                <a:gd name="T56" fmla="*/ 128 w 320"/>
                <a:gd name="T57" fmla="*/ 11 h 235"/>
                <a:gd name="T58" fmla="*/ 128 w 320"/>
                <a:gd name="T59" fmla="*/ 182 h 235"/>
                <a:gd name="T60" fmla="*/ 138 w 320"/>
                <a:gd name="T61" fmla="*/ 192 h 235"/>
                <a:gd name="T62" fmla="*/ 181 w 320"/>
                <a:gd name="T63" fmla="*/ 192 h 235"/>
                <a:gd name="T64" fmla="*/ 192 w 320"/>
                <a:gd name="T65" fmla="*/ 182 h 235"/>
                <a:gd name="T66" fmla="*/ 192 w 320"/>
                <a:gd name="T67" fmla="*/ 64 h 235"/>
                <a:gd name="T68" fmla="*/ 181 w 320"/>
                <a:gd name="T69" fmla="*/ 54 h 235"/>
                <a:gd name="T70" fmla="*/ 170 w 320"/>
                <a:gd name="T71" fmla="*/ 64 h 235"/>
                <a:gd name="T72" fmla="*/ 170 w 320"/>
                <a:gd name="T73" fmla="*/ 182 h 235"/>
                <a:gd name="T74" fmla="*/ 181 w 320"/>
                <a:gd name="T75" fmla="*/ 192 h 235"/>
                <a:gd name="T76" fmla="*/ 224 w 320"/>
                <a:gd name="T77" fmla="*/ 192 h 235"/>
                <a:gd name="T78" fmla="*/ 234 w 320"/>
                <a:gd name="T79" fmla="*/ 182 h 235"/>
                <a:gd name="T80" fmla="*/ 234 w 320"/>
                <a:gd name="T81" fmla="*/ 32 h 235"/>
                <a:gd name="T82" fmla="*/ 224 w 320"/>
                <a:gd name="T83" fmla="*/ 22 h 235"/>
                <a:gd name="T84" fmla="*/ 213 w 320"/>
                <a:gd name="T85" fmla="*/ 32 h 235"/>
                <a:gd name="T86" fmla="*/ 213 w 320"/>
                <a:gd name="T87" fmla="*/ 182 h 235"/>
                <a:gd name="T88" fmla="*/ 224 w 320"/>
                <a:gd name="T89" fmla="*/ 192 h 235"/>
                <a:gd name="T90" fmla="*/ 266 w 320"/>
                <a:gd name="T91" fmla="*/ 192 h 235"/>
                <a:gd name="T92" fmla="*/ 277 w 320"/>
                <a:gd name="T93" fmla="*/ 182 h 235"/>
                <a:gd name="T94" fmla="*/ 277 w 320"/>
                <a:gd name="T95" fmla="*/ 118 h 235"/>
                <a:gd name="T96" fmla="*/ 266 w 320"/>
                <a:gd name="T97" fmla="*/ 107 h 235"/>
                <a:gd name="T98" fmla="*/ 256 w 320"/>
                <a:gd name="T99" fmla="*/ 118 h 235"/>
                <a:gd name="T100" fmla="*/ 256 w 320"/>
                <a:gd name="T101" fmla="*/ 182 h 235"/>
                <a:gd name="T102" fmla="*/ 266 w 320"/>
                <a:gd name="T103" fmla="*/ 19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0" h="235">
                  <a:moveTo>
                    <a:pt x="320" y="224"/>
                  </a:moveTo>
                  <a:cubicBezTo>
                    <a:pt x="320" y="230"/>
                    <a:pt x="315" y="235"/>
                    <a:pt x="309" y="235"/>
                  </a:cubicBezTo>
                  <a:cubicBezTo>
                    <a:pt x="10" y="235"/>
                    <a:pt x="10" y="235"/>
                    <a:pt x="10" y="235"/>
                  </a:cubicBezTo>
                  <a:cubicBezTo>
                    <a:pt x="4" y="235"/>
                    <a:pt x="0" y="230"/>
                    <a:pt x="0" y="224"/>
                  </a:cubicBezTo>
                  <a:cubicBezTo>
                    <a:pt x="0" y="11"/>
                    <a:pt x="0" y="11"/>
                    <a:pt x="0" y="11"/>
                  </a:cubicBezTo>
                  <a:cubicBezTo>
                    <a:pt x="0" y="5"/>
                    <a:pt x="4" y="0"/>
                    <a:pt x="10" y="0"/>
                  </a:cubicBezTo>
                  <a:cubicBezTo>
                    <a:pt x="16" y="0"/>
                    <a:pt x="21" y="5"/>
                    <a:pt x="21" y="11"/>
                  </a:cubicBezTo>
                  <a:cubicBezTo>
                    <a:pt x="21" y="214"/>
                    <a:pt x="21" y="214"/>
                    <a:pt x="21" y="214"/>
                  </a:cubicBezTo>
                  <a:cubicBezTo>
                    <a:pt x="309" y="214"/>
                    <a:pt x="309" y="214"/>
                    <a:pt x="309" y="214"/>
                  </a:cubicBezTo>
                  <a:cubicBezTo>
                    <a:pt x="315" y="214"/>
                    <a:pt x="320" y="218"/>
                    <a:pt x="320" y="224"/>
                  </a:cubicBezTo>
                  <a:close/>
                  <a:moveTo>
                    <a:pt x="53" y="192"/>
                  </a:moveTo>
                  <a:cubicBezTo>
                    <a:pt x="59" y="192"/>
                    <a:pt x="64" y="188"/>
                    <a:pt x="64" y="182"/>
                  </a:cubicBezTo>
                  <a:cubicBezTo>
                    <a:pt x="64" y="139"/>
                    <a:pt x="64" y="139"/>
                    <a:pt x="64" y="139"/>
                  </a:cubicBezTo>
                  <a:cubicBezTo>
                    <a:pt x="64" y="133"/>
                    <a:pt x="59" y="128"/>
                    <a:pt x="53" y="128"/>
                  </a:cubicBezTo>
                  <a:cubicBezTo>
                    <a:pt x="47" y="128"/>
                    <a:pt x="42" y="133"/>
                    <a:pt x="42" y="139"/>
                  </a:cubicBezTo>
                  <a:cubicBezTo>
                    <a:pt x="42" y="182"/>
                    <a:pt x="42" y="182"/>
                    <a:pt x="42" y="182"/>
                  </a:cubicBezTo>
                  <a:cubicBezTo>
                    <a:pt x="42" y="188"/>
                    <a:pt x="47" y="192"/>
                    <a:pt x="53" y="192"/>
                  </a:cubicBezTo>
                  <a:close/>
                  <a:moveTo>
                    <a:pt x="96" y="192"/>
                  </a:moveTo>
                  <a:cubicBezTo>
                    <a:pt x="102" y="192"/>
                    <a:pt x="106" y="188"/>
                    <a:pt x="106" y="182"/>
                  </a:cubicBezTo>
                  <a:cubicBezTo>
                    <a:pt x="106" y="107"/>
                    <a:pt x="106" y="107"/>
                    <a:pt x="106" y="107"/>
                  </a:cubicBezTo>
                  <a:cubicBezTo>
                    <a:pt x="106" y="101"/>
                    <a:pt x="102" y="96"/>
                    <a:pt x="96" y="96"/>
                  </a:cubicBezTo>
                  <a:cubicBezTo>
                    <a:pt x="90" y="96"/>
                    <a:pt x="85" y="101"/>
                    <a:pt x="85" y="107"/>
                  </a:cubicBezTo>
                  <a:cubicBezTo>
                    <a:pt x="85" y="182"/>
                    <a:pt x="85" y="182"/>
                    <a:pt x="85" y="182"/>
                  </a:cubicBezTo>
                  <a:cubicBezTo>
                    <a:pt x="85" y="188"/>
                    <a:pt x="90" y="192"/>
                    <a:pt x="96" y="192"/>
                  </a:cubicBezTo>
                  <a:close/>
                  <a:moveTo>
                    <a:pt x="138" y="192"/>
                  </a:moveTo>
                  <a:cubicBezTo>
                    <a:pt x="144" y="192"/>
                    <a:pt x="149" y="188"/>
                    <a:pt x="149" y="182"/>
                  </a:cubicBezTo>
                  <a:cubicBezTo>
                    <a:pt x="149" y="11"/>
                    <a:pt x="149" y="11"/>
                    <a:pt x="149" y="11"/>
                  </a:cubicBezTo>
                  <a:cubicBezTo>
                    <a:pt x="149" y="5"/>
                    <a:pt x="144" y="0"/>
                    <a:pt x="138" y="0"/>
                  </a:cubicBezTo>
                  <a:cubicBezTo>
                    <a:pt x="132" y="0"/>
                    <a:pt x="128" y="5"/>
                    <a:pt x="128" y="11"/>
                  </a:cubicBezTo>
                  <a:cubicBezTo>
                    <a:pt x="128" y="182"/>
                    <a:pt x="128" y="182"/>
                    <a:pt x="128" y="182"/>
                  </a:cubicBezTo>
                  <a:cubicBezTo>
                    <a:pt x="128" y="188"/>
                    <a:pt x="132" y="192"/>
                    <a:pt x="138" y="192"/>
                  </a:cubicBezTo>
                  <a:close/>
                  <a:moveTo>
                    <a:pt x="181" y="192"/>
                  </a:moveTo>
                  <a:cubicBezTo>
                    <a:pt x="187" y="192"/>
                    <a:pt x="192" y="188"/>
                    <a:pt x="192" y="182"/>
                  </a:cubicBezTo>
                  <a:cubicBezTo>
                    <a:pt x="192" y="64"/>
                    <a:pt x="192" y="64"/>
                    <a:pt x="192" y="64"/>
                  </a:cubicBezTo>
                  <a:cubicBezTo>
                    <a:pt x="192" y="58"/>
                    <a:pt x="187" y="54"/>
                    <a:pt x="181" y="54"/>
                  </a:cubicBezTo>
                  <a:cubicBezTo>
                    <a:pt x="175" y="54"/>
                    <a:pt x="170" y="58"/>
                    <a:pt x="170" y="64"/>
                  </a:cubicBezTo>
                  <a:cubicBezTo>
                    <a:pt x="170" y="182"/>
                    <a:pt x="170" y="182"/>
                    <a:pt x="170" y="182"/>
                  </a:cubicBezTo>
                  <a:cubicBezTo>
                    <a:pt x="170" y="188"/>
                    <a:pt x="175" y="192"/>
                    <a:pt x="181" y="192"/>
                  </a:cubicBezTo>
                  <a:close/>
                  <a:moveTo>
                    <a:pt x="224" y="192"/>
                  </a:moveTo>
                  <a:cubicBezTo>
                    <a:pt x="230" y="192"/>
                    <a:pt x="234" y="188"/>
                    <a:pt x="234" y="182"/>
                  </a:cubicBezTo>
                  <a:cubicBezTo>
                    <a:pt x="234" y="32"/>
                    <a:pt x="234" y="32"/>
                    <a:pt x="234" y="32"/>
                  </a:cubicBezTo>
                  <a:cubicBezTo>
                    <a:pt x="234" y="26"/>
                    <a:pt x="230" y="22"/>
                    <a:pt x="224" y="22"/>
                  </a:cubicBezTo>
                  <a:cubicBezTo>
                    <a:pt x="218" y="22"/>
                    <a:pt x="213" y="26"/>
                    <a:pt x="213" y="32"/>
                  </a:cubicBezTo>
                  <a:cubicBezTo>
                    <a:pt x="213" y="182"/>
                    <a:pt x="213" y="182"/>
                    <a:pt x="213" y="182"/>
                  </a:cubicBezTo>
                  <a:cubicBezTo>
                    <a:pt x="213" y="188"/>
                    <a:pt x="218" y="192"/>
                    <a:pt x="224" y="192"/>
                  </a:cubicBezTo>
                  <a:close/>
                  <a:moveTo>
                    <a:pt x="266" y="192"/>
                  </a:moveTo>
                  <a:cubicBezTo>
                    <a:pt x="272" y="192"/>
                    <a:pt x="277" y="188"/>
                    <a:pt x="277" y="182"/>
                  </a:cubicBezTo>
                  <a:cubicBezTo>
                    <a:pt x="277" y="118"/>
                    <a:pt x="277" y="118"/>
                    <a:pt x="277" y="118"/>
                  </a:cubicBezTo>
                  <a:cubicBezTo>
                    <a:pt x="277" y="112"/>
                    <a:pt x="272" y="107"/>
                    <a:pt x="266" y="107"/>
                  </a:cubicBezTo>
                  <a:cubicBezTo>
                    <a:pt x="260" y="107"/>
                    <a:pt x="256" y="112"/>
                    <a:pt x="256" y="118"/>
                  </a:cubicBezTo>
                  <a:cubicBezTo>
                    <a:pt x="256" y="182"/>
                    <a:pt x="256" y="182"/>
                    <a:pt x="256" y="182"/>
                  </a:cubicBezTo>
                  <a:cubicBezTo>
                    <a:pt x="256" y="188"/>
                    <a:pt x="260" y="192"/>
                    <a:pt x="266" y="19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378">
              <a:extLst>
                <a:ext uri="{FF2B5EF4-FFF2-40B4-BE49-F238E27FC236}">
                  <a16:creationId xmlns:a16="http://schemas.microsoft.com/office/drawing/2014/main" id="{B0D38464-6561-458D-8A06-4701256B605E}"/>
                </a:ext>
              </a:extLst>
            </p:cNvPr>
            <p:cNvSpPr>
              <a:spLocks noEditPoints="1"/>
            </p:cNvSpPr>
            <p:nvPr/>
          </p:nvSpPr>
          <p:spPr bwMode="auto">
            <a:xfrm>
              <a:off x="3466" y="2823"/>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7" name="Group 555">
            <a:extLst>
              <a:ext uri="{FF2B5EF4-FFF2-40B4-BE49-F238E27FC236}">
                <a16:creationId xmlns:a16="http://schemas.microsoft.com/office/drawing/2014/main" id="{98842E90-98F8-477B-9ED0-808B036FDF52}"/>
              </a:ext>
            </a:extLst>
          </p:cNvPr>
          <p:cNvGrpSpPr>
            <a:grpSpLocks noChangeAspect="1"/>
          </p:cNvGrpSpPr>
          <p:nvPr/>
        </p:nvGrpSpPr>
        <p:grpSpPr bwMode="auto">
          <a:xfrm>
            <a:off x="2056681" y="1737975"/>
            <a:ext cx="201758" cy="201168"/>
            <a:chOff x="1130" y="1948"/>
            <a:chExt cx="341" cy="340"/>
          </a:xfrm>
          <a:solidFill>
            <a:srgbClr val="AB6728"/>
          </a:solidFill>
        </p:grpSpPr>
        <p:sp>
          <p:nvSpPr>
            <p:cNvPr id="208" name="Freeform 556">
              <a:extLst>
                <a:ext uri="{FF2B5EF4-FFF2-40B4-BE49-F238E27FC236}">
                  <a16:creationId xmlns:a16="http://schemas.microsoft.com/office/drawing/2014/main" id="{7083364E-F604-45D5-86D8-9CB1B42725A1}"/>
                </a:ext>
              </a:extLst>
            </p:cNvPr>
            <p:cNvSpPr>
              <a:spLocks noEditPoints="1"/>
            </p:cNvSpPr>
            <p:nvPr/>
          </p:nvSpPr>
          <p:spPr bwMode="auto">
            <a:xfrm>
              <a:off x="1130" y="1948"/>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557">
              <a:extLst>
                <a:ext uri="{FF2B5EF4-FFF2-40B4-BE49-F238E27FC236}">
                  <a16:creationId xmlns:a16="http://schemas.microsoft.com/office/drawing/2014/main" id="{CB26AF68-CE18-41AB-8DBA-2AA437CDA59E}"/>
                </a:ext>
              </a:extLst>
            </p:cNvPr>
            <p:cNvSpPr>
              <a:spLocks/>
            </p:cNvSpPr>
            <p:nvPr/>
          </p:nvSpPr>
          <p:spPr bwMode="auto">
            <a:xfrm>
              <a:off x="1322" y="2068"/>
              <a:ext cx="85" cy="14"/>
            </a:xfrm>
            <a:custGeom>
              <a:avLst/>
              <a:gdLst>
                <a:gd name="T0" fmla="*/ 10 w 128"/>
                <a:gd name="T1" fmla="*/ 21 h 21"/>
                <a:gd name="T2" fmla="*/ 117 w 128"/>
                <a:gd name="T3" fmla="*/ 21 h 21"/>
                <a:gd name="T4" fmla="*/ 128 w 128"/>
                <a:gd name="T5" fmla="*/ 11 h 21"/>
                <a:gd name="T6" fmla="*/ 117 w 128"/>
                <a:gd name="T7" fmla="*/ 0 h 21"/>
                <a:gd name="T8" fmla="*/ 10 w 128"/>
                <a:gd name="T9" fmla="*/ 0 h 21"/>
                <a:gd name="T10" fmla="*/ 0 w 128"/>
                <a:gd name="T11" fmla="*/ 11 h 21"/>
                <a:gd name="T12" fmla="*/ 10 w 128"/>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28" h="21">
                  <a:moveTo>
                    <a:pt x="10" y="21"/>
                  </a:moveTo>
                  <a:cubicBezTo>
                    <a:pt x="117" y="21"/>
                    <a:pt x="117" y="21"/>
                    <a:pt x="117" y="21"/>
                  </a:cubicBezTo>
                  <a:cubicBezTo>
                    <a:pt x="123" y="21"/>
                    <a:pt x="128" y="17"/>
                    <a:pt x="128" y="11"/>
                  </a:cubicBezTo>
                  <a:cubicBezTo>
                    <a:pt x="128" y="5"/>
                    <a:pt x="123" y="0"/>
                    <a:pt x="117" y="0"/>
                  </a:cubicBezTo>
                  <a:cubicBezTo>
                    <a:pt x="10" y="0"/>
                    <a:pt x="10" y="0"/>
                    <a:pt x="10" y="0"/>
                  </a:cubicBezTo>
                  <a:cubicBezTo>
                    <a:pt x="4" y="0"/>
                    <a:pt x="0" y="5"/>
                    <a:pt x="0" y="11"/>
                  </a:cubicBezTo>
                  <a:cubicBezTo>
                    <a:pt x="0" y="17"/>
                    <a:pt x="4" y="21"/>
                    <a:pt x="10"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558">
              <a:extLst>
                <a:ext uri="{FF2B5EF4-FFF2-40B4-BE49-F238E27FC236}">
                  <a16:creationId xmlns:a16="http://schemas.microsoft.com/office/drawing/2014/main" id="{4E62710D-8E80-464A-B306-B5600883C849}"/>
                </a:ext>
              </a:extLst>
            </p:cNvPr>
            <p:cNvSpPr>
              <a:spLocks/>
            </p:cNvSpPr>
            <p:nvPr/>
          </p:nvSpPr>
          <p:spPr bwMode="auto">
            <a:xfrm>
              <a:off x="1322" y="2097"/>
              <a:ext cx="85" cy="14"/>
            </a:xfrm>
            <a:custGeom>
              <a:avLst/>
              <a:gdLst>
                <a:gd name="T0" fmla="*/ 117 w 128"/>
                <a:gd name="T1" fmla="*/ 0 h 21"/>
                <a:gd name="T2" fmla="*/ 10 w 128"/>
                <a:gd name="T3" fmla="*/ 0 h 21"/>
                <a:gd name="T4" fmla="*/ 0 w 128"/>
                <a:gd name="T5" fmla="*/ 10 h 21"/>
                <a:gd name="T6" fmla="*/ 10 w 128"/>
                <a:gd name="T7" fmla="*/ 21 h 21"/>
                <a:gd name="T8" fmla="*/ 117 w 128"/>
                <a:gd name="T9" fmla="*/ 21 h 21"/>
                <a:gd name="T10" fmla="*/ 128 w 128"/>
                <a:gd name="T11" fmla="*/ 10 h 21"/>
                <a:gd name="T12" fmla="*/ 117 w 12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28" h="21">
                  <a:moveTo>
                    <a:pt x="117" y="0"/>
                  </a:moveTo>
                  <a:cubicBezTo>
                    <a:pt x="10" y="0"/>
                    <a:pt x="10" y="0"/>
                    <a:pt x="10" y="0"/>
                  </a:cubicBezTo>
                  <a:cubicBezTo>
                    <a:pt x="4" y="0"/>
                    <a:pt x="0" y="4"/>
                    <a:pt x="0" y="10"/>
                  </a:cubicBezTo>
                  <a:cubicBezTo>
                    <a:pt x="0" y="16"/>
                    <a:pt x="4" y="21"/>
                    <a:pt x="10" y="21"/>
                  </a:cubicBezTo>
                  <a:cubicBezTo>
                    <a:pt x="117" y="21"/>
                    <a:pt x="117" y="21"/>
                    <a:pt x="117" y="21"/>
                  </a:cubicBezTo>
                  <a:cubicBezTo>
                    <a:pt x="123" y="21"/>
                    <a:pt x="128" y="16"/>
                    <a:pt x="128" y="10"/>
                  </a:cubicBezTo>
                  <a:cubicBezTo>
                    <a:pt x="128" y="4"/>
                    <a:pt x="123" y="0"/>
                    <a:pt x="11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559">
              <a:extLst>
                <a:ext uri="{FF2B5EF4-FFF2-40B4-BE49-F238E27FC236}">
                  <a16:creationId xmlns:a16="http://schemas.microsoft.com/office/drawing/2014/main" id="{C46522AF-0346-4E14-A840-571AAE88A272}"/>
                </a:ext>
              </a:extLst>
            </p:cNvPr>
            <p:cNvSpPr>
              <a:spLocks/>
            </p:cNvSpPr>
            <p:nvPr/>
          </p:nvSpPr>
          <p:spPr bwMode="auto">
            <a:xfrm>
              <a:off x="1322" y="2125"/>
              <a:ext cx="85" cy="14"/>
            </a:xfrm>
            <a:custGeom>
              <a:avLst/>
              <a:gdLst>
                <a:gd name="T0" fmla="*/ 117 w 128"/>
                <a:gd name="T1" fmla="*/ 0 h 22"/>
                <a:gd name="T2" fmla="*/ 10 w 128"/>
                <a:gd name="T3" fmla="*/ 0 h 22"/>
                <a:gd name="T4" fmla="*/ 0 w 128"/>
                <a:gd name="T5" fmla="*/ 11 h 22"/>
                <a:gd name="T6" fmla="*/ 10 w 128"/>
                <a:gd name="T7" fmla="*/ 22 h 22"/>
                <a:gd name="T8" fmla="*/ 117 w 128"/>
                <a:gd name="T9" fmla="*/ 22 h 22"/>
                <a:gd name="T10" fmla="*/ 128 w 128"/>
                <a:gd name="T11" fmla="*/ 11 h 22"/>
                <a:gd name="T12" fmla="*/ 117 w 1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8" h="22">
                  <a:moveTo>
                    <a:pt x="117" y="0"/>
                  </a:moveTo>
                  <a:cubicBezTo>
                    <a:pt x="10" y="0"/>
                    <a:pt x="10" y="0"/>
                    <a:pt x="10" y="0"/>
                  </a:cubicBezTo>
                  <a:cubicBezTo>
                    <a:pt x="4" y="0"/>
                    <a:pt x="0" y="5"/>
                    <a:pt x="0" y="11"/>
                  </a:cubicBezTo>
                  <a:cubicBezTo>
                    <a:pt x="0" y="17"/>
                    <a:pt x="4" y="22"/>
                    <a:pt x="10" y="22"/>
                  </a:cubicBezTo>
                  <a:cubicBezTo>
                    <a:pt x="117" y="22"/>
                    <a:pt x="117" y="22"/>
                    <a:pt x="117" y="22"/>
                  </a:cubicBezTo>
                  <a:cubicBezTo>
                    <a:pt x="123" y="22"/>
                    <a:pt x="128" y="17"/>
                    <a:pt x="128" y="11"/>
                  </a:cubicBezTo>
                  <a:cubicBezTo>
                    <a:pt x="128" y="5"/>
                    <a:pt x="123" y="0"/>
                    <a:pt x="11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560">
              <a:extLst>
                <a:ext uri="{FF2B5EF4-FFF2-40B4-BE49-F238E27FC236}">
                  <a16:creationId xmlns:a16="http://schemas.microsoft.com/office/drawing/2014/main" id="{1B0C1D84-765E-4F3F-AFB7-391C785B67D7}"/>
                </a:ext>
              </a:extLst>
            </p:cNvPr>
            <p:cNvSpPr>
              <a:spLocks/>
            </p:cNvSpPr>
            <p:nvPr/>
          </p:nvSpPr>
          <p:spPr bwMode="auto">
            <a:xfrm>
              <a:off x="1193" y="2051"/>
              <a:ext cx="143" cy="139"/>
            </a:xfrm>
            <a:custGeom>
              <a:avLst/>
              <a:gdLst>
                <a:gd name="T0" fmla="*/ 209 w 216"/>
                <a:gd name="T1" fmla="*/ 187 h 209"/>
                <a:gd name="T2" fmla="*/ 173 w 216"/>
                <a:gd name="T3" fmla="*/ 179 h 209"/>
                <a:gd name="T4" fmla="*/ 156 w 216"/>
                <a:gd name="T5" fmla="*/ 176 h 209"/>
                <a:gd name="T6" fmla="*/ 145 w 216"/>
                <a:gd name="T7" fmla="*/ 147 h 209"/>
                <a:gd name="T8" fmla="*/ 167 w 216"/>
                <a:gd name="T9" fmla="*/ 96 h 209"/>
                <a:gd name="T10" fmla="*/ 157 w 216"/>
                <a:gd name="T11" fmla="*/ 22 h 209"/>
                <a:gd name="T12" fmla="*/ 109 w 216"/>
                <a:gd name="T13" fmla="*/ 0 h 209"/>
                <a:gd name="T14" fmla="*/ 59 w 216"/>
                <a:gd name="T15" fmla="*/ 22 h 209"/>
                <a:gd name="T16" fmla="*/ 50 w 216"/>
                <a:gd name="T17" fmla="*/ 96 h 209"/>
                <a:gd name="T18" fmla="*/ 72 w 216"/>
                <a:gd name="T19" fmla="*/ 147 h 209"/>
                <a:gd name="T20" fmla="*/ 61 w 216"/>
                <a:gd name="T21" fmla="*/ 176 h 209"/>
                <a:gd name="T22" fmla="*/ 43 w 216"/>
                <a:gd name="T23" fmla="*/ 179 h 209"/>
                <a:gd name="T24" fmla="*/ 7 w 216"/>
                <a:gd name="T25" fmla="*/ 187 h 209"/>
                <a:gd name="T26" fmla="*/ 3 w 216"/>
                <a:gd name="T27" fmla="*/ 202 h 209"/>
                <a:gd name="T28" fmla="*/ 17 w 216"/>
                <a:gd name="T29" fmla="*/ 206 h 209"/>
                <a:gd name="T30" fmla="*/ 45 w 216"/>
                <a:gd name="T31" fmla="*/ 201 h 209"/>
                <a:gd name="T32" fmla="*/ 70 w 216"/>
                <a:gd name="T33" fmla="*/ 196 h 209"/>
                <a:gd name="T34" fmla="*/ 91 w 216"/>
                <a:gd name="T35" fmla="*/ 163 h 209"/>
                <a:gd name="T36" fmla="*/ 90 w 216"/>
                <a:gd name="T37" fmla="*/ 135 h 209"/>
                <a:gd name="T38" fmla="*/ 71 w 216"/>
                <a:gd name="T39" fmla="*/ 91 h 209"/>
                <a:gd name="T40" fmla="*/ 76 w 216"/>
                <a:gd name="T41" fmla="*/ 36 h 209"/>
                <a:gd name="T42" fmla="*/ 109 w 216"/>
                <a:gd name="T43" fmla="*/ 22 h 209"/>
                <a:gd name="T44" fmla="*/ 141 w 216"/>
                <a:gd name="T45" fmla="*/ 36 h 209"/>
                <a:gd name="T46" fmla="*/ 146 w 216"/>
                <a:gd name="T47" fmla="*/ 91 h 209"/>
                <a:gd name="T48" fmla="*/ 127 w 216"/>
                <a:gd name="T49" fmla="*/ 135 h 209"/>
                <a:gd name="T50" fmla="*/ 125 w 216"/>
                <a:gd name="T51" fmla="*/ 163 h 209"/>
                <a:gd name="T52" fmla="*/ 146 w 216"/>
                <a:gd name="T53" fmla="*/ 196 h 209"/>
                <a:gd name="T54" fmla="*/ 171 w 216"/>
                <a:gd name="T55" fmla="*/ 201 h 209"/>
                <a:gd name="T56" fmla="*/ 199 w 216"/>
                <a:gd name="T57" fmla="*/ 206 h 209"/>
                <a:gd name="T58" fmla="*/ 204 w 216"/>
                <a:gd name="T59" fmla="*/ 207 h 209"/>
                <a:gd name="T60" fmla="*/ 214 w 216"/>
                <a:gd name="T61" fmla="*/ 202 h 209"/>
                <a:gd name="T62" fmla="*/ 209 w 216"/>
                <a:gd name="T63" fmla="*/ 18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209">
                  <a:moveTo>
                    <a:pt x="209" y="187"/>
                  </a:moveTo>
                  <a:cubicBezTo>
                    <a:pt x="199" y="182"/>
                    <a:pt x="185" y="180"/>
                    <a:pt x="173" y="179"/>
                  </a:cubicBezTo>
                  <a:cubicBezTo>
                    <a:pt x="166" y="179"/>
                    <a:pt x="158" y="178"/>
                    <a:pt x="156" y="176"/>
                  </a:cubicBezTo>
                  <a:cubicBezTo>
                    <a:pt x="149" y="173"/>
                    <a:pt x="143" y="153"/>
                    <a:pt x="145" y="147"/>
                  </a:cubicBezTo>
                  <a:cubicBezTo>
                    <a:pt x="153" y="134"/>
                    <a:pt x="162" y="114"/>
                    <a:pt x="167" y="96"/>
                  </a:cubicBezTo>
                  <a:cubicBezTo>
                    <a:pt x="174" y="64"/>
                    <a:pt x="171" y="39"/>
                    <a:pt x="157" y="22"/>
                  </a:cubicBezTo>
                  <a:cubicBezTo>
                    <a:pt x="139" y="0"/>
                    <a:pt x="109" y="0"/>
                    <a:pt x="109" y="0"/>
                  </a:cubicBezTo>
                  <a:cubicBezTo>
                    <a:pt x="107" y="0"/>
                    <a:pt x="78" y="0"/>
                    <a:pt x="59" y="22"/>
                  </a:cubicBezTo>
                  <a:cubicBezTo>
                    <a:pt x="45" y="39"/>
                    <a:pt x="42" y="64"/>
                    <a:pt x="50" y="96"/>
                  </a:cubicBezTo>
                  <a:cubicBezTo>
                    <a:pt x="54" y="114"/>
                    <a:pt x="63" y="134"/>
                    <a:pt x="72" y="147"/>
                  </a:cubicBezTo>
                  <a:cubicBezTo>
                    <a:pt x="73" y="153"/>
                    <a:pt x="67" y="173"/>
                    <a:pt x="61" y="176"/>
                  </a:cubicBezTo>
                  <a:cubicBezTo>
                    <a:pt x="58" y="178"/>
                    <a:pt x="50" y="179"/>
                    <a:pt x="43" y="179"/>
                  </a:cubicBezTo>
                  <a:cubicBezTo>
                    <a:pt x="31" y="180"/>
                    <a:pt x="18" y="182"/>
                    <a:pt x="7" y="187"/>
                  </a:cubicBezTo>
                  <a:cubicBezTo>
                    <a:pt x="2" y="190"/>
                    <a:pt x="0" y="196"/>
                    <a:pt x="3" y="202"/>
                  </a:cubicBezTo>
                  <a:cubicBezTo>
                    <a:pt x="6" y="207"/>
                    <a:pt x="12" y="209"/>
                    <a:pt x="17" y="206"/>
                  </a:cubicBezTo>
                  <a:cubicBezTo>
                    <a:pt x="24" y="202"/>
                    <a:pt x="35" y="201"/>
                    <a:pt x="45" y="201"/>
                  </a:cubicBezTo>
                  <a:cubicBezTo>
                    <a:pt x="55" y="200"/>
                    <a:pt x="64" y="199"/>
                    <a:pt x="70" y="196"/>
                  </a:cubicBezTo>
                  <a:cubicBezTo>
                    <a:pt x="84" y="189"/>
                    <a:pt x="90" y="169"/>
                    <a:pt x="91" y="163"/>
                  </a:cubicBezTo>
                  <a:cubicBezTo>
                    <a:pt x="93" y="154"/>
                    <a:pt x="95" y="142"/>
                    <a:pt x="90" y="135"/>
                  </a:cubicBezTo>
                  <a:cubicBezTo>
                    <a:pt x="82" y="125"/>
                    <a:pt x="74" y="106"/>
                    <a:pt x="71" y="91"/>
                  </a:cubicBezTo>
                  <a:cubicBezTo>
                    <a:pt x="65" y="66"/>
                    <a:pt x="66" y="47"/>
                    <a:pt x="76" y="36"/>
                  </a:cubicBezTo>
                  <a:cubicBezTo>
                    <a:pt x="87" y="21"/>
                    <a:pt x="108" y="21"/>
                    <a:pt x="109" y="22"/>
                  </a:cubicBezTo>
                  <a:cubicBezTo>
                    <a:pt x="109" y="21"/>
                    <a:pt x="129" y="21"/>
                    <a:pt x="141" y="36"/>
                  </a:cubicBezTo>
                  <a:cubicBezTo>
                    <a:pt x="150" y="47"/>
                    <a:pt x="152" y="66"/>
                    <a:pt x="146" y="91"/>
                  </a:cubicBezTo>
                  <a:cubicBezTo>
                    <a:pt x="142" y="106"/>
                    <a:pt x="134" y="125"/>
                    <a:pt x="127" y="135"/>
                  </a:cubicBezTo>
                  <a:cubicBezTo>
                    <a:pt x="122" y="142"/>
                    <a:pt x="123" y="154"/>
                    <a:pt x="125" y="163"/>
                  </a:cubicBezTo>
                  <a:cubicBezTo>
                    <a:pt x="127" y="169"/>
                    <a:pt x="133" y="189"/>
                    <a:pt x="146" y="196"/>
                  </a:cubicBezTo>
                  <a:cubicBezTo>
                    <a:pt x="153" y="199"/>
                    <a:pt x="161" y="200"/>
                    <a:pt x="171" y="201"/>
                  </a:cubicBezTo>
                  <a:cubicBezTo>
                    <a:pt x="181" y="201"/>
                    <a:pt x="192" y="202"/>
                    <a:pt x="199" y="206"/>
                  </a:cubicBezTo>
                  <a:cubicBezTo>
                    <a:pt x="201" y="207"/>
                    <a:pt x="202" y="207"/>
                    <a:pt x="204" y="207"/>
                  </a:cubicBezTo>
                  <a:cubicBezTo>
                    <a:pt x="208" y="207"/>
                    <a:pt x="212" y="205"/>
                    <a:pt x="214" y="202"/>
                  </a:cubicBezTo>
                  <a:cubicBezTo>
                    <a:pt x="216" y="196"/>
                    <a:pt x="214" y="190"/>
                    <a:pt x="209" y="18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3" name="Group 212">
            <a:extLst>
              <a:ext uri="{FF2B5EF4-FFF2-40B4-BE49-F238E27FC236}">
                <a16:creationId xmlns:a16="http://schemas.microsoft.com/office/drawing/2014/main" id="{9AB64570-B176-4BE3-BEDB-BA2248DF2CA2}"/>
              </a:ext>
            </a:extLst>
          </p:cNvPr>
          <p:cNvGrpSpPr>
            <a:grpSpLocks noChangeAspect="1"/>
          </p:cNvGrpSpPr>
          <p:nvPr/>
        </p:nvGrpSpPr>
        <p:grpSpPr>
          <a:xfrm>
            <a:off x="5844076" y="2783272"/>
            <a:ext cx="203359" cy="202136"/>
            <a:chOff x="6537910" y="4611206"/>
            <a:chExt cx="1849437" cy="1838325"/>
          </a:xfrm>
          <a:solidFill>
            <a:srgbClr val="AB6728"/>
          </a:solidFill>
        </p:grpSpPr>
        <p:sp>
          <p:nvSpPr>
            <p:cNvPr id="214" name="Freeform 15">
              <a:extLst>
                <a:ext uri="{FF2B5EF4-FFF2-40B4-BE49-F238E27FC236}">
                  <a16:creationId xmlns:a16="http://schemas.microsoft.com/office/drawing/2014/main" id="{3E990D04-8E55-4D0E-ACE2-1ACA70215EC0}"/>
                </a:ext>
              </a:extLst>
            </p:cNvPr>
            <p:cNvSpPr>
              <a:spLocks noEditPoints="1"/>
            </p:cNvSpPr>
            <p:nvPr/>
          </p:nvSpPr>
          <p:spPr bwMode="auto">
            <a:xfrm>
              <a:off x="7688847" y="5262081"/>
              <a:ext cx="312737" cy="766763"/>
            </a:xfrm>
            <a:custGeom>
              <a:avLst/>
              <a:gdLst>
                <a:gd name="T0" fmla="*/ 41 w 65"/>
                <a:gd name="T1" fmla="*/ 0 h 160"/>
                <a:gd name="T2" fmla="*/ 25 w 65"/>
                <a:gd name="T3" fmla="*/ 0 h 160"/>
                <a:gd name="T4" fmla="*/ 17 w 65"/>
                <a:gd name="T5" fmla="*/ 6 h 160"/>
                <a:gd name="T6" fmla="*/ 1 w 65"/>
                <a:gd name="T7" fmla="*/ 86 h 160"/>
                <a:gd name="T8" fmla="*/ 2 w 65"/>
                <a:gd name="T9" fmla="*/ 93 h 160"/>
                <a:gd name="T10" fmla="*/ 9 w 65"/>
                <a:gd name="T11" fmla="*/ 96 h 160"/>
                <a:gd name="T12" fmla="*/ 9 w 65"/>
                <a:gd name="T13" fmla="*/ 152 h 160"/>
                <a:gd name="T14" fmla="*/ 17 w 65"/>
                <a:gd name="T15" fmla="*/ 160 h 160"/>
                <a:gd name="T16" fmla="*/ 25 w 65"/>
                <a:gd name="T17" fmla="*/ 152 h 160"/>
                <a:gd name="T18" fmla="*/ 25 w 65"/>
                <a:gd name="T19" fmla="*/ 96 h 160"/>
                <a:gd name="T20" fmla="*/ 41 w 65"/>
                <a:gd name="T21" fmla="*/ 96 h 160"/>
                <a:gd name="T22" fmla="*/ 41 w 65"/>
                <a:gd name="T23" fmla="*/ 152 h 160"/>
                <a:gd name="T24" fmla="*/ 49 w 65"/>
                <a:gd name="T25" fmla="*/ 160 h 160"/>
                <a:gd name="T26" fmla="*/ 57 w 65"/>
                <a:gd name="T27" fmla="*/ 152 h 160"/>
                <a:gd name="T28" fmla="*/ 57 w 65"/>
                <a:gd name="T29" fmla="*/ 96 h 160"/>
                <a:gd name="T30" fmla="*/ 63 w 65"/>
                <a:gd name="T31" fmla="*/ 93 h 160"/>
                <a:gd name="T32" fmla="*/ 65 w 65"/>
                <a:gd name="T33" fmla="*/ 86 h 160"/>
                <a:gd name="T34" fmla="*/ 49 w 65"/>
                <a:gd name="T35" fmla="*/ 6 h 160"/>
                <a:gd name="T36" fmla="*/ 41 w 65"/>
                <a:gd name="T37" fmla="*/ 0 h 160"/>
                <a:gd name="T38" fmla="*/ 31 w 65"/>
                <a:gd name="T39" fmla="*/ 16 h 160"/>
                <a:gd name="T40" fmla="*/ 34 w 65"/>
                <a:gd name="T41" fmla="*/ 16 h 160"/>
                <a:gd name="T42" fmla="*/ 47 w 65"/>
                <a:gd name="T43" fmla="*/ 80 h 160"/>
                <a:gd name="T44" fmla="*/ 18 w 65"/>
                <a:gd name="T45" fmla="*/ 80 h 160"/>
                <a:gd name="T46" fmla="*/ 31 w 65"/>
                <a:gd name="T47"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160">
                  <a:moveTo>
                    <a:pt x="41" y="0"/>
                  </a:moveTo>
                  <a:cubicBezTo>
                    <a:pt x="25" y="0"/>
                    <a:pt x="25" y="0"/>
                    <a:pt x="25" y="0"/>
                  </a:cubicBezTo>
                  <a:cubicBezTo>
                    <a:pt x="21" y="0"/>
                    <a:pt x="18" y="2"/>
                    <a:pt x="17" y="6"/>
                  </a:cubicBezTo>
                  <a:cubicBezTo>
                    <a:pt x="1" y="86"/>
                    <a:pt x="1" y="86"/>
                    <a:pt x="1" y="86"/>
                  </a:cubicBezTo>
                  <a:cubicBezTo>
                    <a:pt x="0" y="88"/>
                    <a:pt x="1" y="91"/>
                    <a:pt x="2" y="93"/>
                  </a:cubicBezTo>
                  <a:cubicBezTo>
                    <a:pt x="4" y="95"/>
                    <a:pt x="6" y="96"/>
                    <a:pt x="9" y="96"/>
                  </a:cubicBezTo>
                  <a:cubicBezTo>
                    <a:pt x="9" y="152"/>
                    <a:pt x="9" y="152"/>
                    <a:pt x="9" y="152"/>
                  </a:cubicBezTo>
                  <a:cubicBezTo>
                    <a:pt x="9" y="156"/>
                    <a:pt x="12" y="160"/>
                    <a:pt x="17" y="160"/>
                  </a:cubicBezTo>
                  <a:cubicBezTo>
                    <a:pt x="21" y="160"/>
                    <a:pt x="25" y="156"/>
                    <a:pt x="25" y="152"/>
                  </a:cubicBezTo>
                  <a:cubicBezTo>
                    <a:pt x="25" y="96"/>
                    <a:pt x="25" y="96"/>
                    <a:pt x="25" y="96"/>
                  </a:cubicBezTo>
                  <a:cubicBezTo>
                    <a:pt x="41" y="96"/>
                    <a:pt x="41" y="96"/>
                    <a:pt x="41" y="96"/>
                  </a:cubicBezTo>
                  <a:cubicBezTo>
                    <a:pt x="41" y="152"/>
                    <a:pt x="41" y="152"/>
                    <a:pt x="41" y="152"/>
                  </a:cubicBezTo>
                  <a:cubicBezTo>
                    <a:pt x="41" y="156"/>
                    <a:pt x="44" y="160"/>
                    <a:pt x="49" y="160"/>
                  </a:cubicBezTo>
                  <a:cubicBezTo>
                    <a:pt x="53" y="160"/>
                    <a:pt x="57" y="156"/>
                    <a:pt x="57" y="152"/>
                  </a:cubicBezTo>
                  <a:cubicBezTo>
                    <a:pt x="57" y="96"/>
                    <a:pt x="57" y="96"/>
                    <a:pt x="57" y="96"/>
                  </a:cubicBezTo>
                  <a:cubicBezTo>
                    <a:pt x="59" y="96"/>
                    <a:pt x="61" y="95"/>
                    <a:pt x="63" y="93"/>
                  </a:cubicBezTo>
                  <a:cubicBezTo>
                    <a:pt x="64" y="91"/>
                    <a:pt x="65" y="88"/>
                    <a:pt x="65" y="86"/>
                  </a:cubicBezTo>
                  <a:cubicBezTo>
                    <a:pt x="49" y="6"/>
                    <a:pt x="49" y="6"/>
                    <a:pt x="49" y="6"/>
                  </a:cubicBezTo>
                  <a:cubicBezTo>
                    <a:pt x="48" y="2"/>
                    <a:pt x="44" y="0"/>
                    <a:pt x="41" y="0"/>
                  </a:cubicBezTo>
                  <a:close/>
                  <a:moveTo>
                    <a:pt x="31" y="16"/>
                  </a:moveTo>
                  <a:cubicBezTo>
                    <a:pt x="34" y="16"/>
                    <a:pt x="34" y="16"/>
                    <a:pt x="34" y="16"/>
                  </a:cubicBezTo>
                  <a:cubicBezTo>
                    <a:pt x="47" y="80"/>
                    <a:pt x="47" y="80"/>
                    <a:pt x="47" y="80"/>
                  </a:cubicBezTo>
                  <a:cubicBezTo>
                    <a:pt x="18" y="80"/>
                    <a:pt x="18" y="80"/>
                    <a:pt x="18" y="80"/>
                  </a:cubicBezTo>
                  <a:lnTo>
                    <a:pt x="31"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6">
              <a:extLst>
                <a:ext uri="{FF2B5EF4-FFF2-40B4-BE49-F238E27FC236}">
                  <a16:creationId xmlns:a16="http://schemas.microsoft.com/office/drawing/2014/main" id="{424054BC-1FDA-422F-87B5-2AB3BC8C8B0D}"/>
                </a:ext>
              </a:extLst>
            </p:cNvPr>
            <p:cNvSpPr>
              <a:spLocks noEditPoints="1"/>
            </p:cNvSpPr>
            <p:nvPr/>
          </p:nvSpPr>
          <p:spPr bwMode="auto">
            <a:xfrm>
              <a:off x="7731710" y="4955694"/>
              <a:ext cx="231775"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7">
              <a:extLst>
                <a:ext uri="{FF2B5EF4-FFF2-40B4-BE49-F238E27FC236}">
                  <a16:creationId xmlns:a16="http://schemas.microsoft.com/office/drawing/2014/main" id="{BACD126E-668C-48DD-BDAE-4641407C585A}"/>
                </a:ext>
              </a:extLst>
            </p:cNvPr>
            <p:cNvSpPr>
              <a:spLocks noEditPoints="1"/>
            </p:cNvSpPr>
            <p:nvPr/>
          </p:nvSpPr>
          <p:spPr bwMode="auto">
            <a:xfrm>
              <a:off x="6923672" y="5262081"/>
              <a:ext cx="307975" cy="766763"/>
            </a:xfrm>
            <a:custGeom>
              <a:avLst/>
              <a:gdLst>
                <a:gd name="T0" fmla="*/ 56 w 64"/>
                <a:gd name="T1" fmla="*/ 0 h 160"/>
                <a:gd name="T2" fmla="*/ 8 w 64"/>
                <a:gd name="T3" fmla="*/ 0 h 160"/>
                <a:gd name="T4" fmla="*/ 0 w 64"/>
                <a:gd name="T5" fmla="*/ 8 h 160"/>
                <a:gd name="T6" fmla="*/ 0 w 64"/>
                <a:gd name="T7" fmla="*/ 72 h 160"/>
                <a:gd name="T8" fmla="*/ 8 w 64"/>
                <a:gd name="T9" fmla="*/ 80 h 160"/>
                <a:gd name="T10" fmla="*/ 8 w 64"/>
                <a:gd name="T11" fmla="*/ 152 h 160"/>
                <a:gd name="T12" fmla="*/ 16 w 64"/>
                <a:gd name="T13" fmla="*/ 160 h 160"/>
                <a:gd name="T14" fmla="*/ 24 w 64"/>
                <a:gd name="T15" fmla="*/ 152 h 160"/>
                <a:gd name="T16" fmla="*/ 24 w 64"/>
                <a:gd name="T17" fmla="*/ 80 h 160"/>
                <a:gd name="T18" fmla="*/ 40 w 64"/>
                <a:gd name="T19" fmla="*/ 80 h 160"/>
                <a:gd name="T20" fmla="*/ 40 w 64"/>
                <a:gd name="T21" fmla="*/ 152 h 160"/>
                <a:gd name="T22" fmla="*/ 48 w 64"/>
                <a:gd name="T23" fmla="*/ 160 h 160"/>
                <a:gd name="T24" fmla="*/ 56 w 64"/>
                <a:gd name="T25" fmla="*/ 152 h 160"/>
                <a:gd name="T26" fmla="*/ 56 w 64"/>
                <a:gd name="T27" fmla="*/ 80 h 160"/>
                <a:gd name="T28" fmla="*/ 64 w 64"/>
                <a:gd name="T29" fmla="*/ 72 h 160"/>
                <a:gd name="T30" fmla="*/ 64 w 64"/>
                <a:gd name="T31" fmla="*/ 8 h 160"/>
                <a:gd name="T32" fmla="*/ 56 w 64"/>
                <a:gd name="T33" fmla="*/ 0 h 160"/>
                <a:gd name="T34" fmla="*/ 16 w 64"/>
                <a:gd name="T35" fmla="*/ 16 h 160"/>
                <a:gd name="T36" fmla="*/ 48 w 64"/>
                <a:gd name="T37" fmla="*/ 16 h 160"/>
                <a:gd name="T38" fmla="*/ 48 w 64"/>
                <a:gd name="T39" fmla="*/ 64 h 160"/>
                <a:gd name="T40" fmla="*/ 16 w 64"/>
                <a:gd name="T41" fmla="*/ 64 h 160"/>
                <a:gd name="T42" fmla="*/ 16 w 64"/>
                <a:gd name="T43"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160">
                  <a:moveTo>
                    <a:pt x="56" y="0"/>
                  </a:moveTo>
                  <a:cubicBezTo>
                    <a:pt x="8" y="0"/>
                    <a:pt x="8" y="0"/>
                    <a:pt x="8" y="0"/>
                  </a:cubicBezTo>
                  <a:cubicBezTo>
                    <a:pt x="3" y="0"/>
                    <a:pt x="0" y="3"/>
                    <a:pt x="0" y="8"/>
                  </a:cubicBezTo>
                  <a:cubicBezTo>
                    <a:pt x="0" y="72"/>
                    <a:pt x="0" y="72"/>
                    <a:pt x="0" y="72"/>
                  </a:cubicBezTo>
                  <a:cubicBezTo>
                    <a:pt x="0" y="76"/>
                    <a:pt x="3" y="80"/>
                    <a:pt x="8" y="80"/>
                  </a:cubicBezTo>
                  <a:cubicBezTo>
                    <a:pt x="8" y="152"/>
                    <a:pt x="8" y="152"/>
                    <a:pt x="8" y="152"/>
                  </a:cubicBezTo>
                  <a:cubicBezTo>
                    <a:pt x="8" y="156"/>
                    <a:pt x="11" y="160"/>
                    <a:pt x="16" y="160"/>
                  </a:cubicBezTo>
                  <a:cubicBezTo>
                    <a:pt x="20" y="160"/>
                    <a:pt x="24" y="156"/>
                    <a:pt x="24" y="152"/>
                  </a:cubicBezTo>
                  <a:cubicBezTo>
                    <a:pt x="24" y="80"/>
                    <a:pt x="24" y="80"/>
                    <a:pt x="24" y="80"/>
                  </a:cubicBezTo>
                  <a:cubicBezTo>
                    <a:pt x="40" y="80"/>
                    <a:pt x="40" y="80"/>
                    <a:pt x="40" y="80"/>
                  </a:cubicBezTo>
                  <a:cubicBezTo>
                    <a:pt x="40" y="152"/>
                    <a:pt x="40" y="152"/>
                    <a:pt x="40" y="152"/>
                  </a:cubicBezTo>
                  <a:cubicBezTo>
                    <a:pt x="40" y="156"/>
                    <a:pt x="43" y="160"/>
                    <a:pt x="48" y="160"/>
                  </a:cubicBezTo>
                  <a:cubicBezTo>
                    <a:pt x="52" y="160"/>
                    <a:pt x="56" y="156"/>
                    <a:pt x="56" y="152"/>
                  </a:cubicBezTo>
                  <a:cubicBezTo>
                    <a:pt x="56" y="80"/>
                    <a:pt x="56" y="80"/>
                    <a:pt x="56" y="80"/>
                  </a:cubicBezTo>
                  <a:cubicBezTo>
                    <a:pt x="60" y="80"/>
                    <a:pt x="64" y="76"/>
                    <a:pt x="64" y="72"/>
                  </a:cubicBezTo>
                  <a:cubicBezTo>
                    <a:pt x="64" y="8"/>
                    <a:pt x="64" y="8"/>
                    <a:pt x="64" y="8"/>
                  </a:cubicBezTo>
                  <a:cubicBezTo>
                    <a:pt x="64" y="3"/>
                    <a:pt x="60" y="0"/>
                    <a:pt x="56" y="0"/>
                  </a:cubicBezTo>
                  <a:close/>
                  <a:moveTo>
                    <a:pt x="16" y="16"/>
                  </a:moveTo>
                  <a:cubicBezTo>
                    <a:pt x="48" y="16"/>
                    <a:pt x="48" y="16"/>
                    <a:pt x="48" y="16"/>
                  </a:cubicBezTo>
                  <a:cubicBezTo>
                    <a:pt x="48" y="64"/>
                    <a:pt x="48" y="64"/>
                    <a:pt x="48" y="64"/>
                  </a:cubicBezTo>
                  <a:cubicBezTo>
                    <a:pt x="16" y="64"/>
                    <a:pt x="16" y="64"/>
                    <a:pt x="16" y="64"/>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8">
              <a:extLst>
                <a:ext uri="{FF2B5EF4-FFF2-40B4-BE49-F238E27FC236}">
                  <a16:creationId xmlns:a16="http://schemas.microsoft.com/office/drawing/2014/main" id="{7627E686-739F-4795-8797-32818F8CFBE8}"/>
                </a:ext>
              </a:extLst>
            </p:cNvPr>
            <p:cNvSpPr>
              <a:spLocks noEditPoints="1"/>
            </p:cNvSpPr>
            <p:nvPr/>
          </p:nvSpPr>
          <p:spPr bwMode="auto">
            <a:xfrm>
              <a:off x="6961772" y="4955694"/>
              <a:ext cx="231775"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9">
              <a:extLst>
                <a:ext uri="{FF2B5EF4-FFF2-40B4-BE49-F238E27FC236}">
                  <a16:creationId xmlns:a16="http://schemas.microsoft.com/office/drawing/2014/main" id="{1C7DE632-1972-4373-A5DC-AAD23B59AA35}"/>
                </a:ext>
              </a:extLst>
            </p:cNvPr>
            <p:cNvSpPr>
              <a:spLocks noEditPoints="1"/>
            </p:cNvSpPr>
            <p:nvPr/>
          </p:nvSpPr>
          <p:spPr bwMode="auto">
            <a:xfrm>
              <a:off x="7307847" y="5262081"/>
              <a:ext cx="309562" cy="766763"/>
            </a:xfrm>
            <a:custGeom>
              <a:avLst/>
              <a:gdLst>
                <a:gd name="T0" fmla="*/ 56 w 64"/>
                <a:gd name="T1" fmla="*/ 0 h 160"/>
                <a:gd name="T2" fmla="*/ 8 w 64"/>
                <a:gd name="T3" fmla="*/ 0 h 160"/>
                <a:gd name="T4" fmla="*/ 0 w 64"/>
                <a:gd name="T5" fmla="*/ 8 h 160"/>
                <a:gd name="T6" fmla="*/ 0 w 64"/>
                <a:gd name="T7" fmla="*/ 72 h 160"/>
                <a:gd name="T8" fmla="*/ 8 w 64"/>
                <a:gd name="T9" fmla="*/ 80 h 160"/>
                <a:gd name="T10" fmla="*/ 8 w 64"/>
                <a:gd name="T11" fmla="*/ 152 h 160"/>
                <a:gd name="T12" fmla="*/ 16 w 64"/>
                <a:gd name="T13" fmla="*/ 160 h 160"/>
                <a:gd name="T14" fmla="*/ 24 w 64"/>
                <a:gd name="T15" fmla="*/ 152 h 160"/>
                <a:gd name="T16" fmla="*/ 24 w 64"/>
                <a:gd name="T17" fmla="*/ 80 h 160"/>
                <a:gd name="T18" fmla="*/ 40 w 64"/>
                <a:gd name="T19" fmla="*/ 80 h 160"/>
                <a:gd name="T20" fmla="*/ 40 w 64"/>
                <a:gd name="T21" fmla="*/ 152 h 160"/>
                <a:gd name="T22" fmla="*/ 48 w 64"/>
                <a:gd name="T23" fmla="*/ 160 h 160"/>
                <a:gd name="T24" fmla="*/ 56 w 64"/>
                <a:gd name="T25" fmla="*/ 152 h 160"/>
                <a:gd name="T26" fmla="*/ 56 w 64"/>
                <a:gd name="T27" fmla="*/ 80 h 160"/>
                <a:gd name="T28" fmla="*/ 64 w 64"/>
                <a:gd name="T29" fmla="*/ 72 h 160"/>
                <a:gd name="T30" fmla="*/ 64 w 64"/>
                <a:gd name="T31" fmla="*/ 8 h 160"/>
                <a:gd name="T32" fmla="*/ 56 w 64"/>
                <a:gd name="T33" fmla="*/ 0 h 160"/>
                <a:gd name="T34" fmla="*/ 16 w 64"/>
                <a:gd name="T35" fmla="*/ 16 h 160"/>
                <a:gd name="T36" fmla="*/ 48 w 64"/>
                <a:gd name="T37" fmla="*/ 16 h 160"/>
                <a:gd name="T38" fmla="*/ 48 w 64"/>
                <a:gd name="T39" fmla="*/ 64 h 160"/>
                <a:gd name="T40" fmla="*/ 16 w 64"/>
                <a:gd name="T41" fmla="*/ 64 h 160"/>
                <a:gd name="T42" fmla="*/ 16 w 64"/>
                <a:gd name="T43"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160">
                  <a:moveTo>
                    <a:pt x="56" y="0"/>
                  </a:moveTo>
                  <a:cubicBezTo>
                    <a:pt x="8" y="0"/>
                    <a:pt x="8" y="0"/>
                    <a:pt x="8" y="0"/>
                  </a:cubicBezTo>
                  <a:cubicBezTo>
                    <a:pt x="3" y="0"/>
                    <a:pt x="0" y="3"/>
                    <a:pt x="0" y="8"/>
                  </a:cubicBezTo>
                  <a:cubicBezTo>
                    <a:pt x="0" y="72"/>
                    <a:pt x="0" y="72"/>
                    <a:pt x="0" y="72"/>
                  </a:cubicBezTo>
                  <a:cubicBezTo>
                    <a:pt x="0" y="76"/>
                    <a:pt x="3" y="80"/>
                    <a:pt x="8" y="80"/>
                  </a:cubicBezTo>
                  <a:cubicBezTo>
                    <a:pt x="8" y="152"/>
                    <a:pt x="8" y="152"/>
                    <a:pt x="8" y="152"/>
                  </a:cubicBezTo>
                  <a:cubicBezTo>
                    <a:pt x="8" y="156"/>
                    <a:pt x="11" y="160"/>
                    <a:pt x="16" y="160"/>
                  </a:cubicBezTo>
                  <a:cubicBezTo>
                    <a:pt x="20" y="160"/>
                    <a:pt x="24" y="156"/>
                    <a:pt x="24" y="152"/>
                  </a:cubicBezTo>
                  <a:cubicBezTo>
                    <a:pt x="24" y="80"/>
                    <a:pt x="24" y="80"/>
                    <a:pt x="24" y="80"/>
                  </a:cubicBezTo>
                  <a:cubicBezTo>
                    <a:pt x="40" y="80"/>
                    <a:pt x="40" y="80"/>
                    <a:pt x="40" y="80"/>
                  </a:cubicBezTo>
                  <a:cubicBezTo>
                    <a:pt x="40" y="152"/>
                    <a:pt x="40" y="152"/>
                    <a:pt x="40" y="152"/>
                  </a:cubicBezTo>
                  <a:cubicBezTo>
                    <a:pt x="40" y="156"/>
                    <a:pt x="43" y="160"/>
                    <a:pt x="48" y="160"/>
                  </a:cubicBezTo>
                  <a:cubicBezTo>
                    <a:pt x="52" y="160"/>
                    <a:pt x="56" y="156"/>
                    <a:pt x="56" y="152"/>
                  </a:cubicBezTo>
                  <a:cubicBezTo>
                    <a:pt x="56" y="80"/>
                    <a:pt x="56" y="80"/>
                    <a:pt x="56" y="80"/>
                  </a:cubicBezTo>
                  <a:cubicBezTo>
                    <a:pt x="60" y="80"/>
                    <a:pt x="64" y="76"/>
                    <a:pt x="64" y="72"/>
                  </a:cubicBezTo>
                  <a:cubicBezTo>
                    <a:pt x="64" y="8"/>
                    <a:pt x="64" y="8"/>
                    <a:pt x="64" y="8"/>
                  </a:cubicBezTo>
                  <a:cubicBezTo>
                    <a:pt x="64" y="3"/>
                    <a:pt x="60" y="0"/>
                    <a:pt x="56" y="0"/>
                  </a:cubicBezTo>
                  <a:close/>
                  <a:moveTo>
                    <a:pt x="16" y="16"/>
                  </a:moveTo>
                  <a:cubicBezTo>
                    <a:pt x="48" y="16"/>
                    <a:pt x="48" y="16"/>
                    <a:pt x="48" y="16"/>
                  </a:cubicBezTo>
                  <a:cubicBezTo>
                    <a:pt x="48" y="64"/>
                    <a:pt x="48" y="64"/>
                    <a:pt x="48" y="64"/>
                  </a:cubicBezTo>
                  <a:cubicBezTo>
                    <a:pt x="16" y="64"/>
                    <a:pt x="16" y="64"/>
                    <a:pt x="16" y="64"/>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20">
              <a:extLst>
                <a:ext uri="{FF2B5EF4-FFF2-40B4-BE49-F238E27FC236}">
                  <a16:creationId xmlns:a16="http://schemas.microsoft.com/office/drawing/2014/main" id="{B8867507-3E23-4C4D-89E7-21D3735AFBF3}"/>
                </a:ext>
              </a:extLst>
            </p:cNvPr>
            <p:cNvSpPr>
              <a:spLocks noEditPoints="1"/>
            </p:cNvSpPr>
            <p:nvPr/>
          </p:nvSpPr>
          <p:spPr bwMode="auto">
            <a:xfrm>
              <a:off x="7347535" y="4955694"/>
              <a:ext cx="230187"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21">
              <a:extLst>
                <a:ext uri="{FF2B5EF4-FFF2-40B4-BE49-F238E27FC236}">
                  <a16:creationId xmlns:a16="http://schemas.microsoft.com/office/drawing/2014/main" id="{091B9B82-4F0A-493B-9B7A-75A788E3B5FC}"/>
                </a:ext>
              </a:extLst>
            </p:cNvPr>
            <p:cNvSpPr>
              <a:spLocks noEditPoints="1"/>
            </p:cNvSpPr>
            <p:nvPr/>
          </p:nvSpPr>
          <p:spPr bwMode="auto">
            <a:xfrm>
              <a:off x="6537910" y="4611206"/>
              <a:ext cx="1849437" cy="1838325"/>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68 h 384"/>
                <a:gd name="T12" fmla="*/ 16 w 384"/>
                <a:gd name="T13" fmla="*/ 192 h 384"/>
                <a:gd name="T14" fmla="*/ 192 w 384"/>
                <a:gd name="T15" fmla="*/ 16 h 384"/>
                <a:gd name="T16" fmla="*/ 368 w 384"/>
                <a:gd name="T17" fmla="*/ 192 h 384"/>
                <a:gd name="T18" fmla="*/ 192 w 384"/>
                <a:gd name="T19" fmla="*/ 36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68"/>
                  </a:moveTo>
                  <a:cubicBezTo>
                    <a:pt x="95" y="368"/>
                    <a:pt x="16" y="289"/>
                    <a:pt x="16" y="192"/>
                  </a:cubicBezTo>
                  <a:cubicBezTo>
                    <a:pt x="16" y="95"/>
                    <a:pt x="95" y="16"/>
                    <a:pt x="192" y="16"/>
                  </a:cubicBezTo>
                  <a:cubicBezTo>
                    <a:pt x="289" y="16"/>
                    <a:pt x="368" y="95"/>
                    <a:pt x="368" y="192"/>
                  </a:cubicBezTo>
                  <a:cubicBezTo>
                    <a:pt x="368" y="289"/>
                    <a:pt x="289" y="368"/>
                    <a:pt x="192"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1" name="Group 64">
            <a:extLst>
              <a:ext uri="{FF2B5EF4-FFF2-40B4-BE49-F238E27FC236}">
                <a16:creationId xmlns:a16="http://schemas.microsoft.com/office/drawing/2014/main" id="{520D9DE3-323A-4444-8251-6C693BF7543D}"/>
              </a:ext>
            </a:extLst>
          </p:cNvPr>
          <p:cNvGrpSpPr>
            <a:grpSpLocks noChangeAspect="1"/>
          </p:cNvGrpSpPr>
          <p:nvPr/>
        </p:nvGrpSpPr>
        <p:grpSpPr bwMode="auto">
          <a:xfrm>
            <a:off x="3471143" y="2984443"/>
            <a:ext cx="201168" cy="201168"/>
            <a:chOff x="5009" y="6"/>
            <a:chExt cx="340" cy="340"/>
          </a:xfrm>
          <a:solidFill>
            <a:srgbClr val="AB6728"/>
          </a:solidFill>
        </p:grpSpPr>
        <p:sp>
          <p:nvSpPr>
            <p:cNvPr id="222" name="Freeform 65">
              <a:extLst>
                <a:ext uri="{FF2B5EF4-FFF2-40B4-BE49-F238E27FC236}">
                  <a16:creationId xmlns:a16="http://schemas.microsoft.com/office/drawing/2014/main" id="{A6C34AD9-BAC2-4339-A229-4479583A73C8}"/>
                </a:ext>
              </a:extLst>
            </p:cNvPr>
            <p:cNvSpPr>
              <a:spLocks noEditPoints="1"/>
            </p:cNvSpPr>
            <p:nvPr/>
          </p:nvSpPr>
          <p:spPr bwMode="auto">
            <a:xfrm>
              <a:off x="5009" y="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66">
              <a:extLst>
                <a:ext uri="{FF2B5EF4-FFF2-40B4-BE49-F238E27FC236}">
                  <a16:creationId xmlns:a16="http://schemas.microsoft.com/office/drawing/2014/main" id="{D4CCBF28-130E-4CC5-AF92-17B2C304E120}"/>
                </a:ext>
              </a:extLst>
            </p:cNvPr>
            <p:cNvSpPr>
              <a:spLocks noEditPoints="1"/>
            </p:cNvSpPr>
            <p:nvPr/>
          </p:nvSpPr>
          <p:spPr bwMode="auto">
            <a:xfrm>
              <a:off x="5073" y="98"/>
              <a:ext cx="212" cy="156"/>
            </a:xfrm>
            <a:custGeom>
              <a:avLst/>
              <a:gdLst>
                <a:gd name="T0" fmla="*/ 10 w 320"/>
                <a:gd name="T1" fmla="*/ 235 h 235"/>
                <a:gd name="T2" fmla="*/ 10 w 320"/>
                <a:gd name="T3" fmla="*/ 235 h 235"/>
                <a:gd name="T4" fmla="*/ 4 w 320"/>
                <a:gd name="T5" fmla="*/ 233 h 235"/>
                <a:gd name="T6" fmla="*/ 2 w 320"/>
                <a:gd name="T7" fmla="*/ 231 h 235"/>
                <a:gd name="T8" fmla="*/ 2 w 320"/>
                <a:gd name="T9" fmla="*/ 231 h 235"/>
                <a:gd name="T10" fmla="*/ 2 w 320"/>
                <a:gd name="T11" fmla="*/ 231 h 235"/>
                <a:gd name="T12" fmla="*/ 0 w 320"/>
                <a:gd name="T13" fmla="*/ 224 h 235"/>
                <a:gd name="T14" fmla="*/ 0 w 320"/>
                <a:gd name="T15" fmla="*/ 224 h 235"/>
                <a:gd name="T16" fmla="*/ 0 w 320"/>
                <a:gd name="T17" fmla="*/ 224 h 235"/>
                <a:gd name="T18" fmla="*/ 0 w 320"/>
                <a:gd name="T19" fmla="*/ 224 h 235"/>
                <a:gd name="T20" fmla="*/ 0 w 320"/>
                <a:gd name="T21" fmla="*/ 224 h 235"/>
                <a:gd name="T22" fmla="*/ 0 w 320"/>
                <a:gd name="T23" fmla="*/ 11 h 235"/>
                <a:gd name="T24" fmla="*/ 10 w 320"/>
                <a:gd name="T25" fmla="*/ 0 h 235"/>
                <a:gd name="T26" fmla="*/ 74 w 320"/>
                <a:gd name="T27" fmla="*/ 0 h 235"/>
                <a:gd name="T28" fmla="*/ 82 w 320"/>
                <a:gd name="T29" fmla="*/ 3 h 235"/>
                <a:gd name="T30" fmla="*/ 100 w 320"/>
                <a:gd name="T31" fmla="*/ 22 h 235"/>
                <a:gd name="T32" fmla="*/ 266 w 320"/>
                <a:gd name="T33" fmla="*/ 22 h 235"/>
                <a:gd name="T34" fmla="*/ 277 w 320"/>
                <a:gd name="T35" fmla="*/ 32 h 235"/>
                <a:gd name="T36" fmla="*/ 277 w 320"/>
                <a:gd name="T37" fmla="*/ 64 h 235"/>
                <a:gd name="T38" fmla="*/ 309 w 320"/>
                <a:gd name="T39" fmla="*/ 64 h 235"/>
                <a:gd name="T40" fmla="*/ 318 w 320"/>
                <a:gd name="T41" fmla="*/ 69 h 235"/>
                <a:gd name="T42" fmla="*/ 319 w 320"/>
                <a:gd name="T43" fmla="*/ 78 h 235"/>
                <a:gd name="T44" fmla="*/ 277 w 320"/>
                <a:gd name="T45" fmla="*/ 227 h 235"/>
                <a:gd name="T46" fmla="*/ 266 w 320"/>
                <a:gd name="T47" fmla="*/ 235 h 235"/>
                <a:gd name="T48" fmla="*/ 10 w 320"/>
                <a:gd name="T49" fmla="*/ 235 h 235"/>
                <a:gd name="T50" fmla="*/ 10 w 320"/>
                <a:gd name="T51" fmla="*/ 235 h 235"/>
                <a:gd name="T52" fmla="*/ 25 w 320"/>
                <a:gd name="T53" fmla="*/ 214 h 235"/>
                <a:gd name="T54" fmla="*/ 258 w 320"/>
                <a:gd name="T55" fmla="*/ 214 h 235"/>
                <a:gd name="T56" fmla="*/ 295 w 320"/>
                <a:gd name="T57" fmla="*/ 86 h 235"/>
                <a:gd name="T58" fmla="*/ 71 w 320"/>
                <a:gd name="T59" fmla="*/ 86 h 235"/>
                <a:gd name="T60" fmla="*/ 25 w 320"/>
                <a:gd name="T61" fmla="*/ 214 h 235"/>
                <a:gd name="T62" fmla="*/ 21 w 320"/>
                <a:gd name="T63" fmla="*/ 22 h 235"/>
                <a:gd name="T64" fmla="*/ 21 w 320"/>
                <a:gd name="T65" fmla="*/ 163 h 235"/>
                <a:gd name="T66" fmla="*/ 54 w 320"/>
                <a:gd name="T67" fmla="*/ 71 h 235"/>
                <a:gd name="T68" fmla="*/ 64 w 320"/>
                <a:gd name="T69" fmla="*/ 64 h 235"/>
                <a:gd name="T70" fmla="*/ 256 w 320"/>
                <a:gd name="T71" fmla="*/ 64 h 235"/>
                <a:gd name="T72" fmla="*/ 256 w 320"/>
                <a:gd name="T73" fmla="*/ 43 h 235"/>
                <a:gd name="T74" fmla="*/ 96 w 320"/>
                <a:gd name="T75" fmla="*/ 43 h 235"/>
                <a:gd name="T76" fmla="*/ 88 w 320"/>
                <a:gd name="T77" fmla="*/ 40 h 235"/>
                <a:gd name="T78" fmla="*/ 70 w 320"/>
                <a:gd name="T79" fmla="*/ 22 h 235"/>
                <a:gd name="T80" fmla="*/ 21 w 320"/>
                <a:gd name="T81"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0" h="235">
                  <a:moveTo>
                    <a:pt x="10" y="235"/>
                  </a:moveTo>
                  <a:cubicBezTo>
                    <a:pt x="10" y="235"/>
                    <a:pt x="10" y="235"/>
                    <a:pt x="10" y="235"/>
                  </a:cubicBezTo>
                  <a:cubicBezTo>
                    <a:pt x="8" y="235"/>
                    <a:pt x="6" y="234"/>
                    <a:pt x="4" y="233"/>
                  </a:cubicBezTo>
                  <a:cubicBezTo>
                    <a:pt x="4" y="232"/>
                    <a:pt x="3" y="232"/>
                    <a:pt x="2" y="231"/>
                  </a:cubicBezTo>
                  <a:cubicBezTo>
                    <a:pt x="2" y="231"/>
                    <a:pt x="2" y="231"/>
                    <a:pt x="2" y="231"/>
                  </a:cubicBezTo>
                  <a:cubicBezTo>
                    <a:pt x="2" y="231"/>
                    <a:pt x="2" y="231"/>
                    <a:pt x="2" y="231"/>
                  </a:cubicBezTo>
                  <a:cubicBezTo>
                    <a:pt x="1" y="229"/>
                    <a:pt x="0" y="227"/>
                    <a:pt x="0" y="224"/>
                  </a:cubicBezTo>
                  <a:cubicBezTo>
                    <a:pt x="0" y="224"/>
                    <a:pt x="0" y="224"/>
                    <a:pt x="0" y="224"/>
                  </a:cubicBezTo>
                  <a:cubicBezTo>
                    <a:pt x="0" y="224"/>
                    <a:pt x="0" y="224"/>
                    <a:pt x="0" y="224"/>
                  </a:cubicBezTo>
                  <a:cubicBezTo>
                    <a:pt x="0" y="224"/>
                    <a:pt x="0" y="224"/>
                    <a:pt x="0" y="224"/>
                  </a:cubicBezTo>
                  <a:cubicBezTo>
                    <a:pt x="0" y="224"/>
                    <a:pt x="0" y="224"/>
                    <a:pt x="0" y="224"/>
                  </a:cubicBezTo>
                  <a:cubicBezTo>
                    <a:pt x="0" y="11"/>
                    <a:pt x="0" y="11"/>
                    <a:pt x="0" y="11"/>
                  </a:cubicBezTo>
                  <a:cubicBezTo>
                    <a:pt x="0" y="5"/>
                    <a:pt x="4" y="0"/>
                    <a:pt x="10" y="0"/>
                  </a:cubicBezTo>
                  <a:cubicBezTo>
                    <a:pt x="74" y="0"/>
                    <a:pt x="74" y="0"/>
                    <a:pt x="74" y="0"/>
                  </a:cubicBezTo>
                  <a:cubicBezTo>
                    <a:pt x="77" y="0"/>
                    <a:pt x="80" y="1"/>
                    <a:pt x="82" y="3"/>
                  </a:cubicBezTo>
                  <a:cubicBezTo>
                    <a:pt x="100" y="22"/>
                    <a:pt x="100" y="22"/>
                    <a:pt x="100" y="22"/>
                  </a:cubicBezTo>
                  <a:cubicBezTo>
                    <a:pt x="266" y="22"/>
                    <a:pt x="266" y="22"/>
                    <a:pt x="266" y="22"/>
                  </a:cubicBezTo>
                  <a:cubicBezTo>
                    <a:pt x="272" y="22"/>
                    <a:pt x="277" y="26"/>
                    <a:pt x="277" y="32"/>
                  </a:cubicBezTo>
                  <a:cubicBezTo>
                    <a:pt x="277" y="64"/>
                    <a:pt x="277" y="64"/>
                    <a:pt x="277" y="64"/>
                  </a:cubicBezTo>
                  <a:cubicBezTo>
                    <a:pt x="309" y="64"/>
                    <a:pt x="309" y="64"/>
                    <a:pt x="309" y="64"/>
                  </a:cubicBezTo>
                  <a:cubicBezTo>
                    <a:pt x="312" y="64"/>
                    <a:pt x="316" y="66"/>
                    <a:pt x="318" y="69"/>
                  </a:cubicBezTo>
                  <a:cubicBezTo>
                    <a:pt x="320" y="71"/>
                    <a:pt x="320" y="75"/>
                    <a:pt x="319" y="78"/>
                  </a:cubicBezTo>
                  <a:cubicBezTo>
                    <a:pt x="277" y="227"/>
                    <a:pt x="277" y="227"/>
                    <a:pt x="277" y="227"/>
                  </a:cubicBezTo>
                  <a:cubicBezTo>
                    <a:pt x="275" y="232"/>
                    <a:pt x="271" y="235"/>
                    <a:pt x="266" y="235"/>
                  </a:cubicBezTo>
                  <a:cubicBezTo>
                    <a:pt x="10" y="235"/>
                    <a:pt x="10" y="235"/>
                    <a:pt x="10" y="235"/>
                  </a:cubicBezTo>
                  <a:cubicBezTo>
                    <a:pt x="10" y="235"/>
                    <a:pt x="10" y="235"/>
                    <a:pt x="10" y="235"/>
                  </a:cubicBezTo>
                  <a:close/>
                  <a:moveTo>
                    <a:pt x="25" y="214"/>
                  </a:moveTo>
                  <a:cubicBezTo>
                    <a:pt x="258" y="214"/>
                    <a:pt x="258" y="214"/>
                    <a:pt x="258" y="214"/>
                  </a:cubicBezTo>
                  <a:cubicBezTo>
                    <a:pt x="295" y="86"/>
                    <a:pt x="295" y="86"/>
                    <a:pt x="295" y="86"/>
                  </a:cubicBezTo>
                  <a:cubicBezTo>
                    <a:pt x="71" y="86"/>
                    <a:pt x="71" y="86"/>
                    <a:pt x="71" y="86"/>
                  </a:cubicBezTo>
                  <a:lnTo>
                    <a:pt x="25" y="214"/>
                  </a:lnTo>
                  <a:close/>
                  <a:moveTo>
                    <a:pt x="21" y="22"/>
                  </a:moveTo>
                  <a:cubicBezTo>
                    <a:pt x="21" y="163"/>
                    <a:pt x="21" y="163"/>
                    <a:pt x="21" y="163"/>
                  </a:cubicBezTo>
                  <a:cubicBezTo>
                    <a:pt x="54" y="71"/>
                    <a:pt x="54" y="71"/>
                    <a:pt x="54" y="71"/>
                  </a:cubicBezTo>
                  <a:cubicBezTo>
                    <a:pt x="55" y="67"/>
                    <a:pt x="59" y="64"/>
                    <a:pt x="64" y="64"/>
                  </a:cubicBezTo>
                  <a:cubicBezTo>
                    <a:pt x="256" y="64"/>
                    <a:pt x="256" y="64"/>
                    <a:pt x="256" y="64"/>
                  </a:cubicBezTo>
                  <a:cubicBezTo>
                    <a:pt x="256" y="43"/>
                    <a:pt x="256" y="43"/>
                    <a:pt x="256" y="43"/>
                  </a:cubicBezTo>
                  <a:cubicBezTo>
                    <a:pt x="96" y="43"/>
                    <a:pt x="96" y="43"/>
                    <a:pt x="96" y="43"/>
                  </a:cubicBezTo>
                  <a:cubicBezTo>
                    <a:pt x="93" y="43"/>
                    <a:pt x="90" y="42"/>
                    <a:pt x="88" y="40"/>
                  </a:cubicBezTo>
                  <a:cubicBezTo>
                    <a:pt x="70" y="22"/>
                    <a:pt x="70" y="22"/>
                    <a:pt x="70" y="22"/>
                  </a:cubicBezTo>
                  <a:lnTo>
                    <a:pt x="21" y="2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4" name="Group 29">
            <a:extLst>
              <a:ext uri="{FF2B5EF4-FFF2-40B4-BE49-F238E27FC236}">
                <a16:creationId xmlns:a16="http://schemas.microsoft.com/office/drawing/2014/main" id="{01B25630-54CC-4386-89C9-E270C29FBEF7}"/>
              </a:ext>
            </a:extLst>
          </p:cNvPr>
          <p:cNvGrpSpPr>
            <a:grpSpLocks noChangeAspect="1"/>
          </p:cNvGrpSpPr>
          <p:nvPr/>
        </p:nvGrpSpPr>
        <p:grpSpPr bwMode="auto">
          <a:xfrm>
            <a:off x="8239270" y="1040451"/>
            <a:ext cx="202505" cy="202505"/>
            <a:chOff x="2077" y="567"/>
            <a:chExt cx="234" cy="234"/>
          </a:xfrm>
          <a:solidFill>
            <a:srgbClr val="492F24"/>
          </a:solidFill>
        </p:grpSpPr>
        <p:sp>
          <p:nvSpPr>
            <p:cNvPr id="225" name="Freeform 30">
              <a:extLst>
                <a:ext uri="{FF2B5EF4-FFF2-40B4-BE49-F238E27FC236}">
                  <a16:creationId xmlns:a16="http://schemas.microsoft.com/office/drawing/2014/main" id="{3F31E469-E7EE-45C9-ADB9-8407043C0AF3}"/>
                </a:ext>
              </a:extLst>
            </p:cNvPr>
            <p:cNvSpPr>
              <a:spLocks noEditPoints="1"/>
            </p:cNvSpPr>
            <p:nvPr/>
          </p:nvSpPr>
          <p:spPr bwMode="auto">
            <a:xfrm>
              <a:off x="2077" y="567"/>
              <a:ext cx="234" cy="234"/>
            </a:xfrm>
            <a:custGeom>
              <a:avLst/>
              <a:gdLst>
                <a:gd name="T0" fmla="*/ 97 w 194"/>
                <a:gd name="T1" fmla="*/ 8 h 194"/>
                <a:gd name="T2" fmla="*/ 186 w 194"/>
                <a:gd name="T3" fmla="*/ 97 h 194"/>
                <a:gd name="T4" fmla="*/ 97 w 194"/>
                <a:gd name="T5" fmla="*/ 186 h 194"/>
                <a:gd name="T6" fmla="*/ 8 w 194"/>
                <a:gd name="T7" fmla="*/ 97 h 194"/>
                <a:gd name="T8" fmla="*/ 97 w 194"/>
                <a:gd name="T9" fmla="*/ 8 h 194"/>
                <a:gd name="T10" fmla="*/ 97 w 194"/>
                <a:gd name="T11" fmla="*/ 0 h 194"/>
                <a:gd name="T12" fmla="*/ 0 w 194"/>
                <a:gd name="T13" fmla="*/ 97 h 194"/>
                <a:gd name="T14" fmla="*/ 97 w 194"/>
                <a:gd name="T15" fmla="*/ 194 h 194"/>
                <a:gd name="T16" fmla="*/ 194 w 194"/>
                <a:gd name="T17" fmla="*/ 97 h 194"/>
                <a:gd name="T18" fmla="*/ 97 w 194"/>
                <a:gd name="T19"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94">
                  <a:moveTo>
                    <a:pt x="97" y="8"/>
                  </a:moveTo>
                  <a:cubicBezTo>
                    <a:pt x="146" y="8"/>
                    <a:pt x="186" y="48"/>
                    <a:pt x="186" y="97"/>
                  </a:cubicBezTo>
                  <a:cubicBezTo>
                    <a:pt x="186" y="146"/>
                    <a:pt x="146" y="186"/>
                    <a:pt x="97" y="186"/>
                  </a:cubicBezTo>
                  <a:cubicBezTo>
                    <a:pt x="48" y="186"/>
                    <a:pt x="8" y="146"/>
                    <a:pt x="8" y="97"/>
                  </a:cubicBezTo>
                  <a:cubicBezTo>
                    <a:pt x="8" y="48"/>
                    <a:pt x="48" y="8"/>
                    <a:pt x="97" y="8"/>
                  </a:cubicBezTo>
                  <a:moveTo>
                    <a:pt x="97" y="0"/>
                  </a:moveTo>
                  <a:cubicBezTo>
                    <a:pt x="43" y="0"/>
                    <a:pt x="0" y="43"/>
                    <a:pt x="0" y="97"/>
                  </a:cubicBezTo>
                  <a:cubicBezTo>
                    <a:pt x="0" y="151"/>
                    <a:pt x="43" y="194"/>
                    <a:pt x="97" y="194"/>
                  </a:cubicBezTo>
                  <a:cubicBezTo>
                    <a:pt x="151" y="194"/>
                    <a:pt x="194" y="151"/>
                    <a:pt x="194" y="97"/>
                  </a:cubicBezTo>
                  <a:cubicBezTo>
                    <a:pt x="194" y="43"/>
                    <a:pt x="151" y="0"/>
                    <a:pt x="9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31">
              <a:extLst>
                <a:ext uri="{FF2B5EF4-FFF2-40B4-BE49-F238E27FC236}">
                  <a16:creationId xmlns:a16="http://schemas.microsoft.com/office/drawing/2014/main" id="{08E80148-2C8A-4999-93EC-F185BE285AC7}"/>
                </a:ext>
              </a:extLst>
            </p:cNvPr>
            <p:cNvSpPr>
              <a:spLocks noEditPoints="1"/>
            </p:cNvSpPr>
            <p:nvPr/>
          </p:nvSpPr>
          <p:spPr bwMode="auto">
            <a:xfrm>
              <a:off x="2118" y="608"/>
              <a:ext cx="152" cy="129"/>
            </a:xfrm>
            <a:custGeom>
              <a:avLst/>
              <a:gdLst>
                <a:gd name="T0" fmla="*/ 91 w 126"/>
                <a:gd name="T1" fmla="*/ 19 h 107"/>
                <a:gd name="T2" fmla="*/ 87 w 126"/>
                <a:gd name="T3" fmla="*/ 0 h 107"/>
                <a:gd name="T4" fmla="*/ 35 w 126"/>
                <a:gd name="T5" fmla="*/ 6 h 107"/>
                <a:gd name="T6" fmla="*/ 6 w 126"/>
                <a:gd name="T7" fmla="*/ 19 h 107"/>
                <a:gd name="T8" fmla="*/ 0 w 126"/>
                <a:gd name="T9" fmla="*/ 104 h 107"/>
                <a:gd name="T10" fmla="*/ 120 w 126"/>
                <a:gd name="T11" fmla="*/ 107 h 107"/>
                <a:gd name="T12" fmla="*/ 126 w 126"/>
                <a:gd name="T13" fmla="*/ 22 h 107"/>
                <a:gd name="T14" fmla="*/ 35 w 126"/>
                <a:gd name="T15" fmla="*/ 100 h 107"/>
                <a:gd name="T16" fmla="*/ 26 w 126"/>
                <a:gd name="T17" fmla="*/ 87 h 107"/>
                <a:gd name="T18" fmla="*/ 19 w 126"/>
                <a:gd name="T19" fmla="*/ 87 h 107"/>
                <a:gd name="T20" fmla="*/ 11 w 126"/>
                <a:gd name="T21" fmla="*/ 100 h 107"/>
                <a:gd name="T22" fmla="*/ 35 w 126"/>
                <a:gd name="T23" fmla="*/ 26 h 107"/>
                <a:gd name="T24" fmla="*/ 83 w 126"/>
                <a:gd name="T25" fmla="*/ 100 h 107"/>
                <a:gd name="T26" fmla="*/ 58 w 126"/>
                <a:gd name="T27" fmla="*/ 87 h 107"/>
                <a:gd name="T28" fmla="*/ 52 w 126"/>
                <a:gd name="T29" fmla="*/ 87 h 107"/>
                <a:gd name="T30" fmla="*/ 43 w 126"/>
                <a:gd name="T31" fmla="*/ 100 h 107"/>
                <a:gd name="T32" fmla="*/ 83 w 126"/>
                <a:gd name="T33" fmla="*/ 11 h 107"/>
                <a:gd name="T34" fmla="*/ 115 w 126"/>
                <a:gd name="T35" fmla="*/ 100 h 107"/>
                <a:gd name="T36" fmla="*/ 107 w 126"/>
                <a:gd name="T37" fmla="*/ 87 h 107"/>
                <a:gd name="T38" fmla="*/ 100 w 126"/>
                <a:gd name="T39" fmla="*/ 87 h 107"/>
                <a:gd name="T40" fmla="*/ 91 w 126"/>
                <a:gd name="T41" fmla="*/ 100 h 107"/>
                <a:gd name="T42" fmla="*/ 115 w 126"/>
                <a:gd name="T43" fmla="*/ 26 h 107"/>
                <a:gd name="T44" fmla="*/ 18 w 126"/>
                <a:gd name="T45" fmla="*/ 71 h 107"/>
                <a:gd name="T46" fmla="*/ 26 w 126"/>
                <a:gd name="T47" fmla="*/ 71 h 107"/>
                <a:gd name="T48" fmla="*/ 18 w 126"/>
                <a:gd name="T49" fmla="*/ 71 h 107"/>
                <a:gd name="T50" fmla="*/ 22 w 126"/>
                <a:gd name="T51" fmla="*/ 51 h 107"/>
                <a:gd name="T52" fmla="*/ 22 w 126"/>
                <a:gd name="T53" fmla="*/ 59 h 107"/>
                <a:gd name="T54" fmla="*/ 18 w 126"/>
                <a:gd name="T55" fmla="*/ 39 h 107"/>
                <a:gd name="T56" fmla="*/ 26 w 126"/>
                <a:gd name="T57" fmla="*/ 39 h 107"/>
                <a:gd name="T58" fmla="*/ 18 w 126"/>
                <a:gd name="T59" fmla="*/ 39 h 107"/>
                <a:gd name="T60" fmla="*/ 55 w 126"/>
                <a:gd name="T61" fmla="*/ 67 h 107"/>
                <a:gd name="T62" fmla="*/ 55 w 126"/>
                <a:gd name="T63" fmla="*/ 75 h 107"/>
                <a:gd name="T64" fmla="*/ 51 w 126"/>
                <a:gd name="T65" fmla="*/ 55 h 107"/>
                <a:gd name="T66" fmla="*/ 59 w 126"/>
                <a:gd name="T67" fmla="*/ 55 h 107"/>
                <a:gd name="T68" fmla="*/ 51 w 126"/>
                <a:gd name="T69" fmla="*/ 55 h 107"/>
                <a:gd name="T70" fmla="*/ 55 w 126"/>
                <a:gd name="T71" fmla="*/ 35 h 107"/>
                <a:gd name="T72" fmla="*/ 55 w 126"/>
                <a:gd name="T73" fmla="*/ 43 h 107"/>
                <a:gd name="T74" fmla="*/ 67 w 126"/>
                <a:gd name="T75" fmla="*/ 71 h 107"/>
                <a:gd name="T76" fmla="*/ 75 w 126"/>
                <a:gd name="T77" fmla="*/ 71 h 107"/>
                <a:gd name="T78" fmla="*/ 67 w 126"/>
                <a:gd name="T79" fmla="*/ 71 h 107"/>
                <a:gd name="T80" fmla="*/ 71 w 126"/>
                <a:gd name="T81" fmla="*/ 51 h 107"/>
                <a:gd name="T82" fmla="*/ 71 w 126"/>
                <a:gd name="T83" fmla="*/ 59 h 107"/>
                <a:gd name="T84" fmla="*/ 67 w 126"/>
                <a:gd name="T85" fmla="*/ 39 h 107"/>
                <a:gd name="T86" fmla="*/ 75 w 126"/>
                <a:gd name="T87" fmla="*/ 39 h 107"/>
                <a:gd name="T88" fmla="*/ 67 w 126"/>
                <a:gd name="T89" fmla="*/ 39 h 107"/>
                <a:gd name="T90" fmla="*/ 104 w 126"/>
                <a:gd name="T91" fmla="*/ 67 h 107"/>
                <a:gd name="T92" fmla="*/ 104 w 126"/>
                <a:gd name="T93" fmla="*/ 75 h 107"/>
                <a:gd name="T94" fmla="*/ 100 w 126"/>
                <a:gd name="T95" fmla="*/ 55 h 107"/>
                <a:gd name="T96" fmla="*/ 108 w 126"/>
                <a:gd name="T97" fmla="*/ 55 h 107"/>
                <a:gd name="T98" fmla="*/ 100 w 126"/>
                <a:gd name="T99" fmla="*/ 55 h 107"/>
                <a:gd name="T100" fmla="*/ 104 w 126"/>
                <a:gd name="T101" fmla="*/ 35 h 107"/>
                <a:gd name="T102" fmla="*/ 104 w 126"/>
                <a:gd name="T103" fmla="*/ 43 h 107"/>
                <a:gd name="T104" fmla="*/ 51 w 126"/>
                <a:gd name="T105" fmla="*/ 22 h 107"/>
                <a:gd name="T106" fmla="*/ 59 w 126"/>
                <a:gd name="T107" fmla="*/ 22 h 107"/>
                <a:gd name="T108" fmla="*/ 51 w 126"/>
                <a:gd name="T109" fmla="*/ 22 h 107"/>
                <a:gd name="T110" fmla="*/ 71 w 126"/>
                <a:gd name="T111" fmla="*/ 18 h 107"/>
                <a:gd name="T112" fmla="*/ 71 w 126"/>
                <a:gd name="T113" fmla="*/ 2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 h="107">
                  <a:moveTo>
                    <a:pt x="120" y="19"/>
                  </a:moveTo>
                  <a:cubicBezTo>
                    <a:pt x="91" y="19"/>
                    <a:pt x="91" y="19"/>
                    <a:pt x="91" y="19"/>
                  </a:cubicBezTo>
                  <a:cubicBezTo>
                    <a:pt x="91" y="6"/>
                    <a:pt x="91" y="6"/>
                    <a:pt x="91" y="6"/>
                  </a:cubicBezTo>
                  <a:cubicBezTo>
                    <a:pt x="91" y="4"/>
                    <a:pt x="90" y="0"/>
                    <a:pt x="87" y="0"/>
                  </a:cubicBezTo>
                  <a:cubicBezTo>
                    <a:pt x="39" y="0"/>
                    <a:pt x="39" y="0"/>
                    <a:pt x="39" y="0"/>
                  </a:cubicBezTo>
                  <a:cubicBezTo>
                    <a:pt x="36" y="0"/>
                    <a:pt x="35" y="4"/>
                    <a:pt x="35" y="6"/>
                  </a:cubicBezTo>
                  <a:cubicBezTo>
                    <a:pt x="35" y="19"/>
                    <a:pt x="35" y="19"/>
                    <a:pt x="35" y="19"/>
                  </a:cubicBezTo>
                  <a:cubicBezTo>
                    <a:pt x="6" y="19"/>
                    <a:pt x="6" y="19"/>
                    <a:pt x="6" y="19"/>
                  </a:cubicBezTo>
                  <a:cubicBezTo>
                    <a:pt x="4" y="19"/>
                    <a:pt x="0" y="20"/>
                    <a:pt x="0" y="22"/>
                  </a:cubicBezTo>
                  <a:cubicBezTo>
                    <a:pt x="0" y="104"/>
                    <a:pt x="0" y="104"/>
                    <a:pt x="0" y="104"/>
                  </a:cubicBezTo>
                  <a:cubicBezTo>
                    <a:pt x="0" y="106"/>
                    <a:pt x="4" y="107"/>
                    <a:pt x="6" y="107"/>
                  </a:cubicBezTo>
                  <a:cubicBezTo>
                    <a:pt x="120" y="107"/>
                    <a:pt x="120" y="107"/>
                    <a:pt x="120" y="107"/>
                  </a:cubicBezTo>
                  <a:cubicBezTo>
                    <a:pt x="122" y="107"/>
                    <a:pt x="126" y="106"/>
                    <a:pt x="126" y="104"/>
                  </a:cubicBezTo>
                  <a:cubicBezTo>
                    <a:pt x="126" y="22"/>
                    <a:pt x="126" y="22"/>
                    <a:pt x="126" y="22"/>
                  </a:cubicBezTo>
                  <a:cubicBezTo>
                    <a:pt x="126" y="20"/>
                    <a:pt x="122" y="19"/>
                    <a:pt x="120" y="19"/>
                  </a:cubicBezTo>
                  <a:close/>
                  <a:moveTo>
                    <a:pt x="35" y="100"/>
                  </a:moveTo>
                  <a:cubicBezTo>
                    <a:pt x="26" y="100"/>
                    <a:pt x="26" y="100"/>
                    <a:pt x="26" y="100"/>
                  </a:cubicBezTo>
                  <a:cubicBezTo>
                    <a:pt x="26" y="87"/>
                    <a:pt x="26" y="87"/>
                    <a:pt x="26" y="87"/>
                  </a:cubicBezTo>
                  <a:cubicBezTo>
                    <a:pt x="26" y="85"/>
                    <a:pt x="25" y="83"/>
                    <a:pt x="22" y="83"/>
                  </a:cubicBezTo>
                  <a:cubicBezTo>
                    <a:pt x="20" y="83"/>
                    <a:pt x="19" y="85"/>
                    <a:pt x="19" y="87"/>
                  </a:cubicBezTo>
                  <a:cubicBezTo>
                    <a:pt x="19" y="100"/>
                    <a:pt x="19" y="100"/>
                    <a:pt x="19" y="100"/>
                  </a:cubicBezTo>
                  <a:cubicBezTo>
                    <a:pt x="11" y="100"/>
                    <a:pt x="11" y="100"/>
                    <a:pt x="11" y="100"/>
                  </a:cubicBezTo>
                  <a:cubicBezTo>
                    <a:pt x="11" y="26"/>
                    <a:pt x="11" y="26"/>
                    <a:pt x="11" y="26"/>
                  </a:cubicBezTo>
                  <a:cubicBezTo>
                    <a:pt x="35" y="26"/>
                    <a:pt x="35" y="26"/>
                    <a:pt x="35" y="26"/>
                  </a:cubicBezTo>
                  <a:lnTo>
                    <a:pt x="35" y="100"/>
                  </a:lnTo>
                  <a:close/>
                  <a:moveTo>
                    <a:pt x="83" y="100"/>
                  </a:moveTo>
                  <a:cubicBezTo>
                    <a:pt x="58" y="100"/>
                    <a:pt x="58" y="100"/>
                    <a:pt x="58" y="100"/>
                  </a:cubicBezTo>
                  <a:cubicBezTo>
                    <a:pt x="58" y="87"/>
                    <a:pt x="58" y="87"/>
                    <a:pt x="58" y="87"/>
                  </a:cubicBezTo>
                  <a:cubicBezTo>
                    <a:pt x="58" y="85"/>
                    <a:pt x="57" y="83"/>
                    <a:pt x="55" y="83"/>
                  </a:cubicBezTo>
                  <a:cubicBezTo>
                    <a:pt x="53" y="83"/>
                    <a:pt x="52" y="85"/>
                    <a:pt x="52" y="87"/>
                  </a:cubicBezTo>
                  <a:cubicBezTo>
                    <a:pt x="52" y="100"/>
                    <a:pt x="52" y="100"/>
                    <a:pt x="52" y="100"/>
                  </a:cubicBezTo>
                  <a:cubicBezTo>
                    <a:pt x="43" y="100"/>
                    <a:pt x="43" y="100"/>
                    <a:pt x="43" y="100"/>
                  </a:cubicBezTo>
                  <a:cubicBezTo>
                    <a:pt x="43" y="11"/>
                    <a:pt x="43" y="11"/>
                    <a:pt x="43" y="11"/>
                  </a:cubicBezTo>
                  <a:cubicBezTo>
                    <a:pt x="83" y="11"/>
                    <a:pt x="83" y="11"/>
                    <a:pt x="83" y="11"/>
                  </a:cubicBezTo>
                  <a:lnTo>
                    <a:pt x="83" y="100"/>
                  </a:lnTo>
                  <a:close/>
                  <a:moveTo>
                    <a:pt x="115" y="100"/>
                  </a:moveTo>
                  <a:cubicBezTo>
                    <a:pt x="107" y="100"/>
                    <a:pt x="107" y="100"/>
                    <a:pt x="107" y="100"/>
                  </a:cubicBezTo>
                  <a:cubicBezTo>
                    <a:pt x="107" y="87"/>
                    <a:pt x="107" y="87"/>
                    <a:pt x="107" y="87"/>
                  </a:cubicBezTo>
                  <a:cubicBezTo>
                    <a:pt x="107" y="85"/>
                    <a:pt x="106" y="83"/>
                    <a:pt x="104" y="83"/>
                  </a:cubicBezTo>
                  <a:cubicBezTo>
                    <a:pt x="101" y="83"/>
                    <a:pt x="100" y="85"/>
                    <a:pt x="100" y="87"/>
                  </a:cubicBezTo>
                  <a:cubicBezTo>
                    <a:pt x="100" y="100"/>
                    <a:pt x="100" y="100"/>
                    <a:pt x="100" y="100"/>
                  </a:cubicBezTo>
                  <a:cubicBezTo>
                    <a:pt x="91" y="100"/>
                    <a:pt x="91" y="100"/>
                    <a:pt x="91" y="100"/>
                  </a:cubicBezTo>
                  <a:cubicBezTo>
                    <a:pt x="91" y="26"/>
                    <a:pt x="91" y="26"/>
                    <a:pt x="91" y="26"/>
                  </a:cubicBezTo>
                  <a:cubicBezTo>
                    <a:pt x="115" y="26"/>
                    <a:pt x="115" y="26"/>
                    <a:pt x="115" y="26"/>
                  </a:cubicBezTo>
                  <a:lnTo>
                    <a:pt x="115" y="100"/>
                  </a:lnTo>
                  <a:close/>
                  <a:moveTo>
                    <a:pt x="18" y="71"/>
                  </a:moveTo>
                  <a:cubicBezTo>
                    <a:pt x="18" y="69"/>
                    <a:pt x="20" y="67"/>
                    <a:pt x="22" y="67"/>
                  </a:cubicBezTo>
                  <a:cubicBezTo>
                    <a:pt x="25" y="67"/>
                    <a:pt x="26" y="69"/>
                    <a:pt x="26" y="71"/>
                  </a:cubicBezTo>
                  <a:cubicBezTo>
                    <a:pt x="26" y="73"/>
                    <a:pt x="25" y="75"/>
                    <a:pt x="22" y="75"/>
                  </a:cubicBezTo>
                  <a:cubicBezTo>
                    <a:pt x="20" y="75"/>
                    <a:pt x="18" y="73"/>
                    <a:pt x="18" y="71"/>
                  </a:cubicBezTo>
                  <a:close/>
                  <a:moveTo>
                    <a:pt x="18" y="55"/>
                  </a:moveTo>
                  <a:cubicBezTo>
                    <a:pt x="18" y="53"/>
                    <a:pt x="20" y="51"/>
                    <a:pt x="22" y="51"/>
                  </a:cubicBezTo>
                  <a:cubicBezTo>
                    <a:pt x="25" y="51"/>
                    <a:pt x="26" y="53"/>
                    <a:pt x="26" y="55"/>
                  </a:cubicBezTo>
                  <a:cubicBezTo>
                    <a:pt x="26" y="57"/>
                    <a:pt x="25" y="59"/>
                    <a:pt x="22" y="59"/>
                  </a:cubicBezTo>
                  <a:cubicBezTo>
                    <a:pt x="20" y="59"/>
                    <a:pt x="18" y="57"/>
                    <a:pt x="18" y="55"/>
                  </a:cubicBezTo>
                  <a:close/>
                  <a:moveTo>
                    <a:pt x="18" y="39"/>
                  </a:moveTo>
                  <a:cubicBezTo>
                    <a:pt x="18" y="36"/>
                    <a:pt x="20" y="35"/>
                    <a:pt x="22" y="35"/>
                  </a:cubicBezTo>
                  <a:cubicBezTo>
                    <a:pt x="25" y="35"/>
                    <a:pt x="26" y="36"/>
                    <a:pt x="26" y="39"/>
                  </a:cubicBezTo>
                  <a:cubicBezTo>
                    <a:pt x="26" y="41"/>
                    <a:pt x="25" y="43"/>
                    <a:pt x="22" y="43"/>
                  </a:cubicBezTo>
                  <a:cubicBezTo>
                    <a:pt x="20" y="43"/>
                    <a:pt x="18" y="41"/>
                    <a:pt x="18" y="39"/>
                  </a:cubicBezTo>
                  <a:close/>
                  <a:moveTo>
                    <a:pt x="51" y="71"/>
                  </a:moveTo>
                  <a:cubicBezTo>
                    <a:pt x="51" y="69"/>
                    <a:pt x="53" y="67"/>
                    <a:pt x="55" y="67"/>
                  </a:cubicBezTo>
                  <a:cubicBezTo>
                    <a:pt x="57" y="67"/>
                    <a:pt x="59" y="69"/>
                    <a:pt x="59" y="71"/>
                  </a:cubicBezTo>
                  <a:cubicBezTo>
                    <a:pt x="59" y="73"/>
                    <a:pt x="57" y="75"/>
                    <a:pt x="55" y="75"/>
                  </a:cubicBezTo>
                  <a:cubicBezTo>
                    <a:pt x="53" y="75"/>
                    <a:pt x="51" y="73"/>
                    <a:pt x="51" y="71"/>
                  </a:cubicBezTo>
                  <a:close/>
                  <a:moveTo>
                    <a:pt x="51" y="55"/>
                  </a:moveTo>
                  <a:cubicBezTo>
                    <a:pt x="51" y="53"/>
                    <a:pt x="53" y="51"/>
                    <a:pt x="55" y="51"/>
                  </a:cubicBezTo>
                  <a:cubicBezTo>
                    <a:pt x="57" y="51"/>
                    <a:pt x="59" y="53"/>
                    <a:pt x="59" y="55"/>
                  </a:cubicBezTo>
                  <a:cubicBezTo>
                    <a:pt x="59" y="57"/>
                    <a:pt x="57" y="59"/>
                    <a:pt x="55" y="59"/>
                  </a:cubicBezTo>
                  <a:cubicBezTo>
                    <a:pt x="53" y="59"/>
                    <a:pt x="51" y="57"/>
                    <a:pt x="51" y="55"/>
                  </a:cubicBezTo>
                  <a:close/>
                  <a:moveTo>
                    <a:pt x="51" y="39"/>
                  </a:moveTo>
                  <a:cubicBezTo>
                    <a:pt x="51" y="36"/>
                    <a:pt x="53" y="35"/>
                    <a:pt x="55" y="35"/>
                  </a:cubicBezTo>
                  <a:cubicBezTo>
                    <a:pt x="57" y="35"/>
                    <a:pt x="59" y="36"/>
                    <a:pt x="59" y="39"/>
                  </a:cubicBezTo>
                  <a:cubicBezTo>
                    <a:pt x="59" y="41"/>
                    <a:pt x="57" y="43"/>
                    <a:pt x="55" y="43"/>
                  </a:cubicBezTo>
                  <a:cubicBezTo>
                    <a:pt x="53" y="43"/>
                    <a:pt x="51" y="41"/>
                    <a:pt x="51" y="39"/>
                  </a:cubicBezTo>
                  <a:close/>
                  <a:moveTo>
                    <a:pt x="67" y="71"/>
                  </a:moveTo>
                  <a:cubicBezTo>
                    <a:pt x="67" y="69"/>
                    <a:pt x="69" y="67"/>
                    <a:pt x="71" y="67"/>
                  </a:cubicBezTo>
                  <a:cubicBezTo>
                    <a:pt x="73" y="67"/>
                    <a:pt x="75" y="69"/>
                    <a:pt x="75" y="71"/>
                  </a:cubicBezTo>
                  <a:cubicBezTo>
                    <a:pt x="75" y="73"/>
                    <a:pt x="73" y="75"/>
                    <a:pt x="71" y="75"/>
                  </a:cubicBezTo>
                  <a:cubicBezTo>
                    <a:pt x="69" y="75"/>
                    <a:pt x="67" y="73"/>
                    <a:pt x="67" y="71"/>
                  </a:cubicBezTo>
                  <a:close/>
                  <a:moveTo>
                    <a:pt x="67" y="55"/>
                  </a:moveTo>
                  <a:cubicBezTo>
                    <a:pt x="67" y="53"/>
                    <a:pt x="69" y="51"/>
                    <a:pt x="71" y="51"/>
                  </a:cubicBezTo>
                  <a:cubicBezTo>
                    <a:pt x="73" y="51"/>
                    <a:pt x="75" y="53"/>
                    <a:pt x="75" y="55"/>
                  </a:cubicBezTo>
                  <a:cubicBezTo>
                    <a:pt x="75" y="57"/>
                    <a:pt x="73" y="59"/>
                    <a:pt x="71" y="59"/>
                  </a:cubicBezTo>
                  <a:cubicBezTo>
                    <a:pt x="69" y="59"/>
                    <a:pt x="67" y="57"/>
                    <a:pt x="67" y="55"/>
                  </a:cubicBezTo>
                  <a:close/>
                  <a:moveTo>
                    <a:pt x="67" y="39"/>
                  </a:moveTo>
                  <a:cubicBezTo>
                    <a:pt x="67" y="36"/>
                    <a:pt x="69" y="35"/>
                    <a:pt x="71" y="35"/>
                  </a:cubicBezTo>
                  <a:cubicBezTo>
                    <a:pt x="73" y="35"/>
                    <a:pt x="75" y="36"/>
                    <a:pt x="75" y="39"/>
                  </a:cubicBezTo>
                  <a:cubicBezTo>
                    <a:pt x="75" y="41"/>
                    <a:pt x="73" y="43"/>
                    <a:pt x="71" y="43"/>
                  </a:cubicBezTo>
                  <a:cubicBezTo>
                    <a:pt x="69" y="43"/>
                    <a:pt x="67" y="41"/>
                    <a:pt x="67" y="39"/>
                  </a:cubicBezTo>
                  <a:close/>
                  <a:moveTo>
                    <a:pt x="100" y="71"/>
                  </a:moveTo>
                  <a:cubicBezTo>
                    <a:pt x="100" y="69"/>
                    <a:pt x="101" y="67"/>
                    <a:pt x="104" y="67"/>
                  </a:cubicBezTo>
                  <a:cubicBezTo>
                    <a:pt x="106" y="67"/>
                    <a:pt x="108" y="69"/>
                    <a:pt x="108" y="71"/>
                  </a:cubicBezTo>
                  <a:cubicBezTo>
                    <a:pt x="108" y="73"/>
                    <a:pt x="106" y="75"/>
                    <a:pt x="104" y="75"/>
                  </a:cubicBezTo>
                  <a:cubicBezTo>
                    <a:pt x="101" y="75"/>
                    <a:pt x="100" y="73"/>
                    <a:pt x="100" y="71"/>
                  </a:cubicBezTo>
                  <a:close/>
                  <a:moveTo>
                    <a:pt x="100" y="55"/>
                  </a:moveTo>
                  <a:cubicBezTo>
                    <a:pt x="100" y="53"/>
                    <a:pt x="101" y="51"/>
                    <a:pt x="104" y="51"/>
                  </a:cubicBezTo>
                  <a:cubicBezTo>
                    <a:pt x="106" y="51"/>
                    <a:pt x="108" y="53"/>
                    <a:pt x="108" y="55"/>
                  </a:cubicBezTo>
                  <a:cubicBezTo>
                    <a:pt x="108" y="57"/>
                    <a:pt x="106" y="59"/>
                    <a:pt x="104" y="59"/>
                  </a:cubicBezTo>
                  <a:cubicBezTo>
                    <a:pt x="101" y="59"/>
                    <a:pt x="100" y="57"/>
                    <a:pt x="100" y="55"/>
                  </a:cubicBezTo>
                  <a:close/>
                  <a:moveTo>
                    <a:pt x="100" y="39"/>
                  </a:moveTo>
                  <a:cubicBezTo>
                    <a:pt x="100" y="36"/>
                    <a:pt x="101" y="35"/>
                    <a:pt x="104" y="35"/>
                  </a:cubicBezTo>
                  <a:cubicBezTo>
                    <a:pt x="106" y="35"/>
                    <a:pt x="108" y="36"/>
                    <a:pt x="108" y="39"/>
                  </a:cubicBezTo>
                  <a:cubicBezTo>
                    <a:pt x="108" y="41"/>
                    <a:pt x="106" y="43"/>
                    <a:pt x="104" y="43"/>
                  </a:cubicBezTo>
                  <a:cubicBezTo>
                    <a:pt x="101" y="43"/>
                    <a:pt x="100" y="41"/>
                    <a:pt x="100" y="39"/>
                  </a:cubicBezTo>
                  <a:close/>
                  <a:moveTo>
                    <a:pt x="51" y="22"/>
                  </a:moveTo>
                  <a:cubicBezTo>
                    <a:pt x="51" y="20"/>
                    <a:pt x="53" y="18"/>
                    <a:pt x="55" y="18"/>
                  </a:cubicBezTo>
                  <a:cubicBezTo>
                    <a:pt x="57" y="18"/>
                    <a:pt x="59" y="20"/>
                    <a:pt x="59" y="22"/>
                  </a:cubicBezTo>
                  <a:cubicBezTo>
                    <a:pt x="59" y="25"/>
                    <a:pt x="57" y="26"/>
                    <a:pt x="55" y="26"/>
                  </a:cubicBezTo>
                  <a:cubicBezTo>
                    <a:pt x="53" y="26"/>
                    <a:pt x="51" y="25"/>
                    <a:pt x="51" y="22"/>
                  </a:cubicBezTo>
                  <a:close/>
                  <a:moveTo>
                    <a:pt x="67" y="22"/>
                  </a:moveTo>
                  <a:cubicBezTo>
                    <a:pt x="67" y="20"/>
                    <a:pt x="69" y="18"/>
                    <a:pt x="71" y="18"/>
                  </a:cubicBezTo>
                  <a:cubicBezTo>
                    <a:pt x="73" y="18"/>
                    <a:pt x="75" y="20"/>
                    <a:pt x="75" y="22"/>
                  </a:cubicBezTo>
                  <a:cubicBezTo>
                    <a:pt x="75" y="25"/>
                    <a:pt x="73" y="26"/>
                    <a:pt x="71" y="26"/>
                  </a:cubicBezTo>
                  <a:cubicBezTo>
                    <a:pt x="69" y="26"/>
                    <a:pt x="67" y="25"/>
                    <a:pt x="67"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7" name="Group 29">
            <a:extLst>
              <a:ext uri="{FF2B5EF4-FFF2-40B4-BE49-F238E27FC236}">
                <a16:creationId xmlns:a16="http://schemas.microsoft.com/office/drawing/2014/main" id="{A9F63EED-800E-488E-9854-6E351F72ACCB}"/>
              </a:ext>
            </a:extLst>
          </p:cNvPr>
          <p:cNvGrpSpPr>
            <a:grpSpLocks noChangeAspect="1"/>
          </p:cNvGrpSpPr>
          <p:nvPr/>
        </p:nvGrpSpPr>
        <p:grpSpPr bwMode="auto">
          <a:xfrm>
            <a:off x="8237415" y="4477488"/>
            <a:ext cx="202505" cy="202505"/>
            <a:chOff x="2077" y="567"/>
            <a:chExt cx="234" cy="234"/>
          </a:xfrm>
          <a:solidFill>
            <a:srgbClr val="492F24"/>
          </a:solidFill>
        </p:grpSpPr>
        <p:sp>
          <p:nvSpPr>
            <p:cNvPr id="228" name="Freeform 30">
              <a:extLst>
                <a:ext uri="{FF2B5EF4-FFF2-40B4-BE49-F238E27FC236}">
                  <a16:creationId xmlns:a16="http://schemas.microsoft.com/office/drawing/2014/main" id="{7CD5247B-8A9E-48B5-A955-4820BAEA56B8}"/>
                </a:ext>
              </a:extLst>
            </p:cNvPr>
            <p:cNvSpPr>
              <a:spLocks noEditPoints="1"/>
            </p:cNvSpPr>
            <p:nvPr/>
          </p:nvSpPr>
          <p:spPr bwMode="auto">
            <a:xfrm>
              <a:off x="2077" y="567"/>
              <a:ext cx="234" cy="234"/>
            </a:xfrm>
            <a:custGeom>
              <a:avLst/>
              <a:gdLst>
                <a:gd name="T0" fmla="*/ 97 w 194"/>
                <a:gd name="T1" fmla="*/ 8 h 194"/>
                <a:gd name="T2" fmla="*/ 186 w 194"/>
                <a:gd name="T3" fmla="*/ 97 h 194"/>
                <a:gd name="T4" fmla="*/ 97 w 194"/>
                <a:gd name="T5" fmla="*/ 186 h 194"/>
                <a:gd name="T6" fmla="*/ 8 w 194"/>
                <a:gd name="T7" fmla="*/ 97 h 194"/>
                <a:gd name="T8" fmla="*/ 97 w 194"/>
                <a:gd name="T9" fmla="*/ 8 h 194"/>
                <a:gd name="T10" fmla="*/ 97 w 194"/>
                <a:gd name="T11" fmla="*/ 0 h 194"/>
                <a:gd name="T12" fmla="*/ 0 w 194"/>
                <a:gd name="T13" fmla="*/ 97 h 194"/>
                <a:gd name="T14" fmla="*/ 97 w 194"/>
                <a:gd name="T15" fmla="*/ 194 h 194"/>
                <a:gd name="T16" fmla="*/ 194 w 194"/>
                <a:gd name="T17" fmla="*/ 97 h 194"/>
                <a:gd name="T18" fmla="*/ 97 w 194"/>
                <a:gd name="T19"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94">
                  <a:moveTo>
                    <a:pt x="97" y="8"/>
                  </a:moveTo>
                  <a:cubicBezTo>
                    <a:pt x="146" y="8"/>
                    <a:pt x="186" y="48"/>
                    <a:pt x="186" y="97"/>
                  </a:cubicBezTo>
                  <a:cubicBezTo>
                    <a:pt x="186" y="146"/>
                    <a:pt x="146" y="186"/>
                    <a:pt x="97" y="186"/>
                  </a:cubicBezTo>
                  <a:cubicBezTo>
                    <a:pt x="48" y="186"/>
                    <a:pt x="8" y="146"/>
                    <a:pt x="8" y="97"/>
                  </a:cubicBezTo>
                  <a:cubicBezTo>
                    <a:pt x="8" y="48"/>
                    <a:pt x="48" y="8"/>
                    <a:pt x="97" y="8"/>
                  </a:cubicBezTo>
                  <a:moveTo>
                    <a:pt x="97" y="0"/>
                  </a:moveTo>
                  <a:cubicBezTo>
                    <a:pt x="43" y="0"/>
                    <a:pt x="0" y="43"/>
                    <a:pt x="0" y="97"/>
                  </a:cubicBezTo>
                  <a:cubicBezTo>
                    <a:pt x="0" y="151"/>
                    <a:pt x="43" y="194"/>
                    <a:pt x="97" y="194"/>
                  </a:cubicBezTo>
                  <a:cubicBezTo>
                    <a:pt x="151" y="194"/>
                    <a:pt x="194" y="151"/>
                    <a:pt x="194" y="97"/>
                  </a:cubicBezTo>
                  <a:cubicBezTo>
                    <a:pt x="194" y="43"/>
                    <a:pt x="151" y="0"/>
                    <a:pt x="9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31">
              <a:extLst>
                <a:ext uri="{FF2B5EF4-FFF2-40B4-BE49-F238E27FC236}">
                  <a16:creationId xmlns:a16="http://schemas.microsoft.com/office/drawing/2014/main" id="{CA4002F7-E236-45DB-B9CF-359BF57E55B2}"/>
                </a:ext>
              </a:extLst>
            </p:cNvPr>
            <p:cNvSpPr>
              <a:spLocks noEditPoints="1"/>
            </p:cNvSpPr>
            <p:nvPr/>
          </p:nvSpPr>
          <p:spPr bwMode="auto">
            <a:xfrm>
              <a:off x="2118" y="608"/>
              <a:ext cx="152" cy="129"/>
            </a:xfrm>
            <a:custGeom>
              <a:avLst/>
              <a:gdLst>
                <a:gd name="T0" fmla="*/ 91 w 126"/>
                <a:gd name="T1" fmla="*/ 19 h 107"/>
                <a:gd name="T2" fmla="*/ 87 w 126"/>
                <a:gd name="T3" fmla="*/ 0 h 107"/>
                <a:gd name="T4" fmla="*/ 35 w 126"/>
                <a:gd name="T5" fmla="*/ 6 h 107"/>
                <a:gd name="T6" fmla="*/ 6 w 126"/>
                <a:gd name="T7" fmla="*/ 19 h 107"/>
                <a:gd name="T8" fmla="*/ 0 w 126"/>
                <a:gd name="T9" fmla="*/ 104 h 107"/>
                <a:gd name="T10" fmla="*/ 120 w 126"/>
                <a:gd name="T11" fmla="*/ 107 h 107"/>
                <a:gd name="T12" fmla="*/ 126 w 126"/>
                <a:gd name="T13" fmla="*/ 22 h 107"/>
                <a:gd name="T14" fmla="*/ 35 w 126"/>
                <a:gd name="T15" fmla="*/ 100 h 107"/>
                <a:gd name="T16" fmla="*/ 26 w 126"/>
                <a:gd name="T17" fmla="*/ 87 h 107"/>
                <a:gd name="T18" fmla="*/ 19 w 126"/>
                <a:gd name="T19" fmla="*/ 87 h 107"/>
                <a:gd name="T20" fmla="*/ 11 w 126"/>
                <a:gd name="T21" fmla="*/ 100 h 107"/>
                <a:gd name="T22" fmla="*/ 35 w 126"/>
                <a:gd name="T23" fmla="*/ 26 h 107"/>
                <a:gd name="T24" fmla="*/ 83 w 126"/>
                <a:gd name="T25" fmla="*/ 100 h 107"/>
                <a:gd name="T26" fmla="*/ 58 w 126"/>
                <a:gd name="T27" fmla="*/ 87 h 107"/>
                <a:gd name="T28" fmla="*/ 52 w 126"/>
                <a:gd name="T29" fmla="*/ 87 h 107"/>
                <a:gd name="T30" fmla="*/ 43 w 126"/>
                <a:gd name="T31" fmla="*/ 100 h 107"/>
                <a:gd name="T32" fmla="*/ 83 w 126"/>
                <a:gd name="T33" fmla="*/ 11 h 107"/>
                <a:gd name="T34" fmla="*/ 115 w 126"/>
                <a:gd name="T35" fmla="*/ 100 h 107"/>
                <a:gd name="T36" fmla="*/ 107 w 126"/>
                <a:gd name="T37" fmla="*/ 87 h 107"/>
                <a:gd name="T38" fmla="*/ 100 w 126"/>
                <a:gd name="T39" fmla="*/ 87 h 107"/>
                <a:gd name="T40" fmla="*/ 91 w 126"/>
                <a:gd name="T41" fmla="*/ 100 h 107"/>
                <a:gd name="T42" fmla="*/ 115 w 126"/>
                <a:gd name="T43" fmla="*/ 26 h 107"/>
                <a:gd name="T44" fmla="*/ 18 w 126"/>
                <a:gd name="T45" fmla="*/ 71 h 107"/>
                <a:gd name="T46" fmla="*/ 26 w 126"/>
                <a:gd name="T47" fmla="*/ 71 h 107"/>
                <a:gd name="T48" fmla="*/ 18 w 126"/>
                <a:gd name="T49" fmla="*/ 71 h 107"/>
                <a:gd name="T50" fmla="*/ 22 w 126"/>
                <a:gd name="T51" fmla="*/ 51 h 107"/>
                <a:gd name="T52" fmla="*/ 22 w 126"/>
                <a:gd name="T53" fmla="*/ 59 h 107"/>
                <a:gd name="T54" fmla="*/ 18 w 126"/>
                <a:gd name="T55" fmla="*/ 39 h 107"/>
                <a:gd name="T56" fmla="*/ 26 w 126"/>
                <a:gd name="T57" fmla="*/ 39 h 107"/>
                <a:gd name="T58" fmla="*/ 18 w 126"/>
                <a:gd name="T59" fmla="*/ 39 h 107"/>
                <a:gd name="T60" fmla="*/ 55 w 126"/>
                <a:gd name="T61" fmla="*/ 67 h 107"/>
                <a:gd name="T62" fmla="*/ 55 w 126"/>
                <a:gd name="T63" fmla="*/ 75 h 107"/>
                <a:gd name="T64" fmla="*/ 51 w 126"/>
                <a:gd name="T65" fmla="*/ 55 h 107"/>
                <a:gd name="T66" fmla="*/ 59 w 126"/>
                <a:gd name="T67" fmla="*/ 55 h 107"/>
                <a:gd name="T68" fmla="*/ 51 w 126"/>
                <a:gd name="T69" fmla="*/ 55 h 107"/>
                <a:gd name="T70" fmla="*/ 55 w 126"/>
                <a:gd name="T71" fmla="*/ 35 h 107"/>
                <a:gd name="T72" fmla="*/ 55 w 126"/>
                <a:gd name="T73" fmla="*/ 43 h 107"/>
                <a:gd name="T74" fmla="*/ 67 w 126"/>
                <a:gd name="T75" fmla="*/ 71 h 107"/>
                <a:gd name="T76" fmla="*/ 75 w 126"/>
                <a:gd name="T77" fmla="*/ 71 h 107"/>
                <a:gd name="T78" fmla="*/ 67 w 126"/>
                <a:gd name="T79" fmla="*/ 71 h 107"/>
                <a:gd name="T80" fmla="*/ 71 w 126"/>
                <a:gd name="T81" fmla="*/ 51 h 107"/>
                <a:gd name="T82" fmla="*/ 71 w 126"/>
                <a:gd name="T83" fmla="*/ 59 h 107"/>
                <a:gd name="T84" fmla="*/ 67 w 126"/>
                <a:gd name="T85" fmla="*/ 39 h 107"/>
                <a:gd name="T86" fmla="*/ 75 w 126"/>
                <a:gd name="T87" fmla="*/ 39 h 107"/>
                <a:gd name="T88" fmla="*/ 67 w 126"/>
                <a:gd name="T89" fmla="*/ 39 h 107"/>
                <a:gd name="T90" fmla="*/ 104 w 126"/>
                <a:gd name="T91" fmla="*/ 67 h 107"/>
                <a:gd name="T92" fmla="*/ 104 w 126"/>
                <a:gd name="T93" fmla="*/ 75 h 107"/>
                <a:gd name="T94" fmla="*/ 100 w 126"/>
                <a:gd name="T95" fmla="*/ 55 h 107"/>
                <a:gd name="T96" fmla="*/ 108 w 126"/>
                <a:gd name="T97" fmla="*/ 55 h 107"/>
                <a:gd name="T98" fmla="*/ 100 w 126"/>
                <a:gd name="T99" fmla="*/ 55 h 107"/>
                <a:gd name="T100" fmla="*/ 104 w 126"/>
                <a:gd name="T101" fmla="*/ 35 h 107"/>
                <a:gd name="T102" fmla="*/ 104 w 126"/>
                <a:gd name="T103" fmla="*/ 43 h 107"/>
                <a:gd name="T104" fmla="*/ 51 w 126"/>
                <a:gd name="T105" fmla="*/ 22 h 107"/>
                <a:gd name="T106" fmla="*/ 59 w 126"/>
                <a:gd name="T107" fmla="*/ 22 h 107"/>
                <a:gd name="T108" fmla="*/ 51 w 126"/>
                <a:gd name="T109" fmla="*/ 22 h 107"/>
                <a:gd name="T110" fmla="*/ 71 w 126"/>
                <a:gd name="T111" fmla="*/ 18 h 107"/>
                <a:gd name="T112" fmla="*/ 71 w 126"/>
                <a:gd name="T113" fmla="*/ 2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 h="107">
                  <a:moveTo>
                    <a:pt x="120" y="19"/>
                  </a:moveTo>
                  <a:cubicBezTo>
                    <a:pt x="91" y="19"/>
                    <a:pt x="91" y="19"/>
                    <a:pt x="91" y="19"/>
                  </a:cubicBezTo>
                  <a:cubicBezTo>
                    <a:pt x="91" y="6"/>
                    <a:pt x="91" y="6"/>
                    <a:pt x="91" y="6"/>
                  </a:cubicBezTo>
                  <a:cubicBezTo>
                    <a:pt x="91" y="4"/>
                    <a:pt x="90" y="0"/>
                    <a:pt x="87" y="0"/>
                  </a:cubicBezTo>
                  <a:cubicBezTo>
                    <a:pt x="39" y="0"/>
                    <a:pt x="39" y="0"/>
                    <a:pt x="39" y="0"/>
                  </a:cubicBezTo>
                  <a:cubicBezTo>
                    <a:pt x="36" y="0"/>
                    <a:pt x="35" y="4"/>
                    <a:pt x="35" y="6"/>
                  </a:cubicBezTo>
                  <a:cubicBezTo>
                    <a:pt x="35" y="19"/>
                    <a:pt x="35" y="19"/>
                    <a:pt x="35" y="19"/>
                  </a:cubicBezTo>
                  <a:cubicBezTo>
                    <a:pt x="6" y="19"/>
                    <a:pt x="6" y="19"/>
                    <a:pt x="6" y="19"/>
                  </a:cubicBezTo>
                  <a:cubicBezTo>
                    <a:pt x="4" y="19"/>
                    <a:pt x="0" y="20"/>
                    <a:pt x="0" y="22"/>
                  </a:cubicBezTo>
                  <a:cubicBezTo>
                    <a:pt x="0" y="104"/>
                    <a:pt x="0" y="104"/>
                    <a:pt x="0" y="104"/>
                  </a:cubicBezTo>
                  <a:cubicBezTo>
                    <a:pt x="0" y="106"/>
                    <a:pt x="4" y="107"/>
                    <a:pt x="6" y="107"/>
                  </a:cubicBezTo>
                  <a:cubicBezTo>
                    <a:pt x="120" y="107"/>
                    <a:pt x="120" y="107"/>
                    <a:pt x="120" y="107"/>
                  </a:cubicBezTo>
                  <a:cubicBezTo>
                    <a:pt x="122" y="107"/>
                    <a:pt x="126" y="106"/>
                    <a:pt x="126" y="104"/>
                  </a:cubicBezTo>
                  <a:cubicBezTo>
                    <a:pt x="126" y="22"/>
                    <a:pt x="126" y="22"/>
                    <a:pt x="126" y="22"/>
                  </a:cubicBezTo>
                  <a:cubicBezTo>
                    <a:pt x="126" y="20"/>
                    <a:pt x="122" y="19"/>
                    <a:pt x="120" y="19"/>
                  </a:cubicBezTo>
                  <a:close/>
                  <a:moveTo>
                    <a:pt x="35" y="100"/>
                  </a:moveTo>
                  <a:cubicBezTo>
                    <a:pt x="26" y="100"/>
                    <a:pt x="26" y="100"/>
                    <a:pt x="26" y="100"/>
                  </a:cubicBezTo>
                  <a:cubicBezTo>
                    <a:pt x="26" y="87"/>
                    <a:pt x="26" y="87"/>
                    <a:pt x="26" y="87"/>
                  </a:cubicBezTo>
                  <a:cubicBezTo>
                    <a:pt x="26" y="85"/>
                    <a:pt x="25" y="83"/>
                    <a:pt x="22" y="83"/>
                  </a:cubicBezTo>
                  <a:cubicBezTo>
                    <a:pt x="20" y="83"/>
                    <a:pt x="19" y="85"/>
                    <a:pt x="19" y="87"/>
                  </a:cubicBezTo>
                  <a:cubicBezTo>
                    <a:pt x="19" y="100"/>
                    <a:pt x="19" y="100"/>
                    <a:pt x="19" y="100"/>
                  </a:cubicBezTo>
                  <a:cubicBezTo>
                    <a:pt x="11" y="100"/>
                    <a:pt x="11" y="100"/>
                    <a:pt x="11" y="100"/>
                  </a:cubicBezTo>
                  <a:cubicBezTo>
                    <a:pt x="11" y="26"/>
                    <a:pt x="11" y="26"/>
                    <a:pt x="11" y="26"/>
                  </a:cubicBezTo>
                  <a:cubicBezTo>
                    <a:pt x="35" y="26"/>
                    <a:pt x="35" y="26"/>
                    <a:pt x="35" y="26"/>
                  </a:cubicBezTo>
                  <a:lnTo>
                    <a:pt x="35" y="100"/>
                  </a:lnTo>
                  <a:close/>
                  <a:moveTo>
                    <a:pt x="83" y="100"/>
                  </a:moveTo>
                  <a:cubicBezTo>
                    <a:pt x="58" y="100"/>
                    <a:pt x="58" y="100"/>
                    <a:pt x="58" y="100"/>
                  </a:cubicBezTo>
                  <a:cubicBezTo>
                    <a:pt x="58" y="87"/>
                    <a:pt x="58" y="87"/>
                    <a:pt x="58" y="87"/>
                  </a:cubicBezTo>
                  <a:cubicBezTo>
                    <a:pt x="58" y="85"/>
                    <a:pt x="57" y="83"/>
                    <a:pt x="55" y="83"/>
                  </a:cubicBezTo>
                  <a:cubicBezTo>
                    <a:pt x="53" y="83"/>
                    <a:pt x="52" y="85"/>
                    <a:pt x="52" y="87"/>
                  </a:cubicBezTo>
                  <a:cubicBezTo>
                    <a:pt x="52" y="100"/>
                    <a:pt x="52" y="100"/>
                    <a:pt x="52" y="100"/>
                  </a:cubicBezTo>
                  <a:cubicBezTo>
                    <a:pt x="43" y="100"/>
                    <a:pt x="43" y="100"/>
                    <a:pt x="43" y="100"/>
                  </a:cubicBezTo>
                  <a:cubicBezTo>
                    <a:pt x="43" y="11"/>
                    <a:pt x="43" y="11"/>
                    <a:pt x="43" y="11"/>
                  </a:cubicBezTo>
                  <a:cubicBezTo>
                    <a:pt x="83" y="11"/>
                    <a:pt x="83" y="11"/>
                    <a:pt x="83" y="11"/>
                  </a:cubicBezTo>
                  <a:lnTo>
                    <a:pt x="83" y="100"/>
                  </a:lnTo>
                  <a:close/>
                  <a:moveTo>
                    <a:pt x="115" y="100"/>
                  </a:moveTo>
                  <a:cubicBezTo>
                    <a:pt x="107" y="100"/>
                    <a:pt x="107" y="100"/>
                    <a:pt x="107" y="100"/>
                  </a:cubicBezTo>
                  <a:cubicBezTo>
                    <a:pt x="107" y="87"/>
                    <a:pt x="107" y="87"/>
                    <a:pt x="107" y="87"/>
                  </a:cubicBezTo>
                  <a:cubicBezTo>
                    <a:pt x="107" y="85"/>
                    <a:pt x="106" y="83"/>
                    <a:pt x="104" y="83"/>
                  </a:cubicBezTo>
                  <a:cubicBezTo>
                    <a:pt x="101" y="83"/>
                    <a:pt x="100" y="85"/>
                    <a:pt x="100" y="87"/>
                  </a:cubicBezTo>
                  <a:cubicBezTo>
                    <a:pt x="100" y="100"/>
                    <a:pt x="100" y="100"/>
                    <a:pt x="100" y="100"/>
                  </a:cubicBezTo>
                  <a:cubicBezTo>
                    <a:pt x="91" y="100"/>
                    <a:pt x="91" y="100"/>
                    <a:pt x="91" y="100"/>
                  </a:cubicBezTo>
                  <a:cubicBezTo>
                    <a:pt x="91" y="26"/>
                    <a:pt x="91" y="26"/>
                    <a:pt x="91" y="26"/>
                  </a:cubicBezTo>
                  <a:cubicBezTo>
                    <a:pt x="115" y="26"/>
                    <a:pt x="115" y="26"/>
                    <a:pt x="115" y="26"/>
                  </a:cubicBezTo>
                  <a:lnTo>
                    <a:pt x="115" y="100"/>
                  </a:lnTo>
                  <a:close/>
                  <a:moveTo>
                    <a:pt x="18" y="71"/>
                  </a:moveTo>
                  <a:cubicBezTo>
                    <a:pt x="18" y="69"/>
                    <a:pt x="20" y="67"/>
                    <a:pt x="22" y="67"/>
                  </a:cubicBezTo>
                  <a:cubicBezTo>
                    <a:pt x="25" y="67"/>
                    <a:pt x="26" y="69"/>
                    <a:pt x="26" y="71"/>
                  </a:cubicBezTo>
                  <a:cubicBezTo>
                    <a:pt x="26" y="73"/>
                    <a:pt x="25" y="75"/>
                    <a:pt x="22" y="75"/>
                  </a:cubicBezTo>
                  <a:cubicBezTo>
                    <a:pt x="20" y="75"/>
                    <a:pt x="18" y="73"/>
                    <a:pt x="18" y="71"/>
                  </a:cubicBezTo>
                  <a:close/>
                  <a:moveTo>
                    <a:pt x="18" y="55"/>
                  </a:moveTo>
                  <a:cubicBezTo>
                    <a:pt x="18" y="53"/>
                    <a:pt x="20" y="51"/>
                    <a:pt x="22" y="51"/>
                  </a:cubicBezTo>
                  <a:cubicBezTo>
                    <a:pt x="25" y="51"/>
                    <a:pt x="26" y="53"/>
                    <a:pt x="26" y="55"/>
                  </a:cubicBezTo>
                  <a:cubicBezTo>
                    <a:pt x="26" y="57"/>
                    <a:pt x="25" y="59"/>
                    <a:pt x="22" y="59"/>
                  </a:cubicBezTo>
                  <a:cubicBezTo>
                    <a:pt x="20" y="59"/>
                    <a:pt x="18" y="57"/>
                    <a:pt x="18" y="55"/>
                  </a:cubicBezTo>
                  <a:close/>
                  <a:moveTo>
                    <a:pt x="18" y="39"/>
                  </a:moveTo>
                  <a:cubicBezTo>
                    <a:pt x="18" y="36"/>
                    <a:pt x="20" y="35"/>
                    <a:pt x="22" y="35"/>
                  </a:cubicBezTo>
                  <a:cubicBezTo>
                    <a:pt x="25" y="35"/>
                    <a:pt x="26" y="36"/>
                    <a:pt x="26" y="39"/>
                  </a:cubicBezTo>
                  <a:cubicBezTo>
                    <a:pt x="26" y="41"/>
                    <a:pt x="25" y="43"/>
                    <a:pt x="22" y="43"/>
                  </a:cubicBezTo>
                  <a:cubicBezTo>
                    <a:pt x="20" y="43"/>
                    <a:pt x="18" y="41"/>
                    <a:pt x="18" y="39"/>
                  </a:cubicBezTo>
                  <a:close/>
                  <a:moveTo>
                    <a:pt x="51" y="71"/>
                  </a:moveTo>
                  <a:cubicBezTo>
                    <a:pt x="51" y="69"/>
                    <a:pt x="53" y="67"/>
                    <a:pt x="55" y="67"/>
                  </a:cubicBezTo>
                  <a:cubicBezTo>
                    <a:pt x="57" y="67"/>
                    <a:pt x="59" y="69"/>
                    <a:pt x="59" y="71"/>
                  </a:cubicBezTo>
                  <a:cubicBezTo>
                    <a:pt x="59" y="73"/>
                    <a:pt x="57" y="75"/>
                    <a:pt x="55" y="75"/>
                  </a:cubicBezTo>
                  <a:cubicBezTo>
                    <a:pt x="53" y="75"/>
                    <a:pt x="51" y="73"/>
                    <a:pt x="51" y="71"/>
                  </a:cubicBezTo>
                  <a:close/>
                  <a:moveTo>
                    <a:pt x="51" y="55"/>
                  </a:moveTo>
                  <a:cubicBezTo>
                    <a:pt x="51" y="53"/>
                    <a:pt x="53" y="51"/>
                    <a:pt x="55" y="51"/>
                  </a:cubicBezTo>
                  <a:cubicBezTo>
                    <a:pt x="57" y="51"/>
                    <a:pt x="59" y="53"/>
                    <a:pt x="59" y="55"/>
                  </a:cubicBezTo>
                  <a:cubicBezTo>
                    <a:pt x="59" y="57"/>
                    <a:pt x="57" y="59"/>
                    <a:pt x="55" y="59"/>
                  </a:cubicBezTo>
                  <a:cubicBezTo>
                    <a:pt x="53" y="59"/>
                    <a:pt x="51" y="57"/>
                    <a:pt x="51" y="55"/>
                  </a:cubicBezTo>
                  <a:close/>
                  <a:moveTo>
                    <a:pt x="51" y="39"/>
                  </a:moveTo>
                  <a:cubicBezTo>
                    <a:pt x="51" y="36"/>
                    <a:pt x="53" y="35"/>
                    <a:pt x="55" y="35"/>
                  </a:cubicBezTo>
                  <a:cubicBezTo>
                    <a:pt x="57" y="35"/>
                    <a:pt x="59" y="36"/>
                    <a:pt x="59" y="39"/>
                  </a:cubicBezTo>
                  <a:cubicBezTo>
                    <a:pt x="59" y="41"/>
                    <a:pt x="57" y="43"/>
                    <a:pt x="55" y="43"/>
                  </a:cubicBezTo>
                  <a:cubicBezTo>
                    <a:pt x="53" y="43"/>
                    <a:pt x="51" y="41"/>
                    <a:pt x="51" y="39"/>
                  </a:cubicBezTo>
                  <a:close/>
                  <a:moveTo>
                    <a:pt x="67" y="71"/>
                  </a:moveTo>
                  <a:cubicBezTo>
                    <a:pt x="67" y="69"/>
                    <a:pt x="69" y="67"/>
                    <a:pt x="71" y="67"/>
                  </a:cubicBezTo>
                  <a:cubicBezTo>
                    <a:pt x="73" y="67"/>
                    <a:pt x="75" y="69"/>
                    <a:pt x="75" y="71"/>
                  </a:cubicBezTo>
                  <a:cubicBezTo>
                    <a:pt x="75" y="73"/>
                    <a:pt x="73" y="75"/>
                    <a:pt x="71" y="75"/>
                  </a:cubicBezTo>
                  <a:cubicBezTo>
                    <a:pt x="69" y="75"/>
                    <a:pt x="67" y="73"/>
                    <a:pt x="67" y="71"/>
                  </a:cubicBezTo>
                  <a:close/>
                  <a:moveTo>
                    <a:pt x="67" y="55"/>
                  </a:moveTo>
                  <a:cubicBezTo>
                    <a:pt x="67" y="53"/>
                    <a:pt x="69" y="51"/>
                    <a:pt x="71" y="51"/>
                  </a:cubicBezTo>
                  <a:cubicBezTo>
                    <a:pt x="73" y="51"/>
                    <a:pt x="75" y="53"/>
                    <a:pt x="75" y="55"/>
                  </a:cubicBezTo>
                  <a:cubicBezTo>
                    <a:pt x="75" y="57"/>
                    <a:pt x="73" y="59"/>
                    <a:pt x="71" y="59"/>
                  </a:cubicBezTo>
                  <a:cubicBezTo>
                    <a:pt x="69" y="59"/>
                    <a:pt x="67" y="57"/>
                    <a:pt x="67" y="55"/>
                  </a:cubicBezTo>
                  <a:close/>
                  <a:moveTo>
                    <a:pt x="67" y="39"/>
                  </a:moveTo>
                  <a:cubicBezTo>
                    <a:pt x="67" y="36"/>
                    <a:pt x="69" y="35"/>
                    <a:pt x="71" y="35"/>
                  </a:cubicBezTo>
                  <a:cubicBezTo>
                    <a:pt x="73" y="35"/>
                    <a:pt x="75" y="36"/>
                    <a:pt x="75" y="39"/>
                  </a:cubicBezTo>
                  <a:cubicBezTo>
                    <a:pt x="75" y="41"/>
                    <a:pt x="73" y="43"/>
                    <a:pt x="71" y="43"/>
                  </a:cubicBezTo>
                  <a:cubicBezTo>
                    <a:pt x="69" y="43"/>
                    <a:pt x="67" y="41"/>
                    <a:pt x="67" y="39"/>
                  </a:cubicBezTo>
                  <a:close/>
                  <a:moveTo>
                    <a:pt x="100" y="71"/>
                  </a:moveTo>
                  <a:cubicBezTo>
                    <a:pt x="100" y="69"/>
                    <a:pt x="101" y="67"/>
                    <a:pt x="104" y="67"/>
                  </a:cubicBezTo>
                  <a:cubicBezTo>
                    <a:pt x="106" y="67"/>
                    <a:pt x="108" y="69"/>
                    <a:pt x="108" y="71"/>
                  </a:cubicBezTo>
                  <a:cubicBezTo>
                    <a:pt x="108" y="73"/>
                    <a:pt x="106" y="75"/>
                    <a:pt x="104" y="75"/>
                  </a:cubicBezTo>
                  <a:cubicBezTo>
                    <a:pt x="101" y="75"/>
                    <a:pt x="100" y="73"/>
                    <a:pt x="100" y="71"/>
                  </a:cubicBezTo>
                  <a:close/>
                  <a:moveTo>
                    <a:pt x="100" y="55"/>
                  </a:moveTo>
                  <a:cubicBezTo>
                    <a:pt x="100" y="53"/>
                    <a:pt x="101" y="51"/>
                    <a:pt x="104" y="51"/>
                  </a:cubicBezTo>
                  <a:cubicBezTo>
                    <a:pt x="106" y="51"/>
                    <a:pt x="108" y="53"/>
                    <a:pt x="108" y="55"/>
                  </a:cubicBezTo>
                  <a:cubicBezTo>
                    <a:pt x="108" y="57"/>
                    <a:pt x="106" y="59"/>
                    <a:pt x="104" y="59"/>
                  </a:cubicBezTo>
                  <a:cubicBezTo>
                    <a:pt x="101" y="59"/>
                    <a:pt x="100" y="57"/>
                    <a:pt x="100" y="55"/>
                  </a:cubicBezTo>
                  <a:close/>
                  <a:moveTo>
                    <a:pt x="100" y="39"/>
                  </a:moveTo>
                  <a:cubicBezTo>
                    <a:pt x="100" y="36"/>
                    <a:pt x="101" y="35"/>
                    <a:pt x="104" y="35"/>
                  </a:cubicBezTo>
                  <a:cubicBezTo>
                    <a:pt x="106" y="35"/>
                    <a:pt x="108" y="36"/>
                    <a:pt x="108" y="39"/>
                  </a:cubicBezTo>
                  <a:cubicBezTo>
                    <a:pt x="108" y="41"/>
                    <a:pt x="106" y="43"/>
                    <a:pt x="104" y="43"/>
                  </a:cubicBezTo>
                  <a:cubicBezTo>
                    <a:pt x="101" y="43"/>
                    <a:pt x="100" y="41"/>
                    <a:pt x="100" y="39"/>
                  </a:cubicBezTo>
                  <a:close/>
                  <a:moveTo>
                    <a:pt x="51" y="22"/>
                  </a:moveTo>
                  <a:cubicBezTo>
                    <a:pt x="51" y="20"/>
                    <a:pt x="53" y="18"/>
                    <a:pt x="55" y="18"/>
                  </a:cubicBezTo>
                  <a:cubicBezTo>
                    <a:pt x="57" y="18"/>
                    <a:pt x="59" y="20"/>
                    <a:pt x="59" y="22"/>
                  </a:cubicBezTo>
                  <a:cubicBezTo>
                    <a:pt x="59" y="25"/>
                    <a:pt x="57" y="26"/>
                    <a:pt x="55" y="26"/>
                  </a:cubicBezTo>
                  <a:cubicBezTo>
                    <a:pt x="53" y="26"/>
                    <a:pt x="51" y="25"/>
                    <a:pt x="51" y="22"/>
                  </a:cubicBezTo>
                  <a:close/>
                  <a:moveTo>
                    <a:pt x="67" y="22"/>
                  </a:moveTo>
                  <a:cubicBezTo>
                    <a:pt x="67" y="20"/>
                    <a:pt x="69" y="18"/>
                    <a:pt x="71" y="18"/>
                  </a:cubicBezTo>
                  <a:cubicBezTo>
                    <a:pt x="73" y="18"/>
                    <a:pt x="75" y="20"/>
                    <a:pt x="75" y="22"/>
                  </a:cubicBezTo>
                  <a:cubicBezTo>
                    <a:pt x="75" y="25"/>
                    <a:pt x="73" y="26"/>
                    <a:pt x="71" y="26"/>
                  </a:cubicBezTo>
                  <a:cubicBezTo>
                    <a:pt x="69" y="26"/>
                    <a:pt x="67" y="25"/>
                    <a:pt x="67"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0" name="Group 382">
            <a:extLst>
              <a:ext uri="{FF2B5EF4-FFF2-40B4-BE49-F238E27FC236}">
                <a16:creationId xmlns:a16="http://schemas.microsoft.com/office/drawing/2014/main" id="{18D6FC95-433C-4E0C-88F5-83E41AC7BB6F}"/>
              </a:ext>
            </a:extLst>
          </p:cNvPr>
          <p:cNvGrpSpPr>
            <a:grpSpLocks noChangeAspect="1"/>
          </p:cNvGrpSpPr>
          <p:nvPr/>
        </p:nvGrpSpPr>
        <p:grpSpPr bwMode="auto">
          <a:xfrm>
            <a:off x="3473321" y="3923125"/>
            <a:ext cx="201168" cy="201168"/>
            <a:chOff x="390" y="1196"/>
            <a:chExt cx="340" cy="340"/>
          </a:xfrm>
          <a:solidFill>
            <a:srgbClr val="AB6728"/>
          </a:solidFill>
        </p:grpSpPr>
        <p:sp>
          <p:nvSpPr>
            <p:cNvPr id="231" name="Freeform 383">
              <a:extLst>
                <a:ext uri="{FF2B5EF4-FFF2-40B4-BE49-F238E27FC236}">
                  <a16:creationId xmlns:a16="http://schemas.microsoft.com/office/drawing/2014/main" id="{C3783FE9-A6EA-4FCB-A330-B32996D47848}"/>
                </a:ext>
              </a:extLst>
            </p:cNvPr>
            <p:cNvSpPr>
              <a:spLocks noEditPoints="1"/>
            </p:cNvSpPr>
            <p:nvPr/>
          </p:nvSpPr>
          <p:spPr bwMode="auto">
            <a:xfrm>
              <a:off x="465" y="1266"/>
              <a:ext cx="195" cy="192"/>
            </a:xfrm>
            <a:custGeom>
              <a:avLst/>
              <a:gdLst>
                <a:gd name="T0" fmla="*/ 238 w 293"/>
                <a:gd name="T1" fmla="*/ 288 h 288"/>
                <a:gd name="T2" fmla="*/ 225 w 293"/>
                <a:gd name="T3" fmla="*/ 287 h 288"/>
                <a:gd name="T4" fmla="*/ 82 w 293"/>
                <a:gd name="T5" fmla="*/ 210 h 288"/>
                <a:gd name="T6" fmla="*/ 6 w 293"/>
                <a:gd name="T7" fmla="*/ 67 h 288"/>
                <a:gd name="T8" fmla="*/ 18 w 293"/>
                <a:gd name="T9" fmla="*/ 26 h 288"/>
                <a:gd name="T10" fmla="*/ 20 w 293"/>
                <a:gd name="T11" fmla="*/ 23 h 288"/>
                <a:gd name="T12" fmla="*/ 47 w 293"/>
                <a:gd name="T13" fmla="*/ 1 h 288"/>
                <a:gd name="T14" fmla="*/ 47 w 293"/>
                <a:gd name="T15" fmla="*/ 1 h 288"/>
                <a:gd name="T16" fmla="*/ 76 w 293"/>
                <a:gd name="T17" fmla="*/ 9 h 288"/>
                <a:gd name="T18" fmla="*/ 125 w 293"/>
                <a:gd name="T19" fmla="*/ 71 h 288"/>
                <a:gd name="T20" fmla="*/ 123 w 293"/>
                <a:gd name="T21" fmla="*/ 80 h 288"/>
                <a:gd name="T22" fmla="*/ 99 w 293"/>
                <a:gd name="T23" fmla="*/ 104 h 288"/>
                <a:gd name="T24" fmla="*/ 106 w 293"/>
                <a:gd name="T25" fmla="*/ 116 h 288"/>
                <a:gd name="T26" fmla="*/ 138 w 293"/>
                <a:gd name="T27" fmla="*/ 155 h 288"/>
                <a:gd name="T28" fmla="*/ 177 w 293"/>
                <a:gd name="T29" fmla="*/ 186 h 288"/>
                <a:gd name="T30" fmla="*/ 189 w 293"/>
                <a:gd name="T31" fmla="*/ 193 h 288"/>
                <a:gd name="T32" fmla="*/ 213 w 293"/>
                <a:gd name="T33" fmla="*/ 170 h 288"/>
                <a:gd name="T34" fmla="*/ 222 w 293"/>
                <a:gd name="T35" fmla="*/ 167 h 288"/>
                <a:gd name="T36" fmla="*/ 284 w 293"/>
                <a:gd name="T37" fmla="*/ 216 h 288"/>
                <a:gd name="T38" fmla="*/ 291 w 293"/>
                <a:gd name="T39" fmla="*/ 244 h 288"/>
                <a:gd name="T40" fmla="*/ 291 w 293"/>
                <a:gd name="T41" fmla="*/ 244 h 288"/>
                <a:gd name="T42" fmla="*/ 269 w 293"/>
                <a:gd name="T43" fmla="*/ 272 h 288"/>
                <a:gd name="T44" fmla="*/ 266 w 293"/>
                <a:gd name="T45" fmla="*/ 275 h 288"/>
                <a:gd name="T46" fmla="*/ 238 w 293"/>
                <a:gd name="T47" fmla="*/ 288 h 288"/>
                <a:gd name="T48" fmla="*/ 53 w 293"/>
                <a:gd name="T49" fmla="*/ 22 h 288"/>
                <a:gd name="T50" fmla="*/ 36 w 293"/>
                <a:gd name="T51" fmla="*/ 38 h 288"/>
                <a:gd name="T52" fmla="*/ 33 w 293"/>
                <a:gd name="T53" fmla="*/ 41 h 288"/>
                <a:gd name="T54" fmla="*/ 27 w 293"/>
                <a:gd name="T55" fmla="*/ 63 h 288"/>
                <a:gd name="T56" fmla="*/ 27 w 293"/>
                <a:gd name="T57" fmla="*/ 65 h 288"/>
                <a:gd name="T58" fmla="*/ 97 w 293"/>
                <a:gd name="T59" fmla="*/ 195 h 288"/>
                <a:gd name="T60" fmla="*/ 228 w 293"/>
                <a:gd name="T61" fmla="*/ 266 h 288"/>
                <a:gd name="T62" fmla="*/ 229 w 293"/>
                <a:gd name="T63" fmla="*/ 266 h 288"/>
                <a:gd name="T64" fmla="*/ 251 w 293"/>
                <a:gd name="T65" fmla="*/ 259 h 288"/>
                <a:gd name="T66" fmla="*/ 255 w 293"/>
                <a:gd name="T67" fmla="*/ 256 h 288"/>
                <a:gd name="T68" fmla="*/ 270 w 293"/>
                <a:gd name="T69" fmla="*/ 240 h 288"/>
                <a:gd name="T70" fmla="*/ 224 w 293"/>
                <a:gd name="T71" fmla="*/ 189 h 288"/>
                <a:gd name="T72" fmla="*/ 198 w 293"/>
                <a:gd name="T73" fmla="*/ 215 h 288"/>
                <a:gd name="T74" fmla="*/ 184 w 293"/>
                <a:gd name="T75" fmla="*/ 216 h 288"/>
                <a:gd name="T76" fmla="*/ 166 w 293"/>
                <a:gd name="T77" fmla="*/ 204 h 288"/>
                <a:gd name="T78" fmla="*/ 122 w 293"/>
                <a:gd name="T79" fmla="*/ 170 h 288"/>
                <a:gd name="T80" fmla="*/ 88 w 293"/>
                <a:gd name="T81" fmla="*/ 127 h 288"/>
                <a:gd name="T82" fmla="*/ 76 w 293"/>
                <a:gd name="T83" fmla="*/ 108 h 288"/>
                <a:gd name="T84" fmla="*/ 78 w 293"/>
                <a:gd name="T85" fmla="*/ 95 h 288"/>
                <a:gd name="T86" fmla="*/ 104 w 293"/>
                <a:gd name="T87" fmla="*/ 69 h 288"/>
                <a:gd name="T88" fmla="*/ 53 w 293"/>
                <a:gd name="T89" fmla="*/ 2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88">
                  <a:moveTo>
                    <a:pt x="238" y="288"/>
                  </a:moveTo>
                  <a:cubicBezTo>
                    <a:pt x="234" y="288"/>
                    <a:pt x="230" y="288"/>
                    <a:pt x="225" y="287"/>
                  </a:cubicBezTo>
                  <a:cubicBezTo>
                    <a:pt x="216" y="286"/>
                    <a:pt x="144" y="275"/>
                    <a:pt x="82" y="210"/>
                  </a:cubicBezTo>
                  <a:cubicBezTo>
                    <a:pt x="17" y="148"/>
                    <a:pt x="7" y="76"/>
                    <a:pt x="6" y="67"/>
                  </a:cubicBezTo>
                  <a:cubicBezTo>
                    <a:pt x="0" y="44"/>
                    <a:pt x="9" y="35"/>
                    <a:pt x="18" y="26"/>
                  </a:cubicBezTo>
                  <a:cubicBezTo>
                    <a:pt x="20" y="23"/>
                    <a:pt x="20" y="23"/>
                    <a:pt x="20" y="23"/>
                  </a:cubicBezTo>
                  <a:cubicBezTo>
                    <a:pt x="30" y="13"/>
                    <a:pt x="36" y="4"/>
                    <a:pt x="47" y="1"/>
                  </a:cubicBezTo>
                  <a:cubicBezTo>
                    <a:pt x="47" y="1"/>
                    <a:pt x="47" y="1"/>
                    <a:pt x="47" y="1"/>
                  </a:cubicBezTo>
                  <a:cubicBezTo>
                    <a:pt x="47" y="0"/>
                    <a:pt x="58" y="0"/>
                    <a:pt x="76" y="9"/>
                  </a:cubicBezTo>
                  <a:cubicBezTo>
                    <a:pt x="103" y="23"/>
                    <a:pt x="121" y="45"/>
                    <a:pt x="125" y="71"/>
                  </a:cubicBezTo>
                  <a:cubicBezTo>
                    <a:pt x="126" y="74"/>
                    <a:pt x="125" y="77"/>
                    <a:pt x="123" y="80"/>
                  </a:cubicBezTo>
                  <a:cubicBezTo>
                    <a:pt x="99" y="104"/>
                    <a:pt x="99" y="104"/>
                    <a:pt x="99" y="104"/>
                  </a:cubicBezTo>
                  <a:cubicBezTo>
                    <a:pt x="102" y="108"/>
                    <a:pt x="104" y="112"/>
                    <a:pt x="106" y="116"/>
                  </a:cubicBezTo>
                  <a:cubicBezTo>
                    <a:pt x="114" y="127"/>
                    <a:pt x="119" y="136"/>
                    <a:pt x="138" y="155"/>
                  </a:cubicBezTo>
                  <a:cubicBezTo>
                    <a:pt x="156" y="174"/>
                    <a:pt x="165" y="179"/>
                    <a:pt x="177" y="186"/>
                  </a:cubicBezTo>
                  <a:cubicBezTo>
                    <a:pt x="180" y="188"/>
                    <a:pt x="184" y="191"/>
                    <a:pt x="189" y="193"/>
                  </a:cubicBezTo>
                  <a:cubicBezTo>
                    <a:pt x="213" y="170"/>
                    <a:pt x="213" y="170"/>
                    <a:pt x="213" y="170"/>
                  </a:cubicBezTo>
                  <a:cubicBezTo>
                    <a:pt x="215" y="167"/>
                    <a:pt x="218" y="166"/>
                    <a:pt x="222" y="167"/>
                  </a:cubicBezTo>
                  <a:cubicBezTo>
                    <a:pt x="248" y="170"/>
                    <a:pt x="270" y="188"/>
                    <a:pt x="284" y="216"/>
                  </a:cubicBezTo>
                  <a:cubicBezTo>
                    <a:pt x="290" y="229"/>
                    <a:pt x="293" y="239"/>
                    <a:pt x="291" y="244"/>
                  </a:cubicBezTo>
                  <a:cubicBezTo>
                    <a:pt x="291" y="244"/>
                    <a:pt x="291" y="244"/>
                    <a:pt x="291" y="244"/>
                  </a:cubicBezTo>
                  <a:cubicBezTo>
                    <a:pt x="289" y="253"/>
                    <a:pt x="280" y="262"/>
                    <a:pt x="269" y="272"/>
                  </a:cubicBezTo>
                  <a:cubicBezTo>
                    <a:pt x="266" y="275"/>
                    <a:pt x="266" y="275"/>
                    <a:pt x="266" y="275"/>
                  </a:cubicBezTo>
                  <a:cubicBezTo>
                    <a:pt x="259" y="281"/>
                    <a:pt x="252" y="288"/>
                    <a:pt x="238" y="288"/>
                  </a:cubicBezTo>
                  <a:close/>
                  <a:moveTo>
                    <a:pt x="53" y="22"/>
                  </a:moveTo>
                  <a:cubicBezTo>
                    <a:pt x="48" y="25"/>
                    <a:pt x="40" y="34"/>
                    <a:pt x="36" y="38"/>
                  </a:cubicBezTo>
                  <a:cubicBezTo>
                    <a:pt x="33" y="41"/>
                    <a:pt x="33" y="41"/>
                    <a:pt x="33" y="41"/>
                  </a:cubicBezTo>
                  <a:cubicBezTo>
                    <a:pt x="26" y="49"/>
                    <a:pt x="24" y="51"/>
                    <a:pt x="27" y="63"/>
                  </a:cubicBezTo>
                  <a:cubicBezTo>
                    <a:pt x="27" y="64"/>
                    <a:pt x="27" y="64"/>
                    <a:pt x="27" y="65"/>
                  </a:cubicBezTo>
                  <a:cubicBezTo>
                    <a:pt x="27" y="65"/>
                    <a:pt x="35" y="136"/>
                    <a:pt x="97" y="195"/>
                  </a:cubicBezTo>
                  <a:cubicBezTo>
                    <a:pt x="157" y="258"/>
                    <a:pt x="227" y="265"/>
                    <a:pt x="228" y="266"/>
                  </a:cubicBezTo>
                  <a:cubicBezTo>
                    <a:pt x="228" y="266"/>
                    <a:pt x="229" y="266"/>
                    <a:pt x="229" y="266"/>
                  </a:cubicBezTo>
                  <a:cubicBezTo>
                    <a:pt x="242" y="269"/>
                    <a:pt x="244" y="267"/>
                    <a:pt x="251" y="259"/>
                  </a:cubicBezTo>
                  <a:cubicBezTo>
                    <a:pt x="255" y="256"/>
                    <a:pt x="255" y="256"/>
                    <a:pt x="255" y="256"/>
                  </a:cubicBezTo>
                  <a:cubicBezTo>
                    <a:pt x="258" y="253"/>
                    <a:pt x="267" y="244"/>
                    <a:pt x="270" y="240"/>
                  </a:cubicBezTo>
                  <a:cubicBezTo>
                    <a:pt x="267" y="230"/>
                    <a:pt x="255" y="197"/>
                    <a:pt x="224" y="189"/>
                  </a:cubicBezTo>
                  <a:cubicBezTo>
                    <a:pt x="198" y="215"/>
                    <a:pt x="198" y="215"/>
                    <a:pt x="198" y="215"/>
                  </a:cubicBezTo>
                  <a:cubicBezTo>
                    <a:pt x="194" y="218"/>
                    <a:pt x="188" y="219"/>
                    <a:pt x="184" y="216"/>
                  </a:cubicBezTo>
                  <a:cubicBezTo>
                    <a:pt x="177" y="211"/>
                    <a:pt x="171" y="207"/>
                    <a:pt x="166" y="204"/>
                  </a:cubicBezTo>
                  <a:cubicBezTo>
                    <a:pt x="154" y="197"/>
                    <a:pt x="143" y="190"/>
                    <a:pt x="122" y="170"/>
                  </a:cubicBezTo>
                  <a:cubicBezTo>
                    <a:pt x="102" y="149"/>
                    <a:pt x="96" y="139"/>
                    <a:pt x="88" y="127"/>
                  </a:cubicBezTo>
                  <a:cubicBezTo>
                    <a:pt x="85" y="121"/>
                    <a:pt x="81" y="116"/>
                    <a:pt x="76" y="108"/>
                  </a:cubicBezTo>
                  <a:cubicBezTo>
                    <a:pt x="73" y="104"/>
                    <a:pt x="74" y="98"/>
                    <a:pt x="78" y="95"/>
                  </a:cubicBezTo>
                  <a:cubicBezTo>
                    <a:pt x="104" y="69"/>
                    <a:pt x="104" y="69"/>
                    <a:pt x="104" y="69"/>
                  </a:cubicBezTo>
                  <a:cubicBezTo>
                    <a:pt x="96" y="38"/>
                    <a:pt x="62" y="25"/>
                    <a:pt x="53"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384">
              <a:extLst>
                <a:ext uri="{FF2B5EF4-FFF2-40B4-BE49-F238E27FC236}">
                  <a16:creationId xmlns:a16="http://schemas.microsoft.com/office/drawing/2014/main" id="{1372DFE7-7C44-4EAC-9670-9C106B2A3470}"/>
                </a:ext>
              </a:extLst>
            </p:cNvPr>
            <p:cNvSpPr>
              <a:spLocks noEditPoints="1"/>
            </p:cNvSpPr>
            <p:nvPr/>
          </p:nvSpPr>
          <p:spPr bwMode="auto">
            <a:xfrm>
              <a:off x="390" y="119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3" name="Group 489">
            <a:extLst>
              <a:ext uri="{FF2B5EF4-FFF2-40B4-BE49-F238E27FC236}">
                <a16:creationId xmlns:a16="http://schemas.microsoft.com/office/drawing/2014/main" id="{AC7E5898-0996-4CDC-A8C3-180178A15F4D}"/>
              </a:ext>
            </a:extLst>
          </p:cNvPr>
          <p:cNvGrpSpPr>
            <a:grpSpLocks noChangeAspect="1"/>
          </p:cNvGrpSpPr>
          <p:nvPr/>
        </p:nvGrpSpPr>
        <p:grpSpPr bwMode="auto">
          <a:xfrm>
            <a:off x="4195644" y="1883230"/>
            <a:ext cx="200088" cy="200089"/>
            <a:chOff x="2920" y="2264"/>
            <a:chExt cx="340" cy="340"/>
          </a:xfrm>
          <a:solidFill>
            <a:srgbClr val="AB6728"/>
          </a:solidFill>
        </p:grpSpPr>
        <p:sp>
          <p:nvSpPr>
            <p:cNvPr id="234" name="Freeform 490">
              <a:extLst>
                <a:ext uri="{FF2B5EF4-FFF2-40B4-BE49-F238E27FC236}">
                  <a16:creationId xmlns:a16="http://schemas.microsoft.com/office/drawing/2014/main" id="{2AB5775B-2FA7-40E8-AFF1-45ED5CBD8E14}"/>
                </a:ext>
              </a:extLst>
            </p:cNvPr>
            <p:cNvSpPr>
              <a:spLocks noEditPoints="1"/>
            </p:cNvSpPr>
            <p:nvPr/>
          </p:nvSpPr>
          <p:spPr bwMode="auto">
            <a:xfrm>
              <a:off x="2998" y="2363"/>
              <a:ext cx="184" cy="113"/>
            </a:xfrm>
            <a:custGeom>
              <a:avLst/>
              <a:gdLst>
                <a:gd name="T0" fmla="*/ 11 w 277"/>
                <a:gd name="T1" fmla="*/ 171 h 171"/>
                <a:gd name="T2" fmla="*/ 267 w 277"/>
                <a:gd name="T3" fmla="*/ 171 h 171"/>
                <a:gd name="T4" fmla="*/ 277 w 277"/>
                <a:gd name="T5" fmla="*/ 160 h 171"/>
                <a:gd name="T6" fmla="*/ 277 w 277"/>
                <a:gd name="T7" fmla="*/ 11 h 171"/>
                <a:gd name="T8" fmla="*/ 267 w 277"/>
                <a:gd name="T9" fmla="*/ 0 h 171"/>
                <a:gd name="T10" fmla="*/ 11 w 277"/>
                <a:gd name="T11" fmla="*/ 0 h 171"/>
                <a:gd name="T12" fmla="*/ 0 w 277"/>
                <a:gd name="T13" fmla="*/ 11 h 171"/>
                <a:gd name="T14" fmla="*/ 0 w 277"/>
                <a:gd name="T15" fmla="*/ 160 h 171"/>
                <a:gd name="T16" fmla="*/ 11 w 277"/>
                <a:gd name="T17" fmla="*/ 171 h 171"/>
                <a:gd name="T18" fmla="*/ 21 w 277"/>
                <a:gd name="T19" fmla="*/ 21 h 171"/>
                <a:gd name="T20" fmla="*/ 256 w 277"/>
                <a:gd name="T21" fmla="*/ 21 h 171"/>
                <a:gd name="T22" fmla="*/ 256 w 277"/>
                <a:gd name="T23" fmla="*/ 149 h 171"/>
                <a:gd name="T24" fmla="*/ 21 w 277"/>
                <a:gd name="T25" fmla="*/ 149 h 171"/>
                <a:gd name="T26" fmla="*/ 21 w 277"/>
                <a:gd name="T27" fmla="*/ 2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171">
                  <a:moveTo>
                    <a:pt x="11" y="171"/>
                  </a:moveTo>
                  <a:cubicBezTo>
                    <a:pt x="267" y="171"/>
                    <a:pt x="267" y="171"/>
                    <a:pt x="267" y="171"/>
                  </a:cubicBezTo>
                  <a:cubicBezTo>
                    <a:pt x="273" y="171"/>
                    <a:pt x="277" y="166"/>
                    <a:pt x="277" y="160"/>
                  </a:cubicBezTo>
                  <a:cubicBezTo>
                    <a:pt x="277" y="11"/>
                    <a:pt x="277" y="11"/>
                    <a:pt x="277" y="11"/>
                  </a:cubicBezTo>
                  <a:cubicBezTo>
                    <a:pt x="277" y="5"/>
                    <a:pt x="273" y="0"/>
                    <a:pt x="267" y="0"/>
                  </a:cubicBezTo>
                  <a:cubicBezTo>
                    <a:pt x="11" y="0"/>
                    <a:pt x="11" y="0"/>
                    <a:pt x="11" y="0"/>
                  </a:cubicBezTo>
                  <a:cubicBezTo>
                    <a:pt x="5" y="0"/>
                    <a:pt x="0" y="5"/>
                    <a:pt x="0" y="11"/>
                  </a:cubicBezTo>
                  <a:cubicBezTo>
                    <a:pt x="0" y="160"/>
                    <a:pt x="0" y="160"/>
                    <a:pt x="0" y="160"/>
                  </a:cubicBezTo>
                  <a:cubicBezTo>
                    <a:pt x="0" y="166"/>
                    <a:pt x="5" y="171"/>
                    <a:pt x="11" y="171"/>
                  </a:cubicBezTo>
                  <a:close/>
                  <a:moveTo>
                    <a:pt x="21" y="21"/>
                  </a:moveTo>
                  <a:cubicBezTo>
                    <a:pt x="256" y="21"/>
                    <a:pt x="256" y="21"/>
                    <a:pt x="256" y="21"/>
                  </a:cubicBezTo>
                  <a:cubicBezTo>
                    <a:pt x="256" y="149"/>
                    <a:pt x="256" y="149"/>
                    <a:pt x="256" y="149"/>
                  </a:cubicBezTo>
                  <a:cubicBezTo>
                    <a:pt x="21" y="149"/>
                    <a:pt x="21" y="149"/>
                    <a:pt x="21" y="149"/>
                  </a:cubicBezTo>
                  <a:lnTo>
                    <a:pt x="21"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491">
              <a:extLst>
                <a:ext uri="{FF2B5EF4-FFF2-40B4-BE49-F238E27FC236}">
                  <a16:creationId xmlns:a16="http://schemas.microsoft.com/office/drawing/2014/main" id="{549DEF51-9AA5-4493-8C3E-387435334844}"/>
                </a:ext>
              </a:extLst>
            </p:cNvPr>
            <p:cNvSpPr>
              <a:spLocks/>
            </p:cNvSpPr>
            <p:nvPr/>
          </p:nvSpPr>
          <p:spPr bwMode="auto">
            <a:xfrm>
              <a:off x="2984" y="2490"/>
              <a:ext cx="212" cy="14"/>
            </a:xfrm>
            <a:custGeom>
              <a:avLst/>
              <a:gdLst>
                <a:gd name="T0" fmla="*/ 309 w 320"/>
                <a:gd name="T1" fmla="*/ 0 h 21"/>
                <a:gd name="T2" fmla="*/ 10 w 320"/>
                <a:gd name="T3" fmla="*/ 0 h 21"/>
                <a:gd name="T4" fmla="*/ 0 w 320"/>
                <a:gd name="T5" fmla="*/ 11 h 21"/>
                <a:gd name="T6" fmla="*/ 10 w 320"/>
                <a:gd name="T7" fmla="*/ 21 h 21"/>
                <a:gd name="T8" fmla="*/ 309 w 320"/>
                <a:gd name="T9" fmla="*/ 21 h 21"/>
                <a:gd name="T10" fmla="*/ 320 w 320"/>
                <a:gd name="T11" fmla="*/ 11 h 21"/>
                <a:gd name="T12" fmla="*/ 309 w 320"/>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0" h="21">
                  <a:moveTo>
                    <a:pt x="309" y="0"/>
                  </a:moveTo>
                  <a:cubicBezTo>
                    <a:pt x="10" y="0"/>
                    <a:pt x="10" y="0"/>
                    <a:pt x="10" y="0"/>
                  </a:cubicBezTo>
                  <a:cubicBezTo>
                    <a:pt x="4" y="0"/>
                    <a:pt x="0" y="5"/>
                    <a:pt x="0" y="11"/>
                  </a:cubicBezTo>
                  <a:cubicBezTo>
                    <a:pt x="0" y="17"/>
                    <a:pt x="4" y="21"/>
                    <a:pt x="10" y="21"/>
                  </a:cubicBezTo>
                  <a:cubicBezTo>
                    <a:pt x="309" y="21"/>
                    <a:pt x="309" y="21"/>
                    <a:pt x="309" y="21"/>
                  </a:cubicBezTo>
                  <a:cubicBezTo>
                    <a:pt x="315" y="21"/>
                    <a:pt x="320" y="17"/>
                    <a:pt x="320" y="11"/>
                  </a:cubicBezTo>
                  <a:cubicBezTo>
                    <a:pt x="320" y="5"/>
                    <a:pt x="315" y="0"/>
                    <a:pt x="30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492">
              <a:extLst>
                <a:ext uri="{FF2B5EF4-FFF2-40B4-BE49-F238E27FC236}">
                  <a16:creationId xmlns:a16="http://schemas.microsoft.com/office/drawing/2014/main" id="{55391F63-2C67-431D-A1B6-B672D830B74F}"/>
                </a:ext>
              </a:extLst>
            </p:cNvPr>
            <p:cNvSpPr>
              <a:spLocks noEditPoints="1"/>
            </p:cNvSpPr>
            <p:nvPr/>
          </p:nvSpPr>
          <p:spPr bwMode="auto">
            <a:xfrm>
              <a:off x="2920" y="226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7" name="Group 614">
            <a:extLst>
              <a:ext uri="{FF2B5EF4-FFF2-40B4-BE49-F238E27FC236}">
                <a16:creationId xmlns:a16="http://schemas.microsoft.com/office/drawing/2014/main" id="{8F0A122E-995F-4428-ACBE-E563BF4B43DA}"/>
              </a:ext>
            </a:extLst>
          </p:cNvPr>
          <p:cNvGrpSpPr>
            <a:grpSpLocks noChangeAspect="1"/>
          </p:cNvGrpSpPr>
          <p:nvPr/>
        </p:nvGrpSpPr>
        <p:grpSpPr bwMode="auto">
          <a:xfrm>
            <a:off x="715573" y="4098807"/>
            <a:ext cx="200090" cy="200091"/>
            <a:chOff x="3780" y="2658"/>
            <a:chExt cx="340" cy="340"/>
          </a:xfrm>
          <a:solidFill>
            <a:srgbClr val="AF9430"/>
          </a:solidFill>
        </p:grpSpPr>
        <p:sp>
          <p:nvSpPr>
            <p:cNvPr id="238" name="Freeform 615">
              <a:extLst>
                <a:ext uri="{FF2B5EF4-FFF2-40B4-BE49-F238E27FC236}">
                  <a16:creationId xmlns:a16="http://schemas.microsoft.com/office/drawing/2014/main" id="{585DC4C8-7D51-4E6F-AFEE-387D67BA3C5A}"/>
                </a:ext>
              </a:extLst>
            </p:cNvPr>
            <p:cNvSpPr>
              <a:spLocks/>
            </p:cNvSpPr>
            <p:nvPr/>
          </p:nvSpPr>
          <p:spPr bwMode="auto">
            <a:xfrm>
              <a:off x="3858" y="2799"/>
              <a:ext cx="28" cy="14"/>
            </a:xfrm>
            <a:custGeom>
              <a:avLst/>
              <a:gdLst>
                <a:gd name="T0" fmla="*/ 32 w 43"/>
                <a:gd name="T1" fmla="*/ 0 h 21"/>
                <a:gd name="T2" fmla="*/ 11 w 43"/>
                <a:gd name="T3" fmla="*/ 0 h 21"/>
                <a:gd name="T4" fmla="*/ 0 w 43"/>
                <a:gd name="T5" fmla="*/ 11 h 21"/>
                <a:gd name="T6" fmla="*/ 11 w 43"/>
                <a:gd name="T7" fmla="*/ 21 h 21"/>
                <a:gd name="T8" fmla="*/ 32 w 43"/>
                <a:gd name="T9" fmla="*/ 21 h 21"/>
                <a:gd name="T10" fmla="*/ 43 w 43"/>
                <a:gd name="T11" fmla="*/ 11 h 21"/>
                <a:gd name="T12" fmla="*/ 32 w 43"/>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3" h="21">
                  <a:moveTo>
                    <a:pt x="32" y="0"/>
                  </a:moveTo>
                  <a:cubicBezTo>
                    <a:pt x="11" y="0"/>
                    <a:pt x="11" y="0"/>
                    <a:pt x="11" y="0"/>
                  </a:cubicBezTo>
                  <a:cubicBezTo>
                    <a:pt x="5" y="0"/>
                    <a:pt x="0" y="5"/>
                    <a:pt x="0" y="11"/>
                  </a:cubicBezTo>
                  <a:cubicBezTo>
                    <a:pt x="0" y="17"/>
                    <a:pt x="5" y="21"/>
                    <a:pt x="11" y="21"/>
                  </a:cubicBezTo>
                  <a:cubicBezTo>
                    <a:pt x="32" y="21"/>
                    <a:pt x="32" y="21"/>
                    <a:pt x="32" y="21"/>
                  </a:cubicBezTo>
                  <a:cubicBezTo>
                    <a:pt x="38" y="21"/>
                    <a:pt x="43" y="17"/>
                    <a:pt x="43" y="11"/>
                  </a:cubicBezTo>
                  <a:cubicBezTo>
                    <a:pt x="43" y="5"/>
                    <a:pt x="38" y="0"/>
                    <a:pt x="3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616">
              <a:extLst>
                <a:ext uri="{FF2B5EF4-FFF2-40B4-BE49-F238E27FC236}">
                  <a16:creationId xmlns:a16="http://schemas.microsoft.com/office/drawing/2014/main" id="{61AB8AEB-C411-4BB3-BF9C-6FD7893AB60F}"/>
                </a:ext>
              </a:extLst>
            </p:cNvPr>
            <p:cNvSpPr>
              <a:spLocks/>
            </p:cNvSpPr>
            <p:nvPr/>
          </p:nvSpPr>
          <p:spPr bwMode="auto">
            <a:xfrm>
              <a:off x="3858" y="2757"/>
              <a:ext cx="28" cy="14"/>
            </a:xfrm>
            <a:custGeom>
              <a:avLst/>
              <a:gdLst>
                <a:gd name="T0" fmla="*/ 32 w 43"/>
                <a:gd name="T1" fmla="*/ 0 h 21"/>
                <a:gd name="T2" fmla="*/ 11 w 43"/>
                <a:gd name="T3" fmla="*/ 0 h 21"/>
                <a:gd name="T4" fmla="*/ 0 w 43"/>
                <a:gd name="T5" fmla="*/ 11 h 21"/>
                <a:gd name="T6" fmla="*/ 11 w 43"/>
                <a:gd name="T7" fmla="*/ 21 h 21"/>
                <a:gd name="T8" fmla="*/ 32 w 43"/>
                <a:gd name="T9" fmla="*/ 21 h 21"/>
                <a:gd name="T10" fmla="*/ 43 w 43"/>
                <a:gd name="T11" fmla="*/ 11 h 21"/>
                <a:gd name="T12" fmla="*/ 32 w 43"/>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3" h="21">
                  <a:moveTo>
                    <a:pt x="32" y="0"/>
                  </a:moveTo>
                  <a:cubicBezTo>
                    <a:pt x="11" y="0"/>
                    <a:pt x="11" y="0"/>
                    <a:pt x="11" y="0"/>
                  </a:cubicBezTo>
                  <a:cubicBezTo>
                    <a:pt x="5" y="0"/>
                    <a:pt x="0" y="5"/>
                    <a:pt x="0" y="11"/>
                  </a:cubicBezTo>
                  <a:cubicBezTo>
                    <a:pt x="0" y="17"/>
                    <a:pt x="5" y="21"/>
                    <a:pt x="11" y="21"/>
                  </a:cubicBezTo>
                  <a:cubicBezTo>
                    <a:pt x="32" y="21"/>
                    <a:pt x="32" y="21"/>
                    <a:pt x="32" y="21"/>
                  </a:cubicBezTo>
                  <a:cubicBezTo>
                    <a:pt x="38" y="21"/>
                    <a:pt x="43" y="17"/>
                    <a:pt x="43" y="11"/>
                  </a:cubicBezTo>
                  <a:cubicBezTo>
                    <a:pt x="43" y="5"/>
                    <a:pt x="38" y="0"/>
                    <a:pt x="3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617">
              <a:extLst>
                <a:ext uri="{FF2B5EF4-FFF2-40B4-BE49-F238E27FC236}">
                  <a16:creationId xmlns:a16="http://schemas.microsoft.com/office/drawing/2014/main" id="{7A6DE43F-032F-42BC-9B84-583B7E410FB8}"/>
                </a:ext>
              </a:extLst>
            </p:cNvPr>
            <p:cNvSpPr>
              <a:spLocks/>
            </p:cNvSpPr>
            <p:nvPr/>
          </p:nvSpPr>
          <p:spPr bwMode="auto">
            <a:xfrm>
              <a:off x="3858" y="2842"/>
              <a:ext cx="28" cy="14"/>
            </a:xfrm>
            <a:custGeom>
              <a:avLst/>
              <a:gdLst>
                <a:gd name="T0" fmla="*/ 32 w 43"/>
                <a:gd name="T1" fmla="*/ 0 h 21"/>
                <a:gd name="T2" fmla="*/ 11 w 43"/>
                <a:gd name="T3" fmla="*/ 0 h 21"/>
                <a:gd name="T4" fmla="*/ 0 w 43"/>
                <a:gd name="T5" fmla="*/ 11 h 21"/>
                <a:gd name="T6" fmla="*/ 11 w 43"/>
                <a:gd name="T7" fmla="*/ 21 h 21"/>
                <a:gd name="T8" fmla="*/ 32 w 43"/>
                <a:gd name="T9" fmla="*/ 21 h 21"/>
                <a:gd name="T10" fmla="*/ 43 w 43"/>
                <a:gd name="T11" fmla="*/ 11 h 21"/>
                <a:gd name="T12" fmla="*/ 32 w 43"/>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3" h="21">
                  <a:moveTo>
                    <a:pt x="32" y="0"/>
                  </a:moveTo>
                  <a:cubicBezTo>
                    <a:pt x="11" y="0"/>
                    <a:pt x="11" y="0"/>
                    <a:pt x="11" y="0"/>
                  </a:cubicBezTo>
                  <a:cubicBezTo>
                    <a:pt x="5" y="0"/>
                    <a:pt x="0" y="5"/>
                    <a:pt x="0" y="11"/>
                  </a:cubicBezTo>
                  <a:cubicBezTo>
                    <a:pt x="0" y="17"/>
                    <a:pt x="5" y="21"/>
                    <a:pt x="11" y="21"/>
                  </a:cubicBezTo>
                  <a:cubicBezTo>
                    <a:pt x="32" y="21"/>
                    <a:pt x="32" y="21"/>
                    <a:pt x="32" y="21"/>
                  </a:cubicBezTo>
                  <a:cubicBezTo>
                    <a:pt x="38" y="21"/>
                    <a:pt x="43" y="17"/>
                    <a:pt x="43" y="11"/>
                  </a:cubicBezTo>
                  <a:cubicBezTo>
                    <a:pt x="43" y="5"/>
                    <a:pt x="38" y="0"/>
                    <a:pt x="3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618">
              <a:extLst>
                <a:ext uri="{FF2B5EF4-FFF2-40B4-BE49-F238E27FC236}">
                  <a16:creationId xmlns:a16="http://schemas.microsoft.com/office/drawing/2014/main" id="{A70C30D4-A485-4641-872C-7363321EF25C}"/>
                </a:ext>
              </a:extLst>
            </p:cNvPr>
            <p:cNvSpPr>
              <a:spLocks/>
            </p:cNvSpPr>
            <p:nvPr/>
          </p:nvSpPr>
          <p:spPr bwMode="auto">
            <a:xfrm>
              <a:off x="3907" y="2799"/>
              <a:ext cx="135" cy="14"/>
            </a:xfrm>
            <a:custGeom>
              <a:avLst/>
              <a:gdLst>
                <a:gd name="T0" fmla="*/ 192 w 202"/>
                <a:gd name="T1" fmla="*/ 0 h 21"/>
                <a:gd name="T2" fmla="*/ 10 w 202"/>
                <a:gd name="T3" fmla="*/ 0 h 21"/>
                <a:gd name="T4" fmla="*/ 0 w 202"/>
                <a:gd name="T5" fmla="*/ 11 h 21"/>
                <a:gd name="T6" fmla="*/ 10 w 202"/>
                <a:gd name="T7" fmla="*/ 21 h 21"/>
                <a:gd name="T8" fmla="*/ 192 w 202"/>
                <a:gd name="T9" fmla="*/ 21 h 21"/>
                <a:gd name="T10" fmla="*/ 202 w 202"/>
                <a:gd name="T11" fmla="*/ 11 h 21"/>
                <a:gd name="T12" fmla="*/ 192 w 20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02" h="21">
                  <a:moveTo>
                    <a:pt x="192" y="0"/>
                  </a:moveTo>
                  <a:cubicBezTo>
                    <a:pt x="10" y="0"/>
                    <a:pt x="10" y="0"/>
                    <a:pt x="10" y="0"/>
                  </a:cubicBezTo>
                  <a:cubicBezTo>
                    <a:pt x="4" y="0"/>
                    <a:pt x="0" y="5"/>
                    <a:pt x="0" y="11"/>
                  </a:cubicBezTo>
                  <a:cubicBezTo>
                    <a:pt x="0" y="17"/>
                    <a:pt x="4" y="21"/>
                    <a:pt x="10" y="21"/>
                  </a:cubicBezTo>
                  <a:cubicBezTo>
                    <a:pt x="192" y="21"/>
                    <a:pt x="192" y="21"/>
                    <a:pt x="192" y="21"/>
                  </a:cubicBezTo>
                  <a:cubicBezTo>
                    <a:pt x="198" y="21"/>
                    <a:pt x="202" y="17"/>
                    <a:pt x="202" y="11"/>
                  </a:cubicBezTo>
                  <a:cubicBezTo>
                    <a:pt x="202" y="5"/>
                    <a:pt x="198" y="0"/>
                    <a:pt x="19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619">
              <a:extLst>
                <a:ext uri="{FF2B5EF4-FFF2-40B4-BE49-F238E27FC236}">
                  <a16:creationId xmlns:a16="http://schemas.microsoft.com/office/drawing/2014/main" id="{5415236B-800E-483E-AAC1-F00FE75BA49E}"/>
                </a:ext>
              </a:extLst>
            </p:cNvPr>
            <p:cNvSpPr>
              <a:spLocks/>
            </p:cNvSpPr>
            <p:nvPr/>
          </p:nvSpPr>
          <p:spPr bwMode="auto">
            <a:xfrm>
              <a:off x="3907" y="2757"/>
              <a:ext cx="135" cy="14"/>
            </a:xfrm>
            <a:custGeom>
              <a:avLst/>
              <a:gdLst>
                <a:gd name="T0" fmla="*/ 10 w 202"/>
                <a:gd name="T1" fmla="*/ 21 h 21"/>
                <a:gd name="T2" fmla="*/ 192 w 202"/>
                <a:gd name="T3" fmla="*/ 21 h 21"/>
                <a:gd name="T4" fmla="*/ 202 w 202"/>
                <a:gd name="T5" fmla="*/ 11 h 21"/>
                <a:gd name="T6" fmla="*/ 192 w 202"/>
                <a:gd name="T7" fmla="*/ 0 h 21"/>
                <a:gd name="T8" fmla="*/ 10 w 202"/>
                <a:gd name="T9" fmla="*/ 0 h 21"/>
                <a:gd name="T10" fmla="*/ 0 w 202"/>
                <a:gd name="T11" fmla="*/ 11 h 21"/>
                <a:gd name="T12" fmla="*/ 10 w 202"/>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02" h="21">
                  <a:moveTo>
                    <a:pt x="10" y="21"/>
                  </a:moveTo>
                  <a:cubicBezTo>
                    <a:pt x="192" y="21"/>
                    <a:pt x="192" y="21"/>
                    <a:pt x="192" y="21"/>
                  </a:cubicBezTo>
                  <a:cubicBezTo>
                    <a:pt x="198" y="21"/>
                    <a:pt x="202" y="17"/>
                    <a:pt x="202" y="11"/>
                  </a:cubicBezTo>
                  <a:cubicBezTo>
                    <a:pt x="202" y="5"/>
                    <a:pt x="198" y="0"/>
                    <a:pt x="192" y="0"/>
                  </a:cubicBezTo>
                  <a:cubicBezTo>
                    <a:pt x="10" y="0"/>
                    <a:pt x="10" y="0"/>
                    <a:pt x="10" y="0"/>
                  </a:cubicBezTo>
                  <a:cubicBezTo>
                    <a:pt x="4" y="0"/>
                    <a:pt x="0" y="5"/>
                    <a:pt x="0" y="11"/>
                  </a:cubicBezTo>
                  <a:cubicBezTo>
                    <a:pt x="0" y="17"/>
                    <a:pt x="4" y="21"/>
                    <a:pt x="10"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620">
              <a:extLst>
                <a:ext uri="{FF2B5EF4-FFF2-40B4-BE49-F238E27FC236}">
                  <a16:creationId xmlns:a16="http://schemas.microsoft.com/office/drawing/2014/main" id="{B15BE3DE-1464-4C7D-A050-E03FCA6B5AFF}"/>
                </a:ext>
              </a:extLst>
            </p:cNvPr>
            <p:cNvSpPr>
              <a:spLocks/>
            </p:cNvSpPr>
            <p:nvPr/>
          </p:nvSpPr>
          <p:spPr bwMode="auto">
            <a:xfrm>
              <a:off x="3907" y="2842"/>
              <a:ext cx="135" cy="14"/>
            </a:xfrm>
            <a:custGeom>
              <a:avLst/>
              <a:gdLst>
                <a:gd name="T0" fmla="*/ 192 w 202"/>
                <a:gd name="T1" fmla="*/ 0 h 21"/>
                <a:gd name="T2" fmla="*/ 10 w 202"/>
                <a:gd name="T3" fmla="*/ 0 h 21"/>
                <a:gd name="T4" fmla="*/ 0 w 202"/>
                <a:gd name="T5" fmla="*/ 11 h 21"/>
                <a:gd name="T6" fmla="*/ 10 w 202"/>
                <a:gd name="T7" fmla="*/ 21 h 21"/>
                <a:gd name="T8" fmla="*/ 192 w 202"/>
                <a:gd name="T9" fmla="*/ 21 h 21"/>
                <a:gd name="T10" fmla="*/ 202 w 202"/>
                <a:gd name="T11" fmla="*/ 11 h 21"/>
                <a:gd name="T12" fmla="*/ 192 w 20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02" h="21">
                  <a:moveTo>
                    <a:pt x="192" y="0"/>
                  </a:moveTo>
                  <a:cubicBezTo>
                    <a:pt x="10" y="0"/>
                    <a:pt x="10" y="0"/>
                    <a:pt x="10" y="0"/>
                  </a:cubicBezTo>
                  <a:cubicBezTo>
                    <a:pt x="4" y="0"/>
                    <a:pt x="0" y="5"/>
                    <a:pt x="0" y="11"/>
                  </a:cubicBezTo>
                  <a:cubicBezTo>
                    <a:pt x="0" y="17"/>
                    <a:pt x="4" y="21"/>
                    <a:pt x="10" y="21"/>
                  </a:cubicBezTo>
                  <a:cubicBezTo>
                    <a:pt x="192" y="21"/>
                    <a:pt x="192" y="21"/>
                    <a:pt x="192" y="21"/>
                  </a:cubicBezTo>
                  <a:cubicBezTo>
                    <a:pt x="198" y="21"/>
                    <a:pt x="202" y="17"/>
                    <a:pt x="202" y="11"/>
                  </a:cubicBezTo>
                  <a:cubicBezTo>
                    <a:pt x="202" y="5"/>
                    <a:pt x="198" y="0"/>
                    <a:pt x="19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621">
              <a:extLst>
                <a:ext uri="{FF2B5EF4-FFF2-40B4-BE49-F238E27FC236}">
                  <a16:creationId xmlns:a16="http://schemas.microsoft.com/office/drawing/2014/main" id="{6E37007F-7AC5-48ED-86CD-A7CAE3E48EC8}"/>
                </a:ext>
              </a:extLst>
            </p:cNvPr>
            <p:cNvSpPr>
              <a:spLocks/>
            </p:cNvSpPr>
            <p:nvPr/>
          </p:nvSpPr>
          <p:spPr bwMode="auto">
            <a:xfrm>
              <a:off x="3858" y="2884"/>
              <a:ext cx="28" cy="14"/>
            </a:xfrm>
            <a:custGeom>
              <a:avLst/>
              <a:gdLst>
                <a:gd name="T0" fmla="*/ 32 w 43"/>
                <a:gd name="T1" fmla="*/ 0 h 21"/>
                <a:gd name="T2" fmla="*/ 11 w 43"/>
                <a:gd name="T3" fmla="*/ 0 h 21"/>
                <a:gd name="T4" fmla="*/ 0 w 43"/>
                <a:gd name="T5" fmla="*/ 11 h 21"/>
                <a:gd name="T6" fmla="*/ 11 w 43"/>
                <a:gd name="T7" fmla="*/ 21 h 21"/>
                <a:gd name="T8" fmla="*/ 32 w 43"/>
                <a:gd name="T9" fmla="*/ 21 h 21"/>
                <a:gd name="T10" fmla="*/ 43 w 43"/>
                <a:gd name="T11" fmla="*/ 11 h 21"/>
                <a:gd name="T12" fmla="*/ 32 w 43"/>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3" h="21">
                  <a:moveTo>
                    <a:pt x="32" y="0"/>
                  </a:moveTo>
                  <a:cubicBezTo>
                    <a:pt x="11" y="0"/>
                    <a:pt x="11" y="0"/>
                    <a:pt x="11" y="0"/>
                  </a:cubicBezTo>
                  <a:cubicBezTo>
                    <a:pt x="5" y="0"/>
                    <a:pt x="0" y="5"/>
                    <a:pt x="0" y="11"/>
                  </a:cubicBezTo>
                  <a:cubicBezTo>
                    <a:pt x="0" y="17"/>
                    <a:pt x="5" y="21"/>
                    <a:pt x="11" y="21"/>
                  </a:cubicBezTo>
                  <a:cubicBezTo>
                    <a:pt x="32" y="21"/>
                    <a:pt x="32" y="21"/>
                    <a:pt x="32" y="21"/>
                  </a:cubicBezTo>
                  <a:cubicBezTo>
                    <a:pt x="38" y="21"/>
                    <a:pt x="43" y="17"/>
                    <a:pt x="43" y="11"/>
                  </a:cubicBezTo>
                  <a:cubicBezTo>
                    <a:pt x="43" y="5"/>
                    <a:pt x="38" y="0"/>
                    <a:pt x="3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622">
              <a:extLst>
                <a:ext uri="{FF2B5EF4-FFF2-40B4-BE49-F238E27FC236}">
                  <a16:creationId xmlns:a16="http://schemas.microsoft.com/office/drawing/2014/main" id="{FF751835-050F-4C63-8EFF-9C30867205F2}"/>
                </a:ext>
              </a:extLst>
            </p:cNvPr>
            <p:cNvSpPr>
              <a:spLocks/>
            </p:cNvSpPr>
            <p:nvPr/>
          </p:nvSpPr>
          <p:spPr bwMode="auto">
            <a:xfrm>
              <a:off x="3907" y="2884"/>
              <a:ext cx="135" cy="14"/>
            </a:xfrm>
            <a:custGeom>
              <a:avLst/>
              <a:gdLst>
                <a:gd name="T0" fmla="*/ 192 w 202"/>
                <a:gd name="T1" fmla="*/ 0 h 21"/>
                <a:gd name="T2" fmla="*/ 10 w 202"/>
                <a:gd name="T3" fmla="*/ 0 h 21"/>
                <a:gd name="T4" fmla="*/ 0 w 202"/>
                <a:gd name="T5" fmla="*/ 11 h 21"/>
                <a:gd name="T6" fmla="*/ 10 w 202"/>
                <a:gd name="T7" fmla="*/ 21 h 21"/>
                <a:gd name="T8" fmla="*/ 192 w 202"/>
                <a:gd name="T9" fmla="*/ 21 h 21"/>
                <a:gd name="T10" fmla="*/ 202 w 202"/>
                <a:gd name="T11" fmla="*/ 11 h 21"/>
                <a:gd name="T12" fmla="*/ 192 w 20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02" h="21">
                  <a:moveTo>
                    <a:pt x="192" y="0"/>
                  </a:moveTo>
                  <a:cubicBezTo>
                    <a:pt x="10" y="0"/>
                    <a:pt x="10" y="0"/>
                    <a:pt x="10" y="0"/>
                  </a:cubicBezTo>
                  <a:cubicBezTo>
                    <a:pt x="4" y="0"/>
                    <a:pt x="0" y="5"/>
                    <a:pt x="0" y="11"/>
                  </a:cubicBezTo>
                  <a:cubicBezTo>
                    <a:pt x="0" y="17"/>
                    <a:pt x="4" y="21"/>
                    <a:pt x="10" y="21"/>
                  </a:cubicBezTo>
                  <a:cubicBezTo>
                    <a:pt x="192" y="21"/>
                    <a:pt x="192" y="21"/>
                    <a:pt x="192" y="21"/>
                  </a:cubicBezTo>
                  <a:cubicBezTo>
                    <a:pt x="198" y="21"/>
                    <a:pt x="202" y="17"/>
                    <a:pt x="202" y="11"/>
                  </a:cubicBezTo>
                  <a:cubicBezTo>
                    <a:pt x="202" y="5"/>
                    <a:pt x="198" y="0"/>
                    <a:pt x="19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623">
              <a:extLst>
                <a:ext uri="{FF2B5EF4-FFF2-40B4-BE49-F238E27FC236}">
                  <a16:creationId xmlns:a16="http://schemas.microsoft.com/office/drawing/2014/main" id="{3F5F3CEC-135F-40A2-A6A5-5AF5C850C0DD}"/>
                </a:ext>
              </a:extLst>
            </p:cNvPr>
            <p:cNvSpPr>
              <a:spLocks noEditPoints="1"/>
            </p:cNvSpPr>
            <p:nvPr/>
          </p:nvSpPr>
          <p:spPr bwMode="auto">
            <a:xfrm>
              <a:off x="3780" y="2658"/>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7" name="Group 235">
            <a:extLst>
              <a:ext uri="{FF2B5EF4-FFF2-40B4-BE49-F238E27FC236}">
                <a16:creationId xmlns:a16="http://schemas.microsoft.com/office/drawing/2014/main" id="{E447237A-2DC9-4A63-B9A6-667691381994}"/>
              </a:ext>
            </a:extLst>
          </p:cNvPr>
          <p:cNvGrpSpPr>
            <a:grpSpLocks noChangeAspect="1"/>
          </p:cNvGrpSpPr>
          <p:nvPr/>
        </p:nvGrpSpPr>
        <p:grpSpPr bwMode="auto">
          <a:xfrm>
            <a:off x="9836081" y="1044686"/>
            <a:ext cx="201524" cy="201524"/>
            <a:chOff x="4264" y="792"/>
            <a:chExt cx="340" cy="340"/>
          </a:xfrm>
          <a:solidFill>
            <a:srgbClr val="8B181B"/>
          </a:solidFill>
        </p:grpSpPr>
        <p:sp>
          <p:nvSpPr>
            <p:cNvPr id="248" name="Freeform 236">
              <a:extLst>
                <a:ext uri="{FF2B5EF4-FFF2-40B4-BE49-F238E27FC236}">
                  <a16:creationId xmlns:a16="http://schemas.microsoft.com/office/drawing/2014/main" id="{AC9ADFF5-4732-4887-8668-0A9920674850}"/>
                </a:ext>
              </a:extLst>
            </p:cNvPr>
            <p:cNvSpPr>
              <a:spLocks noEditPoints="1"/>
            </p:cNvSpPr>
            <p:nvPr/>
          </p:nvSpPr>
          <p:spPr bwMode="auto">
            <a:xfrm>
              <a:off x="4264" y="79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237">
              <a:extLst>
                <a:ext uri="{FF2B5EF4-FFF2-40B4-BE49-F238E27FC236}">
                  <a16:creationId xmlns:a16="http://schemas.microsoft.com/office/drawing/2014/main" id="{C73F9FB8-4707-4838-BFFD-52B5BDC8AEC2}"/>
                </a:ext>
              </a:extLst>
            </p:cNvPr>
            <p:cNvSpPr>
              <a:spLocks noEditPoints="1"/>
            </p:cNvSpPr>
            <p:nvPr/>
          </p:nvSpPr>
          <p:spPr bwMode="auto">
            <a:xfrm>
              <a:off x="4328" y="884"/>
              <a:ext cx="127" cy="113"/>
            </a:xfrm>
            <a:custGeom>
              <a:avLst/>
              <a:gdLst>
                <a:gd name="T0" fmla="*/ 192 w 192"/>
                <a:gd name="T1" fmla="*/ 118 h 171"/>
                <a:gd name="T2" fmla="*/ 192 w 192"/>
                <a:gd name="T3" fmla="*/ 11 h 171"/>
                <a:gd name="T4" fmla="*/ 181 w 192"/>
                <a:gd name="T5" fmla="*/ 0 h 171"/>
                <a:gd name="T6" fmla="*/ 10 w 192"/>
                <a:gd name="T7" fmla="*/ 0 h 171"/>
                <a:gd name="T8" fmla="*/ 0 w 192"/>
                <a:gd name="T9" fmla="*/ 11 h 171"/>
                <a:gd name="T10" fmla="*/ 0 w 192"/>
                <a:gd name="T11" fmla="*/ 118 h 171"/>
                <a:gd name="T12" fmla="*/ 10 w 192"/>
                <a:gd name="T13" fmla="*/ 128 h 171"/>
                <a:gd name="T14" fmla="*/ 32 w 192"/>
                <a:gd name="T15" fmla="*/ 128 h 171"/>
                <a:gd name="T16" fmla="*/ 32 w 192"/>
                <a:gd name="T17" fmla="*/ 160 h 171"/>
                <a:gd name="T18" fmla="*/ 38 w 192"/>
                <a:gd name="T19" fmla="*/ 170 h 171"/>
                <a:gd name="T20" fmla="*/ 42 w 192"/>
                <a:gd name="T21" fmla="*/ 171 h 171"/>
                <a:gd name="T22" fmla="*/ 50 w 192"/>
                <a:gd name="T23" fmla="*/ 168 h 171"/>
                <a:gd name="T24" fmla="*/ 89 w 192"/>
                <a:gd name="T25" fmla="*/ 128 h 171"/>
                <a:gd name="T26" fmla="*/ 181 w 192"/>
                <a:gd name="T27" fmla="*/ 128 h 171"/>
                <a:gd name="T28" fmla="*/ 192 w 192"/>
                <a:gd name="T29" fmla="*/ 118 h 171"/>
                <a:gd name="T30" fmla="*/ 170 w 192"/>
                <a:gd name="T31" fmla="*/ 107 h 171"/>
                <a:gd name="T32" fmla="*/ 85 w 192"/>
                <a:gd name="T33" fmla="*/ 107 h 171"/>
                <a:gd name="T34" fmla="*/ 77 w 192"/>
                <a:gd name="T35" fmla="*/ 110 h 171"/>
                <a:gd name="T36" fmla="*/ 53 w 192"/>
                <a:gd name="T37" fmla="*/ 135 h 171"/>
                <a:gd name="T38" fmla="*/ 53 w 192"/>
                <a:gd name="T39" fmla="*/ 118 h 171"/>
                <a:gd name="T40" fmla="*/ 42 w 192"/>
                <a:gd name="T41" fmla="*/ 107 h 171"/>
                <a:gd name="T42" fmla="*/ 21 w 192"/>
                <a:gd name="T43" fmla="*/ 107 h 171"/>
                <a:gd name="T44" fmla="*/ 21 w 192"/>
                <a:gd name="T45" fmla="*/ 22 h 171"/>
                <a:gd name="T46" fmla="*/ 170 w 192"/>
                <a:gd name="T47" fmla="*/ 22 h 171"/>
                <a:gd name="T48" fmla="*/ 170 w 192"/>
                <a:gd name="T49" fmla="*/ 10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171">
                  <a:moveTo>
                    <a:pt x="192" y="118"/>
                  </a:moveTo>
                  <a:cubicBezTo>
                    <a:pt x="192" y="11"/>
                    <a:pt x="192" y="11"/>
                    <a:pt x="192" y="11"/>
                  </a:cubicBezTo>
                  <a:cubicBezTo>
                    <a:pt x="192" y="5"/>
                    <a:pt x="187" y="0"/>
                    <a:pt x="181" y="0"/>
                  </a:cubicBezTo>
                  <a:cubicBezTo>
                    <a:pt x="10" y="0"/>
                    <a:pt x="10" y="0"/>
                    <a:pt x="10" y="0"/>
                  </a:cubicBezTo>
                  <a:cubicBezTo>
                    <a:pt x="4" y="0"/>
                    <a:pt x="0" y="5"/>
                    <a:pt x="0" y="11"/>
                  </a:cubicBezTo>
                  <a:cubicBezTo>
                    <a:pt x="0" y="118"/>
                    <a:pt x="0" y="118"/>
                    <a:pt x="0" y="118"/>
                  </a:cubicBezTo>
                  <a:cubicBezTo>
                    <a:pt x="0" y="124"/>
                    <a:pt x="4" y="128"/>
                    <a:pt x="10" y="128"/>
                  </a:cubicBezTo>
                  <a:cubicBezTo>
                    <a:pt x="32" y="128"/>
                    <a:pt x="32" y="128"/>
                    <a:pt x="32" y="128"/>
                  </a:cubicBezTo>
                  <a:cubicBezTo>
                    <a:pt x="32" y="160"/>
                    <a:pt x="32" y="160"/>
                    <a:pt x="32" y="160"/>
                  </a:cubicBezTo>
                  <a:cubicBezTo>
                    <a:pt x="32" y="165"/>
                    <a:pt x="34" y="169"/>
                    <a:pt x="38" y="170"/>
                  </a:cubicBezTo>
                  <a:cubicBezTo>
                    <a:pt x="40" y="171"/>
                    <a:pt x="41" y="171"/>
                    <a:pt x="42" y="171"/>
                  </a:cubicBezTo>
                  <a:cubicBezTo>
                    <a:pt x="45" y="171"/>
                    <a:pt x="48" y="170"/>
                    <a:pt x="50" y="168"/>
                  </a:cubicBezTo>
                  <a:cubicBezTo>
                    <a:pt x="89" y="128"/>
                    <a:pt x="89" y="128"/>
                    <a:pt x="89" y="128"/>
                  </a:cubicBezTo>
                  <a:cubicBezTo>
                    <a:pt x="181" y="128"/>
                    <a:pt x="181" y="128"/>
                    <a:pt x="181" y="128"/>
                  </a:cubicBezTo>
                  <a:cubicBezTo>
                    <a:pt x="187" y="128"/>
                    <a:pt x="192" y="124"/>
                    <a:pt x="192" y="118"/>
                  </a:cubicBezTo>
                  <a:close/>
                  <a:moveTo>
                    <a:pt x="170" y="107"/>
                  </a:moveTo>
                  <a:cubicBezTo>
                    <a:pt x="85" y="107"/>
                    <a:pt x="85" y="107"/>
                    <a:pt x="85" y="107"/>
                  </a:cubicBezTo>
                  <a:cubicBezTo>
                    <a:pt x="82" y="107"/>
                    <a:pt x="79" y="108"/>
                    <a:pt x="77" y="110"/>
                  </a:cubicBezTo>
                  <a:cubicBezTo>
                    <a:pt x="53" y="135"/>
                    <a:pt x="53" y="135"/>
                    <a:pt x="53" y="135"/>
                  </a:cubicBezTo>
                  <a:cubicBezTo>
                    <a:pt x="53" y="118"/>
                    <a:pt x="53" y="118"/>
                    <a:pt x="53" y="118"/>
                  </a:cubicBezTo>
                  <a:cubicBezTo>
                    <a:pt x="53" y="112"/>
                    <a:pt x="48" y="107"/>
                    <a:pt x="42" y="107"/>
                  </a:cubicBezTo>
                  <a:cubicBezTo>
                    <a:pt x="21" y="107"/>
                    <a:pt x="21" y="107"/>
                    <a:pt x="21" y="107"/>
                  </a:cubicBezTo>
                  <a:cubicBezTo>
                    <a:pt x="21" y="22"/>
                    <a:pt x="21" y="22"/>
                    <a:pt x="21" y="22"/>
                  </a:cubicBezTo>
                  <a:cubicBezTo>
                    <a:pt x="170" y="22"/>
                    <a:pt x="170" y="22"/>
                    <a:pt x="170" y="22"/>
                  </a:cubicBezTo>
                  <a:lnTo>
                    <a:pt x="170" y="10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238">
              <a:extLst>
                <a:ext uri="{FF2B5EF4-FFF2-40B4-BE49-F238E27FC236}">
                  <a16:creationId xmlns:a16="http://schemas.microsoft.com/office/drawing/2014/main" id="{69CDCBE2-9F03-468E-B637-6BCB359FB184}"/>
                </a:ext>
              </a:extLst>
            </p:cNvPr>
            <p:cNvSpPr>
              <a:spLocks/>
            </p:cNvSpPr>
            <p:nvPr/>
          </p:nvSpPr>
          <p:spPr bwMode="auto">
            <a:xfrm>
              <a:off x="4413" y="941"/>
              <a:ext cx="127" cy="127"/>
            </a:xfrm>
            <a:custGeom>
              <a:avLst/>
              <a:gdLst>
                <a:gd name="T0" fmla="*/ 181 w 192"/>
                <a:gd name="T1" fmla="*/ 0 h 192"/>
                <a:gd name="T2" fmla="*/ 96 w 192"/>
                <a:gd name="T3" fmla="*/ 0 h 192"/>
                <a:gd name="T4" fmla="*/ 85 w 192"/>
                <a:gd name="T5" fmla="*/ 10 h 192"/>
                <a:gd name="T6" fmla="*/ 96 w 192"/>
                <a:gd name="T7" fmla="*/ 21 h 192"/>
                <a:gd name="T8" fmla="*/ 170 w 192"/>
                <a:gd name="T9" fmla="*/ 21 h 192"/>
                <a:gd name="T10" fmla="*/ 170 w 192"/>
                <a:gd name="T11" fmla="*/ 128 h 192"/>
                <a:gd name="T12" fmla="*/ 138 w 192"/>
                <a:gd name="T13" fmla="*/ 128 h 192"/>
                <a:gd name="T14" fmla="*/ 128 w 192"/>
                <a:gd name="T15" fmla="*/ 138 h 192"/>
                <a:gd name="T16" fmla="*/ 128 w 192"/>
                <a:gd name="T17" fmla="*/ 155 h 192"/>
                <a:gd name="T18" fmla="*/ 103 w 192"/>
                <a:gd name="T19" fmla="*/ 131 h 192"/>
                <a:gd name="T20" fmla="*/ 96 w 192"/>
                <a:gd name="T21" fmla="*/ 128 h 192"/>
                <a:gd name="T22" fmla="*/ 21 w 192"/>
                <a:gd name="T23" fmla="*/ 128 h 192"/>
                <a:gd name="T24" fmla="*/ 21 w 192"/>
                <a:gd name="T25" fmla="*/ 74 h 192"/>
                <a:gd name="T26" fmla="*/ 10 w 192"/>
                <a:gd name="T27" fmla="*/ 64 h 192"/>
                <a:gd name="T28" fmla="*/ 0 w 192"/>
                <a:gd name="T29" fmla="*/ 74 h 192"/>
                <a:gd name="T30" fmla="*/ 0 w 192"/>
                <a:gd name="T31" fmla="*/ 138 h 192"/>
                <a:gd name="T32" fmla="*/ 10 w 192"/>
                <a:gd name="T33" fmla="*/ 149 h 192"/>
                <a:gd name="T34" fmla="*/ 91 w 192"/>
                <a:gd name="T35" fmla="*/ 149 h 192"/>
                <a:gd name="T36" fmla="*/ 131 w 192"/>
                <a:gd name="T37" fmla="*/ 189 h 192"/>
                <a:gd name="T38" fmla="*/ 138 w 192"/>
                <a:gd name="T39" fmla="*/ 192 h 192"/>
                <a:gd name="T40" fmla="*/ 142 w 192"/>
                <a:gd name="T41" fmla="*/ 191 h 192"/>
                <a:gd name="T42" fmla="*/ 149 w 192"/>
                <a:gd name="T43" fmla="*/ 181 h 192"/>
                <a:gd name="T44" fmla="*/ 149 w 192"/>
                <a:gd name="T45" fmla="*/ 149 h 192"/>
                <a:gd name="T46" fmla="*/ 181 w 192"/>
                <a:gd name="T47" fmla="*/ 149 h 192"/>
                <a:gd name="T48" fmla="*/ 192 w 192"/>
                <a:gd name="T49" fmla="*/ 138 h 192"/>
                <a:gd name="T50" fmla="*/ 192 w 192"/>
                <a:gd name="T51" fmla="*/ 10 h 192"/>
                <a:gd name="T52" fmla="*/ 181 w 192"/>
                <a:gd name="T53"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92">
                  <a:moveTo>
                    <a:pt x="181" y="0"/>
                  </a:moveTo>
                  <a:cubicBezTo>
                    <a:pt x="96" y="0"/>
                    <a:pt x="96" y="0"/>
                    <a:pt x="96" y="0"/>
                  </a:cubicBezTo>
                  <a:cubicBezTo>
                    <a:pt x="90" y="0"/>
                    <a:pt x="85" y="4"/>
                    <a:pt x="85" y="10"/>
                  </a:cubicBezTo>
                  <a:cubicBezTo>
                    <a:pt x="85" y="16"/>
                    <a:pt x="90" y="21"/>
                    <a:pt x="96" y="21"/>
                  </a:cubicBezTo>
                  <a:cubicBezTo>
                    <a:pt x="170" y="21"/>
                    <a:pt x="170" y="21"/>
                    <a:pt x="170" y="21"/>
                  </a:cubicBezTo>
                  <a:cubicBezTo>
                    <a:pt x="170" y="128"/>
                    <a:pt x="170" y="128"/>
                    <a:pt x="170" y="128"/>
                  </a:cubicBezTo>
                  <a:cubicBezTo>
                    <a:pt x="138" y="128"/>
                    <a:pt x="138" y="128"/>
                    <a:pt x="138" y="128"/>
                  </a:cubicBezTo>
                  <a:cubicBezTo>
                    <a:pt x="132" y="128"/>
                    <a:pt x="128" y="132"/>
                    <a:pt x="128" y="138"/>
                  </a:cubicBezTo>
                  <a:cubicBezTo>
                    <a:pt x="128" y="155"/>
                    <a:pt x="128" y="155"/>
                    <a:pt x="128" y="155"/>
                  </a:cubicBezTo>
                  <a:cubicBezTo>
                    <a:pt x="103" y="131"/>
                    <a:pt x="103" y="131"/>
                    <a:pt x="103" y="131"/>
                  </a:cubicBezTo>
                  <a:cubicBezTo>
                    <a:pt x="101" y="129"/>
                    <a:pt x="98" y="128"/>
                    <a:pt x="96" y="128"/>
                  </a:cubicBezTo>
                  <a:cubicBezTo>
                    <a:pt x="21" y="128"/>
                    <a:pt x="21" y="128"/>
                    <a:pt x="21" y="128"/>
                  </a:cubicBezTo>
                  <a:cubicBezTo>
                    <a:pt x="21" y="74"/>
                    <a:pt x="21" y="74"/>
                    <a:pt x="21" y="74"/>
                  </a:cubicBezTo>
                  <a:cubicBezTo>
                    <a:pt x="21" y="68"/>
                    <a:pt x="16" y="64"/>
                    <a:pt x="10" y="64"/>
                  </a:cubicBezTo>
                  <a:cubicBezTo>
                    <a:pt x="4" y="64"/>
                    <a:pt x="0" y="68"/>
                    <a:pt x="0" y="74"/>
                  </a:cubicBezTo>
                  <a:cubicBezTo>
                    <a:pt x="0" y="138"/>
                    <a:pt x="0" y="138"/>
                    <a:pt x="0" y="138"/>
                  </a:cubicBezTo>
                  <a:cubicBezTo>
                    <a:pt x="0" y="144"/>
                    <a:pt x="4" y="149"/>
                    <a:pt x="10" y="149"/>
                  </a:cubicBezTo>
                  <a:cubicBezTo>
                    <a:pt x="91" y="149"/>
                    <a:pt x="91" y="149"/>
                    <a:pt x="91" y="149"/>
                  </a:cubicBezTo>
                  <a:cubicBezTo>
                    <a:pt x="131" y="189"/>
                    <a:pt x="131" y="189"/>
                    <a:pt x="131" y="189"/>
                  </a:cubicBezTo>
                  <a:cubicBezTo>
                    <a:pt x="133" y="191"/>
                    <a:pt x="136" y="192"/>
                    <a:pt x="138" y="192"/>
                  </a:cubicBezTo>
                  <a:cubicBezTo>
                    <a:pt x="140" y="192"/>
                    <a:pt x="141" y="191"/>
                    <a:pt x="142" y="191"/>
                  </a:cubicBezTo>
                  <a:cubicBezTo>
                    <a:pt x="146" y="189"/>
                    <a:pt x="149" y="185"/>
                    <a:pt x="149" y="181"/>
                  </a:cubicBezTo>
                  <a:cubicBezTo>
                    <a:pt x="149" y="149"/>
                    <a:pt x="149" y="149"/>
                    <a:pt x="149" y="149"/>
                  </a:cubicBezTo>
                  <a:cubicBezTo>
                    <a:pt x="181" y="149"/>
                    <a:pt x="181" y="149"/>
                    <a:pt x="181" y="149"/>
                  </a:cubicBezTo>
                  <a:cubicBezTo>
                    <a:pt x="187" y="149"/>
                    <a:pt x="192" y="144"/>
                    <a:pt x="192" y="138"/>
                  </a:cubicBezTo>
                  <a:cubicBezTo>
                    <a:pt x="192" y="10"/>
                    <a:pt x="192" y="10"/>
                    <a:pt x="192" y="10"/>
                  </a:cubicBezTo>
                  <a:cubicBezTo>
                    <a:pt x="192" y="4"/>
                    <a:pt x="187" y="0"/>
                    <a:pt x="18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51" name="Group 235">
            <a:extLst>
              <a:ext uri="{FF2B5EF4-FFF2-40B4-BE49-F238E27FC236}">
                <a16:creationId xmlns:a16="http://schemas.microsoft.com/office/drawing/2014/main" id="{170A1412-761E-4184-8E0C-5FCAEAA86DE3}"/>
              </a:ext>
            </a:extLst>
          </p:cNvPr>
          <p:cNvGrpSpPr>
            <a:grpSpLocks noChangeAspect="1"/>
          </p:cNvGrpSpPr>
          <p:nvPr/>
        </p:nvGrpSpPr>
        <p:grpSpPr bwMode="auto">
          <a:xfrm>
            <a:off x="10030688" y="4450509"/>
            <a:ext cx="201524" cy="201524"/>
            <a:chOff x="4264" y="792"/>
            <a:chExt cx="340" cy="340"/>
          </a:xfrm>
          <a:solidFill>
            <a:srgbClr val="8B181B"/>
          </a:solidFill>
        </p:grpSpPr>
        <p:sp>
          <p:nvSpPr>
            <p:cNvPr id="252" name="Freeform 236">
              <a:extLst>
                <a:ext uri="{FF2B5EF4-FFF2-40B4-BE49-F238E27FC236}">
                  <a16:creationId xmlns:a16="http://schemas.microsoft.com/office/drawing/2014/main" id="{67FEFC2B-6A85-4C92-ADB8-1CA5C66B3C91}"/>
                </a:ext>
              </a:extLst>
            </p:cNvPr>
            <p:cNvSpPr>
              <a:spLocks noEditPoints="1"/>
            </p:cNvSpPr>
            <p:nvPr/>
          </p:nvSpPr>
          <p:spPr bwMode="auto">
            <a:xfrm>
              <a:off x="4264" y="79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237">
              <a:extLst>
                <a:ext uri="{FF2B5EF4-FFF2-40B4-BE49-F238E27FC236}">
                  <a16:creationId xmlns:a16="http://schemas.microsoft.com/office/drawing/2014/main" id="{4F22D429-A54A-44B4-BEFB-7B84726F2FD4}"/>
                </a:ext>
              </a:extLst>
            </p:cNvPr>
            <p:cNvSpPr>
              <a:spLocks noEditPoints="1"/>
            </p:cNvSpPr>
            <p:nvPr/>
          </p:nvSpPr>
          <p:spPr bwMode="auto">
            <a:xfrm>
              <a:off x="4328" y="884"/>
              <a:ext cx="127" cy="113"/>
            </a:xfrm>
            <a:custGeom>
              <a:avLst/>
              <a:gdLst>
                <a:gd name="T0" fmla="*/ 192 w 192"/>
                <a:gd name="T1" fmla="*/ 118 h 171"/>
                <a:gd name="T2" fmla="*/ 192 w 192"/>
                <a:gd name="T3" fmla="*/ 11 h 171"/>
                <a:gd name="T4" fmla="*/ 181 w 192"/>
                <a:gd name="T5" fmla="*/ 0 h 171"/>
                <a:gd name="T6" fmla="*/ 10 w 192"/>
                <a:gd name="T7" fmla="*/ 0 h 171"/>
                <a:gd name="T8" fmla="*/ 0 w 192"/>
                <a:gd name="T9" fmla="*/ 11 h 171"/>
                <a:gd name="T10" fmla="*/ 0 w 192"/>
                <a:gd name="T11" fmla="*/ 118 h 171"/>
                <a:gd name="T12" fmla="*/ 10 w 192"/>
                <a:gd name="T13" fmla="*/ 128 h 171"/>
                <a:gd name="T14" fmla="*/ 32 w 192"/>
                <a:gd name="T15" fmla="*/ 128 h 171"/>
                <a:gd name="T16" fmla="*/ 32 w 192"/>
                <a:gd name="T17" fmla="*/ 160 h 171"/>
                <a:gd name="T18" fmla="*/ 38 w 192"/>
                <a:gd name="T19" fmla="*/ 170 h 171"/>
                <a:gd name="T20" fmla="*/ 42 w 192"/>
                <a:gd name="T21" fmla="*/ 171 h 171"/>
                <a:gd name="T22" fmla="*/ 50 w 192"/>
                <a:gd name="T23" fmla="*/ 168 h 171"/>
                <a:gd name="T24" fmla="*/ 89 w 192"/>
                <a:gd name="T25" fmla="*/ 128 h 171"/>
                <a:gd name="T26" fmla="*/ 181 w 192"/>
                <a:gd name="T27" fmla="*/ 128 h 171"/>
                <a:gd name="T28" fmla="*/ 192 w 192"/>
                <a:gd name="T29" fmla="*/ 118 h 171"/>
                <a:gd name="T30" fmla="*/ 170 w 192"/>
                <a:gd name="T31" fmla="*/ 107 h 171"/>
                <a:gd name="T32" fmla="*/ 85 w 192"/>
                <a:gd name="T33" fmla="*/ 107 h 171"/>
                <a:gd name="T34" fmla="*/ 77 w 192"/>
                <a:gd name="T35" fmla="*/ 110 h 171"/>
                <a:gd name="T36" fmla="*/ 53 w 192"/>
                <a:gd name="T37" fmla="*/ 135 h 171"/>
                <a:gd name="T38" fmla="*/ 53 w 192"/>
                <a:gd name="T39" fmla="*/ 118 h 171"/>
                <a:gd name="T40" fmla="*/ 42 w 192"/>
                <a:gd name="T41" fmla="*/ 107 h 171"/>
                <a:gd name="T42" fmla="*/ 21 w 192"/>
                <a:gd name="T43" fmla="*/ 107 h 171"/>
                <a:gd name="T44" fmla="*/ 21 w 192"/>
                <a:gd name="T45" fmla="*/ 22 h 171"/>
                <a:gd name="T46" fmla="*/ 170 w 192"/>
                <a:gd name="T47" fmla="*/ 22 h 171"/>
                <a:gd name="T48" fmla="*/ 170 w 192"/>
                <a:gd name="T49" fmla="*/ 10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171">
                  <a:moveTo>
                    <a:pt x="192" y="118"/>
                  </a:moveTo>
                  <a:cubicBezTo>
                    <a:pt x="192" y="11"/>
                    <a:pt x="192" y="11"/>
                    <a:pt x="192" y="11"/>
                  </a:cubicBezTo>
                  <a:cubicBezTo>
                    <a:pt x="192" y="5"/>
                    <a:pt x="187" y="0"/>
                    <a:pt x="181" y="0"/>
                  </a:cubicBezTo>
                  <a:cubicBezTo>
                    <a:pt x="10" y="0"/>
                    <a:pt x="10" y="0"/>
                    <a:pt x="10" y="0"/>
                  </a:cubicBezTo>
                  <a:cubicBezTo>
                    <a:pt x="4" y="0"/>
                    <a:pt x="0" y="5"/>
                    <a:pt x="0" y="11"/>
                  </a:cubicBezTo>
                  <a:cubicBezTo>
                    <a:pt x="0" y="118"/>
                    <a:pt x="0" y="118"/>
                    <a:pt x="0" y="118"/>
                  </a:cubicBezTo>
                  <a:cubicBezTo>
                    <a:pt x="0" y="124"/>
                    <a:pt x="4" y="128"/>
                    <a:pt x="10" y="128"/>
                  </a:cubicBezTo>
                  <a:cubicBezTo>
                    <a:pt x="32" y="128"/>
                    <a:pt x="32" y="128"/>
                    <a:pt x="32" y="128"/>
                  </a:cubicBezTo>
                  <a:cubicBezTo>
                    <a:pt x="32" y="160"/>
                    <a:pt x="32" y="160"/>
                    <a:pt x="32" y="160"/>
                  </a:cubicBezTo>
                  <a:cubicBezTo>
                    <a:pt x="32" y="165"/>
                    <a:pt x="34" y="169"/>
                    <a:pt x="38" y="170"/>
                  </a:cubicBezTo>
                  <a:cubicBezTo>
                    <a:pt x="40" y="171"/>
                    <a:pt x="41" y="171"/>
                    <a:pt x="42" y="171"/>
                  </a:cubicBezTo>
                  <a:cubicBezTo>
                    <a:pt x="45" y="171"/>
                    <a:pt x="48" y="170"/>
                    <a:pt x="50" y="168"/>
                  </a:cubicBezTo>
                  <a:cubicBezTo>
                    <a:pt x="89" y="128"/>
                    <a:pt x="89" y="128"/>
                    <a:pt x="89" y="128"/>
                  </a:cubicBezTo>
                  <a:cubicBezTo>
                    <a:pt x="181" y="128"/>
                    <a:pt x="181" y="128"/>
                    <a:pt x="181" y="128"/>
                  </a:cubicBezTo>
                  <a:cubicBezTo>
                    <a:pt x="187" y="128"/>
                    <a:pt x="192" y="124"/>
                    <a:pt x="192" y="118"/>
                  </a:cubicBezTo>
                  <a:close/>
                  <a:moveTo>
                    <a:pt x="170" y="107"/>
                  </a:moveTo>
                  <a:cubicBezTo>
                    <a:pt x="85" y="107"/>
                    <a:pt x="85" y="107"/>
                    <a:pt x="85" y="107"/>
                  </a:cubicBezTo>
                  <a:cubicBezTo>
                    <a:pt x="82" y="107"/>
                    <a:pt x="79" y="108"/>
                    <a:pt x="77" y="110"/>
                  </a:cubicBezTo>
                  <a:cubicBezTo>
                    <a:pt x="53" y="135"/>
                    <a:pt x="53" y="135"/>
                    <a:pt x="53" y="135"/>
                  </a:cubicBezTo>
                  <a:cubicBezTo>
                    <a:pt x="53" y="118"/>
                    <a:pt x="53" y="118"/>
                    <a:pt x="53" y="118"/>
                  </a:cubicBezTo>
                  <a:cubicBezTo>
                    <a:pt x="53" y="112"/>
                    <a:pt x="48" y="107"/>
                    <a:pt x="42" y="107"/>
                  </a:cubicBezTo>
                  <a:cubicBezTo>
                    <a:pt x="21" y="107"/>
                    <a:pt x="21" y="107"/>
                    <a:pt x="21" y="107"/>
                  </a:cubicBezTo>
                  <a:cubicBezTo>
                    <a:pt x="21" y="22"/>
                    <a:pt x="21" y="22"/>
                    <a:pt x="21" y="22"/>
                  </a:cubicBezTo>
                  <a:cubicBezTo>
                    <a:pt x="170" y="22"/>
                    <a:pt x="170" y="22"/>
                    <a:pt x="170" y="22"/>
                  </a:cubicBezTo>
                  <a:lnTo>
                    <a:pt x="170" y="10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238">
              <a:extLst>
                <a:ext uri="{FF2B5EF4-FFF2-40B4-BE49-F238E27FC236}">
                  <a16:creationId xmlns:a16="http://schemas.microsoft.com/office/drawing/2014/main" id="{20679A0C-AF4C-4340-AFF2-E4722E1795D2}"/>
                </a:ext>
              </a:extLst>
            </p:cNvPr>
            <p:cNvSpPr>
              <a:spLocks/>
            </p:cNvSpPr>
            <p:nvPr/>
          </p:nvSpPr>
          <p:spPr bwMode="auto">
            <a:xfrm>
              <a:off x="4413" y="941"/>
              <a:ext cx="127" cy="127"/>
            </a:xfrm>
            <a:custGeom>
              <a:avLst/>
              <a:gdLst>
                <a:gd name="T0" fmla="*/ 181 w 192"/>
                <a:gd name="T1" fmla="*/ 0 h 192"/>
                <a:gd name="T2" fmla="*/ 96 w 192"/>
                <a:gd name="T3" fmla="*/ 0 h 192"/>
                <a:gd name="T4" fmla="*/ 85 w 192"/>
                <a:gd name="T5" fmla="*/ 10 h 192"/>
                <a:gd name="T6" fmla="*/ 96 w 192"/>
                <a:gd name="T7" fmla="*/ 21 h 192"/>
                <a:gd name="T8" fmla="*/ 170 w 192"/>
                <a:gd name="T9" fmla="*/ 21 h 192"/>
                <a:gd name="T10" fmla="*/ 170 w 192"/>
                <a:gd name="T11" fmla="*/ 128 h 192"/>
                <a:gd name="T12" fmla="*/ 138 w 192"/>
                <a:gd name="T13" fmla="*/ 128 h 192"/>
                <a:gd name="T14" fmla="*/ 128 w 192"/>
                <a:gd name="T15" fmla="*/ 138 h 192"/>
                <a:gd name="T16" fmla="*/ 128 w 192"/>
                <a:gd name="T17" fmla="*/ 155 h 192"/>
                <a:gd name="T18" fmla="*/ 103 w 192"/>
                <a:gd name="T19" fmla="*/ 131 h 192"/>
                <a:gd name="T20" fmla="*/ 96 w 192"/>
                <a:gd name="T21" fmla="*/ 128 h 192"/>
                <a:gd name="T22" fmla="*/ 21 w 192"/>
                <a:gd name="T23" fmla="*/ 128 h 192"/>
                <a:gd name="T24" fmla="*/ 21 w 192"/>
                <a:gd name="T25" fmla="*/ 74 h 192"/>
                <a:gd name="T26" fmla="*/ 10 w 192"/>
                <a:gd name="T27" fmla="*/ 64 h 192"/>
                <a:gd name="T28" fmla="*/ 0 w 192"/>
                <a:gd name="T29" fmla="*/ 74 h 192"/>
                <a:gd name="T30" fmla="*/ 0 w 192"/>
                <a:gd name="T31" fmla="*/ 138 h 192"/>
                <a:gd name="T32" fmla="*/ 10 w 192"/>
                <a:gd name="T33" fmla="*/ 149 h 192"/>
                <a:gd name="T34" fmla="*/ 91 w 192"/>
                <a:gd name="T35" fmla="*/ 149 h 192"/>
                <a:gd name="T36" fmla="*/ 131 w 192"/>
                <a:gd name="T37" fmla="*/ 189 h 192"/>
                <a:gd name="T38" fmla="*/ 138 w 192"/>
                <a:gd name="T39" fmla="*/ 192 h 192"/>
                <a:gd name="T40" fmla="*/ 142 w 192"/>
                <a:gd name="T41" fmla="*/ 191 h 192"/>
                <a:gd name="T42" fmla="*/ 149 w 192"/>
                <a:gd name="T43" fmla="*/ 181 h 192"/>
                <a:gd name="T44" fmla="*/ 149 w 192"/>
                <a:gd name="T45" fmla="*/ 149 h 192"/>
                <a:gd name="T46" fmla="*/ 181 w 192"/>
                <a:gd name="T47" fmla="*/ 149 h 192"/>
                <a:gd name="T48" fmla="*/ 192 w 192"/>
                <a:gd name="T49" fmla="*/ 138 h 192"/>
                <a:gd name="T50" fmla="*/ 192 w 192"/>
                <a:gd name="T51" fmla="*/ 10 h 192"/>
                <a:gd name="T52" fmla="*/ 181 w 192"/>
                <a:gd name="T53"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92">
                  <a:moveTo>
                    <a:pt x="181" y="0"/>
                  </a:moveTo>
                  <a:cubicBezTo>
                    <a:pt x="96" y="0"/>
                    <a:pt x="96" y="0"/>
                    <a:pt x="96" y="0"/>
                  </a:cubicBezTo>
                  <a:cubicBezTo>
                    <a:pt x="90" y="0"/>
                    <a:pt x="85" y="4"/>
                    <a:pt x="85" y="10"/>
                  </a:cubicBezTo>
                  <a:cubicBezTo>
                    <a:pt x="85" y="16"/>
                    <a:pt x="90" y="21"/>
                    <a:pt x="96" y="21"/>
                  </a:cubicBezTo>
                  <a:cubicBezTo>
                    <a:pt x="170" y="21"/>
                    <a:pt x="170" y="21"/>
                    <a:pt x="170" y="21"/>
                  </a:cubicBezTo>
                  <a:cubicBezTo>
                    <a:pt x="170" y="128"/>
                    <a:pt x="170" y="128"/>
                    <a:pt x="170" y="128"/>
                  </a:cubicBezTo>
                  <a:cubicBezTo>
                    <a:pt x="138" y="128"/>
                    <a:pt x="138" y="128"/>
                    <a:pt x="138" y="128"/>
                  </a:cubicBezTo>
                  <a:cubicBezTo>
                    <a:pt x="132" y="128"/>
                    <a:pt x="128" y="132"/>
                    <a:pt x="128" y="138"/>
                  </a:cubicBezTo>
                  <a:cubicBezTo>
                    <a:pt x="128" y="155"/>
                    <a:pt x="128" y="155"/>
                    <a:pt x="128" y="155"/>
                  </a:cubicBezTo>
                  <a:cubicBezTo>
                    <a:pt x="103" y="131"/>
                    <a:pt x="103" y="131"/>
                    <a:pt x="103" y="131"/>
                  </a:cubicBezTo>
                  <a:cubicBezTo>
                    <a:pt x="101" y="129"/>
                    <a:pt x="98" y="128"/>
                    <a:pt x="96" y="128"/>
                  </a:cubicBezTo>
                  <a:cubicBezTo>
                    <a:pt x="21" y="128"/>
                    <a:pt x="21" y="128"/>
                    <a:pt x="21" y="128"/>
                  </a:cubicBezTo>
                  <a:cubicBezTo>
                    <a:pt x="21" y="74"/>
                    <a:pt x="21" y="74"/>
                    <a:pt x="21" y="74"/>
                  </a:cubicBezTo>
                  <a:cubicBezTo>
                    <a:pt x="21" y="68"/>
                    <a:pt x="16" y="64"/>
                    <a:pt x="10" y="64"/>
                  </a:cubicBezTo>
                  <a:cubicBezTo>
                    <a:pt x="4" y="64"/>
                    <a:pt x="0" y="68"/>
                    <a:pt x="0" y="74"/>
                  </a:cubicBezTo>
                  <a:cubicBezTo>
                    <a:pt x="0" y="138"/>
                    <a:pt x="0" y="138"/>
                    <a:pt x="0" y="138"/>
                  </a:cubicBezTo>
                  <a:cubicBezTo>
                    <a:pt x="0" y="144"/>
                    <a:pt x="4" y="149"/>
                    <a:pt x="10" y="149"/>
                  </a:cubicBezTo>
                  <a:cubicBezTo>
                    <a:pt x="91" y="149"/>
                    <a:pt x="91" y="149"/>
                    <a:pt x="91" y="149"/>
                  </a:cubicBezTo>
                  <a:cubicBezTo>
                    <a:pt x="131" y="189"/>
                    <a:pt x="131" y="189"/>
                    <a:pt x="131" y="189"/>
                  </a:cubicBezTo>
                  <a:cubicBezTo>
                    <a:pt x="133" y="191"/>
                    <a:pt x="136" y="192"/>
                    <a:pt x="138" y="192"/>
                  </a:cubicBezTo>
                  <a:cubicBezTo>
                    <a:pt x="140" y="192"/>
                    <a:pt x="141" y="191"/>
                    <a:pt x="142" y="191"/>
                  </a:cubicBezTo>
                  <a:cubicBezTo>
                    <a:pt x="146" y="189"/>
                    <a:pt x="149" y="185"/>
                    <a:pt x="149" y="181"/>
                  </a:cubicBezTo>
                  <a:cubicBezTo>
                    <a:pt x="149" y="149"/>
                    <a:pt x="149" y="149"/>
                    <a:pt x="149" y="149"/>
                  </a:cubicBezTo>
                  <a:cubicBezTo>
                    <a:pt x="181" y="149"/>
                    <a:pt x="181" y="149"/>
                    <a:pt x="181" y="149"/>
                  </a:cubicBezTo>
                  <a:cubicBezTo>
                    <a:pt x="187" y="149"/>
                    <a:pt x="192" y="144"/>
                    <a:pt x="192" y="138"/>
                  </a:cubicBezTo>
                  <a:cubicBezTo>
                    <a:pt x="192" y="10"/>
                    <a:pt x="192" y="10"/>
                    <a:pt x="192" y="10"/>
                  </a:cubicBezTo>
                  <a:cubicBezTo>
                    <a:pt x="192" y="4"/>
                    <a:pt x="187" y="0"/>
                    <a:pt x="18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5" name="Rectangle 254">
            <a:extLst>
              <a:ext uri="{FF2B5EF4-FFF2-40B4-BE49-F238E27FC236}">
                <a16:creationId xmlns:a16="http://schemas.microsoft.com/office/drawing/2014/main" id="{8F254234-9932-453C-8FCA-05BB5A66C569}"/>
              </a:ext>
            </a:extLst>
          </p:cNvPr>
          <p:cNvSpPr/>
          <p:nvPr/>
        </p:nvSpPr>
        <p:spPr>
          <a:xfrm>
            <a:off x="5980422" y="1821486"/>
            <a:ext cx="1380160" cy="707886"/>
          </a:xfrm>
          <a:prstGeom prst="rect">
            <a:avLst/>
          </a:prstGeom>
        </p:spPr>
        <p:txBody>
          <a:bodyPr wrap="square">
            <a:spAutoFit/>
          </a:bodyPr>
          <a:lstStyle/>
          <a:p>
            <a:r>
              <a:rPr lang="en-US" sz="1000" kern="0" dirty="0">
                <a:solidFill>
                  <a:prstClr val="black"/>
                </a:solidFill>
                <a:latin typeface="Calibri" panose="020F0502020204030204" pitchFamily="34" charset="0"/>
                <a:ea typeface="Open Sans" panose="020B0606030504020204" pitchFamily="34" charset="0"/>
                <a:cs typeface="Calibri" panose="020F0502020204030204" pitchFamily="34" charset="0"/>
              </a:rPr>
              <a:t>Positive Cases are issued official isolation orders in accordance with WDOH policy</a:t>
            </a:r>
            <a:endParaRPr lang="en-US" sz="1000" dirty="0"/>
          </a:p>
        </p:txBody>
      </p:sp>
      <p:sp>
        <p:nvSpPr>
          <p:cNvPr id="256" name="Rectangle 255">
            <a:extLst>
              <a:ext uri="{FF2B5EF4-FFF2-40B4-BE49-F238E27FC236}">
                <a16:creationId xmlns:a16="http://schemas.microsoft.com/office/drawing/2014/main" id="{BB8AB1F2-B5A9-4FC1-AE1A-5AEC2E28A4A1}"/>
              </a:ext>
            </a:extLst>
          </p:cNvPr>
          <p:cNvSpPr/>
          <p:nvPr/>
        </p:nvSpPr>
        <p:spPr>
          <a:xfrm>
            <a:off x="6009694" y="3785962"/>
            <a:ext cx="1350888" cy="553998"/>
          </a:xfrm>
          <a:prstGeom prst="rect">
            <a:avLst/>
          </a:prstGeom>
        </p:spPr>
        <p:txBody>
          <a:bodyPr wrap="square">
            <a:spAutoFit/>
          </a:bodyPr>
          <a:lstStyle/>
          <a:p>
            <a:r>
              <a:rPr lang="en-US" sz="1000" kern="0" dirty="0">
                <a:solidFill>
                  <a:prstClr val="black"/>
                </a:solidFill>
                <a:latin typeface="Calibri" panose="020F0502020204030204" pitchFamily="34" charset="0"/>
                <a:ea typeface="Open Sans" panose="020B0606030504020204" pitchFamily="34" charset="0"/>
                <a:cs typeface="Calibri" panose="020F0502020204030204" pitchFamily="34" charset="0"/>
              </a:rPr>
              <a:t>Close Contact tickets are updated in Google Doc, TD, and RedCap</a:t>
            </a:r>
            <a:endParaRPr lang="en-US" sz="1000" dirty="0"/>
          </a:p>
        </p:txBody>
      </p:sp>
      <p:sp>
        <p:nvSpPr>
          <p:cNvPr id="257" name="Freeform 20">
            <a:extLst>
              <a:ext uri="{FF2B5EF4-FFF2-40B4-BE49-F238E27FC236}">
                <a16:creationId xmlns:a16="http://schemas.microsoft.com/office/drawing/2014/main" id="{D473C49B-044E-447D-9C81-5B7929BB0580}"/>
              </a:ext>
            </a:extLst>
          </p:cNvPr>
          <p:cNvSpPr>
            <a:spLocks/>
          </p:cNvSpPr>
          <p:nvPr/>
        </p:nvSpPr>
        <p:spPr bwMode="auto">
          <a:xfrm flipH="1">
            <a:off x="3047406" y="2573711"/>
            <a:ext cx="362235" cy="2314752"/>
          </a:xfrm>
          <a:custGeom>
            <a:avLst/>
            <a:gdLst>
              <a:gd name="T0" fmla="*/ 20 w 62"/>
              <a:gd name="T1" fmla="*/ 362 h 362"/>
              <a:gd name="T2" fmla="*/ 20 w 62"/>
              <a:gd name="T3" fmla="*/ 51 h 362"/>
              <a:gd name="T4" fmla="*/ 59 w 62"/>
              <a:gd name="T5" fmla="*/ 20 h 362"/>
              <a:gd name="T6" fmla="*/ 62 w 62"/>
              <a:gd name="T7" fmla="*/ 20 h 362"/>
              <a:gd name="T8" fmla="*/ 62 w 62"/>
              <a:gd name="T9" fmla="*/ 0 h 362"/>
              <a:gd name="T10" fmla="*/ 59 w 62"/>
              <a:gd name="T11" fmla="*/ 0 h 362"/>
              <a:gd name="T12" fmla="*/ 0 w 62"/>
              <a:gd name="T13" fmla="*/ 50 h 362"/>
              <a:gd name="T14" fmla="*/ 0 w 62"/>
              <a:gd name="T15" fmla="*/ 362 h 362"/>
              <a:gd name="T16" fmla="*/ 20 w 62"/>
              <a:gd name="T17" fmla="*/ 362 h 362"/>
              <a:gd name="connsiteX0" fmla="*/ 3226 w 10000"/>
              <a:gd name="connsiteY0" fmla="*/ 10000 h 13693"/>
              <a:gd name="connsiteX1" fmla="*/ 3226 w 10000"/>
              <a:gd name="connsiteY1" fmla="*/ 1409 h 13693"/>
              <a:gd name="connsiteX2" fmla="*/ 9516 w 10000"/>
              <a:gd name="connsiteY2" fmla="*/ 552 h 13693"/>
              <a:gd name="connsiteX3" fmla="*/ 10000 w 10000"/>
              <a:gd name="connsiteY3" fmla="*/ 552 h 13693"/>
              <a:gd name="connsiteX4" fmla="*/ 10000 w 10000"/>
              <a:gd name="connsiteY4" fmla="*/ 0 h 13693"/>
              <a:gd name="connsiteX5" fmla="*/ 9516 w 10000"/>
              <a:gd name="connsiteY5" fmla="*/ 0 h 13693"/>
              <a:gd name="connsiteX6" fmla="*/ 0 w 10000"/>
              <a:gd name="connsiteY6" fmla="*/ 1381 h 13693"/>
              <a:gd name="connsiteX7" fmla="*/ 79 w 10000"/>
              <a:gd name="connsiteY7" fmla="*/ 13693 h 13693"/>
              <a:gd name="connsiteX8" fmla="*/ 3226 w 10000"/>
              <a:gd name="connsiteY8" fmla="*/ 10000 h 13693"/>
              <a:gd name="connsiteX0" fmla="*/ 3226 w 10000"/>
              <a:gd name="connsiteY0" fmla="*/ 10000 h 13693"/>
              <a:gd name="connsiteX1" fmla="*/ 3142 w 10000"/>
              <a:gd name="connsiteY1" fmla="*/ 8840 h 13693"/>
              <a:gd name="connsiteX2" fmla="*/ 3226 w 10000"/>
              <a:gd name="connsiteY2" fmla="*/ 1409 h 13693"/>
              <a:gd name="connsiteX3" fmla="*/ 9516 w 10000"/>
              <a:gd name="connsiteY3" fmla="*/ 552 h 13693"/>
              <a:gd name="connsiteX4" fmla="*/ 10000 w 10000"/>
              <a:gd name="connsiteY4" fmla="*/ 552 h 13693"/>
              <a:gd name="connsiteX5" fmla="*/ 10000 w 10000"/>
              <a:gd name="connsiteY5" fmla="*/ 0 h 13693"/>
              <a:gd name="connsiteX6" fmla="*/ 9516 w 10000"/>
              <a:gd name="connsiteY6" fmla="*/ 0 h 13693"/>
              <a:gd name="connsiteX7" fmla="*/ 0 w 10000"/>
              <a:gd name="connsiteY7" fmla="*/ 1381 h 13693"/>
              <a:gd name="connsiteX8" fmla="*/ 79 w 10000"/>
              <a:gd name="connsiteY8" fmla="*/ 13693 h 13693"/>
              <a:gd name="connsiteX9" fmla="*/ 3226 w 10000"/>
              <a:gd name="connsiteY9" fmla="*/ 10000 h 13693"/>
              <a:gd name="connsiteX0" fmla="*/ 3226 w 10000"/>
              <a:gd name="connsiteY0" fmla="*/ 13722 h 13722"/>
              <a:gd name="connsiteX1" fmla="*/ 3142 w 10000"/>
              <a:gd name="connsiteY1" fmla="*/ 8840 h 13722"/>
              <a:gd name="connsiteX2" fmla="*/ 3226 w 10000"/>
              <a:gd name="connsiteY2" fmla="*/ 1409 h 13722"/>
              <a:gd name="connsiteX3" fmla="*/ 9516 w 10000"/>
              <a:gd name="connsiteY3" fmla="*/ 552 h 13722"/>
              <a:gd name="connsiteX4" fmla="*/ 10000 w 10000"/>
              <a:gd name="connsiteY4" fmla="*/ 552 h 13722"/>
              <a:gd name="connsiteX5" fmla="*/ 10000 w 10000"/>
              <a:gd name="connsiteY5" fmla="*/ 0 h 13722"/>
              <a:gd name="connsiteX6" fmla="*/ 9516 w 10000"/>
              <a:gd name="connsiteY6" fmla="*/ 0 h 13722"/>
              <a:gd name="connsiteX7" fmla="*/ 0 w 10000"/>
              <a:gd name="connsiteY7" fmla="*/ 1381 h 13722"/>
              <a:gd name="connsiteX8" fmla="*/ 79 w 10000"/>
              <a:gd name="connsiteY8" fmla="*/ 13693 h 13722"/>
              <a:gd name="connsiteX9" fmla="*/ 3226 w 10000"/>
              <a:gd name="connsiteY9" fmla="*/ 13722 h 13722"/>
              <a:gd name="connsiteX0" fmla="*/ 3226 w 10000"/>
              <a:gd name="connsiteY0" fmla="*/ 13705 h 13705"/>
              <a:gd name="connsiteX1" fmla="*/ 3142 w 10000"/>
              <a:gd name="connsiteY1" fmla="*/ 8840 h 13705"/>
              <a:gd name="connsiteX2" fmla="*/ 3226 w 10000"/>
              <a:gd name="connsiteY2" fmla="*/ 1409 h 13705"/>
              <a:gd name="connsiteX3" fmla="*/ 9516 w 10000"/>
              <a:gd name="connsiteY3" fmla="*/ 552 h 13705"/>
              <a:gd name="connsiteX4" fmla="*/ 10000 w 10000"/>
              <a:gd name="connsiteY4" fmla="*/ 552 h 13705"/>
              <a:gd name="connsiteX5" fmla="*/ 10000 w 10000"/>
              <a:gd name="connsiteY5" fmla="*/ 0 h 13705"/>
              <a:gd name="connsiteX6" fmla="*/ 9516 w 10000"/>
              <a:gd name="connsiteY6" fmla="*/ 0 h 13705"/>
              <a:gd name="connsiteX7" fmla="*/ 0 w 10000"/>
              <a:gd name="connsiteY7" fmla="*/ 1381 h 13705"/>
              <a:gd name="connsiteX8" fmla="*/ 79 w 10000"/>
              <a:gd name="connsiteY8" fmla="*/ 13693 h 13705"/>
              <a:gd name="connsiteX9" fmla="*/ 3226 w 10000"/>
              <a:gd name="connsiteY9" fmla="*/ 13705 h 1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3705">
                <a:moveTo>
                  <a:pt x="3226" y="13705"/>
                </a:moveTo>
                <a:cubicBezTo>
                  <a:pt x="3198" y="13318"/>
                  <a:pt x="3170" y="9227"/>
                  <a:pt x="3142" y="8840"/>
                </a:cubicBezTo>
                <a:lnTo>
                  <a:pt x="3226" y="1409"/>
                </a:lnTo>
                <a:cubicBezTo>
                  <a:pt x="3226" y="1298"/>
                  <a:pt x="4032" y="552"/>
                  <a:pt x="9516" y="552"/>
                </a:cubicBezTo>
                <a:lnTo>
                  <a:pt x="10000" y="552"/>
                </a:lnTo>
                <a:lnTo>
                  <a:pt x="10000" y="0"/>
                </a:lnTo>
                <a:lnTo>
                  <a:pt x="9516" y="0"/>
                </a:lnTo>
                <a:cubicBezTo>
                  <a:pt x="2419" y="28"/>
                  <a:pt x="161" y="912"/>
                  <a:pt x="0" y="1381"/>
                </a:cubicBezTo>
                <a:cubicBezTo>
                  <a:pt x="0" y="10000"/>
                  <a:pt x="79" y="13693"/>
                  <a:pt x="79" y="13693"/>
                </a:cubicBezTo>
                <a:lnTo>
                  <a:pt x="3226" y="13705"/>
                </a:lnTo>
                <a:close/>
              </a:path>
            </a:pathLst>
          </a:custGeom>
          <a:solidFill>
            <a:srgbClr val="AB672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Verdana"/>
              <a:ea typeface="+mn-ea"/>
              <a:cs typeface="+mn-cs"/>
            </a:endParaRPr>
          </a:p>
        </p:txBody>
      </p:sp>
      <p:sp>
        <p:nvSpPr>
          <p:cNvPr id="258" name="Freeform 26">
            <a:extLst>
              <a:ext uri="{FF2B5EF4-FFF2-40B4-BE49-F238E27FC236}">
                <a16:creationId xmlns:a16="http://schemas.microsoft.com/office/drawing/2014/main" id="{B017EF09-CA54-4602-8306-6E2D6FB3C12C}"/>
              </a:ext>
            </a:extLst>
          </p:cNvPr>
          <p:cNvSpPr>
            <a:spLocks/>
          </p:cNvSpPr>
          <p:nvPr/>
        </p:nvSpPr>
        <p:spPr bwMode="auto">
          <a:xfrm>
            <a:off x="3291166" y="4901356"/>
            <a:ext cx="394272" cy="277198"/>
          </a:xfrm>
          <a:custGeom>
            <a:avLst/>
            <a:gdLst>
              <a:gd name="T0" fmla="*/ 66 w 66"/>
              <a:gd name="T1" fmla="*/ 39 h 59"/>
              <a:gd name="T2" fmla="*/ 58 w 66"/>
              <a:gd name="T3" fmla="*/ 39 h 59"/>
              <a:gd name="T4" fmla="*/ 20 w 66"/>
              <a:gd name="T5" fmla="*/ 0 h 59"/>
              <a:gd name="T6" fmla="*/ 0 w 66"/>
              <a:gd name="T7" fmla="*/ 0 h 59"/>
              <a:gd name="T8" fmla="*/ 6 w 66"/>
              <a:gd name="T9" fmla="*/ 26 h 59"/>
              <a:gd name="T10" fmla="*/ 57 w 66"/>
              <a:gd name="T11" fmla="*/ 59 h 59"/>
              <a:gd name="T12" fmla="*/ 66 w 66"/>
              <a:gd name="T13" fmla="*/ 59 h 59"/>
              <a:gd name="T14" fmla="*/ 66 w 66"/>
              <a:gd name="T15" fmla="*/ 3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9">
                <a:moveTo>
                  <a:pt x="66" y="39"/>
                </a:moveTo>
                <a:cubicBezTo>
                  <a:pt x="63" y="39"/>
                  <a:pt x="60" y="39"/>
                  <a:pt x="58" y="39"/>
                </a:cubicBezTo>
                <a:cubicBezTo>
                  <a:pt x="24" y="37"/>
                  <a:pt x="20" y="9"/>
                  <a:pt x="20" y="0"/>
                </a:cubicBezTo>
                <a:cubicBezTo>
                  <a:pt x="0" y="0"/>
                  <a:pt x="0" y="0"/>
                  <a:pt x="0" y="0"/>
                </a:cubicBezTo>
                <a:cubicBezTo>
                  <a:pt x="0" y="5"/>
                  <a:pt x="1" y="15"/>
                  <a:pt x="6" y="26"/>
                </a:cubicBezTo>
                <a:cubicBezTo>
                  <a:pt x="12" y="40"/>
                  <a:pt x="26" y="57"/>
                  <a:pt x="57" y="59"/>
                </a:cubicBezTo>
                <a:cubicBezTo>
                  <a:pt x="60" y="59"/>
                  <a:pt x="63" y="59"/>
                  <a:pt x="66" y="59"/>
                </a:cubicBezTo>
                <a:lnTo>
                  <a:pt x="66" y="39"/>
                </a:lnTo>
                <a:close/>
              </a:path>
            </a:pathLst>
          </a:custGeom>
          <a:solidFill>
            <a:srgbClr val="AB672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a:ea typeface="+mn-ea"/>
              <a:cs typeface="+mn-cs"/>
            </a:endParaRPr>
          </a:p>
        </p:txBody>
      </p:sp>
      <p:sp>
        <p:nvSpPr>
          <p:cNvPr id="259" name="Rectangle 258">
            <a:extLst>
              <a:ext uri="{FF2B5EF4-FFF2-40B4-BE49-F238E27FC236}">
                <a16:creationId xmlns:a16="http://schemas.microsoft.com/office/drawing/2014/main" id="{F860D795-CC57-473F-9BEA-2246BFD118F2}"/>
              </a:ext>
            </a:extLst>
          </p:cNvPr>
          <p:cNvSpPr>
            <a:spLocks noChangeArrowheads="1"/>
          </p:cNvSpPr>
          <p:nvPr/>
        </p:nvSpPr>
        <p:spPr bwMode="auto">
          <a:xfrm>
            <a:off x="3702264" y="5083515"/>
            <a:ext cx="808168" cy="95039"/>
          </a:xfrm>
          <a:prstGeom prst="rect">
            <a:avLst/>
          </a:prstGeom>
          <a:solidFill>
            <a:srgbClr val="AB672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a:ea typeface="+mn-ea"/>
              <a:cs typeface="+mn-cs"/>
            </a:endParaRPr>
          </a:p>
        </p:txBody>
      </p:sp>
      <p:sp>
        <p:nvSpPr>
          <p:cNvPr id="260" name="Freeform 26">
            <a:extLst>
              <a:ext uri="{FF2B5EF4-FFF2-40B4-BE49-F238E27FC236}">
                <a16:creationId xmlns:a16="http://schemas.microsoft.com/office/drawing/2014/main" id="{801AE0F9-F0C6-4845-9AF0-0FB774851167}"/>
              </a:ext>
            </a:extLst>
          </p:cNvPr>
          <p:cNvSpPr>
            <a:spLocks/>
          </p:cNvSpPr>
          <p:nvPr/>
        </p:nvSpPr>
        <p:spPr bwMode="auto">
          <a:xfrm flipH="1">
            <a:off x="4531672" y="4901356"/>
            <a:ext cx="394272" cy="277198"/>
          </a:xfrm>
          <a:custGeom>
            <a:avLst/>
            <a:gdLst>
              <a:gd name="T0" fmla="*/ 66 w 66"/>
              <a:gd name="T1" fmla="*/ 39 h 59"/>
              <a:gd name="T2" fmla="*/ 58 w 66"/>
              <a:gd name="T3" fmla="*/ 39 h 59"/>
              <a:gd name="T4" fmla="*/ 20 w 66"/>
              <a:gd name="T5" fmla="*/ 0 h 59"/>
              <a:gd name="T6" fmla="*/ 0 w 66"/>
              <a:gd name="T7" fmla="*/ 0 h 59"/>
              <a:gd name="T8" fmla="*/ 6 w 66"/>
              <a:gd name="T9" fmla="*/ 26 h 59"/>
              <a:gd name="T10" fmla="*/ 57 w 66"/>
              <a:gd name="T11" fmla="*/ 59 h 59"/>
              <a:gd name="T12" fmla="*/ 66 w 66"/>
              <a:gd name="T13" fmla="*/ 59 h 59"/>
              <a:gd name="T14" fmla="*/ 66 w 66"/>
              <a:gd name="T15" fmla="*/ 3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9">
                <a:moveTo>
                  <a:pt x="66" y="39"/>
                </a:moveTo>
                <a:cubicBezTo>
                  <a:pt x="63" y="39"/>
                  <a:pt x="60" y="39"/>
                  <a:pt x="58" y="39"/>
                </a:cubicBezTo>
                <a:cubicBezTo>
                  <a:pt x="24" y="37"/>
                  <a:pt x="20" y="9"/>
                  <a:pt x="20" y="0"/>
                </a:cubicBezTo>
                <a:cubicBezTo>
                  <a:pt x="0" y="0"/>
                  <a:pt x="0" y="0"/>
                  <a:pt x="0" y="0"/>
                </a:cubicBezTo>
                <a:cubicBezTo>
                  <a:pt x="0" y="5"/>
                  <a:pt x="1" y="15"/>
                  <a:pt x="6" y="26"/>
                </a:cubicBezTo>
                <a:cubicBezTo>
                  <a:pt x="12" y="40"/>
                  <a:pt x="26" y="57"/>
                  <a:pt x="57" y="59"/>
                </a:cubicBezTo>
                <a:cubicBezTo>
                  <a:pt x="60" y="59"/>
                  <a:pt x="63" y="59"/>
                  <a:pt x="66" y="59"/>
                </a:cubicBezTo>
                <a:lnTo>
                  <a:pt x="66" y="39"/>
                </a:lnTo>
                <a:close/>
              </a:path>
            </a:pathLst>
          </a:custGeom>
          <a:solidFill>
            <a:srgbClr val="AB672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a:ea typeface="+mn-ea"/>
              <a:cs typeface="+mn-cs"/>
            </a:endParaRPr>
          </a:p>
        </p:txBody>
      </p:sp>
      <p:sp>
        <p:nvSpPr>
          <p:cNvPr id="261" name="Freeform 20">
            <a:extLst>
              <a:ext uri="{FF2B5EF4-FFF2-40B4-BE49-F238E27FC236}">
                <a16:creationId xmlns:a16="http://schemas.microsoft.com/office/drawing/2014/main" id="{037DD426-E20F-4286-8AB0-55A4AD252A17}"/>
              </a:ext>
            </a:extLst>
          </p:cNvPr>
          <p:cNvSpPr>
            <a:spLocks/>
          </p:cNvSpPr>
          <p:nvPr/>
        </p:nvSpPr>
        <p:spPr bwMode="auto">
          <a:xfrm>
            <a:off x="4807801" y="2573711"/>
            <a:ext cx="362235" cy="2314752"/>
          </a:xfrm>
          <a:custGeom>
            <a:avLst/>
            <a:gdLst>
              <a:gd name="T0" fmla="*/ 20 w 62"/>
              <a:gd name="T1" fmla="*/ 362 h 362"/>
              <a:gd name="T2" fmla="*/ 20 w 62"/>
              <a:gd name="T3" fmla="*/ 51 h 362"/>
              <a:gd name="T4" fmla="*/ 59 w 62"/>
              <a:gd name="T5" fmla="*/ 20 h 362"/>
              <a:gd name="T6" fmla="*/ 62 w 62"/>
              <a:gd name="T7" fmla="*/ 20 h 362"/>
              <a:gd name="T8" fmla="*/ 62 w 62"/>
              <a:gd name="T9" fmla="*/ 0 h 362"/>
              <a:gd name="T10" fmla="*/ 59 w 62"/>
              <a:gd name="T11" fmla="*/ 0 h 362"/>
              <a:gd name="T12" fmla="*/ 0 w 62"/>
              <a:gd name="T13" fmla="*/ 50 h 362"/>
              <a:gd name="T14" fmla="*/ 0 w 62"/>
              <a:gd name="T15" fmla="*/ 362 h 362"/>
              <a:gd name="T16" fmla="*/ 20 w 62"/>
              <a:gd name="T17" fmla="*/ 362 h 362"/>
              <a:gd name="connsiteX0" fmla="*/ 3226 w 10000"/>
              <a:gd name="connsiteY0" fmla="*/ 10000 h 13693"/>
              <a:gd name="connsiteX1" fmla="*/ 3226 w 10000"/>
              <a:gd name="connsiteY1" fmla="*/ 1409 h 13693"/>
              <a:gd name="connsiteX2" fmla="*/ 9516 w 10000"/>
              <a:gd name="connsiteY2" fmla="*/ 552 h 13693"/>
              <a:gd name="connsiteX3" fmla="*/ 10000 w 10000"/>
              <a:gd name="connsiteY3" fmla="*/ 552 h 13693"/>
              <a:gd name="connsiteX4" fmla="*/ 10000 w 10000"/>
              <a:gd name="connsiteY4" fmla="*/ 0 h 13693"/>
              <a:gd name="connsiteX5" fmla="*/ 9516 w 10000"/>
              <a:gd name="connsiteY5" fmla="*/ 0 h 13693"/>
              <a:gd name="connsiteX6" fmla="*/ 0 w 10000"/>
              <a:gd name="connsiteY6" fmla="*/ 1381 h 13693"/>
              <a:gd name="connsiteX7" fmla="*/ 79 w 10000"/>
              <a:gd name="connsiteY7" fmla="*/ 13693 h 13693"/>
              <a:gd name="connsiteX8" fmla="*/ 3226 w 10000"/>
              <a:gd name="connsiteY8" fmla="*/ 10000 h 13693"/>
              <a:gd name="connsiteX0" fmla="*/ 3226 w 10000"/>
              <a:gd name="connsiteY0" fmla="*/ 10000 h 13693"/>
              <a:gd name="connsiteX1" fmla="*/ 3142 w 10000"/>
              <a:gd name="connsiteY1" fmla="*/ 8840 h 13693"/>
              <a:gd name="connsiteX2" fmla="*/ 3226 w 10000"/>
              <a:gd name="connsiteY2" fmla="*/ 1409 h 13693"/>
              <a:gd name="connsiteX3" fmla="*/ 9516 w 10000"/>
              <a:gd name="connsiteY3" fmla="*/ 552 h 13693"/>
              <a:gd name="connsiteX4" fmla="*/ 10000 w 10000"/>
              <a:gd name="connsiteY4" fmla="*/ 552 h 13693"/>
              <a:gd name="connsiteX5" fmla="*/ 10000 w 10000"/>
              <a:gd name="connsiteY5" fmla="*/ 0 h 13693"/>
              <a:gd name="connsiteX6" fmla="*/ 9516 w 10000"/>
              <a:gd name="connsiteY6" fmla="*/ 0 h 13693"/>
              <a:gd name="connsiteX7" fmla="*/ 0 w 10000"/>
              <a:gd name="connsiteY7" fmla="*/ 1381 h 13693"/>
              <a:gd name="connsiteX8" fmla="*/ 79 w 10000"/>
              <a:gd name="connsiteY8" fmla="*/ 13693 h 13693"/>
              <a:gd name="connsiteX9" fmla="*/ 3226 w 10000"/>
              <a:gd name="connsiteY9" fmla="*/ 10000 h 13693"/>
              <a:gd name="connsiteX0" fmla="*/ 3226 w 10000"/>
              <a:gd name="connsiteY0" fmla="*/ 13722 h 13722"/>
              <a:gd name="connsiteX1" fmla="*/ 3142 w 10000"/>
              <a:gd name="connsiteY1" fmla="*/ 8840 h 13722"/>
              <a:gd name="connsiteX2" fmla="*/ 3226 w 10000"/>
              <a:gd name="connsiteY2" fmla="*/ 1409 h 13722"/>
              <a:gd name="connsiteX3" fmla="*/ 9516 w 10000"/>
              <a:gd name="connsiteY3" fmla="*/ 552 h 13722"/>
              <a:gd name="connsiteX4" fmla="*/ 10000 w 10000"/>
              <a:gd name="connsiteY4" fmla="*/ 552 h 13722"/>
              <a:gd name="connsiteX5" fmla="*/ 10000 w 10000"/>
              <a:gd name="connsiteY5" fmla="*/ 0 h 13722"/>
              <a:gd name="connsiteX6" fmla="*/ 9516 w 10000"/>
              <a:gd name="connsiteY6" fmla="*/ 0 h 13722"/>
              <a:gd name="connsiteX7" fmla="*/ 0 w 10000"/>
              <a:gd name="connsiteY7" fmla="*/ 1381 h 13722"/>
              <a:gd name="connsiteX8" fmla="*/ 79 w 10000"/>
              <a:gd name="connsiteY8" fmla="*/ 13693 h 13722"/>
              <a:gd name="connsiteX9" fmla="*/ 3226 w 10000"/>
              <a:gd name="connsiteY9" fmla="*/ 13722 h 13722"/>
              <a:gd name="connsiteX0" fmla="*/ 3226 w 10000"/>
              <a:gd name="connsiteY0" fmla="*/ 13705 h 13705"/>
              <a:gd name="connsiteX1" fmla="*/ 3142 w 10000"/>
              <a:gd name="connsiteY1" fmla="*/ 8840 h 13705"/>
              <a:gd name="connsiteX2" fmla="*/ 3226 w 10000"/>
              <a:gd name="connsiteY2" fmla="*/ 1409 h 13705"/>
              <a:gd name="connsiteX3" fmla="*/ 9516 w 10000"/>
              <a:gd name="connsiteY3" fmla="*/ 552 h 13705"/>
              <a:gd name="connsiteX4" fmla="*/ 10000 w 10000"/>
              <a:gd name="connsiteY4" fmla="*/ 552 h 13705"/>
              <a:gd name="connsiteX5" fmla="*/ 10000 w 10000"/>
              <a:gd name="connsiteY5" fmla="*/ 0 h 13705"/>
              <a:gd name="connsiteX6" fmla="*/ 9516 w 10000"/>
              <a:gd name="connsiteY6" fmla="*/ 0 h 13705"/>
              <a:gd name="connsiteX7" fmla="*/ 0 w 10000"/>
              <a:gd name="connsiteY7" fmla="*/ 1381 h 13705"/>
              <a:gd name="connsiteX8" fmla="*/ 79 w 10000"/>
              <a:gd name="connsiteY8" fmla="*/ 13693 h 13705"/>
              <a:gd name="connsiteX9" fmla="*/ 3226 w 10000"/>
              <a:gd name="connsiteY9" fmla="*/ 13705 h 1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3705">
                <a:moveTo>
                  <a:pt x="3226" y="13705"/>
                </a:moveTo>
                <a:cubicBezTo>
                  <a:pt x="3198" y="13318"/>
                  <a:pt x="3170" y="9227"/>
                  <a:pt x="3142" y="8840"/>
                </a:cubicBezTo>
                <a:lnTo>
                  <a:pt x="3226" y="1409"/>
                </a:lnTo>
                <a:cubicBezTo>
                  <a:pt x="3226" y="1298"/>
                  <a:pt x="4032" y="552"/>
                  <a:pt x="9516" y="552"/>
                </a:cubicBezTo>
                <a:lnTo>
                  <a:pt x="10000" y="552"/>
                </a:lnTo>
                <a:lnTo>
                  <a:pt x="10000" y="0"/>
                </a:lnTo>
                <a:lnTo>
                  <a:pt x="9516" y="0"/>
                </a:lnTo>
                <a:cubicBezTo>
                  <a:pt x="2419" y="28"/>
                  <a:pt x="161" y="912"/>
                  <a:pt x="0" y="1381"/>
                </a:cubicBezTo>
                <a:cubicBezTo>
                  <a:pt x="0" y="10000"/>
                  <a:pt x="79" y="13693"/>
                  <a:pt x="79" y="13693"/>
                </a:cubicBezTo>
                <a:lnTo>
                  <a:pt x="3226" y="13705"/>
                </a:lnTo>
                <a:close/>
              </a:path>
            </a:pathLst>
          </a:custGeom>
          <a:solidFill>
            <a:srgbClr val="AB672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Verdana"/>
              <a:ea typeface="+mn-ea"/>
              <a:cs typeface="+mn-cs"/>
            </a:endParaRPr>
          </a:p>
        </p:txBody>
      </p:sp>
      <p:grpSp>
        <p:nvGrpSpPr>
          <p:cNvPr id="262" name="Group 261">
            <a:extLst>
              <a:ext uri="{FF2B5EF4-FFF2-40B4-BE49-F238E27FC236}">
                <a16:creationId xmlns:a16="http://schemas.microsoft.com/office/drawing/2014/main" id="{F9EAC5FB-ED64-4DBC-A0F2-8B655A9B9B81}"/>
              </a:ext>
            </a:extLst>
          </p:cNvPr>
          <p:cNvGrpSpPr/>
          <p:nvPr/>
        </p:nvGrpSpPr>
        <p:grpSpPr>
          <a:xfrm>
            <a:off x="11048035" y="1318558"/>
            <a:ext cx="164706" cy="386806"/>
            <a:chOff x="8400796" y="2863493"/>
            <a:chExt cx="101117" cy="230504"/>
          </a:xfrm>
        </p:grpSpPr>
        <p:sp>
          <p:nvSpPr>
            <p:cNvPr id="263" name="Freeform 891">
              <a:extLst>
                <a:ext uri="{FF2B5EF4-FFF2-40B4-BE49-F238E27FC236}">
                  <a16:creationId xmlns:a16="http://schemas.microsoft.com/office/drawing/2014/main" id="{AF7DBB68-857E-4B57-B504-464C989E8287}"/>
                </a:ext>
              </a:extLst>
            </p:cNvPr>
            <p:cNvSpPr>
              <a:spLocks noEditPoints="1"/>
            </p:cNvSpPr>
            <p:nvPr/>
          </p:nvSpPr>
          <p:spPr bwMode="auto">
            <a:xfrm>
              <a:off x="8432327" y="2863493"/>
              <a:ext cx="46753" cy="45666"/>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21 h 64"/>
                <a:gd name="T12" fmla="*/ 21 w 64"/>
                <a:gd name="T13" fmla="*/ 32 h 64"/>
                <a:gd name="T14" fmla="*/ 32 w 64"/>
                <a:gd name="T15" fmla="*/ 42 h 64"/>
                <a:gd name="T16" fmla="*/ 4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49"/>
                    <a:pt x="0" y="32"/>
                  </a:cubicBezTo>
                  <a:cubicBezTo>
                    <a:pt x="0" y="14"/>
                    <a:pt x="14" y="0"/>
                    <a:pt x="32" y="0"/>
                  </a:cubicBezTo>
                  <a:cubicBezTo>
                    <a:pt x="49" y="0"/>
                    <a:pt x="64" y="14"/>
                    <a:pt x="64" y="32"/>
                  </a:cubicBezTo>
                  <a:cubicBezTo>
                    <a:pt x="64" y="49"/>
                    <a:pt x="49" y="64"/>
                    <a:pt x="32" y="64"/>
                  </a:cubicBezTo>
                  <a:close/>
                  <a:moveTo>
                    <a:pt x="32" y="21"/>
                  </a:moveTo>
                  <a:cubicBezTo>
                    <a:pt x="26" y="21"/>
                    <a:pt x="21" y="26"/>
                    <a:pt x="21" y="32"/>
                  </a:cubicBezTo>
                  <a:cubicBezTo>
                    <a:pt x="21" y="38"/>
                    <a:pt x="26" y="42"/>
                    <a:pt x="32" y="42"/>
                  </a:cubicBezTo>
                  <a:cubicBezTo>
                    <a:pt x="38" y="42"/>
                    <a:pt x="42" y="38"/>
                    <a:pt x="42" y="32"/>
                  </a:cubicBezTo>
                  <a:cubicBezTo>
                    <a:pt x="42" y="26"/>
                    <a:pt x="38" y="21"/>
                    <a:pt x="32" y="21"/>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Verdana"/>
                <a:ea typeface="+mn-ea"/>
                <a:cs typeface="+mn-cs"/>
              </a:endParaRPr>
            </a:p>
          </p:txBody>
        </p:sp>
        <p:sp>
          <p:nvSpPr>
            <p:cNvPr id="264" name="Freeform 892">
              <a:extLst>
                <a:ext uri="{FF2B5EF4-FFF2-40B4-BE49-F238E27FC236}">
                  <a16:creationId xmlns:a16="http://schemas.microsoft.com/office/drawing/2014/main" id="{83D50169-F041-4302-8279-DDAF2C5D701B}"/>
                </a:ext>
              </a:extLst>
            </p:cNvPr>
            <p:cNvSpPr>
              <a:spLocks/>
            </p:cNvSpPr>
            <p:nvPr/>
          </p:nvSpPr>
          <p:spPr bwMode="auto">
            <a:xfrm>
              <a:off x="8417105" y="2916770"/>
              <a:ext cx="84808" cy="177227"/>
            </a:xfrm>
            <a:custGeom>
              <a:avLst/>
              <a:gdLst>
                <a:gd name="T0" fmla="*/ 107 w 118"/>
                <a:gd name="T1" fmla="*/ 246 h 246"/>
                <a:gd name="T2" fmla="*/ 96 w 118"/>
                <a:gd name="T3" fmla="*/ 237 h 246"/>
                <a:gd name="T4" fmla="*/ 86 w 118"/>
                <a:gd name="T5" fmla="*/ 165 h 246"/>
                <a:gd name="T6" fmla="*/ 45 w 118"/>
                <a:gd name="T7" fmla="*/ 114 h 246"/>
                <a:gd name="T8" fmla="*/ 43 w 118"/>
                <a:gd name="T9" fmla="*/ 107 h 246"/>
                <a:gd name="T10" fmla="*/ 43 w 118"/>
                <a:gd name="T11" fmla="*/ 32 h 246"/>
                <a:gd name="T12" fmla="*/ 22 w 118"/>
                <a:gd name="T13" fmla="*/ 48 h 246"/>
                <a:gd name="T14" fmla="*/ 22 w 118"/>
                <a:gd name="T15" fmla="*/ 118 h 246"/>
                <a:gd name="T16" fmla="*/ 11 w 118"/>
                <a:gd name="T17" fmla="*/ 128 h 246"/>
                <a:gd name="T18" fmla="*/ 0 w 118"/>
                <a:gd name="T19" fmla="*/ 118 h 246"/>
                <a:gd name="T20" fmla="*/ 0 w 118"/>
                <a:gd name="T21" fmla="*/ 43 h 246"/>
                <a:gd name="T22" fmla="*/ 5 w 118"/>
                <a:gd name="T23" fmla="*/ 34 h 246"/>
                <a:gd name="T24" fmla="*/ 47 w 118"/>
                <a:gd name="T25" fmla="*/ 2 h 246"/>
                <a:gd name="T26" fmla="*/ 58 w 118"/>
                <a:gd name="T27" fmla="*/ 1 h 246"/>
                <a:gd name="T28" fmla="*/ 64 w 118"/>
                <a:gd name="T29" fmla="*/ 11 h 246"/>
                <a:gd name="T30" fmla="*/ 64 w 118"/>
                <a:gd name="T31" fmla="*/ 103 h 246"/>
                <a:gd name="T32" fmla="*/ 105 w 118"/>
                <a:gd name="T33" fmla="*/ 154 h 246"/>
                <a:gd name="T34" fmla="*/ 107 w 118"/>
                <a:gd name="T35" fmla="*/ 159 h 246"/>
                <a:gd name="T36" fmla="*/ 118 w 118"/>
                <a:gd name="T37" fmla="*/ 233 h 246"/>
                <a:gd name="T38" fmla="*/ 109 w 118"/>
                <a:gd name="T39" fmla="*/ 246 h 246"/>
                <a:gd name="T40" fmla="*/ 107 w 118"/>
                <a:gd name="T41"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246">
                  <a:moveTo>
                    <a:pt x="107" y="246"/>
                  </a:moveTo>
                  <a:cubicBezTo>
                    <a:pt x="102" y="246"/>
                    <a:pt x="97" y="242"/>
                    <a:pt x="96" y="237"/>
                  </a:cubicBezTo>
                  <a:cubicBezTo>
                    <a:pt x="86" y="165"/>
                    <a:pt x="86" y="165"/>
                    <a:pt x="86" y="165"/>
                  </a:cubicBezTo>
                  <a:cubicBezTo>
                    <a:pt x="45" y="114"/>
                    <a:pt x="45" y="114"/>
                    <a:pt x="45" y="114"/>
                  </a:cubicBezTo>
                  <a:cubicBezTo>
                    <a:pt x="44" y="112"/>
                    <a:pt x="43" y="109"/>
                    <a:pt x="43" y="107"/>
                  </a:cubicBezTo>
                  <a:cubicBezTo>
                    <a:pt x="43" y="32"/>
                    <a:pt x="43" y="32"/>
                    <a:pt x="43" y="32"/>
                  </a:cubicBezTo>
                  <a:cubicBezTo>
                    <a:pt x="22" y="48"/>
                    <a:pt x="22" y="48"/>
                    <a:pt x="22" y="48"/>
                  </a:cubicBezTo>
                  <a:cubicBezTo>
                    <a:pt x="22" y="118"/>
                    <a:pt x="22" y="118"/>
                    <a:pt x="22" y="118"/>
                  </a:cubicBezTo>
                  <a:cubicBezTo>
                    <a:pt x="22" y="124"/>
                    <a:pt x="17" y="128"/>
                    <a:pt x="11" y="128"/>
                  </a:cubicBezTo>
                  <a:cubicBezTo>
                    <a:pt x="5" y="128"/>
                    <a:pt x="0" y="124"/>
                    <a:pt x="0" y="118"/>
                  </a:cubicBezTo>
                  <a:cubicBezTo>
                    <a:pt x="0" y="43"/>
                    <a:pt x="0" y="43"/>
                    <a:pt x="0" y="43"/>
                  </a:cubicBezTo>
                  <a:cubicBezTo>
                    <a:pt x="0" y="40"/>
                    <a:pt x="2" y="36"/>
                    <a:pt x="5" y="34"/>
                  </a:cubicBezTo>
                  <a:cubicBezTo>
                    <a:pt x="47" y="2"/>
                    <a:pt x="47" y="2"/>
                    <a:pt x="47" y="2"/>
                  </a:cubicBezTo>
                  <a:cubicBezTo>
                    <a:pt x="51" y="0"/>
                    <a:pt x="55" y="0"/>
                    <a:pt x="58" y="1"/>
                  </a:cubicBezTo>
                  <a:cubicBezTo>
                    <a:pt x="62" y="3"/>
                    <a:pt x="64" y="7"/>
                    <a:pt x="64" y="11"/>
                  </a:cubicBezTo>
                  <a:cubicBezTo>
                    <a:pt x="64" y="103"/>
                    <a:pt x="64" y="103"/>
                    <a:pt x="64" y="103"/>
                  </a:cubicBezTo>
                  <a:cubicBezTo>
                    <a:pt x="105" y="154"/>
                    <a:pt x="105" y="154"/>
                    <a:pt x="105" y="154"/>
                  </a:cubicBezTo>
                  <a:cubicBezTo>
                    <a:pt x="106" y="155"/>
                    <a:pt x="107" y="157"/>
                    <a:pt x="107" y="159"/>
                  </a:cubicBezTo>
                  <a:cubicBezTo>
                    <a:pt x="118" y="233"/>
                    <a:pt x="118" y="233"/>
                    <a:pt x="118" y="233"/>
                  </a:cubicBezTo>
                  <a:cubicBezTo>
                    <a:pt x="118" y="239"/>
                    <a:pt x="114" y="245"/>
                    <a:pt x="109" y="246"/>
                  </a:cubicBezTo>
                  <a:cubicBezTo>
                    <a:pt x="108" y="246"/>
                    <a:pt x="107" y="246"/>
                    <a:pt x="107" y="246"/>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Verdana"/>
                <a:ea typeface="+mn-ea"/>
                <a:cs typeface="+mn-cs"/>
              </a:endParaRPr>
            </a:p>
          </p:txBody>
        </p:sp>
        <p:sp>
          <p:nvSpPr>
            <p:cNvPr id="265" name="Freeform 893">
              <a:extLst>
                <a:ext uri="{FF2B5EF4-FFF2-40B4-BE49-F238E27FC236}">
                  <a16:creationId xmlns:a16="http://schemas.microsoft.com/office/drawing/2014/main" id="{6134792B-2C1A-4986-B755-E157E22E7AF3}"/>
                </a:ext>
              </a:extLst>
            </p:cNvPr>
            <p:cNvSpPr>
              <a:spLocks/>
            </p:cNvSpPr>
            <p:nvPr/>
          </p:nvSpPr>
          <p:spPr bwMode="auto">
            <a:xfrm>
              <a:off x="8400796" y="3023324"/>
              <a:ext cx="55451" cy="70673"/>
            </a:xfrm>
            <a:custGeom>
              <a:avLst/>
              <a:gdLst>
                <a:gd name="T0" fmla="*/ 12 w 77"/>
                <a:gd name="T1" fmla="*/ 98 h 98"/>
                <a:gd name="T2" fmla="*/ 5 w 77"/>
                <a:gd name="T3" fmla="*/ 96 h 98"/>
                <a:gd name="T4" fmla="*/ 3 w 77"/>
                <a:gd name="T5" fmla="*/ 81 h 98"/>
                <a:gd name="T6" fmla="*/ 56 w 77"/>
                <a:gd name="T7" fmla="*/ 6 h 98"/>
                <a:gd name="T8" fmla="*/ 71 w 77"/>
                <a:gd name="T9" fmla="*/ 4 h 98"/>
                <a:gd name="T10" fmla="*/ 74 w 77"/>
                <a:gd name="T11" fmla="*/ 19 h 98"/>
                <a:gd name="T12" fmla="*/ 20 w 77"/>
                <a:gd name="T13" fmla="*/ 93 h 98"/>
                <a:gd name="T14" fmla="*/ 12 w 77"/>
                <a:gd name="T15" fmla="*/ 98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98">
                  <a:moveTo>
                    <a:pt x="12" y="98"/>
                  </a:moveTo>
                  <a:cubicBezTo>
                    <a:pt x="10" y="98"/>
                    <a:pt x="7" y="97"/>
                    <a:pt x="5" y="96"/>
                  </a:cubicBezTo>
                  <a:cubicBezTo>
                    <a:pt x="1" y="92"/>
                    <a:pt x="0" y="86"/>
                    <a:pt x="3" y="81"/>
                  </a:cubicBezTo>
                  <a:cubicBezTo>
                    <a:pt x="56" y="6"/>
                    <a:pt x="56" y="6"/>
                    <a:pt x="56" y="6"/>
                  </a:cubicBezTo>
                  <a:cubicBezTo>
                    <a:pt x="60" y="1"/>
                    <a:pt x="66" y="0"/>
                    <a:pt x="71" y="4"/>
                  </a:cubicBezTo>
                  <a:cubicBezTo>
                    <a:pt x="76" y="7"/>
                    <a:pt x="77" y="14"/>
                    <a:pt x="74" y="19"/>
                  </a:cubicBezTo>
                  <a:cubicBezTo>
                    <a:pt x="20" y="93"/>
                    <a:pt x="20" y="93"/>
                    <a:pt x="20" y="93"/>
                  </a:cubicBezTo>
                  <a:cubicBezTo>
                    <a:pt x="18" y="96"/>
                    <a:pt x="15" y="98"/>
                    <a:pt x="12" y="98"/>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Verdana"/>
                <a:ea typeface="+mn-ea"/>
                <a:cs typeface="+mn-cs"/>
              </a:endParaRPr>
            </a:p>
          </p:txBody>
        </p:sp>
      </p:grpSp>
      <p:grpSp>
        <p:nvGrpSpPr>
          <p:cNvPr id="266" name="Group 265">
            <a:extLst>
              <a:ext uri="{FF2B5EF4-FFF2-40B4-BE49-F238E27FC236}">
                <a16:creationId xmlns:a16="http://schemas.microsoft.com/office/drawing/2014/main" id="{62E12CCA-E0F2-4AB0-BCA7-E4DDC94FBC70}"/>
              </a:ext>
            </a:extLst>
          </p:cNvPr>
          <p:cNvGrpSpPr/>
          <p:nvPr/>
        </p:nvGrpSpPr>
        <p:grpSpPr>
          <a:xfrm>
            <a:off x="10037605" y="1688244"/>
            <a:ext cx="1364951" cy="190789"/>
            <a:chOff x="7587043" y="3655999"/>
            <a:chExt cx="1935169" cy="190789"/>
          </a:xfrm>
          <a:solidFill>
            <a:srgbClr val="8B181B"/>
          </a:solidFill>
        </p:grpSpPr>
        <p:sp>
          <p:nvSpPr>
            <p:cNvPr id="267" name="Isosceles Triangle 37">
              <a:extLst>
                <a:ext uri="{FF2B5EF4-FFF2-40B4-BE49-F238E27FC236}">
                  <a16:creationId xmlns:a16="http://schemas.microsoft.com/office/drawing/2014/main" id="{3894EF9F-4251-471E-A6E1-5295DAF8B425}"/>
                </a:ext>
              </a:extLst>
            </p:cNvPr>
            <p:cNvSpPr/>
            <p:nvPr/>
          </p:nvSpPr>
          <p:spPr bwMode="gray">
            <a:xfrm rot="5400000">
              <a:off x="9324621" y="3649197"/>
              <a:ext cx="190789" cy="204393"/>
            </a:xfrm>
            <a:prstGeom prst="triangle">
              <a:avLst/>
            </a:prstGeom>
            <a:grp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dirty="0">
                <a:ln>
                  <a:noFill/>
                </a:ln>
                <a:solidFill>
                  <a:prstClr val="white"/>
                </a:solidFill>
                <a:effectLst/>
                <a:uLnTx/>
                <a:uFillTx/>
                <a:latin typeface="Verdana"/>
                <a:ea typeface="+mn-ea"/>
                <a:cs typeface="+mn-cs"/>
              </a:endParaRPr>
            </a:p>
          </p:txBody>
        </p:sp>
        <p:sp>
          <p:nvSpPr>
            <p:cNvPr id="268" name="Freeform 9">
              <a:extLst>
                <a:ext uri="{FF2B5EF4-FFF2-40B4-BE49-F238E27FC236}">
                  <a16:creationId xmlns:a16="http://schemas.microsoft.com/office/drawing/2014/main" id="{25C2CF17-FB59-4680-841B-084F196A4AE3}"/>
                </a:ext>
              </a:extLst>
            </p:cNvPr>
            <p:cNvSpPr>
              <a:spLocks/>
            </p:cNvSpPr>
            <p:nvPr/>
          </p:nvSpPr>
          <p:spPr bwMode="auto">
            <a:xfrm>
              <a:off x="7587043" y="3706893"/>
              <a:ext cx="1796439" cy="93022"/>
            </a:xfrm>
            <a:custGeom>
              <a:avLst/>
              <a:gdLst>
                <a:gd name="T0" fmla="*/ 339 w 349"/>
                <a:gd name="T1" fmla="*/ 0 h 20"/>
                <a:gd name="T2" fmla="*/ 0 w 349"/>
                <a:gd name="T3" fmla="*/ 0 h 20"/>
                <a:gd name="T4" fmla="*/ 0 w 349"/>
                <a:gd name="T5" fmla="*/ 20 h 20"/>
                <a:gd name="T6" fmla="*/ 313 w 349"/>
                <a:gd name="T7" fmla="*/ 20 h 20"/>
                <a:gd name="T8" fmla="*/ 339 w 349"/>
                <a:gd name="T9" fmla="*/ 20 h 20"/>
                <a:gd name="T10" fmla="*/ 339 w 349"/>
                <a:gd name="T11" fmla="*/ 20 h 20"/>
                <a:gd name="T12" fmla="*/ 349 w 349"/>
                <a:gd name="T13" fmla="*/ 10 h 20"/>
                <a:gd name="T14" fmla="*/ 339 w 349"/>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9" h="20">
                  <a:moveTo>
                    <a:pt x="339" y="0"/>
                  </a:moveTo>
                  <a:cubicBezTo>
                    <a:pt x="336" y="0"/>
                    <a:pt x="78" y="0"/>
                    <a:pt x="0" y="0"/>
                  </a:cubicBezTo>
                  <a:cubicBezTo>
                    <a:pt x="0" y="20"/>
                    <a:pt x="0" y="20"/>
                    <a:pt x="0" y="20"/>
                  </a:cubicBezTo>
                  <a:cubicBezTo>
                    <a:pt x="63" y="20"/>
                    <a:pt x="245" y="20"/>
                    <a:pt x="313" y="20"/>
                  </a:cubicBezTo>
                  <a:cubicBezTo>
                    <a:pt x="329" y="20"/>
                    <a:pt x="338" y="20"/>
                    <a:pt x="339" y="20"/>
                  </a:cubicBezTo>
                  <a:cubicBezTo>
                    <a:pt x="339" y="20"/>
                    <a:pt x="339" y="20"/>
                    <a:pt x="339" y="20"/>
                  </a:cubicBezTo>
                  <a:cubicBezTo>
                    <a:pt x="344" y="20"/>
                    <a:pt x="349" y="16"/>
                    <a:pt x="349" y="10"/>
                  </a:cubicBezTo>
                  <a:cubicBezTo>
                    <a:pt x="349" y="5"/>
                    <a:pt x="345" y="0"/>
                    <a:pt x="33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a:ea typeface="+mn-ea"/>
                <a:cs typeface="+mn-cs"/>
              </a:endParaRPr>
            </a:p>
          </p:txBody>
        </p:sp>
      </p:grpSp>
      <p:sp>
        <p:nvSpPr>
          <p:cNvPr id="269" name="Freeform 23">
            <a:extLst>
              <a:ext uri="{FF2B5EF4-FFF2-40B4-BE49-F238E27FC236}">
                <a16:creationId xmlns:a16="http://schemas.microsoft.com/office/drawing/2014/main" id="{59C7470C-9E30-433C-82D1-1875A840528C}"/>
              </a:ext>
            </a:extLst>
          </p:cNvPr>
          <p:cNvSpPr>
            <a:spLocks/>
          </p:cNvSpPr>
          <p:nvPr/>
        </p:nvSpPr>
        <p:spPr bwMode="auto">
          <a:xfrm>
            <a:off x="9266576" y="4263655"/>
            <a:ext cx="748476" cy="108031"/>
          </a:xfrm>
          <a:custGeom>
            <a:avLst/>
            <a:gdLst>
              <a:gd name="T0" fmla="*/ 253 w 253"/>
              <a:gd name="T1" fmla="*/ 0 h 24"/>
              <a:gd name="T2" fmla="*/ 246 w 253"/>
              <a:gd name="T3" fmla="*/ 2 h 24"/>
              <a:gd name="T4" fmla="*/ 0 w 253"/>
              <a:gd name="T5" fmla="*/ 2 h 24"/>
              <a:gd name="T6" fmla="*/ 0 w 253"/>
              <a:gd name="T7" fmla="*/ 22 h 24"/>
              <a:gd name="T8" fmla="*/ 247 w 253"/>
              <a:gd name="T9" fmla="*/ 22 h 24"/>
              <a:gd name="T10" fmla="*/ 248 w 253"/>
              <a:gd name="T11" fmla="*/ 22 h 24"/>
              <a:gd name="T12" fmla="*/ 253 w 253"/>
              <a:gd name="T13" fmla="*/ 21 h 24"/>
              <a:gd name="T14" fmla="*/ 253 w 253"/>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24">
                <a:moveTo>
                  <a:pt x="253" y="0"/>
                </a:moveTo>
                <a:cubicBezTo>
                  <a:pt x="250" y="1"/>
                  <a:pt x="247" y="2"/>
                  <a:pt x="246" y="2"/>
                </a:cubicBezTo>
                <a:cubicBezTo>
                  <a:pt x="235" y="2"/>
                  <a:pt x="63" y="3"/>
                  <a:pt x="0" y="2"/>
                </a:cubicBezTo>
                <a:cubicBezTo>
                  <a:pt x="0" y="22"/>
                  <a:pt x="0" y="22"/>
                  <a:pt x="0" y="22"/>
                </a:cubicBezTo>
                <a:cubicBezTo>
                  <a:pt x="66" y="24"/>
                  <a:pt x="239" y="22"/>
                  <a:pt x="247" y="22"/>
                </a:cubicBezTo>
                <a:cubicBezTo>
                  <a:pt x="248" y="22"/>
                  <a:pt x="248" y="22"/>
                  <a:pt x="248" y="22"/>
                </a:cubicBezTo>
                <a:cubicBezTo>
                  <a:pt x="249" y="21"/>
                  <a:pt x="251" y="21"/>
                  <a:pt x="253" y="21"/>
                </a:cubicBezTo>
                <a:lnTo>
                  <a:pt x="253" y="0"/>
                </a:lnTo>
                <a:close/>
              </a:path>
            </a:pathLst>
          </a:custGeom>
          <a:solidFill>
            <a:srgbClr val="492F2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a:ea typeface="+mn-ea"/>
              <a:cs typeface="+mn-cs"/>
            </a:endParaRPr>
          </a:p>
        </p:txBody>
      </p:sp>
      <p:grpSp>
        <p:nvGrpSpPr>
          <p:cNvPr id="270" name="Group 269">
            <a:extLst>
              <a:ext uri="{FF2B5EF4-FFF2-40B4-BE49-F238E27FC236}">
                <a16:creationId xmlns:a16="http://schemas.microsoft.com/office/drawing/2014/main" id="{E1471494-4C4D-4995-A600-B8BBEB038BDB}"/>
              </a:ext>
            </a:extLst>
          </p:cNvPr>
          <p:cNvGrpSpPr/>
          <p:nvPr/>
        </p:nvGrpSpPr>
        <p:grpSpPr>
          <a:xfrm>
            <a:off x="11053699" y="3846664"/>
            <a:ext cx="164706" cy="386806"/>
            <a:chOff x="8400796" y="2863493"/>
            <a:chExt cx="101117" cy="230504"/>
          </a:xfrm>
        </p:grpSpPr>
        <p:sp>
          <p:nvSpPr>
            <p:cNvPr id="271" name="Freeform 891">
              <a:extLst>
                <a:ext uri="{FF2B5EF4-FFF2-40B4-BE49-F238E27FC236}">
                  <a16:creationId xmlns:a16="http://schemas.microsoft.com/office/drawing/2014/main" id="{CDDE0EE3-3F45-47A9-BDD4-ED3662A9F85B}"/>
                </a:ext>
              </a:extLst>
            </p:cNvPr>
            <p:cNvSpPr>
              <a:spLocks noEditPoints="1"/>
            </p:cNvSpPr>
            <p:nvPr/>
          </p:nvSpPr>
          <p:spPr bwMode="auto">
            <a:xfrm>
              <a:off x="8432327" y="2863493"/>
              <a:ext cx="46753" cy="45666"/>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21 h 64"/>
                <a:gd name="T12" fmla="*/ 21 w 64"/>
                <a:gd name="T13" fmla="*/ 32 h 64"/>
                <a:gd name="T14" fmla="*/ 32 w 64"/>
                <a:gd name="T15" fmla="*/ 42 h 64"/>
                <a:gd name="T16" fmla="*/ 4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49"/>
                    <a:pt x="0" y="32"/>
                  </a:cubicBezTo>
                  <a:cubicBezTo>
                    <a:pt x="0" y="14"/>
                    <a:pt x="14" y="0"/>
                    <a:pt x="32" y="0"/>
                  </a:cubicBezTo>
                  <a:cubicBezTo>
                    <a:pt x="49" y="0"/>
                    <a:pt x="64" y="14"/>
                    <a:pt x="64" y="32"/>
                  </a:cubicBezTo>
                  <a:cubicBezTo>
                    <a:pt x="64" y="49"/>
                    <a:pt x="49" y="64"/>
                    <a:pt x="32" y="64"/>
                  </a:cubicBezTo>
                  <a:close/>
                  <a:moveTo>
                    <a:pt x="32" y="21"/>
                  </a:moveTo>
                  <a:cubicBezTo>
                    <a:pt x="26" y="21"/>
                    <a:pt x="21" y="26"/>
                    <a:pt x="21" y="32"/>
                  </a:cubicBezTo>
                  <a:cubicBezTo>
                    <a:pt x="21" y="38"/>
                    <a:pt x="26" y="42"/>
                    <a:pt x="32" y="42"/>
                  </a:cubicBezTo>
                  <a:cubicBezTo>
                    <a:pt x="38" y="42"/>
                    <a:pt x="42" y="38"/>
                    <a:pt x="42" y="32"/>
                  </a:cubicBezTo>
                  <a:cubicBezTo>
                    <a:pt x="42" y="26"/>
                    <a:pt x="38" y="21"/>
                    <a:pt x="32" y="21"/>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Verdana"/>
                <a:ea typeface="+mn-ea"/>
                <a:cs typeface="+mn-cs"/>
              </a:endParaRPr>
            </a:p>
          </p:txBody>
        </p:sp>
        <p:sp>
          <p:nvSpPr>
            <p:cNvPr id="272" name="Freeform 892">
              <a:extLst>
                <a:ext uri="{FF2B5EF4-FFF2-40B4-BE49-F238E27FC236}">
                  <a16:creationId xmlns:a16="http://schemas.microsoft.com/office/drawing/2014/main" id="{F3769CF8-E4C2-4C8B-823A-6DE273B9C78B}"/>
                </a:ext>
              </a:extLst>
            </p:cNvPr>
            <p:cNvSpPr>
              <a:spLocks/>
            </p:cNvSpPr>
            <p:nvPr/>
          </p:nvSpPr>
          <p:spPr bwMode="auto">
            <a:xfrm>
              <a:off x="8417105" y="2916770"/>
              <a:ext cx="84808" cy="177227"/>
            </a:xfrm>
            <a:custGeom>
              <a:avLst/>
              <a:gdLst>
                <a:gd name="T0" fmla="*/ 107 w 118"/>
                <a:gd name="T1" fmla="*/ 246 h 246"/>
                <a:gd name="T2" fmla="*/ 96 w 118"/>
                <a:gd name="T3" fmla="*/ 237 h 246"/>
                <a:gd name="T4" fmla="*/ 86 w 118"/>
                <a:gd name="T5" fmla="*/ 165 h 246"/>
                <a:gd name="T6" fmla="*/ 45 w 118"/>
                <a:gd name="T7" fmla="*/ 114 h 246"/>
                <a:gd name="T8" fmla="*/ 43 w 118"/>
                <a:gd name="T9" fmla="*/ 107 h 246"/>
                <a:gd name="T10" fmla="*/ 43 w 118"/>
                <a:gd name="T11" fmla="*/ 32 h 246"/>
                <a:gd name="T12" fmla="*/ 22 w 118"/>
                <a:gd name="T13" fmla="*/ 48 h 246"/>
                <a:gd name="T14" fmla="*/ 22 w 118"/>
                <a:gd name="T15" fmla="*/ 118 h 246"/>
                <a:gd name="T16" fmla="*/ 11 w 118"/>
                <a:gd name="T17" fmla="*/ 128 h 246"/>
                <a:gd name="T18" fmla="*/ 0 w 118"/>
                <a:gd name="T19" fmla="*/ 118 h 246"/>
                <a:gd name="T20" fmla="*/ 0 w 118"/>
                <a:gd name="T21" fmla="*/ 43 h 246"/>
                <a:gd name="T22" fmla="*/ 5 w 118"/>
                <a:gd name="T23" fmla="*/ 34 h 246"/>
                <a:gd name="T24" fmla="*/ 47 w 118"/>
                <a:gd name="T25" fmla="*/ 2 h 246"/>
                <a:gd name="T26" fmla="*/ 58 w 118"/>
                <a:gd name="T27" fmla="*/ 1 h 246"/>
                <a:gd name="T28" fmla="*/ 64 w 118"/>
                <a:gd name="T29" fmla="*/ 11 h 246"/>
                <a:gd name="T30" fmla="*/ 64 w 118"/>
                <a:gd name="T31" fmla="*/ 103 h 246"/>
                <a:gd name="T32" fmla="*/ 105 w 118"/>
                <a:gd name="T33" fmla="*/ 154 h 246"/>
                <a:gd name="T34" fmla="*/ 107 w 118"/>
                <a:gd name="T35" fmla="*/ 159 h 246"/>
                <a:gd name="T36" fmla="*/ 118 w 118"/>
                <a:gd name="T37" fmla="*/ 233 h 246"/>
                <a:gd name="T38" fmla="*/ 109 w 118"/>
                <a:gd name="T39" fmla="*/ 246 h 246"/>
                <a:gd name="T40" fmla="*/ 107 w 118"/>
                <a:gd name="T41"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246">
                  <a:moveTo>
                    <a:pt x="107" y="246"/>
                  </a:moveTo>
                  <a:cubicBezTo>
                    <a:pt x="102" y="246"/>
                    <a:pt x="97" y="242"/>
                    <a:pt x="96" y="237"/>
                  </a:cubicBezTo>
                  <a:cubicBezTo>
                    <a:pt x="86" y="165"/>
                    <a:pt x="86" y="165"/>
                    <a:pt x="86" y="165"/>
                  </a:cubicBezTo>
                  <a:cubicBezTo>
                    <a:pt x="45" y="114"/>
                    <a:pt x="45" y="114"/>
                    <a:pt x="45" y="114"/>
                  </a:cubicBezTo>
                  <a:cubicBezTo>
                    <a:pt x="44" y="112"/>
                    <a:pt x="43" y="109"/>
                    <a:pt x="43" y="107"/>
                  </a:cubicBezTo>
                  <a:cubicBezTo>
                    <a:pt x="43" y="32"/>
                    <a:pt x="43" y="32"/>
                    <a:pt x="43" y="32"/>
                  </a:cubicBezTo>
                  <a:cubicBezTo>
                    <a:pt x="22" y="48"/>
                    <a:pt x="22" y="48"/>
                    <a:pt x="22" y="48"/>
                  </a:cubicBezTo>
                  <a:cubicBezTo>
                    <a:pt x="22" y="118"/>
                    <a:pt x="22" y="118"/>
                    <a:pt x="22" y="118"/>
                  </a:cubicBezTo>
                  <a:cubicBezTo>
                    <a:pt x="22" y="124"/>
                    <a:pt x="17" y="128"/>
                    <a:pt x="11" y="128"/>
                  </a:cubicBezTo>
                  <a:cubicBezTo>
                    <a:pt x="5" y="128"/>
                    <a:pt x="0" y="124"/>
                    <a:pt x="0" y="118"/>
                  </a:cubicBezTo>
                  <a:cubicBezTo>
                    <a:pt x="0" y="43"/>
                    <a:pt x="0" y="43"/>
                    <a:pt x="0" y="43"/>
                  </a:cubicBezTo>
                  <a:cubicBezTo>
                    <a:pt x="0" y="40"/>
                    <a:pt x="2" y="36"/>
                    <a:pt x="5" y="34"/>
                  </a:cubicBezTo>
                  <a:cubicBezTo>
                    <a:pt x="47" y="2"/>
                    <a:pt x="47" y="2"/>
                    <a:pt x="47" y="2"/>
                  </a:cubicBezTo>
                  <a:cubicBezTo>
                    <a:pt x="51" y="0"/>
                    <a:pt x="55" y="0"/>
                    <a:pt x="58" y="1"/>
                  </a:cubicBezTo>
                  <a:cubicBezTo>
                    <a:pt x="62" y="3"/>
                    <a:pt x="64" y="7"/>
                    <a:pt x="64" y="11"/>
                  </a:cubicBezTo>
                  <a:cubicBezTo>
                    <a:pt x="64" y="103"/>
                    <a:pt x="64" y="103"/>
                    <a:pt x="64" y="103"/>
                  </a:cubicBezTo>
                  <a:cubicBezTo>
                    <a:pt x="105" y="154"/>
                    <a:pt x="105" y="154"/>
                    <a:pt x="105" y="154"/>
                  </a:cubicBezTo>
                  <a:cubicBezTo>
                    <a:pt x="106" y="155"/>
                    <a:pt x="107" y="157"/>
                    <a:pt x="107" y="159"/>
                  </a:cubicBezTo>
                  <a:cubicBezTo>
                    <a:pt x="118" y="233"/>
                    <a:pt x="118" y="233"/>
                    <a:pt x="118" y="233"/>
                  </a:cubicBezTo>
                  <a:cubicBezTo>
                    <a:pt x="118" y="239"/>
                    <a:pt x="114" y="245"/>
                    <a:pt x="109" y="246"/>
                  </a:cubicBezTo>
                  <a:cubicBezTo>
                    <a:pt x="108" y="246"/>
                    <a:pt x="107" y="246"/>
                    <a:pt x="107" y="246"/>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Verdana"/>
                <a:ea typeface="+mn-ea"/>
                <a:cs typeface="+mn-cs"/>
              </a:endParaRPr>
            </a:p>
          </p:txBody>
        </p:sp>
        <p:sp>
          <p:nvSpPr>
            <p:cNvPr id="273" name="Freeform 893">
              <a:extLst>
                <a:ext uri="{FF2B5EF4-FFF2-40B4-BE49-F238E27FC236}">
                  <a16:creationId xmlns:a16="http://schemas.microsoft.com/office/drawing/2014/main" id="{F4C1527D-1A09-4BF3-90A1-C5E42066F970}"/>
                </a:ext>
              </a:extLst>
            </p:cNvPr>
            <p:cNvSpPr>
              <a:spLocks/>
            </p:cNvSpPr>
            <p:nvPr/>
          </p:nvSpPr>
          <p:spPr bwMode="auto">
            <a:xfrm>
              <a:off x="8400796" y="3023324"/>
              <a:ext cx="55451" cy="70673"/>
            </a:xfrm>
            <a:custGeom>
              <a:avLst/>
              <a:gdLst>
                <a:gd name="T0" fmla="*/ 12 w 77"/>
                <a:gd name="T1" fmla="*/ 98 h 98"/>
                <a:gd name="T2" fmla="*/ 5 w 77"/>
                <a:gd name="T3" fmla="*/ 96 h 98"/>
                <a:gd name="T4" fmla="*/ 3 w 77"/>
                <a:gd name="T5" fmla="*/ 81 h 98"/>
                <a:gd name="T6" fmla="*/ 56 w 77"/>
                <a:gd name="T7" fmla="*/ 6 h 98"/>
                <a:gd name="T8" fmla="*/ 71 w 77"/>
                <a:gd name="T9" fmla="*/ 4 h 98"/>
                <a:gd name="T10" fmla="*/ 74 w 77"/>
                <a:gd name="T11" fmla="*/ 19 h 98"/>
                <a:gd name="T12" fmla="*/ 20 w 77"/>
                <a:gd name="T13" fmla="*/ 93 h 98"/>
                <a:gd name="T14" fmla="*/ 12 w 77"/>
                <a:gd name="T15" fmla="*/ 98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98">
                  <a:moveTo>
                    <a:pt x="12" y="98"/>
                  </a:moveTo>
                  <a:cubicBezTo>
                    <a:pt x="10" y="98"/>
                    <a:pt x="7" y="97"/>
                    <a:pt x="5" y="96"/>
                  </a:cubicBezTo>
                  <a:cubicBezTo>
                    <a:pt x="1" y="92"/>
                    <a:pt x="0" y="86"/>
                    <a:pt x="3" y="81"/>
                  </a:cubicBezTo>
                  <a:cubicBezTo>
                    <a:pt x="56" y="6"/>
                    <a:pt x="56" y="6"/>
                    <a:pt x="56" y="6"/>
                  </a:cubicBezTo>
                  <a:cubicBezTo>
                    <a:pt x="60" y="1"/>
                    <a:pt x="66" y="0"/>
                    <a:pt x="71" y="4"/>
                  </a:cubicBezTo>
                  <a:cubicBezTo>
                    <a:pt x="76" y="7"/>
                    <a:pt x="77" y="14"/>
                    <a:pt x="74" y="19"/>
                  </a:cubicBezTo>
                  <a:cubicBezTo>
                    <a:pt x="20" y="93"/>
                    <a:pt x="20" y="93"/>
                    <a:pt x="20" y="93"/>
                  </a:cubicBezTo>
                  <a:cubicBezTo>
                    <a:pt x="18" y="96"/>
                    <a:pt x="15" y="98"/>
                    <a:pt x="12" y="98"/>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Verdana"/>
                <a:ea typeface="+mn-ea"/>
                <a:cs typeface="+mn-cs"/>
              </a:endParaRPr>
            </a:p>
          </p:txBody>
        </p:sp>
      </p:grpSp>
      <p:grpSp>
        <p:nvGrpSpPr>
          <p:cNvPr id="274" name="Group 273">
            <a:extLst>
              <a:ext uri="{FF2B5EF4-FFF2-40B4-BE49-F238E27FC236}">
                <a16:creationId xmlns:a16="http://schemas.microsoft.com/office/drawing/2014/main" id="{B46BCE5C-5183-497E-A242-F4B33FF5BEE7}"/>
              </a:ext>
            </a:extLst>
          </p:cNvPr>
          <p:cNvGrpSpPr/>
          <p:nvPr/>
        </p:nvGrpSpPr>
        <p:grpSpPr>
          <a:xfrm>
            <a:off x="10043269" y="4216350"/>
            <a:ext cx="1364951" cy="190789"/>
            <a:chOff x="7587043" y="3655999"/>
            <a:chExt cx="1935169" cy="190789"/>
          </a:xfrm>
          <a:solidFill>
            <a:srgbClr val="8B181B"/>
          </a:solidFill>
        </p:grpSpPr>
        <p:sp>
          <p:nvSpPr>
            <p:cNvPr id="275" name="Isosceles Triangle 37">
              <a:extLst>
                <a:ext uri="{FF2B5EF4-FFF2-40B4-BE49-F238E27FC236}">
                  <a16:creationId xmlns:a16="http://schemas.microsoft.com/office/drawing/2014/main" id="{EA475315-6344-44B5-90D5-2A220B5E614E}"/>
                </a:ext>
              </a:extLst>
            </p:cNvPr>
            <p:cNvSpPr/>
            <p:nvPr/>
          </p:nvSpPr>
          <p:spPr bwMode="gray">
            <a:xfrm rot="5400000">
              <a:off x="9324621" y="3649197"/>
              <a:ext cx="190789" cy="204393"/>
            </a:xfrm>
            <a:prstGeom prst="triangle">
              <a:avLst/>
            </a:prstGeom>
            <a:grp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dirty="0">
                <a:ln>
                  <a:noFill/>
                </a:ln>
                <a:solidFill>
                  <a:prstClr val="white"/>
                </a:solidFill>
                <a:effectLst/>
                <a:uLnTx/>
                <a:uFillTx/>
                <a:latin typeface="Verdana"/>
                <a:ea typeface="+mn-ea"/>
                <a:cs typeface="+mn-cs"/>
              </a:endParaRPr>
            </a:p>
          </p:txBody>
        </p:sp>
        <p:sp>
          <p:nvSpPr>
            <p:cNvPr id="276" name="Freeform 9">
              <a:extLst>
                <a:ext uri="{FF2B5EF4-FFF2-40B4-BE49-F238E27FC236}">
                  <a16:creationId xmlns:a16="http://schemas.microsoft.com/office/drawing/2014/main" id="{0017C63D-C214-4A59-A26B-B4F12405FBFB}"/>
                </a:ext>
              </a:extLst>
            </p:cNvPr>
            <p:cNvSpPr>
              <a:spLocks/>
            </p:cNvSpPr>
            <p:nvPr/>
          </p:nvSpPr>
          <p:spPr bwMode="auto">
            <a:xfrm>
              <a:off x="7587043" y="3706893"/>
              <a:ext cx="1796439" cy="93022"/>
            </a:xfrm>
            <a:custGeom>
              <a:avLst/>
              <a:gdLst>
                <a:gd name="T0" fmla="*/ 339 w 349"/>
                <a:gd name="T1" fmla="*/ 0 h 20"/>
                <a:gd name="T2" fmla="*/ 0 w 349"/>
                <a:gd name="T3" fmla="*/ 0 h 20"/>
                <a:gd name="T4" fmla="*/ 0 w 349"/>
                <a:gd name="T5" fmla="*/ 20 h 20"/>
                <a:gd name="T6" fmla="*/ 313 w 349"/>
                <a:gd name="T7" fmla="*/ 20 h 20"/>
                <a:gd name="T8" fmla="*/ 339 w 349"/>
                <a:gd name="T9" fmla="*/ 20 h 20"/>
                <a:gd name="T10" fmla="*/ 339 w 349"/>
                <a:gd name="T11" fmla="*/ 20 h 20"/>
                <a:gd name="T12" fmla="*/ 349 w 349"/>
                <a:gd name="T13" fmla="*/ 10 h 20"/>
                <a:gd name="T14" fmla="*/ 339 w 349"/>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9" h="20">
                  <a:moveTo>
                    <a:pt x="339" y="0"/>
                  </a:moveTo>
                  <a:cubicBezTo>
                    <a:pt x="336" y="0"/>
                    <a:pt x="78" y="0"/>
                    <a:pt x="0" y="0"/>
                  </a:cubicBezTo>
                  <a:cubicBezTo>
                    <a:pt x="0" y="20"/>
                    <a:pt x="0" y="20"/>
                    <a:pt x="0" y="20"/>
                  </a:cubicBezTo>
                  <a:cubicBezTo>
                    <a:pt x="63" y="20"/>
                    <a:pt x="245" y="20"/>
                    <a:pt x="313" y="20"/>
                  </a:cubicBezTo>
                  <a:cubicBezTo>
                    <a:pt x="329" y="20"/>
                    <a:pt x="338" y="20"/>
                    <a:pt x="339" y="20"/>
                  </a:cubicBezTo>
                  <a:cubicBezTo>
                    <a:pt x="339" y="20"/>
                    <a:pt x="339" y="20"/>
                    <a:pt x="339" y="20"/>
                  </a:cubicBezTo>
                  <a:cubicBezTo>
                    <a:pt x="344" y="20"/>
                    <a:pt x="349" y="16"/>
                    <a:pt x="349" y="10"/>
                  </a:cubicBezTo>
                  <a:cubicBezTo>
                    <a:pt x="349" y="5"/>
                    <a:pt x="345" y="0"/>
                    <a:pt x="33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a:ea typeface="+mn-ea"/>
                <a:cs typeface="+mn-cs"/>
              </a:endParaRPr>
            </a:p>
          </p:txBody>
        </p:sp>
      </p:grpSp>
      <p:sp>
        <p:nvSpPr>
          <p:cNvPr id="277" name="Pentagon 56">
            <a:extLst>
              <a:ext uri="{FF2B5EF4-FFF2-40B4-BE49-F238E27FC236}">
                <a16:creationId xmlns:a16="http://schemas.microsoft.com/office/drawing/2014/main" id="{F984D63C-14C1-4626-A60D-B110829C42F9}"/>
              </a:ext>
            </a:extLst>
          </p:cNvPr>
          <p:cNvSpPr/>
          <p:nvPr/>
        </p:nvSpPr>
        <p:spPr bwMode="gray">
          <a:xfrm>
            <a:off x="7568896" y="1928239"/>
            <a:ext cx="847030" cy="219288"/>
          </a:xfrm>
          <a:prstGeom prst="homePlate">
            <a:avLst/>
          </a:prstGeom>
          <a:solidFill>
            <a:srgbClr val="492F24"/>
          </a:solidFill>
          <a:ln w="19050" algn="ctr">
            <a:noFill/>
            <a:miter lim="800000"/>
            <a:headEnd/>
            <a:tailEnd/>
          </a:ln>
        </p:spPr>
        <p:txBody>
          <a:bodyPr wrap="square" lIns="0" tIns="0" rIns="0" bIns="0" rtlCol="0" anchor="ctr"/>
          <a:lstStyle/>
          <a:p>
            <a:pPr marL="0" marR="0" lvl="0" indent="0" algn="ctr" defTabSz="914400" rtl="0" eaLnBrk="1" fontAlgn="auto" latinLnBrk="0" hangingPunct="1">
              <a:spcBef>
                <a:spcPts val="0"/>
              </a:spcBef>
              <a:spcAft>
                <a:spcPts val="0"/>
              </a:spcAft>
              <a:buClrTx/>
              <a:buSzTx/>
              <a:buFont typeface="Wingdings 2" pitchFamily="18" charset="2"/>
              <a:buNone/>
              <a:tabLst/>
              <a:defRPr/>
            </a:pPr>
            <a:r>
              <a:rPr kumimoji="0" lang="en-US" sz="650" b="1"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Positive Cases</a:t>
            </a:r>
          </a:p>
        </p:txBody>
      </p:sp>
      <p:grpSp>
        <p:nvGrpSpPr>
          <p:cNvPr id="278" name="Group 336">
            <a:extLst>
              <a:ext uri="{FF2B5EF4-FFF2-40B4-BE49-F238E27FC236}">
                <a16:creationId xmlns:a16="http://schemas.microsoft.com/office/drawing/2014/main" id="{703F693E-D9F8-458C-BF35-E0E36A9F3BB8}"/>
              </a:ext>
            </a:extLst>
          </p:cNvPr>
          <p:cNvGrpSpPr>
            <a:grpSpLocks noChangeAspect="1"/>
          </p:cNvGrpSpPr>
          <p:nvPr/>
        </p:nvGrpSpPr>
        <p:grpSpPr bwMode="auto">
          <a:xfrm>
            <a:off x="5829001" y="1878614"/>
            <a:ext cx="201031" cy="201031"/>
            <a:chOff x="4220" y="1197"/>
            <a:chExt cx="340" cy="340"/>
          </a:xfrm>
          <a:solidFill>
            <a:srgbClr val="AB6728"/>
          </a:solidFill>
        </p:grpSpPr>
        <p:sp>
          <p:nvSpPr>
            <p:cNvPr id="279" name="Freeform 337">
              <a:extLst>
                <a:ext uri="{FF2B5EF4-FFF2-40B4-BE49-F238E27FC236}">
                  <a16:creationId xmlns:a16="http://schemas.microsoft.com/office/drawing/2014/main" id="{44A6BEDF-B19A-42F7-AD58-518D927CF897}"/>
                </a:ext>
              </a:extLst>
            </p:cNvPr>
            <p:cNvSpPr>
              <a:spLocks noEditPoints="1"/>
            </p:cNvSpPr>
            <p:nvPr/>
          </p:nvSpPr>
          <p:spPr bwMode="auto">
            <a:xfrm>
              <a:off x="4220" y="1197"/>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338">
              <a:extLst>
                <a:ext uri="{FF2B5EF4-FFF2-40B4-BE49-F238E27FC236}">
                  <a16:creationId xmlns:a16="http://schemas.microsoft.com/office/drawing/2014/main" id="{E2E5889D-BF16-4B74-B187-AA91C5AF3821}"/>
                </a:ext>
              </a:extLst>
            </p:cNvPr>
            <p:cNvSpPr>
              <a:spLocks noEditPoints="1"/>
            </p:cNvSpPr>
            <p:nvPr/>
          </p:nvSpPr>
          <p:spPr bwMode="auto">
            <a:xfrm>
              <a:off x="4312" y="1261"/>
              <a:ext cx="156" cy="212"/>
            </a:xfrm>
            <a:custGeom>
              <a:avLst/>
              <a:gdLst>
                <a:gd name="T0" fmla="*/ 234 w 235"/>
                <a:gd name="T1" fmla="*/ 81 h 320"/>
                <a:gd name="T2" fmla="*/ 232 w 235"/>
                <a:gd name="T3" fmla="*/ 77 h 320"/>
                <a:gd name="T4" fmla="*/ 157 w 235"/>
                <a:gd name="T5" fmla="*/ 3 h 320"/>
                <a:gd name="T6" fmla="*/ 154 w 235"/>
                <a:gd name="T7" fmla="*/ 0 h 320"/>
                <a:gd name="T8" fmla="*/ 150 w 235"/>
                <a:gd name="T9" fmla="*/ 0 h 320"/>
                <a:gd name="T10" fmla="*/ 11 w 235"/>
                <a:gd name="T11" fmla="*/ 0 h 320"/>
                <a:gd name="T12" fmla="*/ 0 w 235"/>
                <a:gd name="T13" fmla="*/ 10 h 320"/>
                <a:gd name="T14" fmla="*/ 0 w 235"/>
                <a:gd name="T15" fmla="*/ 309 h 320"/>
                <a:gd name="T16" fmla="*/ 11 w 235"/>
                <a:gd name="T17" fmla="*/ 320 h 320"/>
                <a:gd name="T18" fmla="*/ 224 w 235"/>
                <a:gd name="T19" fmla="*/ 320 h 320"/>
                <a:gd name="T20" fmla="*/ 235 w 235"/>
                <a:gd name="T21" fmla="*/ 309 h 320"/>
                <a:gd name="T22" fmla="*/ 235 w 235"/>
                <a:gd name="T23" fmla="*/ 85 h 320"/>
                <a:gd name="T24" fmla="*/ 234 w 235"/>
                <a:gd name="T25" fmla="*/ 81 h 320"/>
                <a:gd name="T26" fmla="*/ 160 w 235"/>
                <a:gd name="T27" fmla="*/ 36 h 320"/>
                <a:gd name="T28" fmla="*/ 199 w 235"/>
                <a:gd name="T29" fmla="*/ 74 h 320"/>
                <a:gd name="T30" fmla="*/ 160 w 235"/>
                <a:gd name="T31" fmla="*/ 74 h 320"/>
                <a:gd name="T32" fmla="*/ 160 w 235"/>
                <a:gd name="T33" fmla="*/ 36 h 320"/>
                <a:gd name="T34" fmla="*/ 22 w 235"/>
                <a:gd name="T35" fmla="*/ 298 h 320"/>
                <a:gd name="T36" fmla="*/ 22 w 235"/>
                <a:gd name="T37" fmla="*/ 21 h 320"/>
                <a:gd name="T38" fmla="*/ 139 w 235"/>
                <a:gd name="T39" fmla="*/ 21 h 320"/>
                <a:gd name="T40" fmla="*/ 139 w 235"/>
                <a:gd name="T41" fmla="*/ 85 h 320"/>
                <a:gd name="T42" fmla="*/ 150 w 235"/>
                <a:gd name="T43" fmla="*/ 96 h 320"/>
                <a:gd name="T44" fmla="*/ 214 w 235"/>
                <a:gd name="T45" fmla="*/ 96 h 320"/>
                <a:gd name="T46" fmla="*/ 214 w 235"/>
                <a:gd name="T47" fmla="*/ 298 h 320"/>
                <a:gd name="T48" fmla="*/ 22 w 235"/>
                <a:gd name="T49" fmla="*/ 29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20">
                  <a:moveTo>
                    <a:pt x="234" y="81"/>
                  </a:moveTo>
                  <a:cubicBezTo>
                    <a:pt x="234" y="80"/>
                    <a:pt x="233" y="78"/>
                    <a:pt x="232" y="77"/>
                  </a:cubicBezTo>
                  <a:cubicBezTo>
                    <a:pt x="157" y="3"/>
                    <a:pt x="157" y="3"/>
                    <a:pt x="157" y="3"/>
                  </a:cubicBezTo>
                  <a:cubicBezTo>
                    <a:pt x="156" y="2"/>
                    <a:pt x="155" y="1"/>
                    <a:pt x="154" y="0"/>
                  </a:cubicBezTo>
                  <a:cubicBezTo>
                    <a:pt x="152" y="0"/>
                    <a:pt x="151" y="0"/>
                    <a:pt x="150" y="0"/>
                  </a:cubicBezTo>
                  <a:cubicBezTo>
                    <a:pt x="11" y="0"/>
                    <a:pt x="11" y="0"/>
                    <a:pt x="11" y="0"/>
                  </a:cubicBezTo>
                  <a:cubicBezTo>
                    <a:pt x="5" y="0"/>
                    <a:pt x="0" y="4"/>
                    <a:pt x="0" y="1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85"/>
                    <a:pt x="235" y="85"/>
                    <a:pt x="235" y="85"/>
                  </a:cubicBezTo>
                  <a:cubicBezTo>
                    <a:pt x="235" y="84"/>
                    <a:pt x="235" y="82"/>
                    <a:pt x="234" y="81"/>
                  </a:cubicBezTo>
                  <a:close/>
                  <a:moveTo>
                    <a:pt x="160" y="36"/>
                  </a:moveTo>
                  <a:cubicBezTo>
                    <a:pt x="199" y="74"/>
                    <a:pt x="199" y="74"/>
                    <a:pt x="199" y="74"/>
                  </a:cubicBezTo>
                  <a:cubicBezTo>
                    <a:pt x="160" y="74"/>
                    <a:pt x="160" y="74"/>
                    <a:pt x="160" y="74"/>
                  </a:cubicBezTo>
                  <a:lnTo>
                    <a:pt x="160" y="36"/>
                  </a:lnTo>
                  <a:close/>
                  <a:moveTo>
                    <a:pt x="22" y="298"/>
                  </a:moveTo>
                  <a:cubicBezTo>
                    <a:pt x="22" y="21"/>
                    <a:pt x="22" y="21"/>
                    <a:pt x="22" y="21"/>
                  </a:cubicBezTo>
                  <a:cubicBezTo>
                    <a:pt x="139" y="21"/>
                    <a:pt x="139" y="21"/>
                    <a:pt x="139" y="21"/>
                  </a:cubicBezTo>
                  <a:cubicBezTo>
                    <a:pt x="139" y="85"/>
                    <a:pt x="139" y="85"/>
                    <a:pt x="139" y="85"/>
                  </a:cubicBezTo>
                  <a:cubicBezTo>
                    <a:pt x="139" y="91"/>
                    <a:pt x="144" y="96"/>
                    <a:pt x="150" y="96"/>
                  </a:cubicBezTo>
                  <a:cubicBezTo>
                    <a:pt x="214" y="96"/>
                    <a:pt x="214" y="96"/>
                    <a:pt x="214" y="96"/>
                  </a:cubicBezTo>
                  <a:cubicBezTo>
                    <a:pt x="214" y="298"/>
                    <a:pt x="214" y="298"/>
                    <a:pt x="214" y="298"/>
                  </a:cubicBezTo>
                  <a:lnTo>
                    <a:pt x="22" y="2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339">
              <a:extLst>
                <a:ext uri="{FF2B5EF4-FFF2-40B4-BE49-F238E27FC236}">
                  <a16:creationId xmlns:a16="http://schemas.microsoft.com/office/drawing/2014/main" id="{160FFDD8-291E-4EE3-A0DD-60D966E96BF6}"/>
                </a:ext>
              </a:extLst>
            </p:cNvPr>
            <p:cNvSpPr>
              <a:spLocks/>
            </p:cNvSpPr>
            <p:nvPr/>
          </p:nvSpPr>
          <p:spPr bwMode="auto">
            <a:xfrm>
              <a:off x="4340" y="1431"/>
              <a:ext cx="99" cy="14"/>
            </a:xfrm>
            <a:custGeom>
              <a:avLst/>
              <a:gdLst>
                <a:gd name="T0" fmla="*/ 139 w 149"/>
                <a:gd name="T1" fmla="*/ 0 h 21"/>
                <a:gd name="T2" fmla="*/ 11 w 149"/>
                <a:gd name="T3" fmla="*/ 0 h 21"/>
                <a:gd name="T4" fmla="*/ 0 w 149"/>
                <a:gd name="T5" fmla="*/ 10 h 21"/>
                <a:gd name="T6" fmla="*/ 11 w 149"/>
                <a:gd name="T7" fmla="*/ 21 h 21"/>
                <a:gd name="T8" fmla="*/ 139 w 149"/>
                <a:gd name="T9" fmla="*/ 21 h 21"/>
                <a:gd name="T10" fmla="*/ 149 w 149"/>
                <a:gd name="T11" fmla="*/ 10 h 21"/>
                <a:gd name="T12" fmla="*/ 139 w 14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49" h="21">
                  <a:moveTo>
                    <a:pt x="139" y="0"/>
                  </a:moveTo>
                  <a:cubicBezTo>
                    <a:pt x="11" y="0"/>
                    <a:pt x="11" y="0"/>
                    <a:pt x="11" y="0"/>
                  </a:cubicBezTo>
                  <a:cubicBezTo>
                    <a:pt x="5" y="0"/>
                    <a:pt x="0" y="4"/>
                    <a:pt x="0" y="10"/>
                  </a:cubicBezTo>
                  <a:cubicBezTo>
                    <a:pt x="0" y="16"/>
                    <a:pt x="5" y="21"/>
                    <a:pt x="11" y="21"/>
                  </a:cubicBezTo>
                  <a:cubicBezTo>
                    <a:pt x="139" y="21"/>
                    <a:pt x="139" y="21"/>
                    <a:pt x="139" y="21"/>
                  </a:cubicBezTo>
                  <a:cubicBezTo>
                    <a:pt x="145" y="21"/>
                    <a:pt x="149" y="16"/>
                    <a:pt x="149" y="10"/>
                  </a:cubicBezTo>
                  <a:cubicBezTo>
                    <a:pt x="149" y="4"/>
                    <a:pt x="145" y="0"/>
                    <a:pt x="13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340">
              <a:extLst>
                <a:ext uri="{FF2B5EF4-FFF2-40B4-BE49-F238E27FC236}">
                  <a16:creationId xmlns:a16="http://schemas.microsoft.com/office/drawing/2014/main" id="{5CC981C1-5AFB-4569-BDD8-F1E963D0EFD1}"/>
                </a:ext>
              </a:extLst>
            </p:cNvPr>
            <p:cNvSpPr>
              <a:spLocks/>
            </p:cNvSpPr>
            <p:nvPr/>
          </p:nvSpPr>
          <p:spPr bwMode="auto">
            <a:xfrm>
              <a:off x="4340" y="1402"/>
              <a:ext cx="99" cy="14"/>
            </a:xfrm>
            <a:custGeom>
              <a:avLst/>
              <a:gdLst>
                <a:gd name="T0" fmla="*/ 139 w 149"/>
                <a:gd name="T1" fmla="*/ 0 h 21"/>
                <a:gd name="T2" fmla="*/ 11 w 149"/>
                <a:gd name="T3" fmla="*/ 0 h 21"/>
                <a:gd name="T4" fmla="*/ 0 w 149"/>
                <a:gd name="T5" fmla="*/ 11 h 21"/>
                <a:gd name="T6" fmla="*/ 11 w 149"/>
                <a:gd name="T7" fmla="*/ 21 h 21"/>
                <a:gd name="T8" fmla="*/ 139 w 149"/>
                <a:gd name="T9" fmla="*/ 21 h 21"/>
                <a:gd name="T10" fmla="*/ 149 w 149"/>
                <a:gd name="T11" fmla="*/ 11 h 21"/>
                <a:gd name="T12" fmla="*/ 139 w 14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49" h="21">
                  <a:moveTo>
                    <a:pt x="139" y="0"/>
                  </a:moveTo>
                  <a:cubicBezTo>
                    <a:pt x="11" y="0"/>
                    <a:pt x="11" y="0"/>
                    <a:pt x="11" y="0"/>
                  </a:cubicBezTo>
                  <a:cubicBezTo>
                    <a:pt x="5" y="0"/>
                    <a:pt x="0" y="5"/>
                    <a:pt x="0" y="11"/>
                  </a:cubicBezTo>
                  <a:cubicBezTo>
                    <a:pt x="0" y="17"/>
                    <a:pt x="5" y="21"/>
                    <a:pt x="11" y="21"/>
                  </a:cubicBezTo>
                  <a:cubicBezTo>
                    <a:pt x="139" y="21"/>
                    <a:pt x="139" y="21"/>
                    <a:pt x="139" y="21"/>
                  </a:cubicBezTo>
                  <a:cubicBezTo>
                    <a:pt x="145" y="21"/>
                    <a:pt x="149" y="17"/>
                    <a:pt x="149" y="11"/>
                  </a:cubicBezTo>
                  <a:cubicBezTo>
                    <a:pt x="149" y="5"/>
                    <a:pt x="145" y="0"/>
                    <a:pt x="13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341">
              <a:extLst>
                <a:ext uri="{FF2B5EF4-FFF2-40B4-BE49-F238E27FC236}">
                  <a16:creationId xmlns:a16="http://schemas.microsoft.com/office/drawing/2014/main" id="{82BE59E7-BC41-4090-B54E-2778D2AB361E}"/>
                </a:ext>
              </a:extLst>
            </p:cNvPr>
            <p:cNvSpPr>
              <a:spLocks/>
            </p:cNvSpPr>
            <p:nvPr/>
          </p:nvSpPr>
          <p:spPr bwMode="auto">
            <a:xfrm>
              <a:off x="4340" y="1374"/>
              <a:ext cx="99" cy="14"/>
            </a:xfrm>
            <a:custGeom>
              <a:avLst/>
              <a:gdLst>
                <a:gd name="T0" fmla="*/ 139 w 149"/>
                <a:gd name="T1" fmla="*/ 0 h 22"/>
                <a:gd name="T2" fmla="*/ 11 w 149"/>
                <a:gd name="T3" fmla="*/ 0 h 22"/>
                <a:gd name="T4" fmla="*/ 0 w 149"/>
                <a:gd name="T5" fmla="*/ 11 h 22"/>
                <a:gd name="T6" fmla="*/ 11 w 149"/>
                <a:gd name="T7" fmla="*/ 22 h 22"/>
                <a:gd name="T8" fmla="*/ 139 w 149"/>
                <a:gd name="T9" fmla="*/ 22 h 22"/>
                <a:gd name="T10" fmla="*/ 149 w 149"/>
                <a:gd name="T11" fmla="*/ 11 h 22"/>
                <a:gd name="T12" fmla="*/ 139 w 14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49" h="22">
                  <a:moveTo>
                    <a:pt x="139" y="0"/>
                  </a:moveTo>
                  <a:cubicBezTo>
                    <a:pt x="11" y="0"/>
                    <a:pt x="11" y="0"/>
                    <a:pt x="11" y="0"/>
                  </a:cubicBezTo>
                  <a:cubicBezTo>
                    <a:pt x="5" y="0"/>
                    <a:pt x="0" y="5"/>
                    <a:pt x="0" y="11"/>
                  </a:cubicBezTo>
                  <a:cubicBezTo>
                    <a:pt x="0" y="17"/>
                    <a:pt x="5" y="22"/>
                    <a:pt x="11" y="22"/>
                  </a:cubicBezTo>
                  <a:cubicBezTo>
                    <a:pt x="139" y="22"/>
                    <a:pt x="139" y="22"/>
                    <a:pt x="139" y="22"/>
                  </a:cubicBezTo>
                  <a:cubicBezTo>
                    <a:pt x="145" y="22"/>
                    <a:pt x="149" y="17"/>
                    <a:pt x="149" y="11"/>
                  </a:cubicBezTo>
                  <a:cubicBezTo>
                    <a:pt x="149" y="5"/>
                    <a:pt x="145" y="0"/>
                    <a:pt x="13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342">
              <a:extLst>
                <a:ext uri="{FF2B5EF4-FFF2-40B4-BE49-F238E27FC236}">
                  <a16:creationId xmlns:a16="http://schemas.microsoft.com/office/drawing/2014/main" id="{B96029E3-4745-43C4-823B-26D3829441E8}"/>
                </a:ext>
              </a:extLst>
            </p:cNvPr>
            <p:cNvSpPr>
              <a:spLocks/>
            </p:cNvSpPr>
            <p:nvPr/>
          </p:nvSpPr>
          <p:spPr bwMode="auto">
            <a:xfrm>
              <a:off x="4340" y="1346"/>
              <a:ext cx="99" cy="14"/>
            </a:xfrm>
            <a:custGeom>
              <a:avLst/>
              <a:gdLst>
                <a:gd name="T0" fmla="*/ 139 w 149"/>
                <a:gd name="T1" fmla="*/ 0 h 21"/>
                <a:gd name="T2" fmla="*/ 11 w 149"/>
                <a:gd name="T3" fmla="*/ 0 h 21"/>
                <a:gd name="T4" fmla="*/ 0 w 149"/>
                <a:gd name="T5" fmla="*/ 10 h 21"/>
                <a:gd name="T6" fmla="*/ 11 w 149"/>
                <a:gd name="T7" fmla="*/ 21 h 21"/>
                <a:gd name="T8" fmla="*/ 139 w 149"/>
                <a:gd name="T9" fmla="*/ 21 h 21"/>
                <a:gd name="T10" fmla="*/ 149 w 149"/>
                <a:gd name="T11" fmla="*/ 10 h 21"/>
                <a:gd name="T12" fmla="*/ 139 w 14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49" h="21">
                  <a:moveTo>
                    <a:pt x="139" y="0"/>
                  </a:moveTo>
                  <a:cubicBezTo>
                    <a:pt x="11" y="0"/>
                    <a:pt x="11" y="0"/>
                    <a:pt x="11" y="0"/>
                  </a:cubicBezTo>
                  <a:cubicBezTo>
                    <a:pt x="5" y="0"/>
                    <a:pt x="0" y="4"/>
                    <a:pt x="0" y="10"/>
                  </a:cubicBezTo>
                  <a:cubicBezTo>
                    <a:pt x="0" y="16"/>
                    <a:pt x="5" y="21"/>
                    <a:pt x="11" y="21"/>
                  </a:cubicBezTo>
                  <a:cubicBezTo>
                    <a:pt x="139" y="21"/>
                    <a:pt x="139" y="21"/>
                    <a:pt x="139" y="21"/>
                  </a:cubicBezTo>
                  <a:cubicBezTo>
                    <a:pt x="145" y="21"/>
                    <a:pt x="149" y="16"/>
                    <a:pt x="149" y="10"/>
                  </a:cubicBezTo>
                  <a:cubicBezTo>
                    <a:pt x="149" y="4"/>
                    <a:pt x="145" y="0"/>
                    <a:pt x="13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5" name="Group 336">
            <a:extLst>
              <a:ext uri="{FF2B5EF4-FFF2-40B4-BE49-F238E27FC236}">
                <a16:creationId xmlns:a16="http://schemas.microsoft.com/office/drawing/2014/main" id="{24CC3E73-A052-4A66-8F24-E6B36A9A9FE2}"/>
              </a:ext>
            </a:extLst>
          </p:cNvPr>
          <p:cNvGrpSpPr>
            <a:grpSpLocks noChangeAspect="1"/>
          </p:cNvGrpSpPr>
          <p:nvPr/>
        </p:nvGrpSpPr>
        <p:grpSpPr bwMode="auto">
          <a:xfrm>
            <a:off x="5857895" y="3860633"/>
            <a:ext cx="201031" cy="201031"/>
            <a:chOff x="4220" y="1197"/>
            <a:chExt cx="340" cy="340"/>
          </a:xfrm>
          <a:solidFill>
            <a:srgbClr val="AB6728"/>
          </a:solidFill>
        </p:grpSpPr>
        <p:sp>
          <p:nvSpPr>
            <p:cNvPr id="286" name="Freeform 337">
              <a:extLst>
                <a:ext uri="{FF2B5EF4-FFF2-40B4-BE49-F238E27FC236}">
                  <a16:creationId xmlns:a16="http://schemas.microsoft.com/office/drawing/2014/main" id="{B2DEA50A-88EB-44CB-A2F8-4BDCCFD4E4D7}"/>
                </a:ext>
              </a:extLst>
            </p:cNvPr>
            <p:cNvSpPr>
              <a:spLocks noEditPoints="1"/>
            </p:cNvSpPr>
            <p:nvPr/>
          </p:nvSpPr>
          <p:spPr bwMode="auto">
            <a:xfrm>
              <a:off x="4220" y="1197"/>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338">
              <a:extLst>
                <a:ext uri="{FF2B5EF4-FFF2-40B4-BE49-F238E27FC236}">
                  <a16:creationId xmlns:a16="http://schemas.microsoft.com/office/drawing/2014/main" id="{9AA768D4-426F-4F5C-9954-AA97462EC226}"/>
                </a:ext>
              </a:extLst>
            </p:cNvPr>
            <p:cNvSpPr>
              <a:spLocks noEditPoints="1"/>
            </p:cNvSpPr>
            <p:nvPr/>
          </p:nvSpPr>
          <p:spPr bwMode="auto">
            <a:xfrm>
              <a:off x="4312" y="1261"/>
              <a:ext cx="156" cy="212"/>
            </a:xfrm>
            <a:custGeom>
              <a:avLst/>
              <a:gdLst>
                <a:gd name="T0" fmla="*/ 234 w 235"/>
                <a:gd name="T1" fmla="*/ 81 h 320"/>
                <a:gd name="T2" fmla="*/ 232 w 235"/>
                <a:gd name="T3" fmla="*/ 77 h 320"/>
                <a:gd name="T4" fmla="*/ 157 w 235"/>
                <a:gd name="T5" fmla="*/ 3 h 320"/>
                <a:gd name="T6" fmla="*/ 154 w 235"/>
                <a:gd name="T7" fmla="*/ 0 h 320"/>
                <a:gd name="T8" fmla="*/ 150 w 235"/>
                <a:gd name="T9" fmla="*/ 0 h 320"/>
                <a:gd name="T10" fmla="*/ 11 w 235"/>
                <a:gd name="T11" fmla="*/ 0 h 320"/>
                <a:gd name="T12" fmla="*/ 0 w 235"/>
                <a:gd name="T13" fmla="*/ 10 h 320"/>
                <a:gd name="T14" fmla="*/ 0 w 235"/>
                <a:gd name="T15" fmla="*/ 309 h 320"/>
                <a:gd name="T16" fmla="*/ 11 w 235"/>
                <a:gd name="T17" fmla="*/ 320 h 320"/>
                <a:gd name="T18" fmla="*/ 224 w 235"/>
                <a:gd name="T19" fmla="*/ 320 h 320"/>
                <a:gd name="T20" fmla="*/ 235 w 235"/>
                <a:gd name="T21" fmla="*/ 309 h 320"/>
                <a:gd name="T22" fmla="*/ 235 w 235"/>
                <a:gd name="T23" fmla="*/ 85 h 320"/>
                <a:gd name="T24" fmla="*/ 234 w 235"/>
                <a:gd name="T25" fmla="*/ 81 h 320"/>
                <a:gd name="T26" fmla="*/ 160 w 235"/>
                <a:gd name="T27" fmla="*/ 36 h 320"/>
                <a:gd name="T28" fmla="*/ 199 w 235"/>
                <a:gd name="T29" fmla="*/ 74 h 320"/>
                <a:gd name="T30" fmla="*/ 160 w 235"/>
                <a:gd name="T31" fmla="*/ 74 h 320"/>
                <a:gd name="T32" fmla="*/ 160 w 235"/>
                <a:gd name="T33" fmla="*/ 36 h 320"/>
                <a:gd name="T34" fmla="*/ 22 w 235"/>
                <a:gd name="T35" fmla="*/ 298 h 320"/>
                <a:gd name="T36" fmla="*/ 22 w 235"/>
                <a:gd name="T37" fmla="*/ 21 h 320"/>
                <a:gd name="T38" fmla="*/ 139 w 235"/>
                <a:gd name="T39" fmla="*/ 21 h 320"/>
                <a:gd name="T40" fmla="*/ 139 w 235"/>
                <a:gd name="T41" fmla="*/ 85 h 320"/>
                <a:gd name="T42" fmla="*/ 150 w 235"/>
                <a:gd name="T43" fmla="*/ 96 h 320"/>
                <a:gd name="T44" fmla="*/ 214 w 235"/>
                <a:gd name="T45" fmla="*/ 96 h 320"/>
                <a:gd name="T46" fmla="*/ 214 w 235"/>
                <a:gd name="T47" fmla="*/ 298 h 320"/>
                <a:gd name="T48" fmla="*/ 22 w 235"/>
                <a:gd name="T49" fmla="*/ 29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20">
                  <a:moveTo>
                    <a:pt x="234" y="81"/>
                  </a:moveTo>
                  <a:cubicBezTo>
                    <a:pt x="234" y="80"/>
                    <a:pt x="233" y="78"/>
                    <a:pt x="232" y="77"/>
                  </a:cubicBezTo>
                  <a:cubicBezTo>
                    <a:pt x="157" y="3"/>
                    <a:pt x="157" y="3"/>
                    <a:pt x="157" y="3"/>
                  </a:cubicBezTo>
                  <a:cubicBezTo>
                    <a:pt x="156" y="2"/>
                    <a:pt x="155" y="1"/>
                    <a:pt x="154" y="0"/>
                  </a:cubicBezTo>
                  <a:cubicBezTo>
                    <a:pt x="152" y="0"/>
                    <a:pt x="151" y="0"/>
                    <a:pt x="150" y="0"/>
                  </a:cubicBezTo>
                  <a:cubicBezTo>
                    <a:pt x="11" y="0"/>
                    <a:pt x="11" y="0"/>
                    <a:pt x="11" y="0"/>
                  </a:cubicBezTo>
                  <a:cubicBezTo>
                    <a:pt x="5" y="0"/>
                    <a:pt x="0" y="4"/>
                    <a:pt x="0" y="1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85"/>
                    <a:pt x="235" y="85"/>
                    <a:pt x="235" y="85"/>
                  </a:cubicBezTo>
                  <a:cubicBezTo>
                    <a:pt x="235" y="84"/>
                    <a:pt x="235" y="82"/>
                    <a:pt x="234" y="81"/>
                  </a:cubicBezTo>
                  <a:close/>
                  <a:moveTo>
                    <a:pt x="160" y="36"/>
                  </a:moveTo>
                  <a:cubicBezTo>
                    <a:pt x="199" y="74"/>
                    <a:pt x="199" y="74"/>
                    <a:pt x="199" y="74"/>
                  </a:cubicBezTo>
                  <a:cubicBezTo>
                    <a:pt x="160" y="74"/>
                    <a:pt x="160" y="74"/>
                    <a:pt x="160" y="74"/>
                  </a:cubicBezTo>
                  <a:lnTo>
                    <a:pt x="160" y="36"/>
                  </a:lnTo>
                  <a:close/>
                  <a:moveTo>
                    <a:pt x="22" y="298"/>
                  </a:moveTo>
                  <a:cubicBezTo>
                    <a:pt x="22" y="21"/>
                    <a:pt x="22" y="21"/>
                    <a:pt x="22" y="21"/>
                  </a:cubicBezTo>
                  <a:cubicBezTo>
                    <a:pt x="139" y="21"/>
                    <a:pt x="139" y="21"/>
                    <a:pt x="139" y="21"/>
                  </a:cubicBezTo>
                  <a:cubicBezTo>
                    <a:pt x="139" y="85"/>
                    <a:pt x="139" y="85"/>
                    <a:pt x="139" y="85"/>
                  </a:cubicBezTo>
                  <a:cubicBezTo>
                    <a:pt x="139" y="91"/>
                    <a:pt x="144" y="96"/>
                    <a:pt x="150" y="96"/>
                  </a:cubicBezTo>
                  <a:cubicBezTo>
                    <a:pt x="214" y="96"/>
                    <a:pt x="214" y="96"/>
                    <a:pt x="214" y="96"/>
                  </a:cubicBezTo>
                  <a:cubicBezTo>
                    <a:pt x="214" y="298"/>
                    <a:pt x="214" y="298"/>
                    <a:pt x="214" y="298"/>
                  </a:cubicBezTo>
                  <a:lnTo>
                    <a:pt x="22" y="2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339">
              <a:extLst>
                <a:ext uri="{FF2B5EF4-FFF2-40B4-BE49-F238E27FC236}">
                  <a16:creationId xmlns:a16="http://schemas.microsoft.com/office/drawing/2014/main" id="{BD517D46-8E69-408E-9867-816FC0169556}"/>
                </a:ext>
              </a:extLst>
            </p:cNvPr>
            <p:cNvSpPr>
              <a:spLocks/>
            </p:cNvSpPr>
            <p:nvPr/>
          </p:nvSpPr>
          <p:spPr bwMode="auto">
            <a:xfrm>
              <a:off x="4340" y="1431"/>
              <a:ext cx="99" cy="14"/>
            </a:xfrm>
            <a:custGeom>
              <a:avLst/>
              <a:gdLst>
                <a:gd name="T0" fmla="*/ 139 w 149"/>
                <a:gd name="T1" fmla="*/ 0 h 21"/>
                <a:gd name="T2" fmla="*/ 11 w 149"/>
                <a:gd name="T3" fmla="*/ 0 h 21"/>
                <a:gd name="T4" fmla="*/ 0 w 149"/>
                <a:gd name="T5" fmla="*/ 10 h 21"/>
                <a:gd name="T6" fmla="*/ 11 w 149"/>
                <a:gd name="T7" fmla="*/ 21 h 21"/>
                <a:gd name="T8" fmla="*/ 139 w 149"/>
                <a:gd name="T9" fmla="*/ 21 h 21"/>
                <a:gd name="T10" fmla="*/ 149 w 149"/>
                <a:gd name="T11" fmla="*/ 10 h 21"/>
                <a:gd name="T12" fmla="*/ 139 w 14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49" h="21">
                  <a:moveTo>
                    <a:pt x="139" y="0"/>
                  </a:moveTo>
                  <a:cubicBezTo>
                    <a:pt x="11" y="0"/>
                    <a:pt x="11" y="0"/>
                    <a:pt x="11" y="0"/>
                  </a:cubicBezTo>
                  <a:cubicBezTo>
                    <a:pt x="5" y="0"/>
                    <a:pt x="0" y="4"/>
                    <a:pt x="0" y="10"/>
                  </a:cubicBezTo>
                  <a:cubicBezTo>
                    <a:pt x="0" y="16"/>
                    <a:pt x="5" y="21"/>
                    <a:pt x="11" y="21"/>
                  </a:cubicBezTo>
                  <a:cubicBezTo>
                    <a:pt x="139" y="21"/>
                    <a:pt x="139" y="21"/>
                    <a:pt x="139" y="21"/>
                  </a:cubicBezTo>
                  <a:cubicBezTo>
                    <a:pt x="145" y="21"/>
                    <a:pt x="149" y="16"/>
                    <a:pt x="149" y="10"/>
                  </a:cubicBezTo>
                  <a:cubicBezTo>
                    <a:pt x="149" y="4"/>
                    <a:pt x="145" y="0"/>
                    <a:pt x="13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340">
              <a:extLst>
                <a:ext uri="{FF2B5EF4-FFF2-40B4-BE49-F238E27FC236}">
                  <a16:creationId xmlns:a16="http://schemas.microsoft.com/office/drawing/2014/main" id="{824B8407-3434-420D-BFCB-1A49A7DC0E72}"/>
                </a:ext>
              </a:extLst>
            </p:cNvPr>
            <p:cNvSpPr>
              <a:spLocks/>
            </p:cNvSpPr>
            <p:nvPr/>
          </p:nvSpPr>
          <p:spPr bwMode="auto">
            <a:xfrm>
              <a:off x="4340" y="1402"/>
              <a:ext cx="99" cy="14"/>
            </a:xfrm>
            <a:custGeom>
              <a:avLst/>
              <a:gdLst>
                <a:gd name="T0" fmla="*/ 139 w 149"/>
                <a:gd name="T1" fmla="*/ 0 h 21"/>
                <a:gd name="T2" fmla="*/ 11 w 149"/>
                <a:gd name="T3" fmla="*/ 0 h 21"/>
                <a:gd name="T4" fmla="*/ 0 w 149"/>
                <a:gd name="T5" fmla="*/ 11 h 21"/>
                <a:gd name="T6" fmla="*/ 11 w 149"/>
                <a:gd name="T7" fmla="*/ 21 h 21"/>
                <a:gd name="T8" fmla="*/ 139 w 149"/>
                <a:gd name="T9" fmla="*/ 21 h 21"/>
                <a:gd name="T10" fmla="*/ 149 w 149"/>
                <a:gd name="T11" fmla="*/ 11 h 21"/>
                <a:gd name="T12" fmla="*/ 139 w 14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49" h="21">
                  <a:moveTo>
                    <a:pt x="139" y="0"/>
                  </a:moveTo>
                  <a:cubicBezTo>
                    <a:pt x="11" y="0"/>
                    <a:pt x="11" y="0"/>
                    <a:pt x="11" y="0"/>
                  </a:cubicBezTo>
                  <a:cubicBezTo>
                    <a:pt x="5" y="0"/>
                    <a:pt x="0" y="5"/>
                    <a:pt x="0" y="11"/>
                  </a:cubicBezTo>
                  <a:cubicBezTo>
                    <a:pt x="0" y="17"/>
                    <a:pt x="5" y="21"/>
                    <a:pt x="11" y="21"/>
                  </a:cubicBezTo>
                  <a:cubicBezTo>
                    <a:pt x="139" y="21"/>
                    <a:pt x="139" y="21"/>
                    <a:pt x="139" y="21"/>
                  </a:cubicBezTo>
                  <a:cubicBezTo>
                    <a:pt x="145" y="21"/>
                    <a:pt x="149" y="17"/>
                    <a:pt x="149" y="11"/>
                  </a:cubicBezTo>
                  <a:cubicBezTo>
                    <a:pt x="149" y="5"/>
                    <a:pt x="145" y="0"/>
                    <a:pt x="13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341">
              <a:extLst>
                <a:ext uri="{FF2B5EF4-FFF2-40B4-BE49-F238E27FC236}">
                  <a16:creationId xmlns:a16="http://schemas.microsoft.com/office/drawing/2014/main" id="{33C23939-A478-44B8-883D-1DBBB149D475}"/>
                </a:ext>
              </a:extLst>
            </p:cNvPr>
            <p:cNvSpPr>
              <a:spLocks/>
            </p:cNvSpPr>
            <p:nvPr/>
          </p:nvSpPr>
          <p:spPr bwMode="auto">
            <a:xfrm>
              <a:off x="4340" y="1374"/>
              <a:ext cx="99" cy="14"/>
            </a:xfrm>
            <a:custGeom>
              <a:avLst/>
              <a:gdLst>
                <a:gd name="T0" fmla="*/ 139 w 149"/>
                <a:gd name="T1" fmla="*/ 0 h 22"/>
                <a:gd name="T2" fmla="*/ 11 w 149"/>
                <a:gd name="T3" fmla="*/ 0 h 22"/>
                <a:gd name="T4" fmla="*/ 0 w 149"/>
                <a:gd name="T5" fmla="*/ 11 h 22"/>
                <a:gd name="T6" fmla="*/ 11 w 149"/>
                <a:gd name="T7" fmla="*/ 22 h 22"/>
                <a:gd name="T8" fmla="*/ 139 w 149"/>
                <a:gd name="T9" fmla="*/ 22 h 22"/>
                <a:gd name="T10" fmla="*/ 149 w 149"/>
                <a:gd name="T11" fmla="*/ 11 h 22"/>
                <a:gd name="T12" fmla="*/ 139 w 14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49" h="22">
                  <a:moveTo>
                    <a:pt x="139" y="0"/>
                  </a:moveTo>
                  <a:cubicBezTo>
                    <a:pt x="11" y="0"/>
                    <a:pt x="11" y="0"/>
                    <a:pt x="11" y="0"/>
                  </a:cubicBezTo>
                  <a:cubicBezTo>
                    <a:pt x="5" y="0"/>
                    <a:pt x="0" y="5"/>
                    <a:pt x="0" y="11"/>
                  </a:cubicBezTo>
                  <a:cubicBezTo>
                    <a:pt x="0" y="17"/>
                    <a:pt x="5" y="22"/>
                    <a:pt x="11" y="22"/>
                  </a:cubicBezTo>
                  <a:cubicBezTo>
                    <a:pt x="139" y="22"/>
                    <a:pt x="139" y="22"/>
                    <a:pt x="139" y="22"/>
                  </a:cubicBezTo>
                  <a:cubicBezTo>
                    <a:pt x="145" y="22"/>
                    <a:pt x="149" y="17"/>
                    <a:pt x="149" y="11"/>
                  </a:cubicBezTo>
                  <a:cubicBezTo>
                    <a:pt x="149" y="5"/>
                    <a:pt x="145" y="0"/>
                    <a:pt x="13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342">
              <a:extLst>
                <a:ext uri="{FF2B5EF4-FFF2-40B4-BE49-F238E27FC236}">
                  <a16:creationId xmlns:a16="http://schemas.microsoft.com/office/drawing/2014/main" id="{E7FAB3DC-A931-4A02-8FCC-489D5692F9B4}"/>
                </a:ext>
              </a:extLst>
            </p:cNvPr>
            <p:cNvSpPr>
              <a:spLocks/>
            </p:cNvSpPr>
            <p:nvPr/>
          </p:nvSpPr>
          <p:spPr bwMode="auto">
            <a:xfrm>
              <a:off x="4340" y="1346"/>
              <a:ext cx="99" cy="14"/>
            </a:xfrm>
            <a:custGeom>
              <a:avLst/>
              <a:gdLst>
                <a:gd name="T0" fmla="*/ 139 w 149"/>
                <a:gd name="T1" fmla="*/ 0 h 21"/>
                <a:gd name="T2" fmla="*/ 11 w 149"/>
                <a:gd name="T3" fmla="*/ 0 h 21"/>
                <a:gd name="T4" fmla="*/ 0 w 149"/>
                <a:gd name="T5" fmla="*/ 10 h 21"/>
                <a:gd name="T6" fmla="*/ 11 w 149"/>
                <a:gd name="T7" fmla="*/ 21 h 21"/>
                <a:gd name="T8" fmla="*/ 139 w 149"/>
                <a:gd name="T9" fmla="*/ 21 h 21"/>
                <a:gd name="T10" fmla="*/ 149 w 149"/>
                <a:gd name="T11" fmla="*/ 10 h 21"/>
                <a:gd name="T12" fmla="*/ 139 w 14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49" h="21">
                  <a:moveTo>
                    <a:pt x="139" y="0"/>
                  </a:moveTo>
                  <a:cubicBezTo>
                    <a:pt x="11" y="0"/>
                    <a:pt x="11" y="0"/>
                    <a:pt x="11" y="0"/>
                  </a:cubicBezTo>
                  <a:cubicBezTo>
                    <a:pt x="5" y="0"/>
                    <a:pt x="0" y="4"/>
                    <a:pt x="0" y="10"/>
                  </a:cubicBezTo>
                  <a:cubicBezTo>
                    <a:pt x="0" y="16"/>
                    <a:pt x="5" y="21"/>
                    <a:pt x="11" y="21"/>
                  </a:cubicBezTo>
                  <a:cubicBezTo>
                    <a:pt x="139" y="21"/>
                    <a:pt x="139" y="21"/>
                    <a:pt x="139" y="21"/>
                  </a:cubicBezTo>
                  <a:cubicBezTo>
                    <a:pt x="145" y="21"/>
                    <a:pt x="149" y="16"/>
                    <a:pt x="149" y="10"/>
                  </a:cubicBezTo>
                  <a:cubicBezTo>
                    <a:pt x="149" y="4"/>
                    <a:pt x="145" y="0"/>
                    <a:pt x="13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92" name="Group 489">
            <a:extLst>
              <a:ext uri="{FF2B5EF4-FFF2-40B4-BE49-F238E27FC236}">
                <a16:creationId xmlns:a16="http://schemas.microsoft.com/office/drawing/2014/main" id="{0536A125-FA22-43C2-B9D0-DF7EEDD4D66F}"/>
              </a:ext>
            </a:extLst>
          </p:cNvPr>
          <p:cNvGrpSpPr>
            <a:grpSpLocks noChangeAspect="1"/>
          </p:cNvGrpSpPr>
          <p:nvPr/>
        </p:nvGrpSpPr>
        <p:grpSpPr bwMode="auto">
          <a:xfrm>
            <a:off x="467940" y="2158707"/>
            <a:ext cx="200088" cy="200089"/>
            <a:chOff x="2920" y="2264"/>
            <a:chExt cx="340" cy="340"/>
          </a:xfrm>
          <a:solidFill>
            <a:srgbClr val="AF9430"/>
          </a:solidFill>
        </p:grpSpPr>
        <p:sp>
          <p:nvSpPr>
            <p:cNvPr id="293" name="Freeform 490">
              <a:extLst>
                <a:ext uri="{FF2B5EF4-FFF2-40B4-BE49-F238E27FC236}">
                  <a16:creationId xmlns:a16="http://schemas.microsoft.com/office/drawing/2014/main" id="{0A9B443D-F700-4B6D-86D3-DD8A2E660FBA}"/>
                </a:ext>
              </a:extLst>
            </p:cNvPr>
            <p:cNvSpPr>
              <a:spLocks noEditPoints="1"/>
            </p:cNvSpPr>
            <p:nvPr/>
          </p:nvSpPr>
          <p:spPr bwMode="auto">
            <a:xfrm>
              <a:off x="2998" y="2363"/>
              <a:ext cx="184" cy="113"/>
            </a:xfrm>
            <a:custGeom>
              <a:avLst/>
              <a:gdLst>
                <a:gd name="T0" fmla="*/ 11 w 277"/>
                <a:gd name="T1" fmla="*/ 171 h 171"/>
                <a:gd name="T2" fmla="*/ 267 w 277"/>
                <a:gd name="T3" fmla="*/ 171 h 171"/>
                <a:gd name="T4" fmla="*/ 277 w 277"/>
                <a:gd name="T5" fmla="*/ 160 h 171"/>
                <a:gd name="T6" fmla="*/ 277 w 277"/>
                <a:gd name="T7" fmla="*/ 11 h 171"/>
                <a:gd name="T8" fmla="*/ 267 w 277"/>
                <a:gd name="T9" fmla="*/ 0 h 171"/>
                <a:gd name="T10" fmla="*/ 11 w 277"/>
                <a:gd name="T11" fmla="*/ 0 h 171"/>
                <a:gd name="T12" fmla="*/ 0 w 277"/>
                <a:gd name="T13" fmla="*/ 11 h 171"/>
                <a:gd name="T14" fmla="*/ 0 w 277"/>
                <a:gd name="T15" fmla="*/ 160 h 171"/>
                <a:gd name="T16" fmla="*/ 11 w 277"/>
                <a:gd name="T17" fmla="*/ 171 h 171"/>
                <a:gd name="T18" fmla="*/ 21 w 277"/>
                <a:gd name="T19" fmla="*/ 21 h 171"/>
                <a:gd name="T20" fmla="*/ 256 w 277"/>
                <a:gd name="T21" fmla="*/ 21 h 171"/>
                <a:gd name="T22" fmla="*/ 256 w 277"/>
                <a:gd name="T23" fmla="*/ 149 h 171"/>
                <a:gd name="T24" fmla="*/ 21 w 277"/>
                <a:gd name="T25" fmla="*/ 149 h 171"/>
                <a:gd name="T26" fmla="*/ 21 w 277"/>
                <a:gd name="T27" fmla="*/ 2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171">
                  <a:moveTo>
                    <a:pt x="11" y="171"/>
                  </a:moveTo>
                  <a:cubicBezTo>
                    <a:pt x="267" y="171"/>
                    <a:pt x="267" y="171"/>
                    <a:pt x="267" y="171"/>
                  </a:cubicBezTo>
                  <a:cubicBezTo>
                    <a:pt x="273" y="171"/>
                    <a:pt x="277" y="166"/>
                    <a:pt x="277" y="160"/>
                  </a:cubicBezTo>
                  <a:cubicBezTo>
                    <a:pt x="277" y="11"/>
                    <a:pt x="277" y="11"/>
                    <a:pt x="277" y="11"/>
                  </a:cubicBezTo>
                  <a:cubicBezTo>
                    <a:pt x="277" y="5"/>
                    <a:pt x="273" y="0"/>
                    <a:pt x="267" y="0"/>
                  </a:cubicBezTo>
                  <a:cubicBezTo>
                    <a:pt x="11" y="0"/>
                    <a:pt x="11" y="0"/>
                    <a:pt x="11" y="0"/>
                  </a:cubicBezTo>
                  <a:cubicBezTo>
                    <a:pt x="5" y="0"/>
                    <a:pt x="0" y="5"/>
                    <a:pt x="0" y="11"/>
                  </a:cubicBezTo>
                  <a:cubicBezTo>
                    <a:pt x="0" y="160"/>
                    <a:pt x="0" y="160"/>
                    <a:pt x="0" y="160"/>
                  </a:cubicBezTo>
                  <a:cubicBezTo>
                    <a:pt x="0" y="166"/>
                    <a:pt x="5" y="171"/>
                    <a:pt x="11" y="171"/>
                  </a:cubicBezTo>
                  <a:close/>
                  <a:moveTo>
                    <a:pt x="21" y="21"/>
                  </a:moveTo>
                  <a:cubicBezTo>
                    <a:pt x="256" y="21"/>
                    <a:pt x="256" y="21"/>
                    <a:pt x="256" y="21"/>
                  </a:cubicBezTo>
                  <a:cubicBezTo>
                    <a:pt x="256" y="149"/>
                    <a:pt x="256" y="149"/>
                    <a:pt x="256" y="149"/>
                  </a:cubicBezTo>
                  <a:cubicBezTo>
                    <a:pt x="21" y="149"/>
                    <a:pt x="21" y="149"/>
                    <a:pt x="21" y="149"/>
                  </a:cubicBezTo>
                  <a:lnTo>
                    <a:pt x="21"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491">
              <a:extLst>
                <a:ext uri="{FF2B5EF4-FFF2-40B4-BE49-F238E27FC236}">
                  <a16:creationId xmlns:a16="http://schemas.microsoft.com/office/drawing/2014/main" id="{AB733DC3-E86B-4452-9D81-F648FF8F078C}"/>
                </a:ext>
              </a:extLst>
            </p:cNvPr>
            <p:cNvSpPr>
              <a:spLocks/>
            </p:cNvSpPr>
            <p:nvPr/>
          </p:nvSpPr>
          <p:spPr bwMode="auto">
            <a:xfrm>
              <a:off x="2984" y="2490"/>
              <a:ext cx="212" cy="14"/>
            </a:xfrm>
            <a:custGeom>
              <a:avLst/>
              <a:gdLst>
                <a:gd name="T0" fmla="*/ 309 w 320"/>
                <a:gd name="T1" fmla="*/ 0 h 21"/>
                <a:gd name="T2" fmla="*/ 10 w 320"/>
                <a:gd name="T3" fmla="*/ 0 h 21"/>
                <a:gd name="T4" fmla="*/ 0 w 320"/>
                <a:gd name="T5" fmla="*/ 11 h 21"/>
                <a:gd name="T6" fmla="*/ 10 w 320"/>
                <a:gd name="T7" fmla="*/ 21 h 21"/>
                <a:gd name="T8" fmla="*/ 309 w 320"/>
                <a:gd name="T9" fmla="*/ 21 h 21"/>
                <a:gd name="T10" fmla="*/ 320 w 320"/>
                <a:gd name="T11" fmla="*/ 11 h 21"/>
                <a:gd name="T12" fmla="*/ 309 w 320"/>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0" h="21">
                  <a:moveTo>
                    <a:pt x="309" y="0"/>
                  </a:moveTo>
                  <a:cubicBezTo>
                    <a:pt x="10" y="0"/>
                    <a:pt x="10" y="0"/>
                    <a:pt x="10" y="0"/>
                  </a:cubicBezTo>
                  <a:cubicBezTo>
                    <a:pt x="4" y="0"/>
                    <a:pt x="0" y="5"/>
                    <a:pt x="0" y="11"/>
                  </a:cubicBezTo>
                  <a:cubicBezTo>
                    <a:pt x="0" y="17"/>
                    <a:pt x="4" y="21"/>
                    <a:pt x="10" y="21"/>
                  </a:cubicBezTo>
                  <a:cubicBezTo>
                    <a:pt x="309" y="21"/>
                    <a:pt x="309" y="21"/>
                    <a:pt x="309" y="21"/>
                  </a:cubicBezTo>
                  <a:cubicBezTo>
                    <a:pt x="315" y="21"/>
                    <a:pt x="320" y="17"/>
                    <a:pt x="320" y="11"/>
                  </a:cubicBezTo>
                  <a:cubicBezTo>
                    <a:pt x="320" y="5"/>
                    <a:pt x="315" y="0"/>
                    <a:pt x="30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492">
              <a:extLst>
                <a:ext uri="{FF2B5EF4-FFF2-40B4-BE49-F238E27FC236}">
                  <a16:creationId xmlns:a16="http://schemas.microsoft.com/office/drawing/2014/main" id="{39A0CEA1-47AD-4FCE-B878-77A1DC42F662}"/>
                </a:ext>
              </a:extLst>
            </p:cNvPr>
            <p:cNvSpPr>
              <a:spLocks noEditPoints="1"/>
            </p:cNvSpPr>
            <p:nvPr/>
          </p:nvSpPr>
          <p:spPr bwMode="auto">
            <a:xfrm>
              <a:off x="2920" y="226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96" name="Group 444">
            <a:extLst>
              <a:ext uri="{FF2B5EF4-FFF2-40B4-BE49-F238E27FC236}">
                <a16:creationId xmlns:a16="http://schemas.microsoft.com/office/drawing/2014/main" id="{94C14301-C90E-44CD-8367-9A86666351B4}"/>
              </a:ext>
            </a:extLst>
          </p:cNvPr>
          <p:cNvGrpSpPr>
            <a:grpSpLocks noChangeAspect="1"/>
          </p:cNvGrpSpPr>
          <p:nvPr/>
        </p:nvGrpSpPr>
        <p:grpSpPr bwMode="auto">
          <a:xfrm>
            <a:off x="6777514" y="4486897"/>
            <a:ext cx="201168" cy="201168"/>
            <a:chOff x="2630" y="1597"/>
            <a:chExt cx="340" cy="340"/>
          </a:xfrm>
          <a:solidFill>
            <a:srgbClr val="AB6728"/>
          </a:solidFill>
        </p:grpSpPr>
        <p:sp>
          <p:nvSpPr>
            <p:cNvPr id="297" name="Freeform 445">
              <a:extLst>
                <a:ext uri="{FF2B5EF4-FFF2-40B4-BE49-F238E27FC236}">
                  <a16:creationId xmlns:a16="http://schemas.microsoft.com/office/drawing/2014/main" id="{E1569928-4583-4B89-A7F8-2CDE4265AC8F}"/>
                </a:ext>
              </a:extLst>
            </p:cNvPr>
            <p:cNvSpPr>
              <a:spLocks noEditPoints="1"/>
            </p:cNvSpPr>
            <p:nvPr/>
          </p:nvSpPr>
          <p:spPr bwMode="auto">
            <a:xfrm>
              <a:off x="2630" y="1597"/>
              <a:ext cx="340" cy="340"/>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446">
              <a:extLst>
                <a:ext uri="{FF2B5EF4-FFF2-40B4-BE49-F238E27FC236}">
                  <a16:creationId xmlns:a16="http://schemas.microsoft.com/office/drawing/2014/main" id="{FA689A44-0B13-4C2D-97FF-71EAE0C24059}"/>
                </a:ext>
              </a:extLst>
            </p:cNvPr>
            <p:cNvSpPr>
              <a:spLocks/>
            </p:cNvSpPr>
            <p:nvPr/>
          </p:nvSpPr>
          <p:spPr bwMode="auto">
            <a:xfrm>
              <a:off x="2694" y="1661"/>
              <a:ext cx="212" cy="212"/>
            </a:xfrm>
            <a:custGeom>
              <a:avLst/>
              <a:gdLst>
                <a:gd name="T0" fmla="*/ 309 w 320"/>
                <a:gd name="T1" fmla="*/ 150 h 320"/>
                <a:gd name="T2" fmla="*/ 171 w 320"/>
                <a:gd name="T3" fmla="*/ 150 h 320"/>
                <a:gd name="T4" fmla="*/ 171 w 320"/>
                <a:gd name="T5" fmla="*/ 11 h 320"/>
                <a:gd name="T6" fmla="*/ 160 w 320"/>
                <a:gd name="T7" fmla="*/ 0 h 320"/>
                <a:gd name="T8" fmla="*/ 149 w 320"/>
                <a:gd name="T9" fmla="*/ 11 h 320"/>
                <a:gd name="T10" fmla="*/ 149 w 320"/>
                <a:gd name="T11" fmla="*/ 150 h 320"/>
                <a:gd name="T12" fmla="*/ 11 w 320"/>
                <a:gd name="T13" fmla="*/ 150 h 320"/>
                <a:gd name="T14" fmla="*/ 0 w 320"/>
                <a:gd name="T15" fmla="*/ 160 h 320"/>
                <a:gd name="T16" fmla="*/ 11 w 320"/>
                <a:gd name="T17" fmla="*/ 171 h 320"/>
                <a:gd name="T18" fmla="*/ 149 w 320"/>
                <a:gd name="T19" fmla="*/ 171 h 320"/>
                <a:gd name="T20" fmla="*/ 149 w 320"/>
                <a:gd name="T21" fmla="*/ 310 h 320"/>
                <a:gd name="T22" fmla="*/ 160 w 320"/>
                <a:gd name="T23" fmla="*/ 320 h 320"/>
                <a:gd name="T24" fmla="*/ 171 w 320"/>
                <a:gd name="T25" fmla="*/ 310 h 320"/>
                <a:gd name="T26" fmla="*/ 171 w 320"/>
                <a:gd name="T27" fmla="*/ 171 h 320"/>
                <a:gd name="T28" fmla="*/ 309 w 320"/>
                <a:gd name="T29" fmla="*/ 171 h 320"/>
                <a:gd name="T30" fmla="*/ 320 w 320"/>
                <a:gd name="T31" fmla="*/ 160 h 320"/>
                <a:gd name="T32" fmla="*/ 309 w 320"/>
                <a:gd name="T33" fmla="*/ 15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0" h="320">
                  <a:moveTo>
                    <a:pt x="309" y="150"/>
                  </a:moveTo>
                  <a:cubicBezTo>
                    <a:pt x="171" y="150"/>
                    <a:pt x="171" y="150"/>
                    <a:pt x="171" y="150"/>
                  </a:cubicBezTo>
                  <a:cubicBezTo>
                    <a:pt x="171" y="11"/>
                    <a:pt x="171" y="11"/>
                    <a:pt x="171" y="11"/>
                  </a:cubicBezTo>
                  <a:cubicBezTo>
                    <a:pt x="171" y="5"/>
                    <a:pt x="166" y="0"/>
                    <a:pt x="160" y="0"/>
                  </a:cubicBezTo>
                  <a:cubicBezTo>
                    <a:pt x="154" y="0"/>
                    <a:pt x="149" y="5"/>
                    <a:pt x="149" y="11"/>
                  </a:cubicBezTo>
                  <a:cubicBezTo>
                    <a:pt x="149" y="150"/>
                    <a:pt x="149" y="150"/>
                    <a:pt x="149" y="150"/>
                  </a:cubicBezTo>
                  <a:cubicBezTo>
                    <a:pt x="11" y="150"/>
                    <a:pt x="11" y="150"/>
                    <a:pt x="11" y="150"/>
                  </a:cubicBezTo>
                  <a:cubicBezTo>
                    <a:pt x="5" y="150"/>
                    <a:pt x="0" y="154"/>
                    <a:pt x="0" y="160"/>
                  </a:cubicBezTo>
                  <a:cubicBezTo>
                    <a:pt x="0" y="166"/>
                    <a:pt x="5" y="171"/>
                    <a:pt x="11" y="171"/>
                  </a:cubicBezTo>
                  <a:cubicBezTo>
                    <a:pt x="149" y="171"/>
                    <a:pt x="149" y="171"/>
                    <a:pt x="149" y="171"/>
                  </a:cubicBezTo>
                  <a:cubicBezTo>
                    <a:pt x="149" y="310"/>
                    <a:pt x="149" y="310"/>
                    <a:pt x="149" y="310"/>
                  </a:cubicBezTo>
                  <a:cubicBezTo>
                    <a:pt x="149" y="316"/>
                    <a:pt x="154" y="320"/>
                    <a:pt x="160" y="320"/>
                  </a:cubicBezTo>
                  <a:cubicBezTo>
                    <a:pt x="166" y="320"/>
                    <a:pt x="171" y="316"/>
                    <a:pt x="171" y="310"/>
                  </a:cubicBezTo>
                  <a:cubicBezTo>
                    <a:pt x="171" y="171"/>
                    <a:pt x="171" y="171"/>
                    <a:pt x="171" y="171"/>
                  </a:cubicBezTo>
                  <a:cubicBezTo>
                    <a:pt x="309" y="171"/>
                    <a:pt x="309" y="171"/>
                    <a:pt x="309" y="171"/>
                  </a:cubicBezTo>
                  <a:cubicBezTo>
                    <a:pt x="315" y="171"/>
                    <a:pt x="320" y="166"/>
                    <a:pt x="320" y="160"/>
                  </a:cubicBezTo>
                  <a:cubicBezTo>
                    <a:pt x="320" y="154"/>
                    <a:pt x="315" y="150"/>
                    <a:pt x="309" y="15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9" name="TextBox 298">
            <a:extLst>
              <a:ext uri="{FF2B5EF4-FFF2-40B4-BE49-F238E27FC236}">
                <a16:creationId xmlns:a16="http://schemas.microsoft.com/office/drawing/2014/main" id="{D1160679-13A0-4DF3-A9C3-D7BF9189B5BF}"/>
              </a:ext>
            </a:extLst>
          </p:cNvPr>
          <p:cNvSpPr txBox="1"/>
          <p:nvPr/>
        </p:nvSpPr>
        <p:spPr>
          <a:xfrm>
            <a:off x="7052285" y="4455704"/>
            <a:ext cx="1029089" cy="615553"/>
          </a:xfrm>
          <a:prstGeom prst="rect">
            <a:avLst/>
          </a:prstGeom>
          <a:noFill/>
        </p:spPr>
        <p:txBody>
          <a:bodyPr vert="horz" wrap="square" lIns="0" tIns="0" rIns="0" bIns="0" rtlCol="0">
            <a:spAutoFit/>
          </a:bodyPr>
          <a:lstStyle/>
          <a:p>
            <a:pPr marL="0" marR="0" lvl="0" indent="0" defTabSz="914400" rtl="0" eaLnBrk="1" fontAlgn="auto" latinLnBrk="0" hangingPunct="1">
              <a:lnSpc>
                <a:spcPct val="100000"/>
              </a:lnSpc>
              <a:spcBef>
                <a:spcPts val="200"/>
              </a:spcBef>
              <a:spcAft>
                <a:spcPts val="0"/>
              </a:spcAft>
              <a:buClrTx/>
              <a:buSzPct val="100000"/>
              <a:buFontTx/>
              <a:buNone/>
              <a:tabLst/>
              <a:defRPr/>
            </a:pPr>
            <a:r>
              <a:rPr lang="en-US" sz="1000" kern="0" dirty="0">
                <a:solidFill>
                  <a:prstClr val="black"/>
                </a:solidFill>
                <a:latin typeface="Calibri" panose="020F0502020204030204" pitchFamily="34" charset="0"/>
                <a:ea typeface="Open Sans" panose="020B0606030504020204" pitchFamily="34" charset="0"/>
                <a:cs typeface="Calibri" panose="020F0502020204030204" pitchFamily="34" charset="0"/>
              </a:rPr>
              <a:t>RLDS views Google Doc to initiate quarantine efforts for Close Contacts</a:t>
            </a:r>
            <a:endParaRPr kumimoji="0" lang="en-US" sz="1000" b="0" i="0" strike="noStrike" kern="0" cap="none" spc="0" normalizeH="0" baseline="0" noProof="0" dirty="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1738486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CBF63FD-E534-4BFA-995B-861F8201310D}"/>
              </a:ext>
            </a:extLst>
          </p:cNvPr>
          <p:cNvSpPr/>
          <p:nvPr/>
        </p:nvSpPr>
        <p:spPr>
          <a:xfrm>
            <a:off x="106017" y="288235"/>
            <a:ext cx="11979966" cy="6450495"/>
          </a:xfrm>
          <a:prstGeom prst="rect">
            <a:avLst/>
          </a:prstGeom>
          <a:noFill/>
          <a:ln w="28575">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6DAA8C15-115E-47FF-BCD6-9A11AA4E4D76}"/>
              </a:ext>
            </a:extLst>
          </p:cNvPr>
          <p:cNvSpPr/>
          <p:nvPr/>
        </p:nvSpPr>
        <p:spPr>
          <a:xfrm>
            <a:off x="106017" y="6291470"/>
            <a:ext cx="11979959" cy="447260"/>
          </a:xfrm>
          <a:prstGeom prst="rect">
            <a:avLst/>
          </a:prstGeom>
          <a:solidFill>
            <a:srgbClr val="FFC425"/>
          </a:solidFill>
          <a:ln>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Arrow: Pentagon 23">
            <a:extLst>
              <a:ext uri="{FF2B5EF4-FFF2-40B4-BE49-F238E27FC236}">
                <a16:creationId xmlns:a16="http://schemas.microsoft.com/office/drawing/2014/main" id="{E3DC74B8-7D67-4B79-9613-238A0E101580}"/>
              </a:ext>
            </a:extLst>
          </p:cNvPr>
          <p:cNvSpPr/>
          <p:nvPr/>
        </p:nvSpPr>
        <p:spPr>
          <a:xfrm>
            <a:off x="104467" y="74544"/>
            <a:ext cx="3657600" cy="417633"/>
          </a:xfrm>
          <a:prstGeom prst="homePlate">
            <a:avLst/>
          </a:prstGeom>
          <a:solidFill>
            <a:srgbClr val="FFC425"/>
          </a:solidFill>
          <a:ln>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a:ln>
                  <a:noFill/>
                </a:ln>
                <a:solidFill>
                  <a:srgbClr val="492F24"/>
                </a:solidFill>
                <a:effectLst/>
                <a:uLnTx/>
                <a:uFillTx/>
                <a:latin typeface="Calibri" panose="020F0502020204030204"/>
                <a:ea typeface="+mn-ea"/>
                <a:cs typeface="+mn-cs"/>
              </a:rPr>
              <a:t>Return to Campus</a:t>
            </a:r>
          </a:p>
        </p:txBody>
      </p:sp>
      <p:sp>
        <p:nvSpPr>
          <p:cNvPr id="3" name="TextBox 2">
            <a:extLst>
              <a:ext uri="{FF2B5EF4-FFF2-40B4-BE49-F238E27FC236}">
                <a16:creationId xmlns:a16="http://schemas.microsoft.com/office/drawing/2014/main" id="{3745B9E7-431C-4575-9BEC-AF28E8637DC8}"/>
              </a:ext>
            </a:extLst>
          </p:cNvPr>
          <p:cNvSpPr txBox="1"/>
          <p:nvPr/>
        </p:nvSpPr>
        <p:spPr>
          <a:xfrm>
            <a:off x="11589488" y="6361951"/>
            <a:ext cx="36397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9D112A-74B2-4207-91C0-BA374604D67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92170C15-045B-4D98-A4A9-21C3B742F990}"/>
              </a:ext>
            </a:extLst>
          </p:cNvPr>
          <p:cNvSpPr txBox="1"/>
          <p:nvPr/>
        </p:nvSpPr>
        <p:spPr>
          <a:xfrm>
            <a:off x="7648024" y="730512"/>
            <a:ext cx="731691" cy="307777"/>
          </a:xfrm>
          <a:prstGeom prst="rect">
            <a:avLst/>
          </a:prstGeom>
          <a:noFill/>
        </p:spPr>
        <p:txBody>
          <a:bodyPr wrap="square" rtlCol="0">
            <a:spAutoFit/>
          </a:bodyPr>
          <a:lstStyle/>
          <a:p>
            <a:r>
              <a:rPr lang="en-US" sz="1400" b="1" dirty="0">
                <a:solidFill>
                  <a:schemeClr val="tx1">
                    <a:lumMod val="65000"/>
                    <a:lumOff val="35000"/>
                  </a:schemeClr>
                </a:solidFill>
              </a:rPr>
              <a:t>Union</a:t>
            </a:r>
          </a:p>
        </p:txBody>
      </p:sp>
      <p:sp>
        <p:nvSpPr>
          <p:cNvPr id="57" name="TextBox 56">
            <a:extLst>
              <a:ext uri="{FF2B5EF4-FFF2-40B4-BE49-F238E27FC236}">
                <a16:creationId xmlns:a16="http://schemas.microsoft.com/office/drawing/2014/main" id="{9D9F48E0-8F2F-4CBE-8C40-D3683CCB8370}"/>
              </a:ext>
            </a:extLst>
          </p:cNvPr>
          <p:cNvSpPr txBox="1"/>
          <p:nvPr/>
        </p:nvSpPr>
        <p:spPr>
          <a:xfrm>
            <a:off x="10154801" y="1587804"/>
            <a:ext cx="2583136" cy="307777"/>
          </a:xfrm>
          <a:prstGeom prst="rect">
            <a:avLst/>
          </a:prstGeom>
          <a:noFill/>
        </p:spPr>
        <p:txBody>
          <a:bodyPr wrap="square" rtlCol="0">
            <a:spAutoFit/>
          </a:bodyPr>
          <a:lstStyle/>
          <a:p>
            <a:r>
              <a:rPr lang="en-US" sz="1400" b="1" dirty="0">
                <a:solidFill>
                  <a:schemeClr val="tx1">
                    <a:lumMod val="65000"/>
                    <a:lumOff val="35000"/>
                  </a:schemeClr>
                </a:solidFill>
              </a:rPr>
              <a:t>Crane-Hill Cafeteria</a:t>
            </a:r>
          </a:p>
        </p:txBody>
      </p:sp>
      <p:pic>
        <p:nvPicPr>
          <p:cNvPr id="62" name="Picture 61" descr="A picture containing drawing&#10;&#10;Description automatically generated">
            <a:extLst>
              <a:ext uri="{FF2B5EF4-FFF2-40B4-BE49-F238E27FC236}">
                <a16:creationId xmlns:a16="http://schemas.microsoft.com/office/drawing/2014/main" id="{43DFD048-4E8F-46A2-A17F-1DA06D55D0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4534" y="6341527"/>
            <a:ext cx="2087678" cy="367024"/>
          </a:xfrm>
          <a:prstGeom prst="rect">
            <a:avLst/>
          </a:prstGeom>
        </p:spPr>
      </p:pic>
      <p:sp>
        <p:nvSpPr>
          <p:cNvPr id="65" name="TextBox 64">
            <a:extLst>
              <a:ext uri="{FF2B5EF4-FFF2-40B4-BE49-F238E27FC236}">
                <a16:creationId xmlns:a16="http://schemas.microsoft.com/office/drawing/2014/main" id="{5C5D1423-8796-4D1F-9ABC-465CC14D9D54}"/>
              </a:ext>
            </a:extLst>
          </p:cNvPr>
          <p:cNvSpPr txBox="1"/>
          <p:nvPr/>
        </p:nvSpPr>
        <p:spPr>
          <a:xfrm>
            <a:off x="4495800" y="98694"/>
            <a:ext cx="3200400" cy="36576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92F24"/>
                </a:solidFill>
                <a:effectLst/>
                <a:uLnTx/>
                <a:uFillTx/>
                <a:latin typeface="Calibri" panose="020F0502020204030204"/>
                <a:ea typeface="+mn-ea"/>
                <a:cs typeface="+mn-cs"/>
              </a:rPr>
              <a:t>Surveillance Testing Program</a:t>
            </a:r>
          </a:p>
        </p:txBody>
      </p:sp>
      <p:grpSp>
        <p:nvGrpSpPr>
          <p:cNvPr id="67" name="Group 66">
            <a:extLst>
              <a:ext uri="{FF2B5EF4-FFF2-40B4-BE49-F238E27FC236}">
                <a16:creationId xmlns:a16="http://schemas.microsoft.com/office/drawing/2014/main" id="{4C474B4B-01C7-4EBA-B2DE-D9C3D714B44C}"/>
              </a:ext>
            </a:extLst>
          </p:cNvPr>
          <p:cNvGrpSpPr/>
          <p:nvPr/>
        </p:nvGrpSpPr>
        <p:grpSpPr>
          <a:xfrm>
            <a:off x="599279" y="876004"/>
            <a:ext cx="5496721" cy="338554"/>
            <a:chOff x="568682" y="849936"/>
            <a:chExt cx="12993130" cy="339394"/>
          </a:xfrm>
        </p:grpSpPr>
        <p:cxnSp>
          <p:nvCxnSpPr>
            <p:cNvPr id="68" name="Straight Connector 67">
              <a:extLst>
                <a:ext uri="{FF2B5EF4-FFF2-40B4-BE49-F238E27FC236}">
                  <a16:creationId xmlns:a16="http://schemas.microsoft.com/office/drawing/2014/main" id="{11508120-1E24-4BD4-8968-6A973E37009C}"/>
                </a:ext>
              </a:extLst>
            </p:cNvPr>
            <p:cNvCxnSpPr>
              <a:cxnSpLocks/>
            </p:cNvCxnSpPr>
            <p:nvPr/>
          </p:nvCxnSpPr>
          <p:spPr>
            <a:xfrm>
              <a:off x="568682" y="1037387"/>
              <a:ext cx="1299313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485BC35F-AABF-44F3-99A9-BDB8FDBD2EFC}"/>
                </a:ext>
              </a:extLst>
            </p:cNvPr>
            <p:cNvSpPr/>
            <p:nvPr/>
          </p:nvSpPr>
          <p:spPr>
            <a:xfrm>
              <a:off x="3091394" y="849936"/>
              <a:ext cx="7997950" cy="339394"/>
            </a:xfrm>
            <a:prstGeom prst="rect">
              <a:avLst/>
            </a:prstGeom>
            <a:solidFill>
              <a:schemeClr val="bg1"/>
            </a:solidFill>
          </p:spPr>
          <p:txBody>
            <a:bodyPr wrap="square">
              <a:spAutoFit/>
            </a:bodyPr>
            <a:lstStyle/>
            <a:p>
              <a:pPr marL="0" marR="0" lvl="0" indent="0" algn="ctr" defTabSz="121612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Surveillance Testing Program</a:t>
              </a:r>
            </a:p>
          </p:txBody>
        </p:sp>
      </p:grpSp>
      <p:sp>
        <p:nvSpPr>
          <p:cNvPr id="70" name="Rectangle 69">
            <a:extLst>
              <a:ext uri="{FF2B5EF4-FFF2-40B4-BE49-F238E27FC236}">
                <a16:creationId xmlns:a16="http://schemas.microsoft.com/office/drawing/2014/main" id="{FCE872BD-2E05-403C-82F7-5430F9B57A25}"/>
              </a:ext>
            </a:extLst>
          </p:cNvPr>
          <p:cNvSpPr/>
          <p:nvPr/>
        </p:nvSpPr>
        <p:spPr>
          <a:xfrm>
            <a:off x="1333867" y="1337849"/>
            <a:ext cx="4716671" cy="769441"/>
          </a:xfrm>
          <a:prstGeom prst="rect">
            <a:avLst/>
          </a:prstGeom>
        </p:spPr>
        <p:txBody>
          <a:bodyPr wrap="square">
            <a:spAutoFit/>
          </a:bodyPr>
          <a:lstStyle/>
          <a:p>
            <a:pPr marL="0" marR="0" lvl="0" indent="0" algn="l" defTabSz="1216122" rtl="0" eaLnBrk="1" fontAlgn="auto" latinLnBrk="0" hangingPunct="1">
              <a:lnSpc>
                <a:spcPct val="100000"/>
              </a:lnSpc>
              <a:spcBef>
                <a:spcPts val="0"/>
              </a:spcBef>
              <a:spcAft>
                <a:spcPts val="0"/>
              </a:spcAft>
              <a:buClrTx/>
              <a:buSzTx/>
              <a:buFontTx/>
              <a:buNone/>
              <a:tabLst/>
              <a:defRPr/>
            </a:pPr>
            <a:r>
              <a:rPr lang="en-US" sz="1600" b="1" dirty="0">
                <a:solidFill>
                  <a:prstClr val="black"/>
                </a:solidFill>
                <a:ea typeface="Open Sans" panose="020B0606030504020204" pitchFamily="34" charset="0"/>
                <a:cs typeface="Open Sans" panose="020B0606030504020204" pitchFamily="34" charset="0"/>
              </a:rPr>
              <a:t>Who:</a:t>
            </a:r>
            <a:endParaRPr kumimoji="0" lang="en-US" sz="1600" b="1"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endParaRPr>
          </a:p>
          <a:p>
            <a:pPr lvl="0" defTabSz="1216122">
              <a:defRPr/>
            </a:pPr>
            <a:r>
              <a:rPr lang="en-US" sz="1400" dirty="0">
                <a:solidFill>
                  <a:prstClr val="black"/>
                </a:solidFill>
                <a:ea typeface="Open Sans" panose="020B0606030504020204" pitchFamily="34" charset="0"/>
                <a:cs typeface="Open Sans" panose="020B0606030504020204" pitchFamily="34" charset="0"/>
              </a:rPr>
              <a:t>All students, faculty and staff who live on campus or are coming to campus in Phase 3 and Phase 4.</a:t>
            </a:r>
          </a:p>
        </p:txBody>
      </p:sp>
      <p:cxnSp>
        <p:nvCxnSpPr>
          <p:cNvPr id="71" name="Straight Connector 70">
            <a:extLst>
              <a:ext uri="{FF2B5EF4-FFF2-40B4-BE49-F238E27FC236}">
                <a16:creationId xmlns:a16="http://schemas.microsoft.com/office/drawing/2014/main" id="{C25B21DF-7206-4B95-817E-66F94DB41642}"/>
              </a:ext>
            </a:extLst>
          </p:cNvPr>
          <p:cNvCxnSpPr>
            <a:cxnSpLocks/>
          </p:cNvCxnSpPr>
          <p:nvPr/>
        </p:nvCxnSpPr>
        <p:spPr>
          <a:xfrm>
            <a:off x="1161704" y="1513840"/>
            <a:ext cx="0" cy="504013"/>
          </a:xfrm>
          <a:prstGeom prst="line">
            <a:avLst/>
          </a:prstGeom>
          <a:ln w="38100">
            <a:solidFill>
              <a:srgbClr val="FFC425"/>
            </a:solidFill>
          </a:ln>
        </p:spPr>
        <p:style>
          <a:lnRef idx="1">
            <a:schemeClr val="accent1"/>
          </a:lnRef>
          <a:fillRef idx="0">
            <a:schemeClr val="accent1"/>
          </a:fillRef>
          <a:effectRef idx="0">
            <a:schemeClr val="accent1"/>
          </a:effectRef>
          <a:fontRef idx="minor">
            <a:schemeClr val="tx1"/>
          </a:fontRef>
        </p:style>
      </p:cxnSp>
      <p:sp>
        <p:nvSpPr>
          <p:cNvPr id="77" name="Freeform 73">
            <a:extLst>
              <a:ext uri="{FF2B5EF4-FFF2-40B4-BE49-F238E27FC236}">
                <a16:creationId xmlns:a16="http://schemas.microsoft.com/office/drawing/2014/main" id="{F3525F2E-1574-4F4F-8D87-927AB2750FFC}"/>
              </a:ext>
            </a:extLst>
          </p:cNvPr>
          <p:cNvSpPr>
            <a:spLocks noEditPoints="1"/>
          </p:cNvSpPr>
          <p:nvPr/>
        </p:nvSpPr>
        <p:spPr bwMode="auto">
          <a:xfrm>
            <a:off x="406160" y="1473526"/>
            <a:ext cx="522288" cy="522288"/>
          </a:xfrm>
          <a:custGeom>
            <a:avLst/>
            <a:gdLst>
              <a:gd name="T0" fmla="*/ 312 w 657"/>
              <a:gd name="T1" fmla="*/ 657 h 657"/>
              <a:gd name="T2" fmla="*/ 262 w 657"/>
              <a:gd name="T3" fmla="*/ 650 h 657"/>
              <a:gd name="T4" fmla="*/ 200 w 657"/>
              <a:gd name="T5" fmla="*/ 632 h 657"/>
              <a:gd name="T6" fmla="*/ 120 w 657"/>
              <a:gd name="T7" fmla="*/ 582 h 657"/>
              <a:gd name="T8" fmla="*/ 57 w 657"/>
              <a:gd name="T9" fmla="*/ 512 h 657"/>
              <a:gd name="T10" fmla="*/ 15 w 657"/>
              <a:gd name="T11" fmla="*/ 426 h 657"/>
              <a:gd name="T12" fmla="*/ 4 w 657"/>
              <a:gd name="T13" fmla="*/ 379 h 657"/>
              <a:gd name="T14" fmla="*/ 0 w 657"/>
              <a:gd name="T15" fmla="*/ 328 h 657"/>
              <a:gd name="T16" fmla="*/ 2 w 657"/>
              <a:gd name="T17" fmla="*/ 294 h 657"/>
              <a:gd name="T18" fmla="*/ 10 w 657"/>
              <a:gd name="T19" fmla="*/ 246 h 657"/>
              <a:gd name="T20" fmla="*/ 39 w 657"/>
              <a:gd name="T21" fmla="*/ 172 h 657"/>
              <a:gd name="T22" fmla="*/ 96 w 657"/>
              <a:gd name="T23" fmla="*/ 95 h 657"/>
              <a:gd name="T24" fmla="*/ 172 w 657"/>
              <a:gd name="T25" fmla="*/ 39 h 657"/>
              <a:gd name="T26" fmla="*/ 246 w 657"/>
              <a:gd name="T27" fmla="*/ 9 h 657"/>
              <a:gd name="T28" fmla="*/ 295 w 657"/>
              <a:gd name="T29" fmla="*/ 1 h 657"/>
              <a:gd name="T30" fmla="*/ 328 w 657"/>
              <a:gd name="T31" fmla="*/ 0 h 657"/>
              <a:gd name="T32" fmla="*/ 379 w 657"/>
              <a:gd name="T33" fmla="*/ 4 h 657"/>
              <a:gd name="T34" fmla="*/ 426 w 657"/>
              <a:gd name="T35" fmla="*/ 15 h 657"/>
              <a:gd name="T36" fmla="*/ 512 w 657"/>
              <a:gd name="T37" fmla="*/ 56 h 657"/>
              <a:gd name="T38" fmla="*/ 582 w 657"/>
              <a:gd name="T39" fmla="*/ 119 h 657"/>
              <a:gd name="T40" fmla="*/ 632 w 657"/>
              <a:gd name="T41" fmla="*/ 200 h 657"/>
              <a:gd name="T42" fmla="*/ 651 w 657"/>
              <a:gd name="T43" fmla="*/ 262 h 657"/>
              <a:gd name="T44" fmla="*/ 657 w 657"/>
              <a:gd name="T45" fmla="*/ 312 h 657"/>
              <a:gd name="T46" fmla="*/ 657 w 657"/>
              <a:gd name="T47" fmla="*/ 345 h 657"/>
              <a:gd name="T48" fmla="*/ 651 w 657"/>
              <a:gd name="T49" fmla="*/ 395 h 657"/>
              <a:gd name="T50" fmla="*/ 632 w 657"/>
              <a:gd name="T51" fmla="*/ 457 h 657"/>
              <a:gd name="T52" fmla="*/ 582 w 657"/>
              <a:gd name="T53" fmla="*/ 537 h 657"/>
              <a:gd name="T54" fmla="*/ 512 w 657"/>
              <a:gd name="T55" fmla="*/ 601 h 657"/>
              <a:gd name="T56" fmla="*/ 426 w 657"/>
              <a:gd name="T57" fmla="*/ 642 h 657"/>
              <a:gd name="T58" fmla="*/ 379 w 657"/>
              <a:gd name="T59" fmla="*/ 653 h 657"/>
              <a:gd name="T60" fmla="*/ 328 w 657"/>
              <a:gd name="T61" fmla="*/ 657 h 657"/>
              <a:gd name="T62" fmla="*/ 328 w 657"/>
              <a:gd name="T63" fmla="*/ 37 h 657"/>
              <a:gd name="T64" fmla="*/ 242 w 657"/>
              <a:gd name="T65" fmla="*/ 50 h 657"/>
              <a:gd name="T66" fmla="*/ 166 w 657"/>
              <a:gd name="T67" fmla="*/ 87 h 657"/>
              <a:gd name="T68" fmla="*/ 104 w 657"/>
              <a:gd name="T69" fmla="*/ 144 h 657"/>
              <a:gd name="T70" fmla="*/ 61 w 657"/>
              <a:gd name="T71" fmla="*/ 215 h 657"/>
              <a:gd name="T72" fmla="*/ 39 w 657"/>
              <a:gd name="T73" fmla="*/ 298 h 657"/>
              <a:gd name="T74" fmla="*/ 39 w 657"/>
              <a:gd name="T75" fmla="*/ 359 h 657"/>
              <a:gd name="T76" fmla="*/ 61 w 657"/>
              <a:gd name="T77" fmla="*/ 442 h 657"/>
              <a:gd name="T78" fmla="*/ 104 w 657"/>
              <a:gd name="T79" fmla="*/ 513 h 657"/>
              <a:gd name="T80" fmla="*/ 166 w 657"/>
              <a:gd name="T81" fmla="*/ 570 h 657"/>
              <a:gd name="T82" fmla="*/ 242 w 657"/>
              <a:gd name="T83" fmla="*/ 606 h 657"/>
              <a:gd name="T84" fmla="*/ 328 w 657"/>
              <a:gd name="T85" fmla="*/ 619 h 657"/>
              <a:gd name="T86" fmla="*/ 387 w 657"/>
              <a:gd name="T87" fmla="*/ 614 h 657"/>
              <a:gd name="T88" fmla="*/ 468 w 657"/>
              <a:gd name="T89" fmla="*/ 585 h 657"/>
              <a:gd name="T90" fmla="*/ 535 w 657"/>
              <a:gd name="T91" fmla="*/ 535 h 657"/>
              <a:gd name="T92" fmla="*/ 585 w 657"/>
              <a:gd name="T93" fmla="*/ 468 h 657"/>
              <a:gd name="T94" fmla="*/ 614 w 657"/>
              <a:gd name="T95" fmla="*/ 387 h 657"/>
              <a:gd name="T96" fmla="*/ 620 w 657"/>
              <a:gd name="T97" fmla="*/ 328 h 657"/>
              <a:gd name="T98" fmla="*/ 606 w 657"/>
              <a:gd name="T99" fmla="*/ 242 h 657"/>
              <a:gd name="T100" fmla="*/ 570 w 657"/>
              <a:gd name="T101" fmla="*/ 165 h 657"/>
              <a:gd name="T102" fmla="*/ 514 w 657"/>
              <a:gd name="T103" fmla="*/ 103 h 657"/>
              <a:gd name="T104" fmla="*/ 442 w 657"/>
              <a:gd name="T105" fmla="*/ 60 h 657"/>
              <a:gd name="T106" fmla="*/ 359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8" y="657"/>
                </a:moveTo>
                <a:lnTo>
                  <a:pt x="328" y="657"/>
                </a:lnTo>
                <a:lnTo>
                  <a:pt x="312" y="657"/>
                </a:lnTo>
                <a:lnTo>
                  <a:pt x="295" y="656"/>
                </a:lnTo>
                <a:lnTo>
                  <a:pt x="278" y="653"/>
                </a:lnTo>
                <a:lnTo>
                  <a:pt x="262" y="650"/>
                </a:lnTo>
                <a:lnTo>
                  <a:pt x="246" y="646"/>
                </a:lnTo>
                <a:lnTo>
                  <a:pt x="231" y="642"/>
                </a:lnTo>
                <a:lnTo>
                  <a:pt x="200" y="632"/>
                </a:lnTo>
                <a:lnTo>
                  <a:pt x="172" y="618"/>
                </a:lnTo>
                <a:lnTo>
                  <a:pt x="145" y="601"/>
                </a:lnTo>
                <a:lnTo>
                  <a:pt x="120" y="582"/>
                </a:lnTo>
                <a:lnTo>
                  <a:pt x="96" y="560"/>
                </a:lnTo>
                <a:lnTo>
                  <a:pt x="75" y="537"/>
                </a:lnTo>
                <a:lnTo>
                  <a:pt x="57" y="512"/>
                </a:lnTo>
                <a:lnTo>
                  <a:pt x="39" y="485"/>
                </a:lnTo>
                <a:lnTo>
                  <a:pt x="26" y="457"/>
                </a:lnTo>
                <a:lnTo>
                  <a:pt x="15" y="426"/>
                </a:lnTo>
                <a:lnTo>
                  <a:pt x="10" y="411"/>
                </a:lnTo>
                <a:lnTo>
                  <a:pt x="7" y="395"/>
                </a:lnTo>
                <a:lnTo>
                  <a:pt x="4" y="379"/>
                </a:lnTo>
                <a:lnTo>
                  <a:pt x="2" y="361"/>
                </a:lnTo>
                <a:lnTo>
                  <a:pt x="0" y="345"/>
                </a:lnTo>
                <a:lnTo>
                  <a:pt x="0" y="328"/>
                </a:lnTo>
                <a:lnTo>
                  <a:pt x="0" y="328"/>
                </a:lnTo>
                <a:lnTo>
                  <a:pt x="0" y="312"/>
                </a:lnTo>
                <a:lnTo>
                  <a:pt x="2" y="294"/>
                </a:lnTo>
                <a:lnTo>
                  <a:pt x="4" y="278"/>
                </a:lnTo>
                <a:lnTo>
                  <a:pt x="7" y="262"/>
                </a:lnTo>
                <a:lnTo>
                  <a:pt x="10" y="246"/>
                </a:lnTo>
                <a:lnTo>
                  <a:pt x="15" y="231"/>
                </a:lnTo>
                <a:lnTo>
                  <a:pt x="26" y="200"/>
                </a:lnTo>
                <a:lnTo>
                  <a:pt x="39" y="172"/>
                </a:lnTo>
                <a:lnTo>
                  <a:pt x="57" y="145"/>
                </a:lnTo>
                <a:lnTo>
                  <a:pt x="75" y="119"/>
                </a:lnTo>
                <a:lnTo>
                  <a:pt x="96" y="95"/>
                </a:lnTo>
                <a:lnTo>
                  <a:pt x="120" y="75"/>
                </a:lnTo>
                <a:lnTo>
                  <a:pt x="145" y="56"/>
                </a:lnTo>
                <a:lnTo>
                  <a:pt x="172" y="39"/>
                </a:lnTo>
                <a:lnTo>
                  <a:pt x="200" y="25"/>
                </a:lnTo>
                <a:lnTo>
                  <a:pt x="231" y="15"/>
                </a:lnTo>
                <a:lnTo>
                  <a:pt x="246" y="9"/>
                </a:lnTo>
                <a:lnTo>
                  <a:pt x="262" y="7"/>
                </a:lnTo>
                <a:lnTo>
                  <a:pt x="278" y="4"/>
                </a:lnTo>
                <a:lnTo>
                  <a:pt x="295" y="1"/>
                </a:lnTo>
                <a:lnTo>
                  <a:pt x="312" y="0"/>
                </a:lnTo>
                <a:lnTo>
                  <a:pt x="328" y="0"/>
                </a:lnTo>
                <a:lnTo>
                  <a:pt x="328" y="0"/>
                </a:lnTo>
                <a:lnTo>
                  <a:pt x="346" y="0"/>
                </a:lnTo>
                <a:lnTo>
                  <a:pt x="362" y="1"/>
                </a:lnTo>
                <a:lnTo>
                  <a:pt x="379" y="4"/>
                </a:lnTo>
                <a:lnTo>
                  <a:pt x="395" y="7"/>
                </a:lnTo>
                <a:lnTo>
                  <a:pt x="411" y="9"/>
                </a:lnTo>
                <a:lnTo>
                  <a:pt x="426" y="15"/>
                </a:lnTo>
                <a:lnTo>
                  <a:pt x="457" y="25"/>
                </a:lnTo>
                <a:lnTo>
                  <a:pt x="485" y="39"/>
                </a:lnTo>
                <a:lnTo>
                  <a:pt x="512" y="56"/>
                </a:lnTo>
                <a:lnTo>
                  <a:pt x="538" y="75"/>
                </a:lnTo>
                <a:lnTo>
                  <a:pt x="561" y="95"/>
                </a:lnTo>
                <a:lnTo>
                  <a:pt x="582" y="119"/>
                </a:lnTo>
                <a:lnTo>
                  <a:pt x="601" y="145"/>
                </a:lnTo>
                <a:lnTo>
                  <a:pt x="618" y="172"/>
                </a:lnTo>
                <a:lnTo>
                  <a:pt x="632" y="200"/>
                </a:lnTo>
                <a:lnTo>
                  <a:pt x="643" y="231"/>
                </a:lnTo>
                <a:lnTo>
                  <a:pt x="648" y="246"/>
                </a:lnTo>
                <a:lnTo>
                  <a:pt x="651" y="262"/>
                </a:lnTo>
                <a:lnTo>
                  <a:pt x="653" y="278"/>
                </a:lnTo>
                <a:lnTo>
                  <a:pt x="656" y="294"/>
                </a:lnTo>
                <a:lnTo>
                  <a:pt x="657" y="312"/>
                </a:lnTo>
                <a:lnTo>
                  <a:pt x="657" y="328"/>
                </a:lnTo>
                <a:lnTo>
                  <a:pt x="657" y="328"/>
                </a:lnTo>
                <a:lnTo>
                  <a:pt x="657" y="345"/>
                </a:lnTo>
                <a:lnTo>
                  <a:pt x="656" y="361"/>
                </a:lnTo>
                <a:lnTo>
                  <a:pt x="653" y="379"/>
                </a:lnTo>
                <a:lnTo>
                  <a:pt x="651" y="395"/>
                </a:lnTo>
                <a:lnTo>
                  <a:pt x="648" y="411"/>
                </a:lnTo>
                <a:lnTo>
                  <a:pt x="643" y="426"/>
                </a:lnTo>
                <a:lnTo>
                  <a:pt x="632" y="457"/>
                </a:lnTo>
                <a:lnTo>
                  <a:pt x="618" y="485"/>
                </a:lnTo>
                <a:lnTo>
                  <a:pt x="601" y="512"/>
                </a:lnTo>
                <a:lnTo>
                  <a:pt x="582" y="537"/>
                </a:lnTo>
                <a:lnTo>
                  <a:pt x="561" y="560"/>
                </a:lnTo>
                <a:lnTo>
                  <a:pt x="538" y="582"/>
                </a:lnTo>
                <a:lnTo>
                  <a:pt x="512" y="601"/>
                </a:lnTo>
                <a:lnTo>
                  <a:pt x="485" y="618"/>
                </a:lnTo>
                <a:lnTo>
                  <a:pt x="457" y="632"/>
                </a:lnTo>
                <a:lnTo>
                  <a:pt x="426" y="642"/>
                </a:lnTo>
                <a:lnTo>
                  <a:pt x="411" y="646"/>
                </a:lnTo>
                <a:lnTo>
                  <a:pt x="395" y="650"/>
                </a:lnTo>
                <a:lnTo>
                  <a:pt x="379" y="653"/>
                </a:lnTo>
                <a:lnTo>
                  <a:pt x="362" y="656"/>
                </a:lnTo>
                <a:lnTo>
                  <a:pt x="346" y="657"/>
                </a:lnTo>
                <a:lnTo>
                  <a:pt x="328" y="657"/>
                </a:lnTo>
                <a:lnTo>
                  <a:pt x="328" y="657"/>
                </a:lnTo>
                <a:close/>
                <a:moveTo>
                  <a:pt x="328" y="37"/>
                </a:moveTo>
                <a:lnTo>
                  <a:pt x="328" y="37"/>
                </a:lnTo>
                <a:lnTo>
                  <a:pt x="299" y="39"/>
                </a:lnTo>
                <a:lnTo>
                  <a:pt x="270" y="43"/>
                </a:lnTo>
                <a:lnTo>
                  <a:pt x="242" y="50"/>
                </a:lnTo>
                <a:lnTo>
                  <a:pt x="215" y="60"/>
                </a:lnTo>
                <a:lnTo>
                  <a:pt x="190" y="72"/>
                </a:lnTo>
                <a:lnTo>
                  <a:pt x="166" y="87"/>
                </a:lnTo>
                <a:lnTo>
                  <a:pt x="144" y="103"/>
                </a:lnTo>
                <a:lnTo>
                  <a:pt x="123" y="122"/>
                </a:lnTo>
                <a:lnTo>
                  <a:pt x="104" y="144"/>
                </a:lnTo>
                <a:lnTo>
                  <a:pt x="88" y="165"/>
                </a:lnTo>
                <a:lnTo>
                  <a:pt x="73" y="189"/>
                </a:lnTo>
                <a:lnTo>
                  <a:pt x="61" y="215"/>
                </a:lnTo>
                <a:lnTo>
                  <a:pt x="50" y="242"/>
                </a:lnTo>
                <a:lnTo>
                  <a:pt x="43" y="270"/>
                </a:lnTo>
                <a:lnTo>
                  <a:pt x="39" y="298"/>
                </a:lnTo>
                <a:lnTo>
                  <a:pt x="38" y="328"/>
                </a:lnTo>
                <a:lnTo>
                  <a:pt x="38" y="328"/>
                </a:lnTo>
                <a:lnTo>
                  <a:pt x="39" y="359"/>
                </a:lnTo>
                <a:lnTo>
                  <a:pt x="43" y="387"/>
                </a:lnTo>
                <a:lnTo>
                  <a:pt x="50" y="415"/>
                </a:lnTo>
                <a:lnTo>
                  <a:pt x="61" y="442"/>
                </a:lnTo>
                <a:lnTo>
                  <a:pt x="73" y="468"/>
                </a:lnTo>
                <a:lnTo>
                  <a:pt x="88" y="492"/>
                </a:lnTo>
                <a:lnTo>
                  <a:pt x="104" y="513"/>
                </a:lnTo>
                <a:lnTo>
                  <a:pt x="123" y="535"/>
                </a:lnTo>
                <a:lnTo>
                  <a:pt x="144" y="554"/>
                </a:lnTo>
                <a:lnTo>
                  <a:pt x="166" y="570"/>
                </a:lnTo>
                <a:lnTo>
                  <a:pt x="190" y="585"/>
                </a:lnTo>
                <a:lnTo>
                  <a:pt x="215" y="597"/>
                </a:lnTo>
                <a:lnTo>
                  <a:pt x="242" y="606"/>
                </a:lnTo>
                <a:lnTo>
                  <a:pt x="270" y="614"/>
                </a:lnTo>
                <a:lnTo>
                  <a:pt x="299" y="618"/>
                </a:lnTo>
                <a:lnTo>
                  <a:pt x="328" y="619"/>
                </a:lnTo>
                <a:lnTo>
                  <a:pt x="328" y="619"/>
                </a:lnTo>
                <a:lnTo>
                  <a:pt x="359" y="618"/>
                </a:lnTo>
                <a:lnTo>
                  <a:pt x="387" y="614"/>
                </a:lnTo>
                <a:lnTo>
                  <a:pt x="415" y="606"/>
                </a:lnTo>
                <a:lnTo>
                  <a:pt x="442" y="597"/>
                </a:lnTo>
                <a:lnTo>
                  <a:pt x="468" y="585"/>
                </a:lnTo>
                <a:lnTo>
                  <a:pt x="492" y="570"/>
                </a:lnTo>
                <a:lnTo>
                  <a:pt x="514" y="554"/>
                </a:lnTo>
                <a:lnTo>
                  <a:pt x="535" y="535"/>
                </a:lnTo>
                <a:lnTo>
                  <a:pt x="554" y="513"/>
                </a:lnTo>
                <a:lnTo>
                  <a:pt x="570" y="492"/>
                </a:lnTo>
                <a:lnTo>
                  <a:pt x="585" y="468"/>
                </a:lnTo>
                <a:lnTo>
                  <a:pt x="597" y="442"/>
                </a:lnTo>
                <a:lnTo>
                  <a:pt x="606" y="415"/>
                </a:lnTo>
                <a:lnTo>
                  <a:pt x="614" y="387"/>
                </a:lnTo>
                <a:lnTo>
                  <a:pt x="618" y="359"/>
                </a:lnTo>
                <a:lnTo>
                  <a:pt x="620" y="328"/>
                </a:lnTo>
                <a:lnTo>
                  <a:pt x="620" y="328"/>
                </a:lnTo>
                <a:lnTo>
                  <a:pt x="618" y="298"/>
                </a:lnTo>
                <a:lnTo>
                  <a:pt x="614" y="270"/>
                </a:lnTo>
                <a:lnTo>
                  <a:pt x="606" y="242"/>
                </a:lnTo>
                <a:lnTo>
                  <a:pt x="597" y="215"/>
                </a:lnTo>
                <a:lnTo>
                  <a:pt x="585" y="189"/>
                </a:lnTo>
                <a:lnTo>
                  <a:pt x="570" y="165"/>
                </a:lnTo>
                <a:lnTo>
                  <a:pt x="554" y="144"/>
                </a:lnTo>
                <a:lnTo>
                  <a:pt x="535" y="122"/>
                </a:lnTo>
                <a:lnTo>
                  <a:pt x="514" y="103"/>
                </a:lnTo>
                <a:lnTo>
                  <a:pt x="492" y="87"/>
                </a:lnTo>
                <a:lnTo>
                  <a:pt x="468" y="72"/>
                </a:lnTo>
                <a:lnTo>
                  <a:pt x="442" y="60"/>
                </a:lnTo>
                <a:lnTo>
                  <a:pt x="415" y="50"/>
                </a:lnTo>
                <a:lnTo>
                  <a:pt x="387" y="43"/>
                </a:lnTo>
                <a:lnTo>
                  <a:pt x="359" y="39"/>
                </a:lnTo>
                <a:lnTo>
                  <a:pt x="328" y="37"/>
                </a:lnTo>
                <a:lnTo>
                  <a:pt x="328" y="3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81" name="Rectangle 80">
            <a:extLst>
              <a:ext uri="{FF2B5EF4-FFF2-40B4-BE49-F238E27FC236}">
                <a16:creationId xmlns:a16="http://schemas.microsoft.com/office/drawing/2014/main" id="{060BA584-B036-4527-9CCE-FB0ADE15228F}"/>
              </a:ext>
            </a:extLst>
          </p:cNvPr>
          <p:cNvSpPr/>
          <p:nvPr/>
        </p:nvSpPr>
        <p:spPr>
          <a:xfrm>
            <a:off x="1333867" y="2160809"/>
            <a:ext cx="4716671" cy="1200329"/>
          </a:xfrm>
          <a:prstGeom prst="rect">
            <a:avLst/>
          </a:prstGeom>
        </p:spPr>
        <p:txBody>
          <a:bodyPr wrap="square">
            <a:spAutoFit/>
          </a:bodyPr>
          <a:lstStyle/>
          <a:p>
            <a:pPr marL="0" marR="0" lvl="0" indent="0" algn="l" defTabSz="1216122" rtl="0" eaLnBrk="1" fontAlgn="auto" latinLnBrk="0" hangingPunct="1">
              <a:lnSpc>
                <a:spcPct val="100000"/>
              </a:lnSpc>
              <a:spcBef>
                <a:spcPts val="0"/>
              </a:spcBef>
              <a:spcAft>
                <a:spcPts val="0"/>
              </a:spcAft>
              <a:buClrTx/>
              <a:buSzTx/>
              <a:buFontTx/>
              <a:buNone/>
              <a:tabLst/>
              <a:defRPr/>
            </a:pPr>
            <a:r>
              <a:rPr lang="en-US" sz="1600" b="1" dirty="0">
                <a:solidFill>
                  <a:prstClr val="black"/>
                </a:solidFill>
                <a:ea typeface="Open Sans" panose="020B0606030504020204" pitchFamily="34" charset="0"/>
                <a:cs typeface="Open Sans" panose="020B0606030504020204" pitchFamily="34" charset="0"/>
              </a:rPr>
              <a:t>What:</a:t>
            </a:r>
            <a:endParaRPr kumimoji="0" lang="en-US" sz="1600" b="1"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endParaRPr>
          </a:p>
          <a:p>
            <a:pPr lvl="0" defTabSz="1216122">
              <a:defRPr/>
            </a:pPr>
            <a:r>
              <a:rPr lang="en-US" sz="1400" dirty="0">
                <a:solidFill>
                  <a:prstClr val="black"/>
                </a:solidFill>
                <a:ea typeface="Open Sans" panose="020B0606030504020204" pitchFamily="34" charset="0"/>
                <a:cs typeface="Open Sans" panose="020B0606030504020204" pitchFamily="34" charset="0"/>
              </a:rPr>
              <a:t>The Surveillance Testing Program uses a Vault test or a UW lab test – both are saliva-based tests – to test for SARS-CoV-2, the virus that causes COVID-19. Each individual will complete the test 1 to 2 times every week.</a:t>
            </a:r>
          </a:p>
        </p:txBody>
      </p:sp>
      <p:cxnSp>
        <p:nvCxnSpPr>
          <p:cNvPr id="82" name="Straight Connector 81">
            <a:extLst>
              <a:ext uri="{FF2B5EF4-FFF2-40B4-BE49-F238E27FC236}">
                <a16:creationId xmlns:a16="http://schemas.microsoft.com/office/drawing/2014/main" id="{EE3B56FC-2F4C-46EB-9398-91386B9363DD}"/>
              </a:ext>
            </a:extLst>
          </p:cNvPr>
          <p:cNvCxnSpPr>
            <a:cxnSpLocks/>
          </p:cNvCxnSpPr>
          <p:nvPr/>
        </p:nvCxnSpPr>
        <p:spPr>
          <a:xfrm>
            <a:off x="1161704" y="2296160"/>
            <a:ext cx="0" cy="929640"/>
          </a:xfrm>
          <a:prstGeom prst="line">
            <a:avLst/>
          </a:prstGeom>
          <a:ln w="38100">
            <a:solidFill>
              <a:srgbClr val="FFC425"/>
            </a:solidFill>
          </a:ln>
        </p:spPr>
        <p:style>
          <a:lnRef idx="1">
            <a:schemeClr val="accent1"/>
          </a:lnRef>
          <a:fillRef idx="0">
            <a:schemeClr val="accent1"/>
          </a:fillRef>
          <a:effectRef idx="0">
            <a:schemeClr val="accent1"/>
          </a:effectRef>
          <a:fontRef idx="minor">
            <a:schemeClr val="tx1"/>
          </a:fontRef>
        </p:style>
      </p:cxnSp>
      <p:grpSp>
        <p:nvGrpSpPr>
          <p:cNvPr id="83" name="Group 82">
            <a:extLst>
              <a:ext uri="{FF2B5EF4-FFF2-40B4-BE49-F238E27FC236}">
                <a16:creationId xmlns:a16="http://schemas.microsoft.com/office/drawing/2014/main" id="{A556C590-6688-4855-A9C7-ECB21D4973B9}"/>
              </a:ext>
            </a:extLst>
          </p:cNvPr>
          <p:cNvGrpSpPr/>
          <p:nvPr/>
        </p:nvGrpSpPr>
        <p:grpSpPr>
          <a:xfrm>
            <a:off x="406160" y="2570806"/>
            <a:ext cx="522288" cy="522288"/>
            <a:chOff x="465847" y="4103146"/>
            <a:chExt cx="522288" cy="522288"/>
          </a:xfrm>
        </p:grpSpPr>
        <p:sp>
          <p:nvSpPr>
            <p:cNvPr id="84" name="Freeform 73">
              <a:extLst>
                <a:ext uri="{FF2B5EF4-FFF2-40B4-BE49-F238E27FC236}">
                  <a16:creationId xmlns:a16="http://schemas.microsoft.com/office/drawing/2014/main" id="{0335F99E-7EBA-4F81-8AD0-229669FEBE0D}"/>
                </a:ext>
              </a:extLst>
            </p:cNvPr>
            <p:cNvSpPr>
              <a:spLocks noEditPoints="1"/>
            </p:cNvSpPr>
            <p:nvPr/>
          </p:nvSpPr>
          <p:spPr bwMode="auto">
            <a:xfrm>
              <a:off x="465847" y="4103146"/>
              <a:ext cx="522288" cy="522288"/>
            </a:xfrm>
            <a:custGeom>
              <a:avLst/>
              <a:gdLst>
                <a:gd name="T0" fmla="*/ 312 w 657"/>
                <a:gd name="T1" fmla="*/ 657 h 657"/>
                <a:gd name="T2" fmla="*/ 262 w 657"/>
                <a:gd name="T3" fmla="*/ 650 h 657"/>
                <a:gd name="T4" fmla="*/ 200 w 657"/>
                <a:gd name="T5" fmla="*/ 632 h 657"/>
                <a:gd name="T6" fmla="*/ 120 w 657"/>
                <a:gd name="T7" fmla="*/ 582 h 657"/>
                <a:gd name="T8" fmla="*/ 57 w 657"/>
                <a:gd name="T9" fmla="*/ 512 h 657"/>
                <a:gd name="T10" fmla="*/ 15 w 657"/>
                <a:gd name="T11" fmla="*/ 426 h 657"/>
                <a:gd name="T12" fmla="*/ 4 w 657"/>
                <a:gd name="T13" fmla="*/ 379 h 657"/>
                <a:gd name="T14" fmla="*/ 0 w 657"/>
                <a:gd name="T15" fmla="*/ 328 h 657"/>
                <a:gd name="T16" fmla="*/ 2 w 657"/>
                <a:gd name="T17" fmla="*/ 294 h 657"/>
                <a:gd name="T18" fmla="*/ 10 w 657"/>
                <a:gd name="T19" fmla="*/ 246 h 657"/>
                <a:gd name="T20" fmla="*/ 39 w 657"/>
                <a:gd name="T21" fmla="*/ 172 h 657"/>
                <a:gd name="T22" fmla="*/ 96 w 657"/>
                <a:gd name="T23" fmla="*/ 95 h 657"/>
                <a:gd name="T24" fmla="*/ 172 w 657"/>
                <a:gd name="T25" fmla="*/ 39 h 657"/>
                <a:gd name="T26" fmla="*/ 246 w 657"/>
                <a:gd name="T27" fmla="*/ 9 h 657"/>
                <a:gd name="T28" fmla="*/ 295 w 657"/>
                <a:gd name="T29" fmla="*/ 1 h 657"/>
                <a:gd name="T30" fmla="*/ 328 w 657"/>
                <a:gd name="T31" fmla="*/ 0 h 657"/>
                <a:gd name="T32" fmla="*/ 379 w 657"/>
                <a:gd name="T33" fmla="*/ 4 h 657"/>
                <a:gd name="T34" fmla="*/ 426 w 657"/>
                <a:gd name="T35" fmla="*/ 15 h 657"/>
                <a:gd name="T36" fmla="*/ 512 w 657"/>
                <a:gd name="T37" fmla="*/ 56 h 657"/>
                <a:gd name="T38" fmla="*/ 582 w 657"/>
                <a:gd name="T39" fmla="*/ 119 h 657"/>
                <a:gd name="T40" fmla="*/ 632 w 657"/>
                <a:gd name="T41" fmla="*/ 200 h 657"/>
                <a:gd name="T42" fmla="*/ 651 w 657"/>
                <a:gd name="T43" fmla="*/ 262 h 657"/>
                <a:gd name="T44" fmla="*/ 657 w 657"/>
                <a:gd name="T45" fmla="*/ 312 h 657"/>
                <a:gd name="T46" fmla="*/ 657 w 657"/>
                <a:gd name="T47" fmla="*/ 345 h 657"/>
                <a:gd name="T48" fmla="*/ 651 w 657"/>
                <a:gd name="T49" fmla="*/ 395 h 657"/>
                <a:gd name="T50" fmla="*/ 632 w 657"/>
                <a:gd name="T51" fmla="*/ 457 h 657"/>
                <a:gd name="T52" fmla="*/ 582 w 657"/>
                <a:gd name="T53" fmla="*/ 537 h 657"/>
                <a:gd name="T54" fmla="*/ 512 w 657"/>
                <a:gd name="T55" fmla="*/ 601 h 657"/>
                <a:gd name="T56" fmla="*/ 426 w 657"/>
                <a:gd name="T57" fmla="*/ 642 h 657"/>
                <a:gd name="T58" fmla="*/ 379 w 657"/>
                <a:gd name="T59" fmla="*/ 653 h 657"/>
                <a:gd name="T60" fmla="*/ 328 w 657"/>
                <a:gd name="T61" fmla="*/ 657 h 657"/>
                <a:gd name="T62" fmla="*/ 328 w 657"/>
                <a:gd name="T63" fmla="*/ 37 h 657"/>
                <a:gd name="T64" fmla="*/ 242 w 657"/>
                <a:gd name="T65" fmla="*/ 50 h 657"/>
                <a:gd name="T66" fmla="*/ 166 w 657"/>
                <a:gd name="T67" fmla="*/ 87 h 657"/>
                <a:gd name="T68" fmla="*/ 104 w 657"/>
                <a:gd name="T69" fmla="*/ 144 h 657"/>
                <a:gd name="T70" fmla="*/ 61 w 657"/>
                <a:gd name="T71" fmla="*/ 215 h 657"/>
                <a:gd name="T72" fmla="*/ 39 w 657"/>
                <a:gd name="T73" fmla="*/ 298 h 657"/>
                <a:gd name="T74" fmla="*/ 39 w 657"/>
                <a:gd name="T75" fmla="*/ 359 h 657"/>
                <a:gd name="T76" fmla="*/ 61 w 657"/>
                <a:gd name="T77" fmla="*/ 442 h 657"/>
                <a:gd name="T78" fmla="*/ 104 w 657"/>
                <a:gd name="T79" fmla="*/ 513 h 657"/>
                <a:gd name="T80" fmla="*/ 166 w 657"/>
                <a:gd name="T81" fmla="*/ 570 h 657"/>
                <a:gd name="T82" fmla="*/ 242 w 657"/>
                <a:gd name="T83" fmla="*/ 606 h 657"/>
                <a:gd name="T84" fmla="*/ 328 w 657"/>
                <a:gd name="T85" fmla="*/ 619 h 657"/>
                <a:gd name="T86" fmla="*/ 387 w 657"/>
                <a:gd name="T87" fmla="*/ 614 h 657"/>
                <a:gd name="T88" fmla="*/ 468 w 657"/>
                <a:gd name="T89" fmla="*/ 585 h 657"/>
                <a:gd name="T90" fmla="*/ 535 w 657"/>
                <a:gd name="T91" fmla="*/ 535 h 657"/>
                <a:gd name="T92" fmla="*/ 585 w 657"/>
                <a:gd name="T93" fmla="*/ 468 h 657"/>
                <a:gd name="T94" fmla="*/ 614 w 657"/>
                <a:gd name="T95" fmla="*/ 387 h 657"/>
                <a:gd name="T96" fmla="*/ 620 w 657"/>
                <a:gd name="T97" fmla="*/ 328 h 657"/>
                <a:gd name="T98" fmla="*/ 606 w 657"/>
                <a:gd name="T99" fmla="*/ 242 h 657"/>
                <a:gd name="T100" fmla="*/ 570 w 657"/>
                <a:gd name="T101" fmla="*/ 165 h 657"/>
                <a:gd name="T102" fmla="*/ 514 w 657"/>
                <a:gd name="T103" fmla="*/ 103 h 657"/>
                <a:gd name="T104" fmla="*/ 442 w 657"/>
                <a:gd name="T105" fmla="*/ 60 h 657"/>
                <a:gd name="T106" fmla="*/ 359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8" y="657"/>
                  </a:moveTo>
                  <a:lnTo>
                    <a:pt x="328" y="657"/>
                  </a:lnTo>
                  <a:lnTo>
                    <a:pt x="312" y="657"/>
                  </a:lnTo>
                  <a:lnTo>
                    <a:pt x="295" y="656"/>
                  </a:lnTo>
                  <a:lnTo>
                    <a:pt x="278" y="653"/>
                  </a:lnTo>
                  <a:lnTo>
                    <a:pt x="262" y="650"/>
                  </a:lnTo>
                  <a:lnTo>
                    <a:pt x="246" y="646"/>
                  </a:lnTo>
                  <a:lnTo>
                    <a:pt x="231" y="642"/>
                  </a:lnTo>
                  <a:lnTo>
                    <a:pt x="200" y="632"/>
                  </a:lnTo>
                  <a:lnTo>
                    <a:pt x="172" y="618"/>
                  </a:lnTo>
                  <a:lnTo>
                    <a:pt x="145" y="601"/>
                  </a:lnTo>
                  <a:lnTo>
                    <a:pt x="120" y="582"/>
                  </a:lnTo>
                  <a:lnTo>
                    <a:pt x="96" y="560"/>
                  </a:lnTo>
                  <a:lnTo>
                    <a:pt x="75" y="537"/>
                  </a:lnTo>
                  <a:lnTo>
                    <a:pt x="57" y="512"/>
                  </a:lnTo>
                  <a:lnTo>
                    <a:pt x="39" y="485"/>
                  </a:lnTo>
                  <a:lnTo>
                    <a:pt x="26" y="457"/>
                  </a:lnTo>
                  <a:lnTo>
                    <a:pt x="15" y="426"/>
                  </a:lnTo>
                  <a:lnTo>
                    <a:pt x="10" y="411"/>
                  </a:lnTo>
                  <a:lnTo>
                    <a:pt x="7" y="395"/>
                  </a:lnTo>
                  <a:lnTo>
                    <a:pt x="4" y="379"/>
                  </a:lnTo>
                  <a:lnTo>
                    <a:pt x="2" y="361"/>
                  </a:lnTo>
                  <a:lnTo>
                    <a:pt x="0" y="345"/>
                  </a:lnTo>
                  <a:lnTo>
                    <a:pt x="0" y="328"/>
                  </a:lnTo>
                  <a:lnTo>
                    <a:pt x="0" y="328"/>
                  </a:lnTo>
                  <a:lnTo>
                    <a:pt x="0" y="312"/>
                  </a:lnTo>
                  <a:lnTo>
                    <a:pt x="2" y="294"/>
                  </a:lnTo>
                  <a:lnTo>
                    <a:pt x="4" y="278"/>
                  </a:lnTo>
                  <a:lnTo>
                    <a:pt x="7" y="262"/>
                  </a:lnTo>
                  <a:lnTo>
                    <a:pt x="10" y="246"/>
                  </a:lnTo>
                  <a:lnTo>
                    <a:pt x="15" y="231"/>
                  </a:lnTo>
                  <a:lnTo>
                    <a:pt x="26" y="200"/>
                  </a:lnTo>
                  <a:lnTo>
                    <a:pt x="39" y="172"/>
                  </a:lnTo>
                  <a:lnTo>
                    <a:pt x="57" y="145"/>
                  </a:lnTo>
                  <a:lnTo>
                    <a:pt x="75" y="119"/>
                  </a:lnTo>
                  <a:lnTo>
                    <a:pt x="96" y="95"/>
                  </a:lnTo>
                  <a:lnTo>
                    <a:pt x="120" y="75"/>
                  </a:lnTo>
                  <a:lnTo>
                    <a:pt x="145" y="56"/>
                  </a:lnTo>
                  <a:lnTo>
                    <a:pt x="172" y="39"/>
                  </a:lnTo>
                  <a:lnTo>
                    <a:pt x="200" y="25"/>
                  </a:lnTo>
                  <a:lnTo>
                    <a:pt x="231" y="15"/>
                  </a:lnTo>
                  <a:lnTo>
                    <a:pt x="246" y="9"/>
                  </a:lnTo>
                  <a:lnTo>
                    <a:pt x="262" y="7"/>
                  </a:lnTo>
                  <a:lnTo>
                    <a:pt x="278" y="4"/>
                  </a:lnTo>
                  <a:lnTo>
                    <a:pt x="295" y="1"/>
                  </a:lnTo>
                  <a:lnTo>
                    <a:pt x="312" y="0"/>
                  </a:lnTo>
                  <a:lnTo>
                    <a:pt x="328" y="0"/>
                  </a:lnTo>
                  <a:lnTo>
                    <a:pt x="328" y="0"/>
                  </a:lnTo>
                  <a:lnTo>
                    <a:pt x="346" y="0"/>
                  </a:lnTo>
                  <a:lnTo>
                    <a:pt x="362" y="1"/>
                  </a:lnTo>
                  <a:lnTo>
                    <a:pt x="379" y="4"/>
                  </a:lnTo>
                  <a:lnTo>
                    <a:pt x="395" y="7"/>
                  </a:lnTo>
                  <a:lnTo>
                    <a:pt x="411" y="9"/>
                  </a:lnTo>
                  <a:lnTo>
                    <a:pt x="426" y="15"/>
                  </a:lnTo>
                  <a:lnTo>
                    <a:pt x="457" y="25"/>
                  </a:lnTo>
                  <a:lnTo>
                    <a:pt x="485" y="39"/>
                  </a:lnTo>
                  <a:lnTo>
                    <a:pt x="512" y="56"/>
                  </a:lnTo>
                  <a:lnTo>
                    <a:pt x="538" y="75"/>
                  </a:lnTo>
                  <a:lnTo>
                    <a:pt x="561" y="95"/>
                  </a:lnTo>
                  <a:lnTo>
                    <a:pt x="582" y="119"/>
                  </a:lnTo>
                  <a:lnTo>
                    <a:pt x="601" y="145"/>
                  </a:lnTo>
                  <a:lnTo>
                    <a:pt x="618" y="172"/>
                  </a:lnTo>
                  <a:lnTo>
                    <a:pt x="632" y="200"/>
                  </a:lnTo>
                  <a:lnTo>
                    <a:pt x="643" y="231"/>
                  </a:lnTo>
                  <a:lnTo>
                    <a:pt x="648" y="246"/>
                  </a:lnTo>
                  <a:lnTo>
                    <a:pt x="651" y="262"/>
                  </a:lnTo>
                  <a:lnTo>
                    <a:pt x="653" y="278"/>
                  </a:lnTo>
                  <a:lnTo>
                    <a:pt x="656" y="294"/>
                  </a:lnTo>
                  <a:lnTo>
                    <a:pt x="657" y="312"/>
                  </a:lnTo>
                  <a:lnTo>
                    <a:pt x="657" y="328"/>
                  </a:lnTo>
                  <a:lnTo>
                    <a:pt x="657" y="328"/>
                  </a:lnTo>
                  <a:lnTo>
                    <a:pt x="657" y="345"/>
                  </a:lnTo>
                  <a:lnTo>
                    <a:pt x="656" y="361"/>
                  </a:lnTo>
                  <a:lnTo>
                    <a:pt x="653" y="379"/>
                  </a:lnTo>
                  <a:lnTo>
                    <a:pt x="651" y="395"/>
                  </a:lnTo>
                  <a:lnTo>
                    <a:pt x="648" y="411"/>
                  </a:lnTo>
                  <a:lnTo>
                    <a:pt x="643" y="426"/>
                  </a:lnTo>
                  <a:lnTo>
                    <a:pt x="632" y="457"/>
                  </a:lnTo>
                  <a:lnTo>
                    <a:pt x="618" y="485"/>
                  </a:lnTo>
                  <a:lnTo>
                    <a:pt x="601" y="512"/>
                  </a:lnTo>
                  <a:lnTo>
                    <a:pt x="582" y="537"/>
                  </a:lnTo>
                  <a:lnTo>
                    <a:pt x="561" y="560"/>
                  </a:lnTo>
                  <a:lnTo>
                    <a:pt x="538" y="582"/>
                  </a:lnTo>
                  <a:lnTo>
                    <a:pt x="512" y="601"/>
                  </a:lnTo>
                  <a:lnTo>
                    <a:pt x="485" y="618"/>
                  </a:lnTo>
                  <a:lnTo>
                    <a:pt x="457" y="632"/>
                  </a:lnTo>
                  <a:lnTo>
                    <a:pt x="426" y="642"/>
                  </a:lnTo>
                  <a:lnTo>
                    <a:pt x="411" y="646"/>
                  </a:lnTo>
                  <a:lnTo>
                    <a:pt x="395" y="650"/>
                  </a:lnTo>
                  <a:lnTo>
                    <a:pt x="379" y="653"/>
                  </a:lnTo>
                  <a:lnTo>
                    <a:pt x="362" y="656"/>
                  </a:lnTo>
                  <a:lnTo>
                    <a:pt x="346" y="657"/>
                  </a:lnTo>
                  <a:lnTo>
                    <a:pt x="328" y="657"/>
                  </a:lnTo>
                  <a:lnTo>
                    <a:pt x="328" y="657"/>
                  </a:lnTo>
                  <a:close/>
                  <a:moveTo>
                    <a:pt x="328" y="37"/>
                  </a:moveTo>
                  <a:lnTo>
                    <a:pt x="328" y="37"/>
                  </a:lnTo>
                  <a:lnTo>
                    <a:pt x="299" y="39"/>
                  </a:lnTo>
                  <a:lnTo>
                    <a:pt x="270" y="43"/>
                  </a:lnTo>
                  <a:lnTo>
                    <a:pt x="242" y="50"/>
                  </a:lnTo>
                  <a:lnTo>
                    <a:pt x="215" y="60"/>
                  </a:lnTo>
                  <a:lnTo>
                    <a:pt x="190" y="72"/>
                  </a:lnTo>
                  <a:lnTo>
                    <a:pt x="166" y="87"/>
                  </a:lnTo>
                  <a:lnTo>
                    <a:pt x="144" y="103"/>
                  </a:lnTo>
                  <a:lnTo>
                    <a:pt x="123" y="122"/>
                  </a:lnTo>
                  <a:lnTo>
                    <a:pt x="104" y="144"/>
                  </a:lnTo>
                  <a:lnTo>
                    <a:pt x="88" y="165"/>
                  </a:lnTo>
                  <a:lnTo>
                    <a:pt x="73" y="189"/>
                  </a:lnTo>
                  <a:lnTo>
                    <a:pt x="61" y="215"/>
                  </a:lnTo>
                  <a:lnTo>
                    <a:pt x="50" y="242"/>
                  </a:lnTo>
                  <a:lnTo>
                    <a:pt x="43" y="270"/>
                  </a:lnTo>
                  <a:lnTo>
                    <a:pt x="39" y="298"/>
                  </a:lnTo>
                  <a:lnTo>
                    <a:pt x="38" y="328"/>
                  </a:lnTo>
                  <a:lnTo>
                    <a:pt x="38" y="328"/>
                  </a:lnTo>
                  <a:lnTo>
                    <a:pt x="39" y="359"/>
                  </a:lnTo>
                  <a:lnTo>
                    <a:pt x="43" y="387"/>
                  </a:lnTo>
                  <a:lnTo>
                    <a:pt x="50" y="415"/>
                  </a:lnTo>
                  <a:lnTo>
                    <a:pt x="61" y="442"/>
                  </a:lnTo>
                  <a:lnTo>
                    <a:pt x="73" y="468"/>
                  </a:lnTo>
                  <a:lnTo>
                    <a:pt x="88" y="492"/>
                  </a:lnTo>
                  <a:lnTo>
                    <a:pt x="104" y="513"/>
                  </a:lnTo>
                  <a:lnTo>
                    <a:pt x="123" y="535"/>
                  </a:lnTo>
                  <a:lnTo>
                    <a:pt x="144" y="554"/>
                  </a:lnTo>
                  <a:lnTo>
                    <a:pt x="166" y="570"/>
                  </a:lnTo>
                  <a:lnTo>
                    <a:pt x="190" y="585"/>
                  </a:lnTo>
                  <a:lnTo>
                    <a:pt x="215" y="597"/>
                  </a:lnTo>
                  <a:lnTo>
                    <a:pt x="242" y="606"/>
                  </a:lnTo>
                  <a:lnTo>
                    <a:pt x="270" y="614"/>
                  </a:lnTo>
                  <a:lnTo>
                    <a:pt x="299" y="618"/>
                  </a:lnTo>
                  <a:lnTo>
                    <a:pt x="328" y="619"/>
                  </a:lnTo>
                  <a:lnTo>
                    <a:pt x="328" y="619"/>
                  </a:lnTo>
                  <a:lnTo>
                    <a:pt x="359" y="618"/>
                  </a:lnTo>
                  <a:lnTo>
                    <a:pt x="387" y="614"/>
                  </a:lnTo>
                  <a:lnTo>
                    <a:pt x="415" y="606"/>
                  </a:lnTo>
                  <a:lnTo>
                    <a:pt x="442" y="597"/>
                  </a:lnTo>
                  <a:lnTo>
                    <a:pt x="468" y="585"/>
                  </a:lnTo>
                  <a:lnTo>
                    <a:pt x="492" y="570"/>
                  </a:lnTo>
                  <a:lnTo>
                    <a:pt x="514" y="554"/>
                  </a:lnTo>
                  <a:lnTo>
                    <a:pt x="535" y="535"/>
                  </a:lnTo>
                  <a:lnTo>
                    <a:pt x="554" y="513"/>
                  </a:lnTo>
                  <a:lnTo>
                    <a:pt x="570" y="492"/>
                  </a:lnTo>
                  <a:lnTo>
                    <a:pt x="585" y="468"/>
                  </a:lnTo>
                  <a:lnTo>
                    <a:pt x="597" y="442"/>
                  </a:lnTo>
                  <a:lnTo>
                    <a:pt x="606" y="415"/>
                  </a:lnTo>
                  <a:lnTo>
                    <a:pt x="614" y="387"/>
                  </a:lnTo>
                  <a:lnTo>
                    <a:pt x="618" y="359"/>
                  </a:lnTo>
                  <a:lnTo>
                    <a:pt x="620" y="328"/>
                  </a:lnTo>
                  <a:lnTo>
                    <a:pt x="620" y="328"/>
                  </a:lnTo>
                  <a:lnTo>
                    <a:pt x="618" y="298"/>
                  </a:lnTo>
                  <a:lnTo>
                    <a:pt x="614" y="270"/>
                  </a:lnTo>
                  <a:lnTo>
                    <a:pt x="606" y="242"/>
                  </a:lnTo>
                  <a:lnTo>
                    <a:pt x="597" y="215"/>
                  </a:lnTo>
                  <a:lnTo>
                    <a:pt x="585" y="189"/>
                  </a:lnTo>
                  <a:lnTo>
                    <a:pt x="570" y="165"/>
                  </a:lnTo>
                  <a:lnTo>
                    <a:pt x="554" y="144"/>
                  </a:lnTo>
                  <a:lnTo>
                    <a:pt x="535" y="122"/>
                  </a:lnTo>
                  <a:lnTo>
                    <a:pt x="514" y="103"/>
                  </a:lnTo>
                  <a:lnTo>
                    <a:pt x="492" y="87"/>
                  </a:lnTo>
                  <a:lnTo>
                    <a:pt x="468" y="72"/>
                  </a:lnTo>
                  <a:lnTo>
                    <a:pt x="442" y="60"/>
                  </a:lnTo>
                  <a:lnTo>
                    <a:pt x="415" y="50"/>
                  </a:lnTo>
                  <a:lnTo>
                    <a:pt x="387" y="43"/>
                  </a:lnTo>
                  <a:lnTo>
                    <a:pt x="359" y="39"/>
                  </a:lnTo>
                  <a:lnTo>
                    <a:pt x="328" y="37"/>
                  </a:lnTo>
                  <a:lnTo>
                    <a:pt x="328" y="3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grpSp>
          <p:nvGrpSpPr>
            <p:cNvPr id="85" name="Group 84">
              <a:extLst>
                <a:ext uri="{FF2B5EF4-FFF2-40B4-BE49-F238E27FC236}">
                  <a16:creationId xmlns:a16="http://schemas.microsoft.com/office/drawing/2014/main" id="{82460EDD-C9E8-44E2-A7A1-7C7C250221E4}"/>
                </a:ext>
              </a:extLst>
            </p:cNvPr>
            <p:cNvGrpSpPr/>
            <p:nvPr/>
          </p:nvGrpSpPr>
          <p:grpSpPr>
            <a:xfrm>
              <a:off x="555555" y="4192390"/>
              <a:ext cx="343323" cy="343323"/>
              <a:chOff x="5562600" y="4875213"/>
              <a:chExt cx="790575" cy="790575"/>
            </a:xfrm>
            <a:solidFill>
              <a:schemeClr val="tx1"/>
            </a:solidFill>
          </p:grpSpPr>
          <p:sp>
            <p:nvSpPr>
              <p:cNvPr id="86" name="Freeform 55">
                <a:extLst>
                  <a:ext uri="{FF2B5EF4-FFF2-40B4-BE49-F238E27FC236}">
                    <a16:creationId xmlns:a16="http://schemas.microsoft.com/office/drawing/2014/main" id="{0FB67346-9CAD-476E-BA20-7E9A1F8D9B11}"/>
                  </a:ext>
                </a:extLst>
              </p:cNvPr>
              <p:cNvSpPr>
                <a:spLocks noEditPoints="1"/>
              </p:cNvSpPr>
              <p:nvPr/>
            </p:nvSpPr>
            <p:spPr bwMode="auto">
              <a:xfrm>
                <a:off x="5800725" y="5116513"/>
                <a:ext cx="311150" cy="311150"/>
              </a:xfrm>
              <a:custGeom>
                <a:avLst/>
                <a:gdLst>
                  <a:gd name="T0" fmla="*/ 47 w 93"/>
                  <a:gd name="T1" fmla="*/ 0 h 93"/>
                  <a:gd name="T2" fmla="*/ 0 w 93"/>
                  <a:gd name="T3" fmla="*/ 46 h 93"/>
                  <a:gd name="T4" fmla="*/ 47 w 93"/>
                  <a:gd name="T5" fmla="*/ 93 h 93"/>
                  <a:gd name="T6" fmla="*/ 93 w 93"/>
                  <a:gd name="T7" fmla="*/ 46 h 93"/>
                  <a:gd name="T8" fmla="*/ 47 w 93"/>
                  <a:gd name="T9" fmla="*/ 0 h 93"/>
                  <a:gd name="T10" fmla="*/ 47 w 93"/>
                  <a:gd name="T11" fmla="*/ 84 h 93"/>
                  <a:gd name="T12" fmla="*/ 10 w 93"/>
                  <a:gd name="T13" fmla="*/ 46 h 93"/>
                  <a:gd name="T14" fmla="*/ 47 w 93"/>
                  <a:gd name="T15" fmla="*/ 9 h 93"/>
                  <a:gd name="T16" fmla="*/ 84 w 93"/>
                  <a:gd name="T17" fmla="*/ 46 h 93"/>
                  <a:gd name="T18" fmla="*/ 47 w 93"/>
                  <a:gd name="T19"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3">
                    <a:moveTo>
                      <a:pt x="47" y="0"/>
                    </a:moveTo>
                    <a:cubicBezTo>
                      <a:pt x="21" y="0"/>
                      <a:pt x="0" y="21"/>
                      <a:pt x="0" y="46"/>
                    </a:cubicBezTo>
                    <a:cubicBezTo>
                      <a:pt x="0" y="72"/>
                      <a:pt x="21" y="93"/>
                      <a:pt x="47" y="93"/>
                    </a:cubicBezTo>
                    <a:cubicBezTo>
                      <a:pt x="72" y="93"/>
                      <a:pt x="93" y="72"/>
                      <a:pt x="93" y="46"/>
                    </a:cubicBezTo>
                    <a:cubicBezTo>
                      <a:pt x="93" y="21"/>
                      <a:pt x="72" y="0"/>
                      <a:pt x="47" y="0"/>
                    </a:cubicBezTo>
                    <a:close/>
                    <a:moveTo>
                      <a:pt x="47" y="84"/>
                    </a:moveTo>
                    <a:cubicBezTo>
                      <a:pt x="26" y="84"/>
                      <a:pt x="10" y="67"/>
                      <a:pt x="10" y="46"/>
                    </a:cubicBezTo>
                    <a:cubicBezTo>
                      <a:pt x="10" y="26"/>
                      <a:pt x="26" y="9"/>
                      <a:pt x="47" y="9"/>
                    </a:cubicBezTo>
                    <a:cubicBezTo>
                      <a:pt x="67" y="9"/>
                      <a:pt x="84" y="26"/>
                      <a:pt x="84" y="46"/>
                    </a:cubicBezTo>
                    <a:cubicBezTo>
                      <a:pt x="84" y="67"/>
                      <a:pt x="67" y="84"/>
                      <a:pt x="47" y="84"/>
                    </a:cubicBezTo>
                    <a:close/>
                  </a:path>
                </a:pathLst>
              </a:custGeom>
              <a:grpFill/>
              <a:ln>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87" name="Freeform 56">
                <a:extLst>
                  <a:ext uri="{FF2B5EF4-FFF2-40B4-BE49-F238E27FC236}">
                    <a16:creationId xmlns:a16="http://schemas.microsoft.com/office/drawing/2014/main" id="{D5543213-D6C1-4FA8-BD04-5AD2CCC1E663}"/>
                  </a:ext>
                </a:extLst>
              </p:cNvPr>
              <p:cNvSpPr>
                <a:spLocks noEditPoints="1"/>
              </p:cNvSpPr>
              <p:nvPr/>
            </p:nvSpPr>
            <p:spPr bwMode="auto">
              <a:xfrm>
                <a:off x="5562600" y="4875213"/>
                <a:ext cx="790575" cy="790575"/>
              </a:xfrm>
              <a:custGeom>
                <a:avLst/>
                <a:gdLst>
                  <a:gd name="T0" fmla="*/ 230 w 236"/>
                  <a:gd name="T1" fmla="*/ 98 h 236"/>
                  <a:gd name="T2" fmla="*/ 195 w 236"/>
                  <a:gd name="T3" fmla="*/ 75 h 236"/>
                  <a:gd name="T4" fmla="*/ 212 w 236"/>
                  <a:gd name="T5" fmla="*/ 47 h 236"/>
                  <a:gd name="T6" fmla="*/ 183 w 236"/>
                  <a:gd name="T7" fmla="*/ 24 h 236"/>
                  <a:gd name="T8" fmla="*/ 142 w 236"/>
                  <a:gd name="T9" fmla="*/ 33 h 236"/>
                  <a:gd name="T10" fmla="*/ 134 w 236"/>
                  <a:gd name="T11" fmla="*/ 2 h 236"/>
                  <a:gd name="T12" fmla="*/ 97 w 236"/>
                  <a:gd name="T13" fmla="*/ 6 h 236"/>
                  <a:gd name="T14" fmla="*/ 74 w 236"/>
                  <a:gd name="T15" fmla="*/ 41 h 236"/>
                  <a:gd name="T16" fmla="*/ 47 w 236"/>
                  <a:gd name="T17" fmla="*/ 24 h 236"/>
                  <a:gd name="T18" fmla="*/ 33 w 236"/>
                  <a:gd name="T19" fmla="*/ 36 h 236"/>
                  <a:gd name="T20" fmla="*/ 24 w 236"/>
                  <a:gd name="T21" fmla="*/ 53 h 236"/>
                  <a:gd name="T22" fmla="*/ 32 w 236"/>
                  <a:gd name="T23" fmla="*/ 94 h 236"/>
                  <a:gd name="T24" fmla="*/ 1 w 236"/>
                  <a:gd name="T25" fmla="*/ 102 h 236"/>
                  <a:gd name="T26" fmla="*/ 0 w 236"/>
                  <a:gd name="T27" fmla="*/ 120 h 236"/>
                  <a:gd name="T28" fmla="*/ 5 w 236"/>
                  <a:gd name="T29" fmla="*/ 139 h 236"/>
                  <a:gd name="T30" fmla="*/ 40 w 236"/>
                  <a:gd name="T31" fmla="*/ 162 h 236"/>
                  <a:gd name="T32" fmla="*/ 24 w 236"/>
                  <a:gd name="T33" fmla="*/ 190 h 236"/>
                  <a:gd name="T34" fmla="*/ 35 w 236"/>
                  <a:gd name="T35" fmla="*/ 203 h 236"/>
                  <a:gd name="T36" fmla="*/ 52 w 236"/>
                  <a:gd name="T37" fmla="*/ 213 h 236"/>
                  <a:gd name="T38" fmla="*/ 94 w 236"/>
                  <a:gd name="T39" fmla="*/ 204 h 236"/>
                  <a:gd name="T40" fmla="*/ 101 w 236"/>
                  <a:gd name="T41" fmla="*/ 235 h 236"/>
                  <a:gd name="T42" fmla="*/ 134 w 236"/>
                  <a:gd name="T43" fmla="*/ 235 h 236"/>
                  <a:gd name="T44" fmla="*/ 142 w 236"/>
                  <a:gd name="T45" fmla="*/ 204 h 236"/>
                  <a:gd name="T46" fmla="*/ 183 w 236"/>
                  <a:gd name="T47" fmla="*/ 213 h 236"/>
                  <a:gd name="T48" fmla="*/ 212 w 236"/>
                  <a:gd name="T49" fmla="*/ 190 h 236"/>
                  <a:gd name="T50" fmla="*/ 195 w 236"/>
                  <a:gd name="T51" fmla="*/ 162 h 236"/>
                  <a:gd name="T52" fmla="*/ 230 w 236"/>
                  <a:gd name="T53" fmla="*/ 139 h 236"/>
                  <a:gd name="T54" fmla="*/ 236 w 236"/>
                  <a:gd name="T55" fmla="*/ 118 h 236"/>
                  <a:gd name="T56" fmla="*/ 225 w 236"/>
                  <a:gd name="T57" fmla="*/ 130 h 236"/>
                  <a:gd name="T58" fmla="*/ 194 w 236"/>
                  <a:gd name="T59" fmla="*/ 137 h 236"/>
                  <a:gd name="T60" fmla="*/ 185 w 236"/>
                  <a:gd name="T61" fmla="*/ 165 h 236"/>
                  <a:gd name="T62" fmla="*/ 186 w 236"/>
                  <a:gd name="T63" fmla="*/ 203 h 236"/>
                  <a:gd name="T64" fmla="*/ 159 w 236"/>
                  <a:gd name="T65" fmla="*/ 186 h 236"/>
                  <a:gd name="T66" fmla="*/ 133 w 236"/>
                  <a:gd name="T67" fmla="*/ 199 h 236"/>
                  <a:gd name="T68" fmla="*/ 106 w 236"/>
                  <a:gd name="T69" fmla="*/ 226 h 236"/>
                  <a:gd name="T70" fmla="*/ 99 w 236"/>
                  <a:gd name="T71" fmla="*/ 195 h 236"/>
                  <a:gd name="T72" fmla="*/ 71 w 236"/>
                  <a:gd name="T73" fmla="*/ 186 h 236"/>
                  <a:gd name="T74" fmla="*/ 42 w 236"/>
                  <a:gd name="T75" fmla="*/ 196 h 236"/>
                  <a:gd name="T76" fmla="*/ 34 w 236"/>
                  <a:gd name="T77" fmla="*/ 187 h 236"/>
                  <a:gd name="T78" fmla="*/ 50 w 236"/>
                  <a:gd name="T79" fmla="*/ 160 h 236"/>
                  <a:gd name="T80" fmla="*/ 37 w 236"/>
                  <a:gd name="T81" fmla="*/ 133 h 236"/>
                  <a:gd name="T82" fmla="*/ 9 w 236"/>
                  <a:gd name="T83" fmla="*/ 120 h 236"/>
                  <a:gd name="T84" fmla="*/ 10 w 236"/>
                  <a:gd name="T85" fmla="*/ 107 h 236"/>
                  <a:gd name="T86" fmla="*/ 41 w 236"/>
                  <a:gd name="T87" fmla="*/ 100 h 236"/>
                  <a:gd name="T88" fmla="*/ 50 w 236"/>
                  <a:gd name="T89" fmla="*/ 72 h 236"/>
                  <a:gd name="T90" fmla="*/ 40 w 236"/>
                  <a:gd name="T91" fmla="*/ 43 h 236"/>
                  <a:gd name="T92" fmla="*/ 50 w 236"/>
                  <a:gd name="T93" fmla="*/ 34 h 236"/>
                  <a:gd name="T94" fmla="*/ 77 w 236"/>
                  <a:gd name="T95" fmla="*/ 51 h 236"/>
                  <a:gd name="T96" fmla="*/ 103 w 236"/>
                  <a:gd name="T97" fmla="*/ 38 h 236"/>
                  <a:gd name="T98" fmla="*/ 129 w 236"/>
                  <a:gd name="T99" fmla="*/ 11 h 236"/>
                  <a:gd name="T100" fmla="*/ 136 w 236"/>
                  <a:gd name="T101" fmla="*/ 42 h 236"/>
                  <a:gd name="T102" fmla="*/ 164 w 236"/>
                  <a:gd name="T103" fmla="*/ 51 h 236"/>
                  <a:gd name="T104" fmla="*/ 202 w 236"/>
                  <a:gd name="T105" fmla="*/ 50 h 236"/>
                  <a:gd name="T106" fmla="*/ 185 w 236"/>
                  <a:gd name="T107" fmla="*/ 77 h 236"/>
                  <a:gd name="T108" fmla="*/ 198 w 236"/>
                  <a:gd name="T109" fmla="*/ 104 h 236"/>
                  <a:gd name="T110" fmla="*/ 226 w 236"/>
                  <a:gd name="T111"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6" h="236">
                    <a:moveTo>
                      <a:pt x="234" y="102"/>
                    </a:moveTo>
                    <a:cubicBezTo>
                      <a:pt x="234" y="100"/>
                      <a:pt x="232" y="98"/>
                      <a:pt x="230" y="98"/>
                    </a:cubicBezTo>
                    <a:cubicBezTo>
                      <a:pt x="203" y="94"/>
                      <a:pt x="203" y="94"/>
                      <a:pt x="203" y="94"/>
                    </a:cubicBezTo>
                    <a:cubicBezTo>
                      <a:pt x="201" y="88"/>
                      <a:pt x="198" y="81"/>
                      <a:pt x="195" y="75"/>
                    </a:cubicBezTo>
                    <a:cubicBezTo>
                      <a:pt x="212" y="53"/>
                      <a:pt x="212" y="53"/>
                      <a:pt x="212" y="53"/>
                    </a:cubicBezTo>
                    <a:cubicBezTo>
                      <a:pt x="213" y="52"/>
                      <a:pt x="213" y="49"/>
                      <a:pt x="212" y="47"/>
                    </a:cubicBezTo>
                    <a:cubicBezTo>
                      <a:pt x="205" y="39"/>
                      <a:pt x="197" y="31"/>
                      <a:pt x="189" y="24"/>
                    </a:cubicBezTo>
                    <a:cubicBezTo>
                      <a:pt x="187" y="23"/>
                      <a:pt x="185" y="23"/>
                      <a:pt x="183" y="24"/>
                    </a:cubicBezTo>
                    <a:cubicBezTo>
                      <a:pt x="161" y="41"/>
                      <a:pt x="161" y="41"/>
                      <a:pt x="161" y="41"/>
                    </a:cubicBezTo>
                    <a:cubicBezTo>
                      <a:pt x="155" y="38"/>
                      <a:pt x="148" y="35"/>
                      <a:pt x="142" y="33"/>
                    </a:cubicBezTo>
                    <a:cubicBezTo>
                      <a:pt x="138" y="6"/>
                      <a:pt x="138" y="6"/>
                      <a:pt x="138" y="6"/>
                    </a:cubicBezTo>
                    <a:cubicBezTo>
                      <a:pt x="138" y="4"/>
                      <a:pt x="136" y="2"/>
                      <a:pt x="134" y="2"/>
                    </a:cubicBezTo>
                    <a:cubicBezTo>
                      <a:pt x="123" y="0"/>
                      <a:pt x="112" y="0"/>
                      <a:pt x="101" y="2"/>
                    </a:cubicBezTo>
                    <a:cubicBezTo>
                      <a:pt x="99" y="2"/>
                      <a:pt x="98" y="4"/>
                      <a:pt x="97" y="6"/>
                    </a:cubicBezTo>
                    <a:cubicBezTo>
                      <a:pt x="94" y="33"/>
                      <a:pt x="94" y="33"/>
                      <a:pt x="94" y="33"/>
                    </a:cubicBezTo>
                    <a:cubicBezTo>
                      <a:pt x="87" y="35"/>
                      <a:pt x="80" y="38"/>
                      <a:pt x="74" y="41"/>
                    </a:cubicBezTo>
                    <a:cubicBezTo>
                      <a:pt x="52" y="24"/>
                      <a:pt x="52" y="24"/>
                      <a:pt x="52" y="24"/>
                    </a:cubicBezTo>
                    <a:cubicBezTo>
                      <a:pt x="51" y="23"/>
                      <a:pt x="48" y="23"/>
                      <a:pt x="47" y="24"/>
                    </a:cubicBezTo>
                    <a:cubicBezTo>
                      <a:pt x="43" y="27"/>
                      <a:pt x="39" y="31"/>
                      <a:pt x="35" y="34"/>
                    </a:cubicBezTo>
                    <a:cubicBezTo>
                      <a:pt x="33" y="36"/>
                      <a:pt x="33" y="36"/>
                      <a:pt x="33" y="36"/>
                    </a:cubicBezTo>
                    <a:cubicBezTo>
                      <a:pt x="30" y="40"/>
                      <a:pt x="27" y="43"/>
                      <a:pt x="24" y="47"/>
                    </a:cubicBezTo>
                    <a:cubicBezTo>
                      <a:pt x="22" y="49"/>
                      <a:pt x="22" y="51"/>
                      <a:pt x="24" y="53"/>
                    </a:cubicBezTo>
                    <a:cubicBezTo>
                      <a:pt x="40" y="75"/>
                      <a:pt x="40" y="75"/>
                      <a:pt x="40" y="75"/>
                    </a:cubicBezTo>
                    <a:cubicBezTo>
                      <a:pt x="37" y="81"/>
                      <a:pt x="34" y="88"/>
                      <a:pt x="32" y="94"/>
                    </a:cubicBezTo>
                    <a:cubicBezTo>
                      <a:pt x="5" y="98"/>
                      <a:pt x="5" y="98"/>
                      <a:pt x="5" y="98"/>
                    </a:cubicBezTo>
                    <a:cubicBezTo>
                      <a:pt x="3" y="98"/>
                      <a:pt x="1" y="100"/>
                      <a:pt x="1" y="102"/>
                    </a:cubicBezTo>
                    <a:cubicBezTo>
                      <a:pt x="0" y="107"/>
                      <a:pt x="0" y="112"/>
                      <a:pt x="0" y="117"/>
                    </a:cubicBezTo>
                    <a:cubicBezTo>
                      <a:pt x="0" y="120"/>
                      <a:pt x="0" y="120"/>
                      <a:pt x="0" y="120"/>
                    </a:cubicBezTo>
                    <a:cubicBezTo>
                      <a:pt x="0" y="125"/>
                      <a:pt x="0" y="130"/>
                      <a:pt x="1" y="135"/>
                    </a:cubicBezTo>
                    <a:cubicBezTo>
                      <a:pt x="1" y="137"/>
                      <a:pt x="3" y="139"/>
                      <a:pt x="5" y="139"/>
                    </a:cubicBezTo>
                    <a:cubicBezTo>
                      <a:pt x="32" y="142"/>
                      <a:pt x="32" y="142"/>
                      <a:pt x="32" y="142"/>
                    </a:cubicBezTo>
                    <a:cubicBezTo>
                      <a:pt x="34" y="149"/>
                      <a:pt x="37" y="156"/>
                      <a:pt x="40" y="162"/>
                    </a:cubicBezTo>
                    <a:cubicBezTo>
                      <a:pt x="24" y="184"/>
                      <a:pt x="24" y="184"/>
                      <a:pt x="24" y="184"/>
                    </a:cubicBezTo>
                    <a:cubicBezTo>
                      <a:pt x="22" y="185"/>
                      <a:pt x="22" y="188"/>
                      <a:pt x="24" y="190"/>
                    </a:cubicBezTo>
                    <a:cubicBezTo>
                      <a:pt x="27" y="194"/>
                      <a:pt x="30" y="197"/>
                      <a:pt x="33" y="201"/>
                    </a:cubicBezTo>
                    <a:cubicBezTo>
                      <a:pt x="35" y="203"/>
                      <a:pt x="35" y="203"/>
                      <a:pt x="35" y="203"/>
                    </a:cubicBezTo>
                    <a:cubicBezTo>
                      <a:pt x="39" y="206"/>
                      <a:pt x="43" y="210"/>
                      <a:pt x="47" y="213"/>
                    </a:cubicBezTo>
                    <a:cubicBezTo>
                      <a:pt x="48" y="214"/>
                      <a:pt x="51" y="214"/>
                      <a:pt x="52" y="213"/>
                    </a:cubicBezTo>
                    <a:cubicBezTo>
                      <a:pt x="74" y="196"/>
                      <a:pt x="74" y="196"/>
                      <a:pt x="74" y="196"/>
                    </a:cubicBezTo>
                    <a:cubicBezTo>
                      <a:pt x="80" y="199"/>
                      <a:pt x="87" y="202"/>
                      <a:pt x="94" y="204"/>
                    </a:cubicBezTo>
                    <a:cubicBezTo>
                      <a:pt x="97" y="231"/>
                      <a:pt x="97" y="231"/>
                      <a:pt x="97" y="231"/>
                    </a:cubicBezTo>
                    <a:cubicBezTo>
                      <a:pt x="98" y="233"/>
                      <a:pt x="99" y="235"/>
                      <a:pt x="101" y="235"/>
                    </a:cubicBezTo>
                    <a:cubicBezTo>
                      <a:pt x="107" y="236"/>
                      <a:pt x="112" y="236"/>
                      <a:pt x="118" y="236"/>
                    </a:cubicBezTo>
                    <a:cubicBezTo>
                      <a:pt x="123" y="236"/>
                      <a:pt x="128" y="236"/>
                      <a:pt x="134" y="235"/>
                    </a:cubicBezTo>
                    <a:cubicBezTo>
                      <a:pt x="136" y="235"/>
                      <a:pt x="138" y="233"/>
                      <a:pt x="138" y="231"/>
                    </a:cubicBezTo>
                    <a:cubicBezTo>
                      <a:pt x="142" y="204"/>
                      <a:pt x="142" y="204"/>
                      <a:pt x="142" y="204"/>
                    </a:cubicBezTo>
                    <a:cubicBezTo>
                      <a:pt x="148" y="202"/>
                      <a:pt x="155" y="199"/>
                      <a:pt x="161" y="196"/>
                    </a:cubicBezTo>
                    <a:cubicBezTo>
                      <a:pt x="183" y="213"/>
                      <a:pt x="183" y="213"/>
                      <a:pt x="183" y="213"/>
                    </a:cubicBezTo>
                    <a:cubicBezTo>
                      <a:pt x="185" y="214"/>
                      <a:pt x="187" y="214"/>
                      <a:pt x="189" y="213"/>
                    </a:cubicBezTo>
                    <a:cubicBezTo>
                      <a:pt x="197" y="206"/>
                      <a:pt x="205" y="198"/>
                      <a:pt x="212" y="190"/>
                    </a:cubicBezTo>
                    <a:cubicBezTo>
                      <a:pt x="213" y="188"/>
                      <a:pt x="213" y="185"/>
                      <a:pt x="212" y="184"/>
                    </a:cubicBezTo>
                    <a:cubicBezTo>
                      <a:pt x="195" y="162"/>
                      <a:pt x="195" y="162"/>
                      <a:pt x="195" y="162"/>
                    </a:cubicBezTo>
                    <a:cubicBezTo>
                      <a:pt x="198" y="156"/>
                      <a:pt x="201" y="149"/>
                      <a:pt x="203" y="142"/>
                    </a:cubicBezTo>
                    <a:cubicBezTo>
                      <a:pt x="230" y="139"/>
                      <a:pt x="230" y="139"/>
                      <a:pt x="230" y="139"/>
                    </a:cubicBezTo>
                    <a:cubicBezTo>
                      <a:pt x="232" y="139"/>
                      <a:pt x="234" y="137"/>
                      <a:pt x="234" y="135"/>
                    </a:cubicBezTo>
                    <a:cubicBezTo>
                      <a:pt x="235" y="129"/>
                      <a:pt x="236" y="124"/>
                      <a:pt x="236" y="118"/>
                    </a:cubicBezTo>
                    <a:cubicBezTo>
                      <a:pt x="236" y="113"/>
                      <a:pt x="235" y="108"/>
                      <a:pt x="234" y="102"/>
                    </a:cubicBezTo>
                    <a:close/>
                    <a:moveTo>
                      <a:pt x="225" y="130"/>
                    </a:moveTo>
                    <a:cubicBezTo>
                      <a:pt x="198" y="133"/>
                      <a:pt x="198" y="133"/>
                      <a:pt x="198" y="133"/>
                    </a:cubicBezTo>
                    <a:cubicBezTo>
                      <a:pt x="196" y="134"/>
                      <a:pt x="195" y="135"/>
                      <a:pt x="194" y="137"/>
                    </a:cubicBezTo>
                    <a:cubicBezTo>
                      <a:pt x="192" y="145"/>
                      <a:pt x="189" y="153"/>
                      <a:pt x="185" y="160"/>
                    </a:cubicBezTo>
                    <a:cubicBezTo>
                      <a:pt x="184" y="161"/>
                      <a:pt x="184" y="163"/>
                      <a:pt x="185" y="165"/>
                    </a:cubicBezTo>
                    <a:cubicBezTo>
                      <a:pt x="202" y="187"/>
                      <a:pt x="202" y="187"/>
                      <a:pt x="202" y="187"/>
                    </a:cubicBezTo>
                    <a:cubicBezTo>
                      <a:pt x="197" y="192"/>
                      <a:pt x="192" y="198"/>
                      <a:pt x="186" y="203"/>
                    </a:cubicBezTo>
                    <a:cubicBezTo>
                      <a:pt x="164" y="186"/>
                      <a:pt x="164" y="186"/>
                      <a:pt x="164" y="186"/>
                    </a:cubicBezTo>
                    <a:cubicBezTo>
                      <a:pt x="163" y="185"/>
                      <a:pt x="161" y="185"/>
                      <a:pt x="159" y="186"/>
                    </a:cubicBezTo>
                    <a:cubicBezTo>
                      <a:pt x="152" y="190"/>
                      <a:pt x="144" y="193"/>
                      <a:pt x="136" y="195"/>
                    </a:cubicBezTo>
                    <a:cubicBezTo>
                      <a:pt x="134" y="196"/>
                      <a:pt x="133" y="197"/>
                      <a:pt x="133" y="199"/>
                    </a:cubicBezTo>
                    <a:cubicBezTo>
                      <a:pt x="129" y="226"/>
                      <a:pt x="129" y="226"/>
                      <a:pt x="129" y="226"/>
                    </a:cubicBezTo>
                    <a:cubicBezTo>
                      <a:pt x="121" y="227"/>
                      <a:pt x="114" y="227"/>
                      <a:pt x="106" y="226"/>
                    </a:cubicBezTo>
                    <a:cubicBezTo>
                      <a:pt x="103" y="199"/>
                      <a:pt x="103" y="199"/>
                      <a:pt x="103" y="199"/>
                    </a:cubicBezTo>
                    <a:cubicBezTo>
                      <a:pt x="103" y="197"/>
                      <a:pt x="101" y="196"/>
                      <a:pt x="99" y="195"/>
                    </a:cubicBezTo>
                    <a:cubicBezTo>
                      <a:pt x="91" y="193"/>
                      <a:pt x="84" y="190"/>
                      <a:pt x="77" y="186"/>
                    </a:cubicBezTo>
                    <a:cubicBezTo>
                      <a:pt x="75" y="185"/>
                      <a:pt x="73" y="185"/>
                      <a:pt x="71" y="186"/>
                    </a:cubicBezTo>
                    <a:cubicBezTo>
                      <a:pt x="50" y="203"/>
                      <a:pt x="50" y="203"/>
                      <a:pt x="50" y="203"/>
                    </a:cubicBezTo>
                    <a:cubicBezTo>
                      <a:pt x="47" y="201"/>
                      <a:pt x="44" y="198"/>
                      <a:pt x="42" y="196"/>
                    </a:cubicBezTo>
                    <a:cubicBezTo>
                      <a:pt x="40" y="194"/>
                      <a:pt x="40" y="194"/>
                      <a:pt x="40" y="194"/>
                    </a:cubicBezTo>
                    <a:cubicBezTo>
                      <a:pt x="38" y="192"/>
                      <a:pt x="36" y="189"/>
                      <a:pt x="34" y="187"/>
                    </a:cubicBezTo>
                    <a:cubicBezTo>
                      <a:pt x="50" y="165"/>
                      <a:pt x="50" y="165"/>
                      <a:pt x="50" y="165"/>
                    </a:cubicBezTo>
                    <a:cubicBezTo>
                      <a:pt x="51" y="164"/>
                      <a:pt x="51" y="161"/>
                      <a:pt x="50" y="160"/>
                    </a:cubicBezTo>
                    <a:cubicBezTo>
                      <a:pt x="46" y="153"/>
                      <a:pt x="43" y="145"/>
                      <a:pt x="41" y="137"/>
                    </a:cubicBezTo>
                    <a:cubicBezTo>
                      <a:pt x="41" y="135"/>
                      <a:pt x="39" y="134"/>
                      <a:pt x="37" y="133"/>
                    </a:cubicBezTo>
                    <a:cubicBezTo>
                      <a:pt x="10" y="130"/>
                      <a:pt x="10" y="130"/>
                      <a:pt x="10" y="130"/>
                    </a:cubicBezTo>
                    <a:cubicBezTo>
                      <a:pt x="10" y="127"/>
                      <a:pt x="9" y="123"/>
                      <a:pt x="9" y="120"/>
                    </a:cubicBezTo>
                    <a:cubicBezTo>
                      <a:pt x="9" y="117"/>
                      <a:pt x="9" y="117"/>
                      <a:pt x="9" y="117"/>
                    </a:cubicBezTo>
                    <a:cubicBezTo>
                      <a:pt x="9" y="114"/>
                      <a:pt x="10" y="110"/>
                      <a:pt x="10" y="107"/>
                    </a:cubicBezTo>
                    <a:cubicBezTo>
                      <a:pt x="37" y="104"/>
                      <a:pt x="37" y="104"/>
                      <a:pt x="37" y="104"/>
                    </a:cubicBezTo>
                    <a:cubicBezTo>
                      <a:pt x="39" y="103"/>
                      <a:pt x="41" y="102"/>
                      <a:pt x="41" y="100"/>
                    </a:cubicBezTo>
                    <a:cubicBezTo>
                      <a:pt x="43" y="92"/>
                      <a:pt x="46" y="84"/>
                      <a:pt x="50" y="77"/>
                    </a:cubicBezTo>
                    <a:cubicBezTo>
                      <a:pt x="51" y="76"/>
                      <a:pt x="51" y="73"/>
                      <a:pt x="50" y="72"/>
                    </a:cubicBezTo>
                    <a:cubicBezTo>
                      <a:pt x="34" y="50"/>
                      <a:pt x="34" y="50"/>
                      <a:pt x="34" y="50"/>
                    </a:cubicBezTo>
                    <a:cubicBezTo>
                      <a:pt x="36" y="48"/>
                      <a:pt x="38" y="45"/>
                      <a:pt x="40" y="43"/>
                    </a:cubicBezTo>
                    <a:cubicBezTo>
                      <a:pt x="42" y="41"/>
                      <a:pt x="42" y="41"/>
                      <a:pt x="42" y="41"/>
                    </a:cubicBezTo>
                    <a:cubicBezTo>
                      <a:pt x="44" y="39"/>
                      <a:pt x="47" y="36"/>
                      <a:pt x="50" y="34"/>
                    </a:cubicBezTo>
                    <a:cubicBezTo>
                      <a:pt x="71" y="51"/>
                      <a:pt x="71" y="51"/>
                      <a:pt x="71" y="51"/>
                    </a:cubicBezTo>
                    <a:cubicBezTo>
                      <a:pt x="73" y="52"/>
                      <a:pt x="75" y="52"/>
                      <a:pt x="77" y="51"/>
                    </a:cubicBezTo>
                    <a:cubicBezTo>
                      <a:pt x="84" y="47"/>
                      <a:pt x="91" y="44"/>
                      <a:pt x="99" y="42"/>
                    </a:cubicBezTo>
                    <a:cubicBezTo>
                      <a:pt x="101" y="41"/>
                      <a:pt x="103" y="40"/>
                      <a:pt x="103" y="38"/>
                    </a:cubicBezTo>
                    <a:cubicBezTo>
                      <a:pt x="106" y="11"/>
                      <a:pt x="106" y="11"/>
                      <a:pt x="106" y="11"/>
                    </a:cubicBezTo>
                    <a:cubicBezTo>
                      <a:pt x="114" y="10"/>
                      <a:pt x="121" y="10"/>
                      <a:pt x="129" y="11"/>
                    </a:cubicBezTo>
                    <a:cubicBezTo>
                      <a:pt x="133" y="38"/>
                      <a:pt x="133" y="38"/>
                      <a:pt x="133" y="38"/>
                    </a:cubicBezTo>
                    <a:cubicBezTo>
                      <a:pt x="133" y="40"/>
                      <a:pt x="134" y="41"/>
                      <a:pt x="136" y="42"/>
                    </a:cubicBezTo>
                    <a:cubicBezTo>
                      <a:pt x="144" y="44"/>
                      <a:pt x="152" y="47"/>
                      <a:pt x="159" y="51"/>
                    </a:cubicBezTo>
                    <a:cubicBezTo>
                      <a:pt x="161" y="52"/>
                      <a:pt x="163" y="52"/>
                      <a:pt x="164" y="51"/>
                    </a:cubicBezTo>
                    <a:cubicBezTo>
                      <a:pt x="186" y="34"/>
                      <a:pt x="186" y="34"/>
                      <a:pt x="186" y="34"/>
                    </a:cubicBezTo>
                    <a:cubicBezTo>
                      <a:pt x="192" y="39"/>
                      <a:pt x="197" y="44"/>
                      <a:pt x="202" y="50"/>
                    </a:cubicBezTo>
                    <a:cubicBezTo>
                      <a:pt x="185" y="72"/>
                      <a:pt x="185" y="72"/>
                      <a:pt x="185" y="72"/>
                    </a:cubicBezTo>
                    <a:cubicBezTo>
                      <a:pt x="184" y="73"/>
                      <a:pt x="184" y="76"/>
                      <a:pt x="185" y="77"/>
                    </a:cubicBezTo>
                    <a:cubicBezTo>
                      <a:pt x="189" y="84"/>
                      <a:pt x="192" y="92"/>
                      <a:pt x="194" y="100"/>
                    </a:cubicBezTo>
                    <a:cubicBezTo>
                      <a:pt x="195" y="102"/>
                      <a:pt x="196" y="103"/>
                      <a:pt x="198" y="104"/>
                    </a:cubicBezTo>
                    <a:cubicBezTo>
                      <a:pt x="225" y="107"/>
                      <a:pt x="225" y="107"/>
                      <a:pt x="225" y="107"/>
                    </a:cubicBezTo>
                    <a:cubicBezTo>
                      <a:pt x="226" y="111"/>
                      <a:pt x="226" y="115"/>
                      <a:pt x="226" y="118"/>
                    </a:cubicBezTo>
                    <a:cubicBezTo>
                      <a:pt x="226" y="122"/>
                      <a:pt x="226" y="126"/>
                      <a:pt x="225" y="130"/>
                    </a:cubicBezTo>
                    <a:close/>
                  </a:path>
                </a:pathLst>
              </a:custGeom>
              <a:grpFill/>
              <a:ln>
                <a:solidFill>
                  <a:schemeClr val="tx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grpSp>
      <p:sp>
        <p:nvSpPr>
          <p:cNvPr id="88" name="Rectangle 87">
            <a:extLst>
              <a:ext uri="{FF2B5EF4-FFF2-40B4-BE49-F238E27FC236}">
                <a16:creationId xmlns:a16="http://schemas.microsoft.com/office/drawing/2014/main" id="{DC245301-C652-4503-AB0A-BE35443AD3CC}"/>
              </a:ext>
            </a:extLst>
          </p:cNvPr>
          <p:cNvSpPr/>
          <p:nvPr/>
        </p:nvSpPr>
        <p:spPr>
          <a:xfrm>
            <a:off x="1333867" y="4448653"/>
            <a:ext cx="4906836" cy="769441"/>
          </a:xfrm>
          <a:prstGeom prst="rect">
            <a:avLst/>
          </a:prstGeom>
        </p:spPr>
        <p:txBody>
          <a:bodyPr wrap="square">
            <a:spAutoFit/>
          </a:bodyPr>
          <a:lstStyle/>
          <a:p>
            <a:pPr marL="0" marR="0" lvl="0" indent="0" algn="l" defTabSz="1216122" rtl="0" eaLnBrk="1" fontAlgn="auto" latinLnBrk="0" hangingPunct="1">
              <a:lnSpc>
                <a:spcPct val="100000"/>
              </a:lnSpc>
              <a:spcBef>
                <a:spcPts val="0"/>
              </a:spcBef>
              <a:spcAft>
                <a:spcPts val="0"/>
              </a:spcAft>
              <a:buClrTx/>
              <a:buSzTx/>
              <a:buFontTx/>
              <a:buNone/>
              <a:tabLst/>
              <a:defRPr/>
            </a:pPr>
            <a:r>
              <a:rPr lang="en-US" sz="1600" b="1" dirty="0">
                <a:solidFill>
                  <a:prstClr val="black"/>
                </a:solidFill>
                <a:ea typeface="Open Sans" panose="020B0606030504020204" pitchFamily="34" charset="0"/>
                <a:cs typeface="Open Sans" panose="020B0606030504020204" pitchFamily="34" charset="0"/>
              </a:rPr>
              <a:t>Where:</a:t>
            </a:r>
            <a:endParaRPr kumimoji="0" lang="en-US" sz="1600" b="1"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endParaRPr>
          </a:p>
          <a:p>
            <a:pPr lvl="0" defTabSz="1216122">
              <a:defRPr/>
            </a:pPr>
            <a:r>
              <a:rPr lang="en-US" sz="1400" dirty="0">
                <a:solidFill>
                  <a:prstClr val="black"/>
                </a:solidFill>
                <a:ea typeface="Open Sans" panose="020B0606030504020204" pitchFamily="34" charset="0"/>
                <a:cs typeface="Open Sans" panose="020B0606030504020204" pitchFamily="34" charset="0"/>
              </a:rPr>
              <a:t>Vault test is currently being administered in the Union Ballroom and the UW lab test is being administered in Crane-Hill Cafeteria.</a:t>
            </a:r>
          </a:p>
        </p:txBody>
      </p:sp>
      <p:cxnSp>
        <p:nvCxnSpPr>
          <p:cNvPr id="89" name="Straight Connector 88">
            <a:extLst>
              <a:ext uri="{FF2B5EF4-FFF2-40B4-BE49-F238E27FC236}">
                <a16:creationId xmlns:a16="http://schemas.microsoft.com/office/drawing/2014/main" id="{BB9A78E2-43FB-4493-97FC-9AC358DCDEF6}"/>
              </a:ext>
            </a:extLst>
          </p:cNvPr>
          <p:cNvCxnSpPr>
            <a:cxnSpLocks/>
          </p:cNvCxnSpPr>
          <p:nvPr/>
        </p:nvCxnSpPr>
        <p:spPr>
          <a:xfrm>
            <a:off x="1161704" y="4571974"/>
            <a:ext cx="0" cy="520030"/>
          </a:xfrm>
          <a:prstGeom prst="line">
            <a:avLst/>
          </a:prstGeom>
          <a:ln w="38100">
            <a:solidFill>
              <a:srgbClr val="FFC425"/>
            </a:solidFill>
          </a:ln>
        </p:spPr>
        <p:style>
          <a:lnRef idx="1">
            <a:schemeClr val="accent1"/>
          </a:lnRef>
          <a:fillRef idx="0">
            <a:schemeClr val="accent1"/>
          </a:fillRef>
          <a:effectRef idx="0">
            <a:schemeClr val="accent1"/>
          </a:effectRef>
          <a:fontRef idx="minor">
            <a:schemeClr val="tx1"/>
          </a:fontRef>
        </p:style>
      </p:cxnSp>
      <p:sp>
        <p:nvSpPr>
          <p:cNvPr id="91" name="Freeform 73">
            <a:extLst>
              <a:ext uri="{FF2B5EF4-FFF2-40B4-BE49-F238E27FC236}">
                <a16:creationId xmlns:a16="http://schemas.microsoft.com/office/drawing/2014/main" id="{AD82D3EA-C334-44D2-AEBE-B23452F3E634}"/>
              </a:ext>
            </a:extLst>
          </p:cNvPr>
          <p:cNvSpPr>
            <a:spLocks noEditPoints="1"/>
          </p:cNvSpPr>
          <p:nvPr/>
        </p:nvSpPr>
        <p:spPr bwMode="auto">
          <a:xfrm>
            <a:off x="406160" y="4543690"/>
            <a:ext cx="522288" cy="522288"/>
          </a:xfrm>
          <a:custGeom>
            <a:avLst/>
            <a:gdLst>
              <a:gd name="T0" fmla="*/ 312 w 657"/>
              <a:gd name="T1" fmla="*/ 657 h 657"/>
              <a:gd name="T2" fmla="*/ 262 w 657"/>
              <a:gd name="T3" fmla="*/ 650 h 657"/>
              <a:gd name="T4" fmla="*/ 200 w 657"/>
              <a:gd name="T5" fmla="*/ 632 h 657"/>
              <a:gd name="T6" fmla="*/ 120 w 657"/>
              <a:gd name="T7" fmla="*/ 582 h 657"/>
              <a:gd name="T8" fmla="*/ 57 w 657"/>
              <a:gd name="T9" fmla="*/ 512 h 657"/>
              <a:gd name="T10" fmla="*/ 15 w 657"/>
              <a:gd name="T11" fmla="*/ 426 h 657"/>
              <a:gd name="T12" fmla="*/ 4 w 657"/>
              <a:gd name="T13" fmla="*/ 379 h 657"/>
              <a:gd name="T14" fmla="*/ 0 w 657"/>
              <a:gd name="T15" fmla="*/ 328 h 657"/>
              <a:gd name="T16" fmla="*/ 2 w 657"/>
              <a:gd name="T17" fmla="*/ 294 h 657"/>
              <a:gd name="T18" fmla="*/ 10 w 657"/>
              <a:gd name="T19" fmla="*/ 246 h 657"/>
              <a:gd name="T20" fmla="*/ 39 w 657"/>
              <a:gd name="T21" fmla="*/ 172 h 657"/>
              <a:gd name="T22" fmla="*/ 96 w 657"/>
              <a:gd name="T23" fmla="*/ 95 h 657"/>
              <a:gd name="T24" fmla="*/ 172 w 657"/>
              <a:gd name="T25" fmla="*/ 39 h 657"/>
              <a:gd name="T26" fmla="*/ 246 w 657"/>
              <a:gd name="T27" fmla="*/ 9 h 657"/>
              <a:gd name="T28" fmla="*/ 295 w 657"/>
              <a:gd name="T29" fmla="*/ 1 h 657"/>
              <a:gd name="T30" fmla="*/ 328 w 657"/>
              <a:gd name="T31" fmla="*/ 0 h 657"/>
              <a:gd name="T32" fmla="*/ 379 w 657"/>
              <a:gd name="T33" fmla="*/ 4 h 657"/>
              <a:gd name="T34" fmla="*/ 426 w 657"/>
              <a:gd name="T35" fmla="*/ 15 h 657"/>
              <a:gd name="T36" fmla="*/ 512 w 657"/>
              <a:gd name="T37" fmla="*/ 56 h 657"/>
              <a:gd name="T38" fmla="*/ 582 w 657"/>
              <a:gd name="T39" fmla="*/ 119 h 657"/>
              <a:gd name="T40" fmla="*/ 632 w 657"/>
              <a:gd name="T41" fmla="*/ 200 h 657"/>
              <a:gd name="T42" fmla="*/ 651 w 657"/>
              <a:gd name="T43" fmla="*/ 262 h 657"/>
              <a:gd name="T44" fmla="*/ 657 w 657"/>
              <a:gd name="T45" fmla="*/ 312 h 657"/>
              <a:gd name="T46" fmla="*/ 657 w 657"/>
              <a:gd name="T47" fmla="*/ 345 h 657"/>
              <a:gd name="T48" fmla="*/ 651 w 657"/>
              <a:gd name="T49" fmla="*/ 395 h 657"/>
              <a:gd name="T50" fmla="*/ 632 w 657"/>
              <a:gd name="T51" fmla="*/ 457 h 657"/>
              <a:gd name="T52" fmla="*/ 582 w 657"/>
              <a:gd name="T53" fmla="*/ 537 h 657"/>
              <a:gd name="T54" fmla="*/ 512 w 657"/>
              <a:gd name="T55" fmla="*/ 601 h 657"/>
              <a:gd name="T56" fmla="*/ 426 w 657"/>
              <a:gd name="T57" fmla="*/ 642 h 657"/>
              <a:gd name="T58" fmla="*/ 379 w 657"/>
              <a:gd name="T59" fmla="*/ 653 h 657"/>
              <a:gd name="T60" fmla="*/ 328 w 657"/>
              <a:gd name="T61" fmla="*/ 657 h 657"/>
              <a:gd name="T62" fmla="*/ 328 w 657"/>
              <a:gd name="T63" fmla="*/ 37 h 657"/>
              <a:gd name="T64" fmla="*/ 242 w 657"/>
              <a:gd name="T65" fmla="*/ 50 h 657"/>
              <a:gd name="T66" fmla="*/ 166 w 657"/>
              <a:gd name="T67" fmla="*/ 87 h 657"/>
              <a:gd name="T68" fmla="*/ 104 w 657"/>
              <a:gd name="T69" fmla="*/ 144 h 657"/>
              <a:gd name="T70" fmla="*/ 61 w 657"/>
              <a:gd name="T71" fmla="*/ 215 h 657"/>
              <a:gd name="T72" fmla="*/ 39 w 657"/>
              <a:gd name="T73" fmla="*/ 298 h 657"/>
              <a:gd name="T74" fmla="*/ 39 w 657"/>
              <a:gd name="T75" fmla="*/ 359 h 657"/>
              <a:gd name="T76" fmla="*/ 61 w 657"/>
              <a:gd name="T77" fmla="*/ 442 h 657"/>
              <a:gd name="T78" fmla="*/ 104 w 657"/>
              <a:gd name="T79" fmla="*/ 513 h 657"/>
              <a:gd name="T80" fmla="*/ 166 w 657"/>
              <a:gd name="T81" fmla="*/ 570 h 657"/>
              <a:gd name="T82" fmla="*/ 242 w 657"/>
              <a:gd name="T83" fmla="*/ 606 h 657"/>
              <a:gd name="T84" fmla="*/ 328 w 657"/>
              <a:gd name="T85" fmla="*/ 619 h 657"/>
              <a:gd name="T86" fmla="*/ 387 w 657"/>
              <a:gd name="T87" fmla="*/ 614 h 657"/>
              <a:gd name="T88" fmla="*/ 468 w 657"/>
              <a:gd name="T89" fmla="*/ 585 h 657"/>
              <a:gd name="T90" fmla="*/ 535 w 657"/>
              <a:gd name="T91" fmla="*/ 535 h 657"/>
              <a:gd name="T92" fmla="*/ 585 w 657"/>
              <a:gd name="T93" fmla="*/ 468 h 657"/>
              <a:gd name="T94" fmla="*/ 614 w 657"/>
              <a:gd name="T95" fmla="*/ 387 h 657"/>
              <a:gd name="T96" fmla="*/ 620 w 657"/>
              <a:gd name="T97" fmla="*/ 328 h 657"/>
              <a:gd name="T98" fmla="*/ 606 w 657"/>
              <a:gd name="T99" fmla="*/ 242 h 657"/>
              <a:gd name="T100" fmla="*/ 570 w 657"/>
              <a:gd name="T101" fmla="*/ 165 h 657"/>
              <a:gd name="T102" fmla="*/ 514 w 657"/>
              <a:gd name="T103" fmla="*/ 103 h 657"/>
              <a:gd name="T104" fmla="*/ 442 w 657"/>
              <a:gd name="T105" fmla="*/ 60 h 657"/>
              <a:gd name="T106" fmla="*/ 359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8" y="657"/>
                </a:moveTo>
                <a:lnTo>
                  <a:pt x="328" y="657"/>
                </a:lnTo>
                <a:lnTo>
                  <a:pt x="312" y="657"/>
                </a:lnTo>
                <a:lnTo>
                  <a:pt x="295" y="656"/>
                </a:lnTo>
                <a:lnTo>
                  <a:pt x="278" y="653"/>
                </a:lnTo>
                <a:lnTo>
                  <a:pt x="262" y="650"/>
                </a:lnTo>
                <a:lnTo>
                  <a:pt x="246" y="646"/>
                </a:lnTo>
                <a:lnTo>
                  <a:pt x="231" y="642"/>
                </a:lnTo>
                <a:lnTo>
                  <a:pt x="200" y="632"/>
                </a:lnTo>
                <a:lnTo>
                  <a:pt x="172" y="618"/>
                </a:lnTo>
                <a:lnTo>
                  <a:pt x="145" y="601"/>
                </a:lnTo>
                <a:lnTo>
                  <a:pt x="120" y="582"/>
                </a:lnTo>
                <a:lnTo>
                  <a:pt x="96" y="560"/>
                </a:lnTo>
                <a:lnTo>
                  <a:pt x="75" y="537"/>
                </a:lnTo>
                <a:lnTo>
                  <a:pt x="57" y="512"/>
                </a:lnTo>
                <a:lnTo>
                  <a:pt x="39" y="485"/>
                </a:lnTo>
                <a:lnTo>
                  <a:pt x="26" y="457"/>
                </a:lnTo>
                <a:lnTo>
                  <a:pt x="15" y="426"/>
                </a:lnTo>
                <a:lnTo>
                  <a:pt x="10" y="411"/>
                </a:lnTo>
                <a:lnTo>
                  <a:pt x="7" y="395"/>
                </a:lnTo>
                <a:lnTo>
                  <a:pt x="4" y="379"/>
                </a:lnTo>
                <a:lnTo>
                  <a:pt x="2" y="361"/>
                </a:lnTo>
                <a:lnTo>
                  <a:pt x="0" y="345"/>
                </a:lnTo>
                <a:lnTo>
                  <a:pt x="0" y="328"/>
                </a:lnTo>
                <a:lnTo>
                  <a:pt x="0" y="328"/>
                </a:lnTo>
                <a:lnTo>
                  <a:pt x="0" y="312"/>
                </a:lnTo>
                <a:lnTo>
                  <a:pt x="2" y="294"/>
                </a:lnTo>
                <a:lnTo>
                  <a:pt x="4" y="278"/>
                </a:lnTo>
                <a:lnTo>
                  <a:pt x="7" y="262"/>
                </a:lnTo>
                <a:lnTo>
                  <a:pt x="10" y="246"/>
                </a:lnTo>
                <a:lnTo>
                  <a:pt x="15" y="231"/>
                </a:lnTo>
                <a:lnTo>
                  <a:pt x="26" y="200"/>
                </a:lnTo>
                <a:lnTo>
                  <a:pt x="39" y="172"/>
                </a:lnTo>
                <a:lnTo>
                  <a:pt x="57" y="145"/>
                </a:lnTo>
                <a:lnTo>
                  <a:pt x="75" y="119"/>
                </a:lnTo>
                <a:lnTo>
                  <a:pt x="96" y="95"/>
                </a:lnTo>
                <a:lnTo>
                  <a:pt x="120" y="75"/>
                </a:lnTo>
                <a:lnTo>
                  <a:pt x="145" y="56"/>
                </a:lnTo>
                <a:lnTo>
                  <a:pt x="172" y="39"/>
                </a:lnTo>
                <a:lnTo>
                  <a:pt x="200" y="25"/>
                </a:lnTo>
                <a:lnTo>
                  <a:pt x="231" y="15"/>
                </a:lnTo>
                <a:lnTo>
                  <a:pt x="246" y="9"/>
                </a:lnTo>
                <a:lnTo>
                  <a:pt x="262" y="7"/>
                </a:lnTo>
                <a:lnTo>
                  <a:pt x="278" y="4"/>
                </a:lnTo>
                <a:lnTo>
                  <a:pt x="295" y="1"/>
                </a:lnTo>
                <a:lnTo>
                  <a:pt x="312" y="0"/>
                </a:lnTo>
                <a:lnTo>
                  <a:pt x="328" y="0"/>
                </a:lnTo>
                <a:lnTo>
                  <a:pt x="328" y="0"/>
                </a:lnTo>
                <a:lnTo>
                  <a:pt x="346" y="0"/>
                </a:lnTo>
                <a:lnTo>
                  <a:pt x="362" y="1"/>
                </a:lnTo>
                <a:lnTo>
                  <a:pt x="379" y="4"/>
                </a:lnTo>
                <a:lnTo>
                  <a:pt x="395" y="7"/>
                </a:lnTo>
                <a:lnTo>
                  <a:pt x="411" y="9"/>
                </a:lnTo>
                <a:lnTo>
                  <a:pt x="426" y="15"/>
                </a:lnTo>
                <a:lnTo>
                  <a:pt x="457" y="25"/>
                </a:lnTo>
                <a:lnTo>
                  <a:pt x="485" y="39"/>
                </a:lnTo>
                <a:lnTo>
                  <a:pt x="512" y="56"/>
                </a:lnTo>
                <a:lnTo>
                  <a:pt x="538" y="75"/>
                </a:lnTo>
                <a:lnTo>
                  <a:pt x="561" y="95"/>
                </a:lnTo>
                <a:lnTo>
                  <a:pt x="582" y="119"/>
                </a:lnTo>
                <a:lnTo>
                  <a:pt x="601" y="145"/>
                </a:lnTo>
                <a:lnTo>
                  <a:pt x="618" y="172"/>
                </a:lnTo>
                <a:lnTo>
                  <a:pt x="632" y="200"/>
                </a:lnTo>
                <a:lnTo>
                  <a:pt x="643" y="231"/>
                </a:lnTo>
                <a:lnTo>
                  <a:pt x="648" y="246"/>
                </a:lnTo>
                <a:lnTo>
                  <a:pt x="651" y="262"/>
                </a:lnTo>
                <a:lnTo>
                  <a:pt x="653" y="278"/>
                </a:lnTo>
                <a:lnTo>
                  <a:pt x="656" y="294"/>
                </a:lnTo>
                <a:lnTo>
                  <a:pt x="657" y="312"/>
                </a:lnTo>
                <a:lnTo>
                  <a:pt x="657" y="328"/>
                </a:lnTo>
                <a:lnTo>
                  <a:pt x="657" y="328"/>
                </a:lnTo>
                <a:lnTo>
                  <a:pt x="657" y="345"/>
                </a:lnTo>
                <a:lnTo>
                  <a:pt x="656" y="361"/>
                </a:lnTo>
                <a:lnTo>
                  <a:pt x="653" y="379"/>
                </a:lnTo>
                <a:lnTo>
                  <a:pt x="651" y="395"/>
                </a:lnTo>
                <a:lnTo>
                  <a:pt x="648" y="411"/>
                </a:lnTo>
                <a:lnTo>
                  <a:pt x="643" y="426"/>
                </a:lnTo>
                <a:lnTo>
                  <a:pt x="632" y="457"/>
                </a:lnTo>
                <a:lnTo>
                  <a:pt x="618" y="485"/>
                </a:lnTo>
                <a:lnTo>
                  <a:pt x="601" y="512"/>
                </a:lnTo>
                <a:lnTo>
                  <a:pt x="582" y="537"/>
                </a:lnTo>
                <a:lnTo>
                  <a:pt x="561" y="560"/>
                </a:lnTo>
                <a:lnTo>
                  <a:pt x="538" y="582"/>
                </a:lnTo>
                <a:lnTo>
                  <a:pt x="512" y="601"/>
                </a:lnTo>
                <a:lnTo>
                  <a:pt x="485" y="618"/>
                </a:lnTo>
                <a:lnTo>
                  <a:pt x="457" y="632"/>
                </a:lnTo>
                <a:lnTo>
                  <a:pt x="426" y="642"/>
                </a:lnTo>
                <a:lnTo>
                  <a:pt x="411" y="646"/>
                </a:lnTo>
                <a:lnTo>
                  <a:pt x="395" y="650"/>
                </a:lnTo>
                <a:lnTo>
                  <a:pt x="379" y="653"/>
                </a:lnTo>
                <a:lnTo>
                  <a:pt x="362" y="656"/>
                </a:lnTo>
                <a:lnTo>
                  <a:pt x="346" y="657"/>
                </a:lnTo>
                <a:lnTo>
                  <a:pt x="328" y="657"/>
                </a:lnTo>
                <a:lnTo>
                  <a:pt x="328" y="657"/>
                </a:lnTo>
                <a:close/>
                <a:moveTo>
                  <a:pt x="328" y="37"/>
                </a:moveTo>
                <a:lnTo>
                  <a:pt x="328" y="37"/>
                </a:lnTo>
                <a:lnTo>
                  <a:pt x="299" y="39"/>
                </a:lnTo>
                <a:lnTo>
                  <a:pt x="270" y="43"/>
                </a:lnTo>
                <a:lnTo>
                  <a:pt x="242" y="50"/>
                </a:lnTo>
                <a:lnTo>
                  <a:pt x="215" y="60"/>
                </a:lnTo>
                <a:lnTo>
                  <a:pt x="190" y="72"/>
                </a:lnTo>
                <a:lnTo>
                  <a:pt x="166" y="87"/>
                </a:lnTo>
                <a:lnTo>
                  <a:pt x="144" y="103"/>
                </a:lnTo>
                <a:lnTo>
                  <a:pt x="123" y="122"/>
                </a:lnTo>
                <a:lnTo>
                  <a:pt x="104" y="144"/>
                </a:lnTo>
                <a:lnTo>
                  <a:pt x="88" y="165"/>
                </a:lnTo>
                <a:lnTo>
                  <a:pt x="73" y="189"/>
                </a:lnTo>
                <a:lnTo>
                  <a:pt x="61" y="215"/>
                </a:lnTo>
                <a:lnTo>
                  <a:pt x="50" y="242"/>
                </a:lnTo>
                <a:lnTo>
                  <a:pt x="43" y="270"/>
                </a:lnTo>
                <a:lnTo>
                  <a:pt x="39" y="298"/>
                </a:lnTo>
                <a:lnTo>
                  <a:pt x="38" y="328"/>
                </a:lnTo>
                <a:lnTo>
                  <a:pt x="38" y="328"/>
                </a:lnTo>
                <a:lnTo>
                  <a:pt x="39" y="359"/>
                </a:lnTo>
                <a:lnTo>
                  <a:pt x="43" y="387"/>
                </a:lnTo>
                <a:lnTo>
                  <a:pt x="50" y="415"/>
                </a:lnTo>
                <a:lnTo>
                  <a:pt x="61" y="442"/>
                </a:lnTo>
                <a:lnTo>
                  <a:pt x="73" y="468"/>
                </a:lnTo>
                <a:lnTo>
                  <a:pt x="88" y="492"/>
                </a:lnTo>
                <a:lnTo>
                  <a:pt x="104" y="513"/>
                </a:lnTo>
                <a:lnTo>
                  <a:pt x="123" y="535"/>
                </a:lnTo>
                <a:lnTo>
                  <a:pt x="144" y="554"/>
                </a:lnTo>
                <a:lnTo>
                  <a:pt x="166" y="570"/>
                </a:lnTo>
                <a:lnTo>
                  <a:pt x="190" y="585"/>
                </a:lnTo>
                <a:lnTo>
                  <a:pt x="215" y="597"/>
                </a:lnTo>
                <a:lnTo>
                  <a:pt x="242" y="606"/>
                </a:lnTo>
                <a:lnTo>
                  <a:pt x="270" y="614"/>
                </a:lnTo>
                <a:lnTo>
                  <a:pt x="299" y="618"/>
                </a:lnTo>
                <a:lnTo>
                  <a:pt x="328" y="619"/>
                </a:lnTo>
                <a:lnTo>
                  <a:pt x="328" y="619"/>
                </a:lnTo>
                <a:lnTo>
                  <a:pt x="359" y="618"/>
                </a:lnTo>
                <a:lnTo>
                  <a:pt x="387" y="614"/>
                </a:lnTo>
                <a:lnTo>
                  <a:pt x="415" y="606"/>
                </a:lnTo>
                <a:lnTo>
                  <a:pt x="442" y="597"/>
                </a:lnTo>
                <a:lnTo>
                  <a:pt x="468" y="585"/>
                </a:lnTo>
                <a:lnTo>
                  <a:pt x="492" y="570"/>
                </a:lnTo>
                <a:lnTo>
                  <a:pt x="514" y="554"/>
                </a:lnTo>
                <a:lnTo>
                  <a:pt x="535" y="535"/>
                </a:lnTo>
                <a:lnTo>
                  <a:pt x="554" y="513"/>
                </a:lnTo>
                <a:lnTo>
                  <a:pt x="570" y="492"/>
                </a:lnTo>
                <a:lnTo>
                  <a:pt x="585" y="468"/>
                </a:lnTo>
                <a:lnTo>
                  <a:pt x="597" y="442"/>
                </a:lnTo>
                <a:lnTo>
                  <a:pt x="606" y="415"/>
                </a:lnTo>
                <a:lnTo>
                  <a:pt x="614" y="387"/>
                </a:lnTo>
                <a:lnTo>
                  <a:pt x="618" y="359"/>
                </a:lnTo>
                <a:lnTo>
                  <a:pt x="620" y="328"/>
                </a:lnTo>
                <a:lnTo>
                  <a:pt x="620" y="328"/>
                </a:lnTo>
                <a:lnTo>
                  <a:pt x="618" y="298"/>
                </a:lnTo>
                <a:lnTo>
                  <a:pt x="614" y="270"/>
                </a:lnTo>
                <a:lnTo>
                  <a:pt x="606" y="242"/>
                </a:lnTo>
                <a:lnTo>
                  <a:pt x="597" y="215"/>
                </a:lnTo>
                <a:lnTo>
                  <a:pt x="585" y="189"/>
                </a:lnTo>
                <a:lnTo>
                  <a:pt x="570" y="165"/>
                </a:lnTo>
                <a:lnTo>
                  <a:pt x="554" y="144"/>
                </a:lnTo>
                <a:lnTo>
                  <a:pt x="535" y="122"/>
                </a:lnTo>
                <a:lnTo>
                  <a:pt x="514" y="103"/>
                </a:lnTo>
                <a:lnTo>
                  <a:pt x="492" y="87"/>
                </a:lnTo>
                <a:lnTo>
                  <a:pt x="468" y="72"/>
                </a:lnTo>
                <a:lnTo>
                  <a:pt x="442" y="60"/>
                </a:lnTo>
                <a:lnTo>
                  <a:pt x="415" y="50"/>
                </a:lnTo>
                <a:lnTo>
                  <a:pt x="387" y="43"/>
                </a:lnTo>
                <a:lnTo>
                  <a:pt x="359" y="39"/>
                </a:lnTo>
                <a:lnTo>
                  <a:pt x="328" y="37"/>
                </a:lnTo>
                <a:lnTo>
                  <a:pt x="328" y="3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95" name="Rectangle 94">
            <a:extLst>
              <a:ext uri="{FF2B5EF4-FFF2-40B4-BE49-F238E27FC236}">
                <a16:creationId xmlns:a16="http://schemas.microsoft.com/office/drawing/2014/main" id="{305E05A1-5CA1-4DE2-A812-738365CB5891}"/>
              </a:ext>
            </a:extLst>
          </p:cNvPr>
          <p:cNvSpPr/>
          <p:nvPr/>
        </p:nvSpPr>
        <p:spPr>
          <a:xfrm>
            <a:off x="1333867" y="3481020"/>
            <a:ext cx="4807188" cy="769441"/>
          </a:xfrm>
          <a:prstGeom prst="rect">
            <a:avLst/>
          </a:prstGeom>
        </p:spPr>
        <p:txBody>
          <a:bodyPr wrap="square">
            <a:spAutoFit/>
          </a:bodyPr>
          <a:lstStyle/>
          <a:p>
            <a:pPr marL="0" marR="0" lvl="0" indent="0" algn="l" defTabSz="1216122" rtl="0" eaLnBrk="1" fontAlgn="auto" latinLnBrk="0" hangingPunct="1">
              <a:lnSpc>
                <a:spcPct val="100000"/>
              </a:lnSpc>
              <a:spcBef>
                <a:spcPts val="0"/>
              </a:spcBef>
              <a:spcAft>
                <a:spcPts val="0"/>
              </a:spcAft>
              <a:buClrTx/>
              <a:buSzTx/>
              <a:buFontTx/>
              <a:buNone/>
              <a:tabLst/>
              <a:defRPr/>
            </a:pPr>
            <a:r>
              <a:rPr lang="en-US" sz="1600" b="1" dirty="0">
                <a:solidFill>
                  <a:prstClr val="black"/>
                </a:solidFill>
                <a:ea typeface="Open Sans" panose="020B0606030504020204" pitchFamily="34" charset="0"/>
                <a:cs typeface="Open Sans" panose="020B0606030504020204" pitchFamily="34" charset="0"/>
              </a:rPr>
              <a:t>When:</a:t>
            </a:r>
            <a:endParaRPr kumimoji="0" lang="en-US" sz="1600" b="1"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endParaRPr>
          </a:p>
          <a:p>
            <a:pPr lvl="0" defTabSz="1216122">
              <a:defRPr/>
            </a:pPr>
            <a:r>
              <a:rPr lang="en-US" sz="1400" dirty="0">
                <a:solidFill>
                  <a:prstClr val="black"/>
                </a:solidFill>
                <a:ea typeface="Open Sans" panose="020B0606030504020204" pitchFamily="34" charset="0"/>
                <a:cs typeface="Open Sans" panose="020B0606030504020204" pitchFamily="34" charset="0"/>
              </a:rPr>
              <a:t>Launched on October 19, Surveillance Testing will be conducted throughout the duration of Phase 3 and 4. </a:t>
            </a:r>
          </a:p>
        </p:txBody>
      </p:sp>
      <p:grpSp>
        <p:nvGrpSpPr>
          <p:cNvPr id="96" name="Group 95">
            <a:extLst>
              <a:ext uri="{FF2B5EF4-FFF2-40B4-BE49-F238E27FC236}">
                <a16:creationId xmlns:a16="http://schemas.microsoft.com/office/drawing/2014/main" id="{0C574C02-20FC-41A8-BCAF-D2EF06E92910}"/>
              </a:ext>
            </a:extLst>
          </p:cNvPr>
          <p:cNvGrpSpPr/>
          <p:nvPr/>
        </p:nvGrpSpPr>
        <p:grpSpPr>
          <a:xfrm>
            <a:off x="406160" y="3556140"/>
            <a:ext cx="755544" cy="624105"/>
            <a:chOff x="465847" y="2867643"/>
            <a:chExt cx="755544" cy="624105"/>
          </a:xfrm>
        </p:grpSpPr>
        <p:sp>
          <p:nvSpPr>
            <p:cNvPr id="97" name="Freeform 73">
              <a:extLst>
                <a:ext uri="{FF2B5EF4-FFF2-40B4-BE49-F238E27FC236}">
                  <a16:creationId xmlns:a16="http://schemas.microsoft.com/office/drawing/2014/main" id="{09415A0B-CEA7-45E5-AFFF-4FA5270EFB27}"/>
                </a:ext>
              </a:extLst>
            </p:cNvPr>
            <p:cNvSpPr>
              <a:spLocks noEditPoints="1"/>
            </p:cNvSpPr>
            <p:nvPr/>
          </p:nvSpPr>
          <p:spPr bwMode="auto">
            <a:xfrm>
              <a:off x="465847" y="2902644"/>
              <a:ext cx="522288" cy="522288"/>
            </a:xfrm>
            <a:custGeom>
              <a:avLst/>
              <a:gdLst>
                <a:gd name="T0" fmla="*/ 312 w 657"/>
                <a:gd name="T1" fmla="*/ 657 h 657"/>
                <a:gd name="T2" fmla="*/ 262 w 657"/>
                <a:gd name="T3" fmla="*/ 650 h 657"/>
                <a:gd name="T4" fmla="*/ 200 w 657"/>
                <a:gd name="T5" fmla="*/ 632 h 657"/>
                <a:gd name="T6" fmla="*/ 120 w 657"/>
                <a:gd name="T7" fmla="*/ 582 h 657"/>
                <a:gd name="T8" fmla="*/ 57 w 657"/>
                <a:gd name="T9" fmla="*/ 512 h 657"/>
                <a:gd name="T10" fmla="*/ 15 w 657"/>
                <a:gd name="T11" fmla="*/ 426 h 657"/>
                <a:gd name="T12" fmla="*/ 4 w 657"/>
                <a:gd name="T13" fmla="*/ 379 h 657"/>
                <a:gd name="T14" fmla="*/ 0 w 657"/>
                <a:gd name="T15" fmla="*/ 328 h 657"/>
                <a:gd name="T16" fmla="*/ 2 w 657"/>
                <a:gd name="T17" fmla="*/ 294 h 657"/>
                <a:gd name="T18" fmla="*/ 10 w 657"/>
                <a:gd name="T19" fmla="*/ 246 h 657"/>
                <a:gd name="T20" fmla="*/ 39 w 657"/>
                <a:gd name="T21" fmla="*/ 172 h 657"/>
                <a:gd name="T22" fmla="*/ 96 w 657"/>
                <a:gd name="T23" fmla="*/ 95 h 657"/>
                <a:gd name="T24" fmla="*/ 172 w 657"/>
                <a:gd name="T25" fmla="*/ 39 h 657"/>
                <a:gd name="T26" fmla="*/ 246 w 657"/>
                <a:gd name="T27" fmla="*/ 9 h 657"/>
                <a:gd name="T28" fmla="*/ 295 w 657"/>
                <a:gd name="T29" fmla="*/ 1 h 657"/>
                <a:gd name="T30" fmla="*/ 328 w 657"/>
                <a:gd name="T31" fmla="*/ 0 h 657"/>
                <a:gd name="T32" fmla="*/ 379 w 657"/>
                <a:gd name="T33" fmla="*/ 4 h 657"/>
                <a:gd name="T34" fmla="*/ 426 w 657"/>
                <a:gd name="T35" fmla="*/ 15 h 657"/>
                <a:gd name="T36" fmla="*/ 512 w 657"/>
                <a:gd name="T37" fmla="*/ 56 h 657"/>
                <a:gd name="T38" fmla="*/ 582 w 657"/>
                <a:gd name="T39" fmla="*/ 119 h 657"/>
                <a:gd name="T40" fmla="*/ 632 w 657"/>
                <a:gd name="T41" fmla="*/ 200 h 657"/>
                <a:gd name="T42" fmla="*/ 651 w 657"/>
                <a:gd name="T43" fmla="*/ 262 h 657"/>
                <a:gd name="T44" fmla="*/ 657 w 657"/>
                <a:gd name="T45" fmla="*/ 312 h 657"/>
                <a:gd name="T46" fmla="*/ 657 w 657"/>
                <a:gd name="T47" fmla="*/ 345 h 657"/>
                <a:gd name="T48" fmla="*/ 651 w 657"/>
                <a:gd name="T49" fmla="*/ 395 h 657"/>
                <a:gd name="T50" fmla="*/ 632 w 657"/>
                <a:gd name="T51" fmla="*/ 457 h 657"/>
                <a:gd name="T52" fmla="*/ 582 w 657"/>
                <a:gd name="T53" fmla="*/ 537 h 657"/>
                <a:gd name="T54" fmla="*/ 512 w 657"/>
                <a:gd name="T55" fmla="*/ 601 h 657"/>
                <a:gd name="T56" fmla="*/ 426 w 657"/>
                <a:gd name="T57" fmla="*/ 642 h 657"/>
                <a:gd name="T58" fmla="*/ 379 w 657"/>
                <a:gd name="T59" fmla="*/ 653 h 657"/>
                <a:gd name="T60" fmla="*/ 328 w 657"/>
                <a:gd name="T61" fmla="*/ 657 h 657"/>
                <a:gd name="T62" fmla="*/ 328 w 657"/>
                <a:gd name="T63" fmla="*/ 37 h 657"/>
                <a:gd name="T64" fmla="*/ 242 w 657"/>
                <a:gd name="T65" fmla="*/ 50 h 657"/>
                <a:gd name="T66" fmla="*/ 166 w 657"/>
                <a:gd name="T67" fmla="*/ 87 h 657"/>
                <a:gd name="T68" fmla="*/ 104 w 657"/>
                <a:gd name="T69" fmla="*/ 144 h 657"/>
                <a:gd name="T70" fmla="*/ 61 w 657"/>
                <a:gd name="T71" fmla="*/ 215 h 657"/>
                <a:gd name="T72" fmla="*/ 39 w 657"/>
                <a:gd name="T73" fmla="*/ 298 h 657"/>
                <a:gd name="T74" fmla="*/ 39 w 657"/>
                <a:gd name="T75" fmla="*/ 359 h 657"/>
                <a:gd name="T76" fmla="*/ 61 w 657"/>
                <a:gd name="T77" fmla="*/ 442 h 657"/>
                <a:gd name="T78" fmla="*/ 104 w 657"/>
                <a:gd name="T79" fmla="*/ 513 h 657"/>
                <a:gd name="T80" fmla="*/ 166 w 657"/>
                <a:gd name="T81" fmla="*/ 570 h 657"/>
                <a:gd name="T82" fmla="*/ 242 w 657"/>
                <a:gd name="T83" fmla="*/ 606 h 657"/>
                <a:gd name="T84" fmla="*/ 328 w 657"/>
                <a:gd name="T85" fmla="*/ 619 h 657"/>
                <a:gd name="T86" fmla="*/ 387 w 657"/>
                <a:gd name="T87" fmla="*/ 614 h 657"/>
                <a:gd name="T88" fmla="*/ 468 w 657"/>
                <a:gd name="T89" fmla="*/ 585 h 657"/>
                <a:gd name="T90" fmla="*/ 535 w 657"/>
                <a:gd name="T91" fmla="*/ 535 h 657"/>
                <a:gd name="T92" fmla="*/ 585 w 657"/>
                <a:gd name="T93" fmla="*/ 468 h 657"/>
                <a:gd name="T94" fmla="*/ 614 w 657"/>
                <a:gd name="T95" fmla="*/ 387 h 657"/>
                <a:gd name="T96" fmla="*/ 620 w 657"/>
                <a:gd name="T97" fmla="*/ 328 h 657"/>
                <a:gd name="T98" fmla="*/ 606 w 657"/>
                <a:gd name="T99" fmla="*/ 242 h 657"/>
                <a:gd name="T100" fmla="*/ 570 w 657"/>
                <a:gd name="T101" fmla="*/ 165 h 657"/>
                <a:gd name="T102" fmla="*/ 514 w 657"/>
                <a:gd name="T103" fmla="*/ 103 h 657"/>
                <a:gd name="T104" fmla="*/ 442 w 657"/>
                <a:gd name="T105" fmla="*/ 60 h 657"/>
                <a:gd name="T106" fmla="*/ 359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8" y="657"/>
                  </a:moveTo>
                  <a:lnTo>
                    <a:pt x="328" y="657"/>
                  </a:lnTo>
                  <a:lnTo>
                    <a:pt x="312" y="657"/>
                  </a:lnTo>
                  <a:lnTo>
                    <a:pt x="295" y="656"/>
                  </a:lnTo>
                  <a:lnTo>
                    <a:pt x="278" y="653"/>
                  </a:lnTo>
                  <a:lnTo>
                    <a:pt x="262" y="650"/>
                  </a:lnTo>
                  <a:lnTo>
                    <a:pt x="246" y="646"/>
                  </a:lnTo>
                  <a:lnTo>
                    <a:pt x="231" y="642"/>
                  </a:lnTo>
                  <a:lnTo>
                    <a:pt x="200" y="632"/>
                  </a:lnTo>
                  <a:lnTo>
                    <a:pt x="172" y="618"/>
                  </a:lnTo>
                  <a:lnTo>
                    <a:pt x="145" y="601"/>
                  </a:lnTo>
                  <a:lnTo>
                    <a:pt x="120" y="582"/>
                  </a:lnTo>
                  <a:lnTo>
                    <a:pt x="96" y="560"/>
                  </a:lnTo>
                  <a:lnTo>
                    <a:pt x="75" y="537"/>
                  </a:lnTo>
                  <a:lnTo>
                    <a:pt x="57" y="512"/>
                  </a:lnTo>
                  <a:lnTo>
                    <a:pt x="39" y="485"/>
                  </a:lnTo>
                  <a:lnTo>
                    <a:pt x="26" y="457"/>
                  </a:lnTo>
                  <a:lnTo>
                    <a:pt x="15" y="426"/>
                  </a:lnTo>
                  <a:lnTo>
                    <a:pt x="10" y="411"/>
                  </a:lnTo>
                  <a:lnTo>
                    <a:pt x="7" y="395"/>
                  </a:lnTo>
                  <a:lnTo>
                    <a:pt x="4" y="379"/>
                  </a:lnTo>
                  <a:lnTo>
                    <a:pt x="2" y="361"/>
                  </a:lnTo>
                  <a:lnTo>
                    <a:pt x="0" y="345"/>
                  </a:lnTo>
                  <a:lnTo>
                    <a:pt x="0" y="328"/>
                  </a:lnTo>
                  <a:lnTo>
                    <a:pt x="0" y="328"/>
                  </a:lnTo>
                  <a:lnTo>
                    <a:pt x="0" y="312"/>
                  </a:lnTo>
                  <a:lnTo>
                    <a:pt x="2" y="294"/>
                  </a:lnTo>
                  <a:lnTo>
                    <a:pt x="4" y="278"/>
                  </a:lnTo>
                  <a:lnTo>
                    <a:pt x="7" y="262"/>
                  </a:lnTo>
                  <a:lnTo>
                    <a:pt x="10" y="246"/>
                  </a:lnTo>
                  <a:lnTo>
                    <a:pt x="15" y="231"/>
                  </a:lnTo>
                  <a:lnTo>
                    <a:pt x="26" y="200"/>
                  </a:lnTo>
                  <a:lnTo>
                    <a:pt x="39" y="172"/>
                  </a:lnTo>
                  <a:lnTo>
                    <a:pt x="57" y="145"/>
                  </a:lnTo>
                  <a:lnTo>
                    <a:pt x="75" y="119"/>
                  </a:lnTo>
                  <a:lnTo>
                    <a:pt x="96" y="95"/>
                  </a:lnTo>
                  <a:lnTo>
                    <a:pt x="120" y="75"/>
                  </a:lnTo>
                  <a:lnTo>
                    <a:pt x="145" y="56"/>
                  </a:lnTo>
                  <a:lnTo>
                    <a:pt x="172" y="39"/>
                  </a:lnTo>
                  <a:lnTo>
                    <a:pt x="200" y="25"/>
                  </a:lnTo>
                  <a:lnTo>
                    <a:pt x="231" y="15"/>
                  </a:lnTo>
                  <a:lnTo>
                    <a:pt x="246" y="9"/>
                  </a:lnTo>
                  <a:lnTo>
                    <a:pt x="262" y="7"/>
                  </a:lnTo>
                  <a:lnTo>
                    <a:pt x="278" y="4"/>
                  </a:lnTo>
                  <a:lnTo>
                    <a:pt x="295" y="1"/>
                  </a:lnTo>
                  <a:lnTo>
                    <a:pt x="312" y="0"/>
                  </a:lnTo>
                  <a:lnTo>
                    <a:pt x="328" y="0"/>
                  </a:lnTo>
                  <a:lnTo>
                    <a:pt x="328" y="0"/>
                  </a:lnTo>
                  <a:lnTo>
                    <a:pt x="346" y="0"/>
                  </a:lnTo>
                  <a:lnTo>
                    <a:pt x="362" y="1"/>
                  </a:lnTo>
                  <a:lnTo>
                    <a:pt x="379" y="4"/>
                  </a:lnTo>
                  <a:lnTo>
                    <a:pt x="395" y="7"/>
                  </a:lnTo>
                  <a:lnTo>
                    <a:pt x="411" y="9"/>
                  </a:lnTo>
                  <a:lnTo>
                    <a:pt x="426" y="15"/>
                  </a:lnTo>
                  <a:lnTo>
                    <a:pt x="457" y="25"/>
                  </a:lnTo>
                  <a:lnTo>
                    <a:pt x="485" y="39"/>
                  </a:lnTo>
                  <a:lnTo>
                    <a:pt x="512" y="56"/>
                  </a:lnTo>
                  <a:lnTo>
                    <a:pt x="538" y="75"/>
                  </a:lnTo>
                  <a:lnTo>
                    <a:pt x="561" y="95"/>
                  </a:lnTo>
                  <a:lnTo>
                    <a:pt x="582" y="119"/>
                  </a:lnTo>
                  <a:lnTo>
                    <a:pt x="601" y="145"/>
                  </a:lnTo>
                  <a:lnTo>
                    <a:pt x="618" y="172"/>
                  </a:lnTo>
                  <a:lnTo>
                    <a:pt x="632" y="200"/>
                  </a:lnTo>
                  <a:lnTo>
                    <a:pt x="643" y="231"/>
                  </a:lnTo>
                  <a:lnTo>
                    <a:pt x="648" y="246"/>
                  </a:lnTo>
                  <a:lnTo>
                    <a:pt x="651" y="262"/>
                  </a:lnTo>
                  <a:lnTo>
                    <a:pt x="653" y="278"/>
                  </a:lnTo>
                  <a:lnTo>
                    <a:pt x="656" y="294"/>
                  </a:lnTo>
                  <a:lnTo>
                    <a:pt x="657" y="312"/>
                  </a:lnTo>
                  <a:lnTo>
                    <a:pt x="657" y="328"/>
                  </a:lnTo>
                  <a:lnTo>
                    <a:pt x="657" y="328"/>
                  </a:lnTo>
                  <a:lnTo>
                    <a:pt x="657" y="345"/>
                  </a:lnTo>
                  <a:lnTo>
                    <a:pt x="656" y="361"/>
                  </a:lnTo>
                  <a:lnTo>
                    <a:pt x="653" y="379"/>
                  </a:lnTo>
                  <a:lnTo>
                    <a:pt x="651" y="395"/>
                  </a:lnTo>
                  <a:lnTo>
                    <a:pt x="648" y="411"/>
                  </a:lnTo>
                  <a:lnTo>
                    <a:pt x="643" y="426"/>
                  </a:lnTo>
                  <a:lnTo>
                    <a:pt x="632" y="457"/>
                  </a:lnTo>
                  <a:lnTo>
                    <a:pt x="618" y="485"/>
                  </a:lnTo>
                  <a:lnTo>
                    <a:pt x="601" y="512"/>
                  </a:lnTo>
                  <a:lnTo>
                    <a:pt x="582" y="537"/>
                  </a:lnTo>
                  <a:lnTo>
                    <a:pt x="561" y="560"/>
                  </a:lnTo>
                  <a:lnTo>
                    <a:pt x="538" y="582"/>
                  </a:lnTo>
                  <a:lnTo>
                    <a:pt x="512" y="601"/>
                  </a:lnTo>
                  <a:lnTo>
                    <a:pt x="485" y="618"/>
                  </a:lnTo>
                  <a:lnTo>
                    <a:pt x="457" y="632"/>
                  </a:lnTo>
                  <a:lnTo>
                    <a:pt x="426" y="642"/>
                  </a:lnTo>
                  <a:lnTo>
                    <a:pt x="411" y="646"/>
                  </a:lnTo>
                  <a:lnTo>
                    <a:pt x="395" y="650"/>
                  </a:lnTo>
                  <a:lnTo>
                    <a:pt x="379" y="653"/>
                  </a:lnTo>
                  <a:lnTo>
                    <a:pt x="362" y="656"/>
                  </a:lnTo>
                  <a:lnTo>
                    <a:pt x="346" y="657"/>
                  </a:lnTo>
                  <a:lnTo>
                    <a:pt x="328" y="657"/>
                  </a:lnTo>
                  <a:lnTo>
                    <a:pt x="328" y="657"/>
                  </a:lnTo>
                  <a:close/>
                  <a:moveTo>
                    <a:pt x="328" y="37"/>
                  </a:moveTo>
                  <a:lnTo>
                    <a:pt x="328" y="37"/>
                  </a:lnTo>
                  <a:lnTo>
                    <a:pt x="299" y="39"/>
                  </a:lnTo>
                  <a:lnTo>
                    <a:pt x="270" y="43"/>
                  </a:lnTo>
                  <a:lnTo>
                    <a:pt x="242" y="50"/>
                  </a:lnTo>
                  <a:lnTo>
                    <a:pt x="215" y="60"/>
                  </a:lnTo>
                  <a:lnTo>
                    <a:pt x="190" y="72"/>
                  </a:lnTo>
                  <a:lnTo>
                    <a:pt x="166" y="87"/>
                  </a:lnTo>
                  <a:lnTo>
                    <a:pt x="144" y="103"/>
                  </a:lnTo>
                  <a:lnTo>
                    <a:pt x="123" y="122"/>
                  </a:lnTo>
                  <a:lnTo>
                    <a:pt x="104" y="144"/>
                  </a:lnTo>
                  <a:lnTo>
                    <a:pt x="88" y="165"/>
                  </a:lnTo>
                  <a:lnTo>
                    <a:pt x="73" y="189"/>
                  </a:lnTo>
                  <a:lnTo>
                    <a:pt x="61" y="215"/>
                  </a:lnTo>
                  <a:lnTo>
                    <a:pt x="50" y="242"/>
                  </a:lnTo>
                  <a:lnTo>
                    <a:pt x="43" y="270"/>
                  </a:lnTo>
                  <a:lnTo>
                    <a:pt x="39" y="298"/>
                  </a:lnTo>
                  <a:lnTo>
                    <a:pt x="38" y="328"/>
                  </a:lnTo>
                  <a:lnTo>
                    <a:pt x="38" y="328"/>
                  </a:lnTo>
                  <a:lnTo>
                    <a:pt x="39" y="359"/>
                  </a:lnTo>
                  <a:lnTo>
                    <a:pt x="43" y="387"/>
                  </a:lnTo>
                  <a:lnTo>
                    <a:pt x="50" y="415"/>
                  </a:lnTo>
                  <a:lnTo>
                    <a:pt x="61" y="442"/>
                  </a:lnTo>
                  <a:lnTo>
                    <a:pt x="73" y="468"/>
                  </a:lnTo>
                  <a:lnTo>
                    <a:pt x="88" y="492"/>
                  </a:lnTo>
                  <a:lnTo>
                    <a:pt x="104" y="513"/>
                  </a:lnTo>
                  <a:lnTo>
                    <a:pt x="123" y="535"/>
                  </a:lnTo>
                  <a:lnTo>
                    <a:pt x="144" y="554"/>
                  </a:lnTo>
                  <a:lnTo>
                    <a:pt x="166" y="570"/>
                  </a:lnTo>
                  <a:lnTo>
                    <a:pt x="190" y="585"/>
                  </a:lnTo>
                  <a:lnTo>
                    <a:pt x="215" y="597"/>
                  </a:lnTo>
                  <a:lnTo>
                    <a:pt x="242" y="606"/>
                  </a:lnTo>
                  <a:lnTo>
                    <a:pt x="270" y="614"/>
                  </a:lnTo>
                  <a:lnTo>
                    <a:pt x="299" y="618"/>
                  </a:lnTo>
                  <a:lnTo>
                    <a:pt x="328" y="619"/>
                  </a:lnTo>
                  <a:lnTo>
                    <a:pt x="328" y="619"/>
                  </a:lnTo>
                  <a:lnTo>
                    <a:pt x="359" y="618"/>
                  </a:lnTo>
                  <a:lnTo>
                    <a:pt x="387" y="614"/>
                  </a:lnTo>
                  <a:lnTo>
                    <a:pt x="415" y="606"/>
                  </a:lnTo>
                  <a:lnTo>
                    <a:pt x="442" y="597"/>
                  </a:lnTo>
                  <a:lnTo>
                    <a:pt x="468" y="585"/>
                  </a:lnTo>
                  <a:lnTo>
                    <a:pt x="492" y="570"/>
                  </a:lnTo>
                  <a:lnTo>
                    <a:pt x="514" y="554"/>
                  </a:lnTo>
                  <a:lnTo>
                    <a:pt x="535" y="535"/>
                  </a:lnTo>
                  <a:lnTo>
                    <a:pt x="554" y="513"/>
                  </a:lnTo>
                  <a:lnTo>
                    <a:pt x="570" y="492"/>
                  </a:lnTo>
                  <a:lnTo>
                    <a:pt x="585" y="468"/>
                  </a:lnTo>
                  <a:lnTo>
                    <a:pt x="597" y="442"/>
                  </a:lnTo>
                  <a:lnTo>
                    <a:pt x="606" y="415"/>
                  </a:lnTo>
                  <a:lnTo>
                    <a:pt x="614" y="387"/>
                  </a:lnTo>
                  <a:lnTo>
                    <a:pt x="618" y="359"/>
                  </a:lnTo>
                  <a:lnTo>
                    <a:pt x="620" y="328"/>
                  </a:lnTo>
                  <a:lnTo>
                    <a:pt x="620" y="328"/>
                  </a:lnTo>
                  <a:lnTo>
                    <a:pt x="618" y="298"/>
                  </a:lnTo>
                  <a:lnTo>
                    <a:pt x="614" y="270"/>
                  </a:lnTo>
                  <a:lnTo>
                    <a:pt x="606" y="242"/>
                  </a:lnTo>
                  <a:lnTo>
                    <a:pt x="597" y="215"/>
                  </a:lnTo>
                  <a:lnTo>
                    <a:pt x="585" y="189"/>
                  </a:lnTo>
                  <a:lnTo>
                    <a:pt x="570" y="165"/>
                  </a:lnTo>
                  <a:lnTo>
                    <a:pt x="554" y="144"/>
                  </a:lnTo>
                  <a:lnTo>
                    <a:pt x="535" y="122"/>
                  </a:lnTo>
                  <a:lnTo>
                    <a:pt x="514" y="103"/>
                  </a:lnTo>
                  <a:lnTo>
                    <a:pt x="492" y="87"/>
                  </a:lnTo>
                  <a:lnTo>
                    <a:pt x="468" y="72"/>
                  </a:lnTo>
                  <a:lnTo>
                    <a:pt x="442" y="60"/>
                  </a:lnTo>
                  <a:lnTo>
                    <a:pt x="415" y="50"/>
                  </a:lnTo>
                  <a:lnTo>
                    <a:pt x="387" y="43"/>
                  </a:lnTo>
                  <a:lnTo>
                    <a:pt x="359" y="39"/>
                  </a:lnTo>
                  <a:lnTo>
                    <a:pt x="328" y="37"/>
                  </a:lnTo>
                  <a:lnTo>
                    <a:pt x="328" y="3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cxnSp>
          <p:nvCxnSpPr>
            <p:cNvPr id="98" name="Straight Connector 97">
              <a:extLst>
                <a:ext uri="{FF2B5EF4-FFF2-40B4-BE49-F238E27FC236}">
                  <a16:creationId xmlns:a16="http://schemas.microsoft.com/office/drawing/2014/main" id="{81DE986A-ADE2-43F1-B885-9693F47A1C96}"/>
                </a:ext>
              </a:extLst>
            </p:cNvPr>
            <p:cNvCxnSpPr>
              <a:cxnSpLocks/>
            </p:cNvCxnSpPr>
            <p:nvPr/>
          </p:nvCxnSpPr>
          <p:spPr>
            <a:xfrm>
              <a:off x="1221391" y="2867643"/>
              <a:ext cx="0" cy="624105"/>
            </a:xfrm>
            <a:prstGeom prst="line">
              <a:avLst/>
            </a:prstGeom>
            <a:ln w="38100">
              <a:solidFill>
                <a:srgbClr val="FFC425"/>
              </a:solidFill>
            </a:ln>
          </p:spPr>
          <p:style>
            <a:lnRef idx="1">
              <a:schemeClr val="accent1"/>
            </a:lnRef>
            <a:fillRef idx="0">
              <a:schemeClr val="accent1"/>
            </a:fillRef>
            <a:effectRef idx="0">
              <a:schemeClr val="accent1"/>
            </a:effectRef>
            <a:fontRef idx="minor">
              <a:schemeClr val="tx1"/>
            </a:fontRef>
          </p:style>
        </p:cxnSp>
        <p:sp>
          <p:nvSpPr>
            <p:cNvPr id="99" name="Freeform 809">
              <a:extLst>
                <a:ext uri="{FF2B5EF4-FFF2-40B4-BE49-F238E27FC236}">
                  <a16:creationId xmlns:a16="http://schemas.microsoft.com/office/drawing/2014/main" id="{F5EBE90E-78E6-4432-B1B7-D9545D0D5676}"/>
                </a:ext>
              </a:extLst>
            </p:cNvPr>
            <p:cNvSpPr>
              <a:spLocks noEditPoints="1"/>
            </p:cNvSpPr>
            <p:nvPr/>
          </p:nvSpPr>
          <p:spPr bwMode="auto">
            <a:xfrm>
              <a:off x="597827" y="3023050"/>
              <a:ext cx="258326" cy="277981"/>
            </a:xfrm>
            <a:custGeom>
              <a:avLst/>
              <a:gdLst>
                <a:gd name="T0" fmla="*/ 213 w 277"/>
                <a:gd name="T1" fmla="*/ 10 h 298"/>
                <a:gd name="T2" fmla="*/ 192 w 277"/>
                <a:gd name="T3" fmla="*/ 21 h 298"/>
                <a:gd name="T4" fmla="*/ 75 w 277"/>
                <a:gd name="T5" fmla="*/ 0 h 298"/>
                <a:gd name="T6" fmla="*/ 11 w 277"/>
                <a:gd name="T7" fmla="*/ 21 h 298"/>
                <a:gd name="T8" fmla="*/ 11 w 277"/>
                <a:gd name="T9" fmla="*/ 298 h 298"/>
                <a:gd name="T10" fmla="*/ 277 w 277"/>
                <a:gd name="T11" fmla="*/ 32 h 298"/>
                <a:gd name="T12" fmla="*/ 21 w 277"/>
                <a:gd name="T13" fmla="*/ 277 h 298"/>
                <a:gd name="T14" fmla="*/ 64 w 277"/>
                <a:gd name="T15" fmla="*/ 53 h 298"/>
                <a:gd name="T16" fmla="*/ 85 w 277"/>
                <a:gd name="T17" fmla="*/ 42 h 298"/>
                <a:gd name="T18" fmla="*/ 203 w 277"/>
                <a:gd name="T19" fmla="*/ 64 h 298"/>
                <a:gd name="T20" fmla="*/ 256 w 277"/>
                <a:gd name="T21" fmla="*/ 42 h 298"/>
                <a:gd name="T22" fmla="*/ 53 w 277"/>
                <a:gd name="T23" fmla="*/ 117 h 298"/>
                <a:gd name="T24" fmla="*/ 64 w 277"/>
                <a:gd name="T25" fmla="*/ 106 h 298"/>
                <a:gd name="T26" fmla="*/ 85 w 277"/>
                <a:gd name="T27" fmla="*/ 106 h 298"/>
                <a:gd name="T28" fmla="*/ 149 w 277"/>
                <a:gd name="T29" fmla="*/ 106 h 298"/>
                <a:gd name="T30" fmla="*/ 139 w 277"/>
                <a:gd name="T31" fmla="*/ 96 h 298"/>
                <a:gd name="T32" fmla="*/ 53 w 277"/>
                <a:gd name="T33" fmla="*/ 160 h 298"/>
                <a:gd name="T34" fmla="*/ 64 w 277"/>
                <a:gd name="T35" fmla="*/ 149 h 298"/>
                <a:gd name="T36" fmla="*/ 85 w 277"/>
                <a:gd name="T37" fmla="*/ 149 h 298"/>
                <a:gd name="T38" fmla="*/ 149 w 277"/>
                <a:gd name="T39" fmla="*/ 149 h 298"/>
                <a:gd name="T40" fmla="*/ 139 w 277"/>
                <a:gd name="T41" fmla="*/ 138 h 298"/>
                <a:gd name="T42" fmla="*/ 181 w 277"/>
                <a:gd name="T43" fmla="*/ 117 h 298"/>
                <a:gd name="T44" fmla="*/ 192 w 277"/>
                <a:gd name="T45" fmla="*/ 106 h 298"/>
                <a:gd name="T46" fmla="*/ 171 w 277"/>
                <a:gd name="T47" fmla="*/ 149 h 298"/>
                <a:gd name="T48" fmla="*/ 224 w 277"/>
                <a:gd name="T49" fmla="*/ 96 h 298"/>
                <a:gd name="T50" fmla="*/ 213 w 277"/>
                <a:gd name="T51" fmla="*/ 106 h 298"/>
                <a:gd name="T52" fmla="*/ 224 w 277"/>
                <a:gd name="T53" fmla="*/ 160 h 298"/>
                <a:gd name="T54" fmla="*/ 235 w 277"/>
                <a:gd name="T55" fmla="*/ 149 h 298"/>
                <a:gd name="T56" fmla="*/ 43 w 277"/>
                <a:gd name="T57" fmla="*/ 192 h 298"/>
                <a:gd name="T58" fmla="*/ 107 w 277"/>
                <a:gd name="T59" fmla="*/ 192 h 298"/>
                <a:gd name="T60" fmla="*/ 96 w 277"/>
                <a:gd name="T61" fmla="*/ 181 h 298"/>
                <a:gd name="T62" fmla="*/ 139 w 277"/>
                <a:gd name="T63" fmla="*/ 202 h 298"/>
                <a:gd name="T64" fmla="*/ 149 w 277"/>
                <a:gd name="T65" fmla="*/ 192 h 298"/>
                <a:gd name="T66" fmla="*/ 171 w 277"/>
                <a:gd name="T67" fmla="*/ 192 h 298"/>
                <a:gd name="T68" fmla="*/ 235 w 277"/>
                <a:gd name="T69" fmla="*/ 192 h 298"/>
                <a:gd name="T70" fmla="*/ 224 w 277"/>
                <a:gd name="T71" fmla="*/ 181 h 298"/>
                <a:gd name="T72" fmla="*/ 139 w 277"/>
                <a:gd name="T73" fmla="*/ 245 h 298"/>
                <a:gd name="T74" fmla="*/ 149 w 277"/>
                <a:gd name="T75" fmla="*/ 234 h 298"/>
                <a:gd name="T76" fmla="*/ 171 w 277"/>
                <a:gd name="T77" fmla="*/ 234 h 298"/>
                <a:gd name="T78" fmla="*/ 107 w 277"/>
                <a:gd name="T79" fmla="*/ 234 h 298"/>
                <a:gd name="T80" fmla="*/ 96 w 277"/>
                <a:gd name="T81" fmla="*/ 224 h 298"/>
                <a:gd name="T82" fmla="*/ 53 w 277"/>
                <a:gd name="T83" fmla="*/ 245 h 298"/>
                <a:gd name="T84" fmla="*/ 64 w 277"/>
                <a:gd name="T85" fmla="*/ 23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7" h="298">
                  <a:moveTo>
                    <a:pt x="267" y="21"/>
                  </a:moveTo>
                  <a:cubicBezTo>
                    <a:pt x="213" y="21"/>
                    <a:pt x="213" y="21"/>
                    <a:pt x="213" y="21"/>
                  </a:cubicBezTo>
                  <a:cubicBezTo>
                    <a:pt x="213" y="10"/>
                    <a:pt x="213" y="10"/>
                    <a:pt x="213" y="10"/>
                  </a:cubicBezTo>
                  <a:cubicBezTo>
                    <a:pt x="213" y="4"/>
                    <a:pt x="209" y="0"/>
                    <a:pt x="203" y="0"/>
                  </a:cubicBezTo>
                  <a:cubicBezTo>
                    <a:pt x="197" y="0"/>
                    <a:pt x="192" y="4"/>
                    <a:pt x="192" y="10"/>
                  </a:cubicBezTo>
                  <a:cubicBezTo>
                    <a:pt x="192" y="21"/>
                    <a:pt x="192" y="21"/>
                    <a:pt x="192" y="21"/>
                  </a:cubicBezTo>
                  <a:cubicBezTo>
                    <a:pt x="85" y="21"/>
                    <a:pt x="85" y="21"/>
                    <a:pt x="85" y="21"/>
                  </a:cubicBezTo>
                  <a:cubicBezTo>
                    <a:pt x="85" y="10"/>
                    <a:pt x="85" y="10"/>
                    <a:pt x="85" y="10"/>
                  </a:cubicBezTo>
                  <a:cubicBezTo>
                    <a:pt x="85" y="4"/>
                    <a:pt x="81" y="0"/>
                    <a:pt x="75" y="0"/>
                  </a:cubicBezTo>
                  <a:cubicBezTo>
                    <a:pt x="69" y="0"/>
                    <a:pt x="64" y="4"/>
                    <a:pt x="64" y="10"/>
                  </a:cubicBezTo>
                  <a:cubicBezTo>
                    <a:pt x="64" y="21"/>
                    <a:pt x="64" y="21"/>
                    <a:pt x="64" y="21"/>
                  </a:cubicBezTo>
                  <a:cubicBezTo>
                    <a:pt x="11" y="21"/>
                    <a:pt x="11" y="21"/>
                    <a:pt x="11" y="21"/>
                  </a:cubicBezTo>
                  <a:cubicBezTo>
                    <a:pt x="5" y="21"/>
                    <a:pt x="0" y="26"/>
                    <a:pt x="0" y="32"/>
                  </a:cubicBezTo>
                  <a:cubicBezTo>
                    <a:pt x="0" y="288"/>
                    <a:pt x="0" y="288"/>
                    <a:pt x="0" y="288"/>
                  </a:cubicBezTo>
                  <a:cubicBezTo>
                    <a:pt x="0" y="294"/>
                    <a:pt x="5" y="298"/>
                    <a:pt x="11" y="298"/>
                  </a:cubicBezTo>
                  <a:cubicBezTo>
                    <a:pt x="267" y="298"/>
                    <a:pt x="267" y="298"/>
                    <a:pt x="267" y="298"/>
                  </a:cubicBezTo>
                  <a:cubicBezTo>
                    <a:pt x="273" y="298"/>
                    <a:pt x="277" y="294"/>
                    <a:pt x="277" y="288"/>
                  </a:cubicBezTo>
                  <a:cubicBezTo>
                    <a:pt x="277" y="32"/>
                    <a:pt x="277" y="32"/>
                    <a:pt x="277" y="32"/>
                  </a:cubicBezTo>
                  <a:cubicBezTo>
                    <a:pt x="277" y="26"/>
                    <a:pt x="273" y="21"/>
                    <a:pt x="267" y="21"/>
                  </a:cubicBezTo>
                  <a:close/>
                  <a:moveTo>
                    <a:pt x="256" y="277"/>
                  </a:moveTo>
                  <a:cubicBezTo>
                    <a:pt x="21" y="277"/>
                    <a:pt x="21" y="277"/>
                    <a:pt x="21" y="277"/>
                  </a:cubicBezTo>
                  <a:cubicBezTo>
                    <a:pt x="21" y="42"/>
                    <a:pt x="21" y="42"/>
                    <a:pt x="21" y="42"/>
                  </a:cubicBezTo>
                  <a:cubicBezTo>
                    <a:pt x="64" y="42"/>
                    <a:pt x="64" y="42"/>
                    <a:pt x="64" y="42"/>
                  </a:cubicBezTo>
                  <a:cubicBezTo>
                    <a:pt x="64" y="53"/>
                    <a:pt x="64" y="53"/>
                    <a:pt x="64" y="53"/>
                  </a:cubicBezTo>
                  <a:cubicBezTo>
                    <a:pt x="64" y="59"/>
                    <a:pt x="69" y="64"/>
                    <a:pt x="75" y="64"/>
                  </a:cubicBezTo>
                  <a:cubicBezTo>
                    <a:pt x="81" y="64"/>
                    <a:pt x="85" y="59"/>
                    <a:pt x="85" y="53"/>
                  </a:cubicBezTo>
                  <a:cubicBezTo>
                    <a:pt x="85" y="42"/>
                    <a:pt x="85" y="42"/>
                    <a:pt x="85" y="42"/>
                  </a:cubicBezTo>
                  <a:cubicBezTo>
                    <a:pt x="192" y="42"/>
                    <a:pt x="192" y="42"/>
                    <a:pt x="192" y="42"/>
                  </a:cubicBezTo>
                  <a:cubicBezTo>
                    <a:pt x="192" y="53"/>
                    <a:pt x="192" y="53"/>
                    <a:pt x="192" y="53"/>
                  </a:cubicBezTo>
                  <a:cubicBezTo>
                    <a:pt x="192" y="59"/>
                    <a:pt x="197" y="64"/>
                    <a:pt x="203" y="64"/>
                  </a:cubicBezTo>
                  <a:cubicBezTo>
                    <a:pt x="209" y="64"/>
                    <a:pt x="213" y="59"/>
                    <a:pt x="213" y="53"/>
                  </a:cubicBezTo>
                  <a:cubicBezTo>
                    <a:pt x="213" y="42"/>
                    <a:pt x="213" y="42"/>
                    <a:pt x="213" y="42"/>
                  </a:cubicBezTo>
                  <a:cubicBezTo>
                    <a:pt x="256" y="42"/>
                    <a:pt x="256" y="42"/>
                    <a:pt x="256" y="42"/>
                  </a:cubicBezTo>
                  <a:lnTo>
                    <a:pt x="256" y="277"/>
                  </a:lnTo>
                  <a:close/>
                  <a:moveTo>
                    <a:pt x="64" y="106"/>
                  </a:moveTo>
                  <a:cubicBezTo>
                    <a:pt x="64" y="112"/>
                    <a:pt x="59" y="117"/>
                    <a:pt x="53" y="117"/>
                  </a:cubicBezTo>
                  <a:cubicBezTo>
                    <a:pt x="47" y="117"/>
                    <a:pt x="43" y="112"/>
                    <a:pt x="43" y="106"/>
                  </a:cubicBezTo>
                  <a:cubicBezTo>
                    <a:pt x="43" y="100"/>
                    <a:pt x="47" y="96"/>
                    <a:pt x="53" y="96"/>
                  </a:cubicBezTo>
                  <a:cubicBezTo>
                    <a:pt x="59" y="96"/>
                    <a:pt x="64" y="100"/>
                    <a:pt x="64" y="106"/>
                  </a:cubicBezTo>
                  <a:close/>
                  <a:moveTo>
                    <a:pt x="107" y="106"/>
                  </a:moveTo>
                  <a:cubicBezTo>
                    <a:pt x="107" y="112"/>
                    <a:pt x="102" y="117"/>
                    <a:pt x="96" y="117"/>
                  </a:cubicBezTo>
                  <a:cubicBezTo>
                    <a:pt x="90" y="117"/>
                    <a:pt x="85" y="112"/>
                    <a:pt x="85" y="106"/>
                  </a:cubicBezTo>
                  <a:cubicBezTo>
                    <a:pt x="85" y="100"/>
                    <a:pt x="90" y="96"/>
                    <a:pt x="96" y="96"/>
                  </a:cubicBezTo>
                  <a:cubicBezTo>
                    <a:pt x="102" y="96"/>
                    <a:pt x="107" y="100"/>
                    <a:pt x="107" y="106"/>
                  </a:cubicBezTo>
                  <a:close/>
                  <a:moveTo>
                    <a:pt x="149" y="106"/>
                  </a:moveTo>
                  <a:cubicBezTo>
                    <a:pt x="149" y="112"/>
                    <a:pt x="145" y="117"/>
                    <a:pt x="139" y="117"/>
                  </a:cubicBezTo>
                  <a:cubicBezTo>
                    <a:pt x="133" y="117"/>
                    <a:pt x="128" y="112"/>
                    <a:pt x="128" y="106"/>
                  </a:cubicBezTo>
                  <a:cubicBezTo>
                    <a:pt x="128" y="100"/>
                    <a:pt x="133" y="96"/>
                    <a:pt x="139" y="96"/>
                  </a:cubicBezTo>
                  <a:cubicBezTo>
                    <a:pt x="145" y="96"/>
                    <a:pt x="149" y="100"/>
                    <a:pt x="149" y="106"/>
                  </a:cubicBezTo>
                  <a:close/>
                  <a:moveTo>
                    <a:pt x="64" y="149"/>
                  </a:moveTo>
                  <a:cubicBezTo>
                    <a:pt x="64" y="155"/>
                    <a:pt x="59" y="160"/>
                    <a:pt x="53" y="160"/>
                  </a:cubicBezTo>
                  <a:cubicBezTo>
                    <a:pt x="47" y="160"/>
                    <a:pt x="43" y="155"/>
                    <a:pt x="43" y="149"/>
                  </a:cubicBezTo>
                  <a:cubicBezTo>
                    <a:pt x="43" y="143"/>
                    <a:pt x="47" y="138"/>
                    <a:pt x="53" y="138"/>
                  </a:cubicBezTo>
                  <a:cubicBezTo>
                    <a:pt x="59" y="138"/>
                    <a:pt x="64" y="143"/>
                    <a:pt x="64" y="149"/>
                  </a:cubicBezTo>
                  <a:close/>
                  <a:moveTo>
                    <a:pt x="107" y="149"/>
                  </a:moveTo>
                  <a:cubicBezTo>
                    <a:pt x="107" y="155"/>
                    <a:pt x="102" y="160"/>
                    <a:pt x="96" y="160"/>
                  </a:cubicBezTo>
                  <a:cubicBezTo>
                    <a:pt x="90" y="160"/>
                    <a:pt x="85" y="155"/>
                    <a:pt x="85" y="149"/>
                  </a:cubicBezTo>
                  <a:cubicBezTo>
                    <a:pt x="85" y="143"/>
                    <a:pt x="90" y="138"/>
                    <a:pt x="96" y="138"/>
                  </a:cubicBezTo>
                  <a:cubicBezTo>
                    <a:pt x="102" y="138"/>
                    <a:pt x="107" y="143"/>
                    <a:pt x="107" y="149"/>
                  </a:cubicBezTo>
                  <a:close/>
                  <a:moveTo>
                    <a:pt x="149" y="149"/>
                  </a:moveTo>
                  <a:cubicBezTo>
                    <a:pt x="149" y="155"/>
                    <a:pt x="145" y="160"/>
                    <a:pt x="139" y="160"/>
                  </a:cubicBezTo>
                  <a:cubicBezTo>
                    <a:pt x="133" y="160"/>
                    <a:pt x="128" y="155"/>
                    <a:pt x="128" y="149"/>
                  </a:cubicBezTo>
                  <a:cubicBezTo>
                    <a:pt x="128" y="143"/>
                    <a:pt x="133" y="138"/>
                    <a:pt x="139" y="138"/>
                  </a:cubicBezTo>
                  <a:cubicBezTo>
                    <a:pt x="145" y="138"/>
                    <a:pt x="149" y="143"/>
                    <a:pt x="149" y="149"/>
                  </a:cubicBezTo>
                  <a:close/>
                  <a:moveTo>
                    <a:pt x="192" y="106"/>
                  </a:moveTo>
                  <a:cubicBezTo>
                    <a:pt x="192" y="112"/>
                    <a:pt x="187" y="117"/>
                    <a:pt x="181" y="117"/>
                  </a:cubicBezTo>
                  <a:cubicBezTo>
                    <a:pt x="175" y="117"/>
                    <a:pt x="171" y="112"/>
                    <a:pt x="171" y="106"/>
                  </a:cubicBezTo>
                  <a:cubicBezTo>
                    <a:pt x="171" y="100"/>
                    <a:pt x="175" y="96"/>
                    <a:pt x="181" y="96"/>
                  </a:cubicBezTo>
                  <a:cubicBezTo>
                    <a:pt x="187" y="96"/>
                    <a:pt x="192" y="100"/>
                    <a:pt x="192" y="106"/>
                  </a:cubicBezTo>
                  <a:close/>
                  <a:moveTo>
                    <a:pt x="192" y="149"/>
                  </a:moveTo>
                  <a:cubicBezTo>
                    <a:pt x="192" y="155"/>
                    <a:pt x="187" y="160"/>
                    <a:pt x="181" y="160"/>
                  </a:cubicBezTo>
                  <a:cubicBezTo>
                    <a:pt x="175" y="160"/>
                    <a:pt x="171" y="155"/>
                    <a:pt x="171" y="149"/>
                  </a:cubicBezTo>
                  <a:cubicBezTo>
                    <a:pt x="171" y="143"/>
                    <a:pt x="175" y="138"/>
                    <a:pt x="181" y="138"/>
                  </a:cubicBezTo>
                  <a:cubicBezTo>
                    <a:pt x="187" y="138"/>
                    <a:pt x="192" y="143"/>
                    <a:pt x="192" y="149"/>
                  </a:cubicBezTo>
                  <a:close/>
                  <a:moveTo>
                    <a:pt x="224" y="96"/>
                  </a:moveTo>
                  <a:cubicBezTo>
                    <a:pt x="230" y="96"/>
                    <a:pt x="235" y="100"/>
                    <a:pt x="235" y="106"/>
                  </a:cubicBezTo>
                  <a:cubicBezTo>
                    <a:pt x="235" y="112"/>
                    <a:pt x="230" y="117"/>
                    <a:pt x="224" y="117"/>
                  </a:cubicBezTo>
                  <a:cubicBezTo>
                    <a:pt x="218" y="117"/>
                    <a:pt x="213" y="112"/>
                    <a:pt x="213" y="106"/>
                  </a:cubicBezTo>
                  <a:cubicBezTo>
                    <a:pt x="213" y="100"/>
                    <a:pt x="218" y="96"/>
                    <a:pt x="224" y="96"/>
                  </a:cubicBezTo>
                  <a:close/>
                  <a:moveTo>
                    <a:pt x="235" y="149"/>
                  </a:moveTo>
                  <a:cubicBezTo>
                    <a:pt x="235" y="155"/>
                    <a:pt x="230" y="160"/>
                    <a:pt x="224" y="160"/>
                  </a:cubicBezTo>
                  <a:cubicBezTo>
                    <a:pt x="218" y="160"/>
                    <a:pt x="213" y="155"/>
                    <a:pt x="213" y="149"/>
                  </a:cubicBezTo>
                  <a:cubicBezTo>
                    <a:pt x="213" y="143"/>
                    <a:pt x="218" y="138"/>
                    <a:pt x="224" y="138"/>
                  </a:cubicBezTo>
                  <a:cubicBezTo>
                    <a:pt x="230" y="138"/>
                    <a:pt x="235" y="143"/>
                    <a:pt x="235" y="149"/>
                  </a:cubicBezTo>
                  <a:close/>
                  <a:moveTo>
                    <a:pt x="64" y="192"/>
                  </a:moveTo>
                  <a:cubicBezTo>
                    <a:pt x="64" y="198"/>
                    <a:pt x="59" y="202"/>
                    <a:pt x="53" y="202"/>
                  </a:cubicBezTo>
                  <a:cubicBezTo>
                    <a:pt x="47" y="202"/>
                    <a:pt x="43" y="198"/>
                    <a:pt x="43" y="192"/>
                  </a:cubicBezTo>
                  <a:cubicBezTo>
                    <a:pt x="43" y="186"/>
                    <a:pt x="47" y="181"/>
                    <a:pt x="53" y="181"/>
                  </a:cubicBezTo>
                  <a:cubicBezTo>
                    <a:pt x="59" y="181"/>
                    <a:pt x="64" y="186"/>
                    <a:pt x="64" y="192"/>
                  </a:cubicBezTo>
                  <a:close/>
                  <a:moveTo>
                    <a:pt x="107" y="192"/>
                  </a:moveTo>
                  <a:cubicBezTo>
                    <a:pt x="107" y="198"/>
                    <a:pt x="102" y="202"/>
                    <a:pt x="96" y="202"/>
                  </a:cubicBezTo>
                  <a:cubicBezTo>
                    <a:pt x="90" y="202"/>
                    <a:pt x="85" y="198"/>
                    <a:pt x="85" y="192"/>
                  </a:cubicBezTo>
                  <a:cubicBezTo>
                    <a:pt x="85" y="186"/>
                    <a:pt x="90" y="181"/>
                    <a:pt x="96" y="181"/>
                  </a:cubicBezTo>
                  <a:cubicBezTo>
                    <a:pt x="102" y="181"/>
                    <a:pt x="107" y="186"/>
                    <a:pt x="107" y="192"/>
                  </a:cubicBezTo>
                  <a:close/>
                  <a:moveTo>
                    <a:pt x="149" y="192"/>
                  </a:moveTo>
                  <a:cubicBezTo>
                    <a:pt x="149" y="198"/>
                    <a:pt x="145" y="202"/>
                    <a:pt x="139" y="202"/>
                  </a:cubicBezTo>
                  <a:cubicBezTo>
                    <a:pt x="133" y="202"/>
                    <a:pt x="128" y="198"/>
                    <a:pt x="128" y="192"/>
                  </a:cubicBezTo>
                  <a:cubicBezTo>
                    <a:pt x="128" y="186"/>
                    <a:pt x="133" y="181"/>
                    <a:pt x="139" y="181"/>
                  </a:cubicBezTo>
                  <a:cubicBezTo>
                    <a:pt x="145" y="181"/>
                    <a:pt x="149" y="186"/>
                    <a:pt x="149" y="192"/>
                  </a:cubicBezTo>
                  <a:close/>
                  <a:moveTo>
                    <a:pt x="192" y="192"/>
                  </a:moveTo>
                  <a:cubicBezTo>
                    <a:pt x="192" y="198"/>
                    <a:pt x="187" y="202"/>
                    <a:pt x="181" y="202"/>
                  </a:cubicBezTo>
                  <a:cubicBezTo>
                    <a:pt x="175" y="202"/>
                    <a:pt x="171" y="198"/>
                    <a:pt x="171" y="192"/>
                  </a:cubicBezTo>
                  <a:cubicBezTo>
                    <a:pt x="171" y="186"/>
                    <a:pt x="175" y="181"/>
                    <a:pt x="181" y="181"/>
                  </a:cubicBezTo>
                  <a:cubicBezTo>
                    <a:pt x="187" y="181"/>
                    <a:pt x="192" y="186"/>
                    <a:pt x="192" y="192"/>
                  </a:cubicBezTo>
                  <a:close/>
                  <a:moveTo>
                    <a:pt x="235" y="192"/>
                  </a:moveTo>
                  <a:cubicBezTo>
                    <a:pt x="235" y="198"/>
                    <a:pt x="230" y="202"/>
                    <a:pt x="224" y="202"/>
                  </a:cubicBezTo>
                  <a:cubicBezTo>
                    <a:pt x="218" y="202"/>
                    <a:pt x="213" y="198"/>
                    <a:pt x="213" y="192"/>
                  </a:cubicBezTo>
                  <a:cubicBezTo>
                    <a:pt x="213" y="186"/>
                    <a:pt x="218" y="181"/>
                    <a:pt x="224" y="181"/>
                  </a:cubicBezTo>
                  <a:cubicBezTo>
                    <a:pt x="230" y="181"/>
                    <a:pt x="235" y="186"/>
                    <a:pt x="235" y="192"/>
                  </a:cubicBezTo>
                  <a:close/>
                  <a:moveTo>
                    <a:pt x="149" y="234"/>
                  </a:moveTo>
                  <a:cubicBezTo>
                    <a:pt x="149" y="240"/>
                    <a:pt x="145" y="245"/>
                    <a:pt x="139" y="245"/>
                  </a:cubicBezTo>
                  <a:cubicBezTo>
                    <a:pt x="133" y="245"/>
                    <a:pt x="128" y="240"/>
                    <a:pt x="128" y="234"/>
                  </a:cubicBezTo>
                  <a:cubicBezTo>
                    <a:pt x="128" y="228"/>
                    <a:pt x="133" y="224"/>
                    <a:pt x="139" y="224"/>
                  </a:cubicBezTo>
                  <a:cubicBezTo>
                    <a:pt x="145" y="224"/>
                    <a:pt x="149" y="228"/>
                    <a:pt x="149" y="234"/>
                  </a:cubicBezTo>
                  <a:close/>
                  <a:moveTo>
                    <a:pt x="192" y="234"/>
                  </a:moveTo>
                  <a:cubicBezTo>
                    <a:pt x="192" y="240"/>
                    <a:pt x="187" y="245"/>
                    <a:pt x="181" y="245"/>
                  </a:cubicBezTo>
                  <a:cubicBezTo>
                    <a:pt x="175" y="245"/>
                    <a:pt x="171" y="240"/>
                    <a:pt x="171" y="234"/>
                  </a:cubicBezTo>
                  <a:cubicBezTo>
                    <a:pt x="171" y="228"/>
                    <a:pt x="175" y="224"/>
                    <a:pt x="181" y="224"/>
                  </a:cubicBezTo>
                  <a:cubicBezTo>
                    <a:pt x="187" y="224"/>
                    <a:pt x="192" y="228"/>
                    <a:pt x="192" y="234"/>
                  </a:cubicBezTo>
                  <a:close/>
                  <a:moveTo>
                    <a:pt x="107" y="234"/>
                  </a:moveTo>
                  <a:cubicBezTo>
                    <a:pt x="107" y="240"/>
                    <a:pt x="102" y="245"/>
                    <a:pt x="96" y="245"/>
                  </a:cubicBezTo>
                  <a:cubicBezTo>
                    <a:pt x="90" y="245"/>
                    <a:pt x="85" y="240"/>
                    <a:pt x="85" y="234"/>
                  </a:cubicBezTo>
                  <a:cubicBezTo>
                    <a:pt x="85" y="228"/>
                    <a:pt x="90" y="224"/>
                    <a:pt x="96" y="224"/>
                  </a:cubicBezTo>
                  <a:cubicBezTo>
                    <a:pt x="102" y="224"/>
                    <a:pt x="107" y="228"/>
                    <a:pt x="107" y="234"/>
                  </a:cubicBezTo>
                  <a:close/>
                  <a:moveTo>
                    <a:pt x="64" y="234"/>
                  </a:moveTo>
                  <a:cubicBezTo>
                    <a:pt x="64" y="240"/>
                    <a:pt x="59" y="245"/>
                    <a:pt x="53" y="245"/>
                  </a:cubicBezTo>
                  <a:cubicBezTo>
                    <a:pt x="47" y="245"/>
                    <a:pt x="43" y="240"/>
                    <a:pt x="43" y="234"/>
                  </a:cubicBezTo>
                  <a:cubicBezTo>
                    <a:pt x="43" y="228"/>
                    <a:pt x="47" y="224"/>
                    <a:pt x="53" y="224"/>
                  </a:cubicBezTo>
                  <a:cubicBezTo>
                    <a:pt x="59" y="224"/>
                    <a:pt x="64" y="228"/>
                    <a:pt x="64" y="234"/>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1" name="Arrow: Pentagon 100">
            <a:extLst>
              <a:ext uri="{FF2B5EF4-FFF2-40B4-BE49-F238E27FC236}">
                <a16:creationId xmlns:a16="http://schemas.microsoft.com/office/drawing/2014/main" id="{8172052C-B410-4842-B09F-9FD7FB0AE44B}"/>
              </a:ext>
            </a:extLst>
          </p:cNvPr>
          <p:cNvSpPr/>
          <p:nvPr/>
        </p:nvSpPr>
        <p:spPr>
          <a:xfrm flipH="1">
            <a:off x="8428383" y="74544"/>
            <a:ext cx="3657600" cy="417633"/>
          </a:xfrm>
          <a:prstGeom prst="homePlate">
            <a:avLst/>
          </a:prstGeom>
          <a:solidFill>
            <a:schemeClr val="bg1"/>
          </a:solidFill>
          <a:ln w="28575">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492F24"/>
                </a:solidFill>
                <a:effectLst/>
                <a:uLnTx/>
                <a:uFillTx/>
                <a:latin typeface="Calibri" panose="020F0502020204030204"/>
                <a:ea typeface="+mn-ea"/>
                <a:cs typeface="+mn-cs"/>
              </a:rPr>
              <a:t>BOT Meeting: Thurs </a:t>
            </a:r>
            <a:r>
              <a:rPr kumimoji="0" lang="en-US" sz="1600" b="0" i="1" u="none" strike="noStrike" kern="1200" cap="none" spc="0" normalizeH="0" baseline="0" noProof="0" dirty="0">
                <a:ln>
                  <a:noFill/>
                </a:ln>
                <a:solidFill>
                  <a:srgbClr val="492F24"/>
                </a:solidFill>
                <a:effectLst/>
                <a:uLnTx/>
                <a:uFillTx/>
                <a:latin typeface="Calibri" panose="020F0502020204030204"/>
                <a:ea typeface="+mn-ea"/>
                <a:cs typeface="+mn-cs"/>
              </a:rPr>
              <a:t>(11/12)</a:t>
            </a:r>
          </a:p>
        </p:txBody>
      </p:sp>
      <p:grpSp>
        <p:nvGrpSpPr>
          <p:cNvPr id="43" name="Group 42">
            <a:extLst>
              <a:ext uri="{FF2B5EF4-FFF2-40B4-BE49-F238E27FC236}">
                <a16:creationId xmlns:a16="http://schemas.microsoft.com/office/drawing/2014/main" id="{65A33963-9566-4FDD-B97C-83F596E19CB5}"/>
              </a:ext>
            </a:extLst>
          </p:cNvPr>
          <p:cNvGrpSpPr/>
          <p:nvPr/>
        </p:nvGrpSpPr>
        <p:grpSpPr>
          <a:xfrm>
            <a:off x="495864" y="1579271"/>
            <a:ext cx="329184" cy="274320"/>
            <a:chOff x="7603468" y="1039813"/>
            <a:chExt cx="547680" cy="395288"/>
          </a:xfrm>
          <a:solidFill>
            <a:schemeClr val="tx1"/>
          </a:solidFill>
        </p:grpSpPr>
        <p:sp>
          <p:nvSpPr>
            <p:cNvPr id="44" name="Freeform 371">
              <a:extLst>
                <a:ext uri="{FF2B5EF4-FFF2-40B4-BE49-F238E27FC236}">
                  <a16:creationId xmlns:a16="http://schemas.microsoft.com/office/drawing/2014/main" id="{FE149207-351E-404B-9924-07ADBD88D90B}"/>
                </a:ext>
              </a:extLst>
            </p:cNvPr>
            <p:cNvSpPr>
              <a:spLocks noEditPoints="1"/>
            </p:cNvSpPr>
            <p:nvPr/>
          </p:nvSpPr>
          <p:spPr bwMode="auto">
            <a:xfrm>
              <a:off x="7603468" y="1039813"/>
              <a:ext cx="398464" cy="395288"/>
            </a:xfrm>
            <a:custGeom>
              <a:avLst/>
              <a:gdLst>
                <a:gd name="T0" fmla="*/ 166 w 173"/>
                <a:gd name="T1" fmla="*/ 131 h 172"/>
                <a:gd name="T2" fmla="*/ 111 w 173"/>
                <a:gd name="T3" fmla="*/ 104 h 172"/>
                <a:gd name="T4" fmla="*/ 111 w 173"/>
                <a:gd name="T5" fmla="*/ 99 h 172"/>
                <a:gd name="T6" fmla="*/ 123 w 173"/>
                <a:gd name="T7" fmla="*/ 77 h 172"/>
                <a:gd name="T8" fmla="*/ 129 w 173"/>
                <a:gd name="T9" fmla="*/ 63 h 172"/>
                <a:gd name="T10" fmla="*/ 126 w 173"/>
                <a:gd name="T11" fmla="*/ 53 h 172"/>
                <a:gd name="T12" fmla="*/ 126 w 173"/>
                <a:gd name="T13" fmla="*/ 37 h 172"/>
                <a:gd name="T14" fmla="*/ 86 w 173"/>
                <a:gd name="T15" fmla="*/ 0 h 172"/>
                <a:gd name="T16" fmla="*/ 47 w 173"/>
                <a:gd name="T17" fmla="*/ 37 h 172"/>
                <a:gd name="T18" fmla="*/ 47 w 173"/>
                <a:gd name="T19" fmla="*/ 53 h 172"/>
                <a:gd name="T20" fmla="*/ 44 w 173"/>
                <a:gd name="T21" fmla="*/ 63 h 172"/>
                <a:gd name="T22" fmla="*/ 50 w 173"/>
                <a:gd name="T23" fmla="*/ 77 h 172"/>
                <a:gd name="T24" fmla="*/ 62 w 173"/>
                <a:gd name="T25" fmla="*/ 99 h 172"/>
                <a:gd name="T26" fmla="*/ 62 w 173"/>
                <a:gd name="T27" fmla="*/ 104 h 172"/>
                <a:gd name="T28" fmla="*/ 7 w 173"/>
                <a:gd name="T29" fmla="*/ 131 h 172"/>
                <a:gd name="T30" fmla="*/ 0 w 173"/>
                <a:gd name="T31" fmla="*/ 141 h 172"/>
                <a:gd name="T32" fmla="*/ 0 w 173"/>
                <a:gd name="T33" fmla="*/ 162 h 172"/>
                <a:gd name="T34" fmla="*/ 11 w 173"/>
                <a:gd name="T35" fmla="*/ 172 h 172"/>
                <a:gd name="T36" fmla="*/ 162 w 173"/>
                <a:gd name="T37" fmla="*/ 172 h 172"/>
                <a:gd name="T38" fmla="*/ 173 w 173"/>
                <a:gd name="T39" fmla="*/ 162 h 172"/>
                <a:gd name="T40" fmla="*/ 173 w 173"/>
                <a:gd name="T41" fmla="*/ 141 h 172"/>
                <a:gd name="T42" fmla="*/ 166 w 173"/>
                <a:gd name="T43" fmla="*/ 131 h 172"/>
                <a:gd name="T44" fmla="*/ 163 w 173"/>
                <a:gd name="T45" fmla="*/ 162 h 172"/>
                <a:gd name="T46" fmla="*/ 162 w 173"/>
                <a:gd name="T47" fmla="*/ 163 h 172"/>
                <a:gd name="T48" fmla="*/ 11 w 173"/>
                <a:gd name="T49" fmla="*/ 163 h 172"/>
                <a:gd name="T50" fmla="*/ 10 w 173"/>
                <a:gd name="T51" fmla="*/ 162 h 172"/>
                <a:gd name="T52" fmla="*/ 10 w 173"/>
                <a:gd name="T53" fmla="*/ 141 h 172"/>
                <a:gd name="T54" fmla="*/ 10 w 173"/>
                <a:gd name="T55" fmla="*/ 140 h 172"/>
                <a:gd name="T56" fmla="*/ 71 w 173"/>
                <a:gd name="T57" fmla="*/ 106 h 172"/>
                <a:gd name="T58" fmla="*/ 71 w 173"/>
                <a:gd name="T59" fmla="*/ 105 h 172"/>
                <a:gd name="T60" fmla="*/ 71 w 173"/>
                <a:gd name="T61" fmla="*/ 97 h 172"/>
                <a:gd name="T62" fmla="*/ 70 w 173"/>
                <a:gd name="T63" fmla="*/ 93 h 172"/>
                <a:gd name="T64" fmla="*/ 59 w 173"/>
                <a:gd name="T65" fmla="*/ 73 h 172"/>
                <a:gd name="T66" fmla="*/ 57 w 173"/>
                <a:gd name="T67" fmla="*/ 70 h 172"/>
                <a:gd name="T68" fmla="*/ 53 w 173"/>
                <a:gd name="T69" fmla="*/ 63 h 172"/>
                <a:gd name="T70" fmla="*/ 55 w 173"/>
                <a:gd name="T71" fmla="*/ 58 h 172"/>
                <a:gd name="T72" fmla="*/ 56 w 173"/>
                <a:gd name="T73" fmla="*/ 55 h 172"/>
                <a:gd name="T74" fmla="*/ 56 w 173"/>
                <a:gd name="T75" fmla="*/ 37 h 172"/>
                <a:gd name="T76" fmla="*/ 86 w 173"/>
                <a:gd name="T77" fmla="*/ 9 h 172"/>
                <a:gd name="T78" fmla="*/ 116 w 173"/>
                <a:gd name="T79" fmla="*/ 37 h 172"/>
                <a:gd name="T80" fmla="*/ 116 w 173"/>
                <a:gd name="T81" fmla="*/ 55 h 172"/>
                <a:gd name="T82" fmla="*/ 118 w 173"/>
                <a:gd name="T83" fmla="*/ 58 h 172"/>
                <a:gd name="T84" fmla="*/ 119 w 173"/>
                <a:gd name="T85" fmla="*/ 63 h 172"/>
                <a:gd name="T86" fmla="*/ 116 w 173"/>
                <a:gd name="T87" fmla="*/ 70 h 172"/>
                <a:gd name="T88" fmla="*/ 114 w 173"/>
                <a:gd name="T89" fmla="*/ 73 h 172"/>
                <a:gd name="T90" fmla="*/ 103 w 173"/>
                <a:gd name="T91" fmla="*/ 93 h 172"/>
                <a:gd name="T92" fmla="*/ 102 w 173"/>
                <a:gd name="T93" fmla="*/ 97 h 172"/>
                <a:gd name="T94" fmla="*/ 102 w 173"/>
                <a:gd name="T95" fmla="*/ 105 h 172"/>
                <a:gd name="T96" fmla="*/ 102 w 173"/>
                <a:gd name="T97" fmla="*/ 106 h 172"/>
                <a:gd name="T98" fmla="*/ 162 w 173"/>
                <a:gd name="T99" fmla="*/ 140 h 172"/>
                <a:gd name="T100" fmla="*/ 163 w 173"/>
                <a:gd name="T101" fmla="*/ 141 h 172"/>
                <a:gd name="T102" fmla="*/ 163 w 173"/>
                <a:gd name="T103" fmla="*/ 1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3" h="172">
                  <a:moveTo>
                    <a:pt x="166" y="131"/>
                  </a:moveTo>
                  <a:cubicBezTo>
                    <a:pt x="121" y="114"/>
                    <a:pt x="113" y="106"/>
                    <a:pt x="111" y="104"/>
                  </a:cubicBezTo>
                  <a:cubicBezTo>
                    <a:pt x="111" y="99"/>
                    <a:pt x="111" y="99"/>
                    <a:pt x="111" y="99"/>
                  </a:cubicBezTo>
                  <a:cubicBezTo>
                    <a:pt x="116" y="93"/>
                    <a:pt x="120" y="86"/>
                    <a:pt x="123" y="77"/>
                  </a:cubicBezTo>
                  <a:cubicBezTo>
                    <a:pt x="127" y="74"/>
                    <a:pt x="129" y="69"/>
                    <a:pt x="129" y="63"/>
                  </a:cubicBezTo>
                  <a:cubicBezTo>
                    <a:pt x="129" y="60"/>
                    <a:pt x="128" y="56"/>
                    <a:pt x="126" y="53"/>
                  </a:cubicBezTo>
                  <a:cubicBezTo>
                    <a:pt x="126" y="37"/>
                    <a:pt x="126" y="37"/>
                    <a:pt x="126" y="37"/>
                  </a:cubicBezTo>
                  <a:cubicBezTo>
                    <a:pt x="126" y="13"/>
                    <a:pt x="112" y="0"/>
                    <a:pt x="86" y="0"/>
                  </a:cubicBezTo>
                  <a:cubicBezTo>
                    <a:pt x="62" y="0"/>
                    <a:pt x="47" y="14"/>
                    <a:pt x="47" y="37"/>
                  </a:cubicBezTo>
                  <a:cubicBezTo>
                    <a:pt x="47" y="53"/>
                    <a:pt x="47" y="53"/>
                    <a:pt x="47" y="53"/>
                  </a:cubicBezTo>
                  <a:cubicBezTo>
                    <a:pt x="45" y="56"/>
                    <a:pt x="44" y="60"/>
                    <a:pt x="44" y="63"/>
                  </a:cubicBezTo>
                  <a:cubicBezTo>
                    <a:pt x="44" y="69"/>
                    <a:pt x="46" y="74"/>
                    <a:pt x="50" y="77"/>
                  </a:cubicBezTo>
                  <a:cubicBezTo>
                    <a:pt x="53" y="86"/>
                    <a:pt x="57" y="93"/>
                    <a:pt x="62" y="99"/>
                  </a:cubicBezTo>
                  <a:cubicBezTo>
                    <a:pt x="62" y="104"/>
                    <a:pt x="62" y="104"/>
                    <a:pt x="62" y="104"/>
                  </a:cubicBezTo>
                  <a:cubicBezTo>
                    <a:pt x="60" y="106"/>
                    <a:pt x="52" y="114"/>
                    <a:pt x="7" y="131"/>
                  </a:cubicBezTo>
                  <a:cubicBezTo>
                    <a:pt x="3" y="133"/>
                    <a:pt x="0" y="137"/>
                    <a:pt x="0" y="141"/>
                  </a:cubicBezTo>
                  <a:cubicBezTo>
                    <a:pt x="0" y="162"/>
                    <a:pt x="0" y="162"/>
                    <a:pt x="0" y="162"/>
                  </a:cubicBezTo>
                  <a:cubicBezTo>
                    <a:pt x="0" y="168"/>
                    <a:pt x="5" y="172"/>
                    <a:pt x="11" y="172"/>
                  </a:cubicBezTo>
                  <a:cubicBezTo>
                    <a:pt x="162" y="172"/>
                    <a:pt x="162" y="172"/>
                    <a:pt x="162" y="172"/>
                  </a:cubicBezTo>
                  <a:cubicBezTo>
                    <a:pt x="168" y="172"/>
                    <a:pt x="173" y="168"/>
                    <a:pt x="173" y="162"/>
                  </a:cubicBezTo>
                  <a:cubicBezTo>
                    <a:pt x="173" y="141"/>
                    <a:pt x="173" y="141"/>
                    <a:pt x="173" y="141"/>
                  </a:cubicBezTo>
                  <a:cubicBezTo>
                    <a:pt x="173" y="137"/>
                    <a:pt x="170" y="133"/>
                    <a:pt x="166" y="131"/>
                  </a:cubicBezTo>
                  <a:close/>
                  <a:moveTo>
                    <a:pt x="163" y="162"/>
                  </a:moveTo>
                  <a:cubicBezTo>
                    <a:pt x="163" y="162"/>
                    <a:pt x="163" y="163"/>
                    <a:pt x="162" y="163"/>
                  </a:cubicBezTo>
                  <a:cubicBezTo>
                    <a:pt x="11" y="163"/>
                    <a:pt x="11" y="163"/>
                    <a:pt x="11" y="163"/>
                  </a:cubicBezTo>
                  <a:cubicBezTo>
                    <a:pt x="10" y="163"/>
                    <a:pt x="10" y="162"/>
                    <a:pt x="10" y="162"/>
                  </a:cubicBezTo>
                  <a:cubicBezTo>
                    <a:pt x="10" y="141"/>
                    <a:pt x="10" y="141"/>
                    <a:pt x="10" y="141"/>
                  </a:cubicBezTo>
                  <a:cubicBezTo>
                    <a:pt x="10" y="141"/>
                    <a:pt x="10" y="140"/>
                    <a:pt x="10" y="140"/>
                  </a:cubicBezTo>
                  <a:cubicBezTo>
                    <a:pt x="61" y="121"/>
                    <a:pt x="69" y="112"/>
                    <a:pt x="71" y="106"/>
                  </a:cubicBezTo>
                  <a:cubicBezTo>
                    <a:pt x="71" y="106"/>
                    <a:pt x="71" y="106"/>
                    <a:pt x="71" y="105"/>
                  </a:cubicBezTo>
                  <a:cubicBezTo>
                    <a:pt x="71" y="97"/>
                    <a:pt x="71" y="97"/>
                    <a:pt x="71" y="97"/>
                  </a:cubicBezTo>
                  <a:cubicBezTo>
                    <a:pt x="71" y="96"/>
                    <a:pt x="71" y="94"/>
                    <a:pt x="70" y="93"/>
                  </a:cubicBezTo>
                  <a:cubicBezTo>
                    <a:pt x="65" y="88"/>
                    <a:pt x="61" y="81"/>
                    <a:pt x="59" y="73"/>
                  </a:cubicBezTo>
                  <a:cubicBezTo>
                    <a:pt x="59" y="72"/>
                    <a:pt x="58" y="71"/>
                    <a:pt x="57" y="70"/>
                  </a:cubicBezTo>
                  <a:cubicBezTo>
                    <a:pt x="55" y="69"/>
                    <a:pt x="53" y="66"/>
                    <a:pt x="53" y="63"/>
                  </a:cubicBezTo>
                  <a:cubicBezTo>
                    <a:pt x="53" y="61"/>
                    <a:pt x="54" y="59"/>
                    <a:pt x="55" y="58"/>
                  </a:cubicBezTo>
                  <a:cubicBezTo>
                    <a:pt x="56" y="57"/>
                    <a:pt x="56" y="56"/>
                    <a:pt x="56" y="55"/>
                  </a:cubicBezTo>
                  <a:cubicBezTo>
                    <a:pt x="56" y="37"/>
                    <a:pt x="56" y="37"/>
                    <a:pt x="56" y="37"/>
                  </a:cubicBezTo>
                  <a:cubicBezTo>
                    <a:pt x="56" y="19"/>
                    <a:pt x="67" y="9"/>
                    <a:pt x="86" y="9"/>
                  </a:cubicBezTo>
                  <a:cubicBezTo>
                    <a:pt x="106" y="9"/>
                    <a:pt x="116" y="19"/>
                    <a:pt x="116" y="37"/>
                  </a:cubicBezTo>
                  <a:cubicBezTo>
                    <a:pt x="116" y="55"/>
                    <a:pt x="116" y="55"/>
                    <a:pt x="116" y="55"/>
                  </a:cubicBezTo>
                  <a:cubicBezTo>
                    <a:pt x="116" y="56"/>
                    <a:pt x="117" y="57"/>
                    <a:pt x="118" y="58"/>
                  </a:cubicBezTo>
                  <a:cubicBezTo>
                    <a:pt x="118" y="59"/>
                    <a:pt x="119" y="61"/>
                    <a:pt x="119" y="63"/>
                  </a:cubicBezTo>
                  <a:cubicBezTo>
                    <a:pt x="119" y="66"/>
                    <a:pt x="118" y="69"/>
                    <a:pt x="116" y="70"/>
                  </a:cubicBezTo>
                  <a:cubicBezTo>
                    <a:pt x="115" y="71"/>
                    <a:pt x="114" y="72"/>
                    <a:pt x="114" y="73"/>
                  </a:cubicBezTo>
                  <a:cubicBezTo>
                    <a:pt x="112" y="81"/>
                    <a:pt x="108" y="88"/>
                    <a:pt x="103" y="93"/>
                  </a:cubicBezTo>
                  <a:cubicBezTo>
                    <a:pt x="102" y="94"/>
                    <a:pt x="102" y="96"/>
                    <a:pt x="102" y="97"/>
                  </a:cubicBezTo>
                  <a:cubicBezTo>
                    <a:pt x="102" y="105"/>
                    <a:pt x="102" y="105"/>
                    <a:pt x="102" y="105"/>
                  </a:cubicBezTo>
                  <a:cubicBezTo>
                    <a:pt x="102" y="106"/>
                    <a:pt x="102" y="106"/>
                    <a:pt x="102" y="106"/>
                  </a:cubicBezTo>
                  <a:cubicBezTo>
                    <a:pt x="104" y="112"/>
                    <a:pt x="112" y="121"/>
                    <a:pt x="162" y="140"/>
                  </a:cubicBezTo>
                  <a:cubicBezTo>
                    <a:pt x="163" y="140"/>
                    <a:pt x="163" y="141"/>
                    <a:pt x="163" y="141"/>
                  </a:cubicBezTo>
                  <a:lnTo>
                    <a:pt x="163" y="162"/>
                  </a:lnTo>
                  <a:close/>
                </a:path>
              </a:pathLst>
            </a:custGeom>
            <a:grpFill/>
            <a:ln>
              <a:solidFill>
                <a:schemeClr val="tx1"/>
              </a:solidFill>
            </a:ln>
            <a:extLst>
              <a:ext uri="{91240B29-F687-4f45-9708-019B960494DF}">
                <a14:hiddenLine xmlns="" xmlns:a14="http://schemas.microsoft.com/office/drawing/2010/main" w="9525">
                  <a:solidFill>
                    <a:srgbClr val="000000"/>
                  </a:solidFill>
                  <a:round/>
                  <a:headEnd/>
                  <a:tailEnd/>
                </a14:hiddenLine>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en-US" dirty="0">
                <a:solidFill>
                  <a:schemeClr val="lt1"/>
                </a:solidFill>
              </a:endParaRPr>
            </a:p>
          </p:txBody>
        </p:sp>
        <p:sp>
          <p:nvSpPr>
            <p:cNvPr id="45" name="Freeform 372">
              <a:extLst>
                <a:ext uri="{FF2B5EF4-FFF2-40B4-BE49-F238E27FC236}">
                  <a16:creationId xmlns:a16="http://schemas.microsoft.com/office/drawing/2014/main" id="{77C7EBAF-620E-4D15-8649-319FC81CDB7E}"/>
                </a:ext>
              </a:extLst>
            </p:cNvPr>
            <p:cNvSpPr>
              <a:spLocks/>
            </p:cNvSpPr>
            <p:nvPr/>
          </p:nvSpPr>
          <p:spPr bwMode="auto">
            <a:xfrm>
              <a:off x="7900323" y="1062038"/>
              <a:ext cx="250825" cy="373063"/>
            </a:xfrm>
            <a:custGeom>
              <a:avLst/>
              <a:gdLst>
                <a:gd name="T0" fmla="*/ 102 w 109"/>
                <a:gd name="T1" fmla="*/ 123 h 162"/>
                <a:gd name="T2" fmla="*/ 69 w 109"/>
                <a:gd name="T3" fmla="*/ 115 h 162"/>
                <a:gd name="T4" fmla="*/ 51 w 109"/>
                <a:gd name="T5" fmla="*/ 110 h 162"/>
                <a:gd name="T6" fmla="*/ 51 w 109"/>
                <a:gd name="T7" fmla="*/ 105 h 162"/>
                <a:gd name="T8" fmla="*/ 84 w 109"/>
                <a:gd name="T9" fmla="*/ 96 h 162"/>
                <a:gd name="T10" fmla="*/ 85 w 109"/>
                <a:gd name="T11" fmla="*/ 92 h 162"/>
                <a:gd name="T12" fmla="*/ 83 w 109"/>
                <a:gd name="T13" fmla="*/ 89 h 162"/>
                <a:gd name="T14" fmla="*/ 72 w 109"/>
                <a:gd name="T15" fmla="*/ 47 h 162"/>
                <a:gd name="T16" fmla="*/ 57 w 109"/>
                <a:gd name="T17" fmla="*/ 12 h 162"/>
                <a:gd name="T18" fmla="*/ 43 w 109"/>
                <a:gd name="T19" fmla="*/ 3 h 162"/>
                <a:gd name="T20" fmla="*/ 13 w 109"/>
                <a:gd name="T21" fmla="*/ 4 h 162"/>
                <a:gd name="T22" fmla="*/ 2 w 109"/>
                <a:gd name="T23" fmla="*/ 9 h 162"/>
                <a:gd name="T24" fmla="*/ 2 w 109"/>
                <a:gd name="T25" fmla="*/ 16 h 162"/>
                <a:gd name="T26" fmla="*/ 8 w 109"/>
                <a:gd name="T27" fmla="*/ 17 h 162"/>
                <a:gd name="T28" fmla="*/ 16 w 109"/>
                <a:gd name="T29" fmla="*/ 13 h 162"/>
                <a:gd name="T30" fmla="*/ 40 w 109"/>
                <a:gd name="T31" fmla="*/ 12 h 162"/>
                <a:gd name="T32" fmla="*/ 50 w 109"/>
                <a:gd name="T33" fmla="*/ 19 h 162"/>
                <a:gd name="T34" fmla="*/ 51 w 109"/>
                <a:gd name="T35" fmla="*/ 19 h 162"/>
                <a:gd name="T36" fmla="*/ 62 w 109"/>
                <a:gd name="T37" fmla="*/ 47 h 162"/>
                <a:gd name="T38" fmla="*/ 73 w 109"/>
                <a:gd name="T39" fmla="*/ 91 h 162"/>
                <a:gd name="T40" fmla="*/ 47 w 109"/>
                <a:gd name="T41" fmla="*/ 96 h 162"/>
                <a:gd name="T42" fmla="*/ 42 w 109"/>
                <a:gd name="T43" fmla="*/ 101 h 162"/>
                <a:gd name="T44" fmla="*/ 42 w 109"/>
                <a:gd name="T45" fmla="*/ 112 h 162"/>
                <a:gd name="T46" fmla="*/ 42 w 109"/>
                <a:gd name="T47" fmla="*/ 113 h 162"/>
                <a:gd name="T48" fmla="*/ 67 w 109"/>
                <a:gd name="T49" fmla="*/ 124 h 162"/>
                <a:gd name="T50" fmla="*/ 99 w 109"/>
                <a:gd name="T51" fmla="*/ 132 h 162"/>
                <a:gd name="T52" fmla="*/ 99 w 109"/>
                <a:gd name="T53" fmla="*/ 133 h 162"/>
                <a:gd name="T54" fmla="*/ 99 w 109"/>
                <a:gd name="T55" fmla="*/ 152 h 162"/>
                <a:gd name="T56" fmla="*/ 98 w 109"/>
                <a:gd name="T57" fmla="*/ 153 h 162"/>
                <a:gd name="T58" fmla="*/ 57 w 109"/>
                <a:gd name="T59" fmla="*/ 153 h 162"/>
                <a:gd name="T60" fmla="*/ 53 w 109"/>
                <a:gd name="T61" fmla="*/ 158 h 162"/>
                <a:gd name="T62" fmla="*/ 57 w 109"/>
                <a:gd name="T63" fmla="*/ 162 h 162"/>
                <a:gd name="T64" fmla="*/ 98 w 109"/>
                <a:gd name="T65" fmla="*/ 162 h 162"/>
                <a:gd name="T66" fmla="*/ 109 w 109"/>
                <a:gd name="T67" fmla="*/ 152 h 162"/>
                <a:gd name="T68" fmla="*/ 109 w 109"/>
                <a:gd name="T69" fmla="*/ 133 h 162"/>
                <a:gd name="T70" fmla="*/ 102 w 109"/>
                <a:gd name="T71" fmla="*/ 12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62">
                  <a:moveTo>
                    <a:pt x="102" y="123"/>
                  </a:moveTo>
                  <a:cubicBezTo>
                    <a:pt x="91" y="119"/>
                    <a:pt x="79" y="117"/>
                    <a:pt x="69" y="115"/>
                  </a:cubicBezTo>
                  <a:cubicBezTo>
                    <a:pt x="62" y="114"/>
                    <a:pt x="53" y="112"/>
                    <a:pt x="51" y="110"/>
                  </a:cubicBezTo>
                  <a:cubicBezTo>
                    <a:pt x="51" y="105"/>
                    <a:pt x="51" y="105"/>
                    <a:pt x="51" y="105"/>
                  </a:cubicBezTo>
                  <a:cubicBezTo>
                    <a:pt x="74" y="104"/>
                    <a:pt x="83" y="97"/>
                    <a:pt x="84" y="96"/>
                  </a:cubicBezTo>
                  <a:cubicBezTo>
                    <a:pt x="85" y="95"/>
                    <a:pt x="86" y="94"/>
                    <a:pt x="85" y="92"/>
                  </a:cubicBezTo>
                  <a:cubicBezTo>
                    <a:pt x="85" y="91"/>
                    <a:pt x="84" y="89"/>
                    <a:pt x="83" y="89"/>
                  </a:cubicBezTo>
                  <a:cubicBezTo>
                    <a:pt x="78" y="86"/>
                    <a:pt x="73" y="65"/>
                    <a:pt x="72" y="47"/>
                  </a:cubicBezTo>
                  <a:cubicBezTo>
                    <a:pt x="72" y="34"/>
                    <a:pt x="67" y="21"/>
                    <a:pt x="57" y="12"/>
                  </a:cubicBezTo>
                  <a:cubicBezTo>
                    <a:pt x="54" y="8"/>
                    <a:pt x="49" y="5"/>
                    <a:pt x="43" y="3"/>
                  </a:cubicBezTo>
                  <a:cubicBezTo>
                    <a:pt x="33" y="0"/>
                    <a:pt x="22" y="0"/>
                    <a:pt x="13" y="4"/>
                  </a:cubicBezTo>
                  <a:cubicBezTo>
                    <a:pt x="9" y="5"/>
                    <a:pt x="5" y="7"/>
                    <a:pt x="2" y="9"/>
                  </a:cubicBezTo>
                  <a:cubicBezTo>
                    <a:pt x="0" y="11"/>
                    <a:pt x="0" y="14"/>
                    <a:pt x="2" y="16"/>
                  </a:cubicBezTo>
                  <a:cubicBezTo>
                    <a:pt x="3" y="18"/>
                    <a:pt x="6" y="18"/>
                    <a:pt x="8" y="17"/>
                  </a:cubicBezTo>
                  <a:cubicBezTo>
                    <a:pt x="10" y="15"/>
                    <a:pt x="13" y="14"/>
                    <a:pt x="16" y="13"/>
                  </a:cubicBezTo>
                  <a:cubicBezTo>
                    <a:pt x="24" y="10"/>
                    <a:pt x="31" y="9"/>
                    <a:pt x="40" y="12"/>
                  </a:cubicBezTo>
                  <a:cubicBezTo>
                    <a:pt x="44" y="14"/>
                    <a:pt x="48" y="16"/>
                    <a:pt x="50" y="19"/>
                  </a:cubicBezTo>
                  <a:cubicBezTo>
                    <a:pt x="50" y="19"/>
                    <a:pt x="50" y="19"/>
                    <a:pt x="51" y="19"/>
                  </a:cubicBezTo>
                  <a:cubicBezTo>
                    <a:pt x="58" y="26"/>
                    <a:pt x="62" y="36"/>
                    <a:pt x="62" y="47"/>
                  </a:cubicBezTo>
                  <a:cubicBezTo>
                    <a:pt x="63" y="55"/>
                    <a:pt x="66" y="80"/>
                    <a:pt x="73" y="91"/>
                  </a:cubicBezTo>
                  <a:cubicBezTo>
                    <a:pt x="68" y="93"/>
                    <a:pt x="60" y="96"/>
                    <a:pt x="47" y="96"/>
                  </a:cubicBezTo>
                  <a:cubicBezTo>
                    <a:pt x="44" y="96"/>
                    <a:pt x="42" y="98"/>
                    <a:pt x="42" y="101"/>
                  </a:cubicBezTo>
                  <a:cubicBezTo>
                    <a:pt x="42" y="112"/>
                    <a:pt x="42" y="112"/>
                    <a:pt x="42" y="112"/>
                  </a:cubicBezTo>
                  <a:cubicBezTo>
                    <a:pt x="42" y="112"/>
                    <a:pt x="42" y="113"/>
                    <a:pt x="42" y="113"/>
                  </a:cubicBezTo>
                  <a:cubicBezTo>
                    <a:pt x="44" y="120"/>
                    <a:pt x="53" y="122"/>
                    <a:pt x="67" y="124"/>
                  </a:cubicBezTo>
                  <a:cubicBezTo>
                    <a:pt x="76" y="126"/>
                    <a:pt x="88" y="128"/>
                    <a:pt x="99" y="132"/>
                  </a:cubicBezTo>
                  <a:cubicBezTo>
                    <a:pt x="99" y="132"/>
                    <a:pt x="99" y="133"/>
                    <a:pt x="99" y="133"/>
                  </a:cubicBezTo>
                  <a:cubicBezTo>
                    <a:pt x="99" y="152"/>
                    <a:pt x="99" y="152"/>
                    <a:pt x="99" y="152"/>
                  </a:cubicBezTo>
                  <a:cubicBezTo>
                    <a:pt x="99" y="152"/>
                    <a:pt x="99" y="153"/>
                    <a:pt x="98" y="153"/>
                  </a:cubicBezTo>
                  <a:cubicBezTo>
                    <a:pt x="57" y="153"/>
                    <a:pt x="57" y="153"/>
                    <a:pt x="57" y="153"/>
                  </a:cubicBezTo>
                  <a:cubicBezTo>
                    <a:pt x="55" y="153"/>
                    <a:pt x="53" y="155"/>
                    <a:pt x="53" y="158"/>
                  </a:cubicBezTo>
                  <a:cubicBezTo>
                    <a:pt x="53" y="160"/>
                    <a:pt x="55" y="162"/>
                    <a:pt x="57" y="162"/>
                  </a:cubicBezTo>
                  <a:cubicBezTo>
                    <a:pt x="98" y="162"/>
                    <a:pt x="98" y="162"/>
                    <a:pt x="98" y="162"/>
                  </a:cubicBezTo>
                  <a:cubicBezTo>
                    <a:pt x="104" y="162"/>
                    <a:pt x="109" y="158"/>
                    <a:pt x="109" y="152"/>
                  </a:cubicBezTo>
                  <a:cubicBezTo>
                    <a:pt x="109" y="133"/>
                    <a:pt x="109" y="133"/>
                    <a:pt x="109" y="133"/>
                  </a:cubicBezTo>
                  <a:cubicBezTo>
                    <a:pt x="109" y="129"/>
                    <a:pt x="106" y="125"/>
                    <a:pt x="102" y="123"/>
                  </a:cubicBezTo>
                  <a:close/>
                </a:path>
              </a:pathLst>
            </a:custGeom>
            <a:grpFill/>
            <a:ln>
              <a:solidFill>
                <a:schemeClr val="tx1"/>
              </a:solidFill>
            </a:ln>
            <a:extLst>
              <a:ext uri="{91240B29-F687-4f45-9708-019B960494DF}">
                <a14:hiddenLine xmlns="" xmlns:a14="http://schemas.microsoft.com/office/drawing/2010/main" w="9525">
                  <a:solidFill>
                    <a:srgbClr val="000000"/>
                  </a:solidFill>
                  <a:round/>
                  <a:headEnd/>
                  <a:tailEnd/>
                </a14:hiddenLine>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en-US" dirty="0">
                <a:solidFill>
                  <a:schemeClr val="lt1"/>
                </a:solidFill>
              </a:endParaRPr>
            </a:p>
          </p:txBody>
        </p:sp>
      </p:grpSp>
      <p:grpSp>
        <p:nvGrpSpPr>
          <p:cNvPr id="2" name="Group 1">
            <a:extLst>
              <a:ext uri="{FF2B5EF4-FFF2-40B4-BE49-F238E27FC236}">
                <a16:creationId xmlns:a16="http://schemas.microsoft.com/office/drawing/2014/main" id="{E20D08FA-3E6B-4B24-A594-A72B89085B43}"/>
              </a:ext>
            </a:extLst>
          </p:cNvPr>
          <p:cNvGrpSpPr/>
          <p:nvPr/>
        </p:nvGrpSpPr>
        <p:grpSpPr>
          <a:xfrm>
            <a:off x="525771" y="4651283"/>
            <a:ext cx="270696" cy="293534"/>
            <a:chOff x="770028" y="2140146"/>
            <a:chExt cx="217488" cy="261938"/>
          </a:xfrm>
        </p:grpSpPr>
        <p:sp>
          <p:nvSpPr>
            <p:cNvPr id="46" name="Freeform 85">
              <a:extLst>
                <a:ext uri="{FF2B5EF4-FFF2-40B4-BE49-F238E27FC236}">
                  <a16:creationId xmlns:a16="http://schemas.microsoft.com/office/drawing/2014/main" id="{B0DCC7ED-9562-4642-B839-4C30236E674E}"/>
                </a:ext>
              </a:extLst>
            </p:cNvPr>
            <p:cNvSpPr>
              <a:spLocks/>
            </p:cNvSpPr>
            <p:nvPr/>
          </p:nvSpPr>
          <p:spPr bwMode="auto">
            <a:xfrm>
              <a:off x="770028" y="2324296"/>
              <a:ext cx="217488" cy="77788"/>
            </a:xfrm>
            <a:custGeom>
              <a:avLst/>
              <a:gdLst>
                <a:gd name="T0" fmla="*/ 185 w 272"/>
                <a:gd name="T1" fmla="*/ 17 h 98"/>
                <a:gd name="T2" fmla="*/ 202 w 272"/>
                <a:gd name="T3" fmla="*/ 20 h 98"/>
                <a:gd name="T4" fmla="*/ 228 w 272"/>
                <a:gd name="T5" fmla="*/ 27 h 98"/>
                <a:gd name="T6" fmla="*/ 244 w 272"/>
                <a:gd name="T7" fmla="*/ 35 h 98"/>
                <a:gd name="T8" fmla="*/ 252 w 272"/>
                <a:gd name="T9" fmla="*/ 43 h 98"/>
                <a:gd name="T10" fmla="*/ 253 w 272"/>
                <a:gd name="T11" fmla="*/ 47 h 98"/>
                <a:gd name="T12" fmla="*/ 252 w 272"/>
                <a:gd name="T13" fmla="*/ 52 h 98"/>
                <a:gd name="T14" fmla="*/ 236 w 272"/>
                <a:gd name="T15" fmla="*/ 63 h 98"/>
                <a:gd name="T16" fmla="*/ 205 w 272"/>
                <a:gd name="T17" fmla="*/ 72 h 98"/>
                <a:gd name="T18" fmla="*/ 162 w 272"/>
                <a:gd name="T19" fmla="*/ 79 h 98"/>
                <a:gd name="T20" fmla="*/ 137 w 272"/>
                <a:gd name="T21" fmla="*/ 79 h 98"/>
                <a:gd name="T22" fmla="*/ 88 w 272"/>
                <a:gd name="T23" fmla="*/ 76 h 98"/>
                <a:gd name="T24" fmla="*/ 51 w 272"/>
                <a:gd name="T25" fmla="*/ 68 h 98"/>
                <a:gd name="T26" fmla="*/ 28 w 272"/>
                <a:gd name="T27" fmla="*/ 57 h 98"/>
                <a:gd name="T28" fmla="*/ 20 w 272"/>
                <a:gd name="T29" fmla="*/ 49 h 98"/>
                <a:gd name="T30" fmla="*/ 18 w 272"/>
                <a:gd name="T31" fmla="*/ 47 h 98"/>
                <a:gd name="T32" fmla="*/ 22 w 272"/>
                <a:gd name="T33" fmla="*/ 40 h 98"/>
                <a:gd name="T34" fmla="*/ 36 w 272"/>
                <a:gd name="T35" fmla="*/ 31 h 98"/>
                <a:gd name="T36" fmla="*/ 56 w 272"/>
                <a:gd name="T37" fmla="*/ 24 h 98"/>
                <a:gd name="T38" fmla="*/ 87 w 272"/>
                <a:gd name="T39" fmla="*/ 17 h 98"/>
                <a:gd name="T40" fmla="*/ 73 w 272"/>
                <a:gd name="T41" fmla="*/ 0 h 98"/>
                <a:gd name="T42" fmla="*/ 40 w 272"/>
                <a:gd name="T43" fmla="*/ 9 h 98"/>
                <a:gd name="T44" fmla="*/ 17 w 272"/>
                <a:gd name="T45" fmla="*/ 20 h 98"/>
                <a:gd name="T46" fmla="*/ 5 w 272"/>
                <a:gd name="T47" fmla="*/ 31 h 98"/>
                <a:gd name="T48" fmla="*/ 1 w 272"/>
                <a:gd name="T49" fmla="*/ 41 h 98"/>
                <a:gd name="T50" fmla="*/ 0 w 272"/>
                <a:gd name="T51" fmla="*/ 47 h 98"/>
                <a:gd name="T52" fmla="*/ 4 w 272"/>
                <a:gd name="T53" fmla="*/ 59 h 98"/>
                <a:gd name="T54" fmla="*/ 12 w 272"/>
                <a:gd name="T55" fmla="*/ 68 h 98"/>
                <a:gd name="T56" fmla="*/ 25 w 272"/>
                <a:gd name="T57" fmla="*/ 78 h 98"/>
                <a:gd name="T58" fmla="*/ 64 w 272"/>
                <a:gd name="T59" fmla="*/ 91 h 98"/>
                <a:gd name="T60" fmla="*/ 111 w 272"/>
                <a:gd name="T61" fmla="*/ 98 h 98"/>
                <a:gd name="T62" fmla="*/ 137 w 272"/>
                <a:gd name="T63" fmla="*/ 98 h 98"/>
                <a:gd name="T64" fmla="*/ 186 w 272"/>
                <a:gd name="T65" fmla="*/ 95 h 98"/>
                <a:gd name="T66" fmla="*/ 229 w 272"/>
                <a:gd name="T67" fmla="*/ 84 h 98"/>
                <a:gd name="T68" fmla="*/ 255 w 272"/>
                <a:gd name="T69" fmla="*/ 74 h 98"/>
                <a:gd name="T70" fmla="*/ 265 w 272"/>
                <a:gd name="T71" fmla="*/ 64 h 98"/>
                <a:gd name="T72" fmla="*/ 271 w 272"/>
                <a:gd name="T73" fmla="*/ 52 h 98"/>
                <a:gd name="T74" fmla="*/ 272 w 272"/>
                <a:gd name="T75" fmla="*/ 47 h 98"/>
                <a:gd name="T76" fmla="*/ 269 w 272"/>
                <a:gd name="T77" fmla="*/ 36 h 98"/>
                <a:gd name="T78" fmla="*/ 264 w 272"/>
                <a:gd name="T79" fmla="*/ 27 h 98"/>
                <a:gd name="T80" fmla="*/ 244 w 272"/>
                <a:gd name="T81" fmla="*/ 13 h 98"/>
                <a:gd name="T82" fmla="*/ 220 w 272"/>
                <a:gd name="T83" fmla="*/ 5 h 98"/>
                <a:gd name="T84" fmla="*/ 197 w 272"/>
                <a:gd name="T8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2" h="98">
                  <a:moveTo>
                    <a:pt x="197" y="0"/>
                  </a:moveTo>
                  <a:lnTo>
                    <a:pt x="185" y="17"/>
                  </a:lnTo>
                  <a:lnTo>
                    <a:pt x="185" y="17"/>
                  </a:lnTo>
                  <a:lnTo>
                    <a:pt x="202" y="20"/>
                  </a:lnTo>
                  <a:lnTo>
                    <a:pt x="216" y="24"/>
                  </a:lnTo>
                  <a:lnTo>
                    <a:pt x="228" y="27"/>
                  </a:lnTo>
                  <a:lnTo>
                    <a:pt x="237" y="31"/>
                  </a:lnTo>
                  <a:lnTo>
                    <a:pt x="244" y="35"/>
                  </a:lnTo>
                  <a:lnTo>
                    <a:pt x="249" y="40"/>
                  </a:lnTo>
                  <a:lnTo>
                    <a:pt x="252" y="43"/>
                  </a:lnTo>
                  <a:lnTo>
                    <a:pt x="253" y="47"/>
                  </a:lnTo>
                  <a:lnTo>
                    <a:pt x="253" y="47"/>
                  </a:lnTo>
                  <a:lnTo>
                    <a:pt x="253" y="49"/>
                  </a:lnTo>
                  <a:lnTo>
                    <a:pt x="252" y="52"/>
                  </a:lnTo>
                  <a:lnTo>
                    <a:pt x="245" y="57"/>
                  </a:lnTo>
                  <a:lnTo>
                    <a:pt x="236" y="63"/>
                  </a:lnTo>
                  <a:lnTo>
                    <a:pt x="221" y="68"/>
                  </a:lnTo>
                  <a:lnTo>
                    <a:pt x="205" y="72"/>
                  </a:lnTo>
                  <a:lnTo>
                    <a:pt x="185" y="76"/>
                  </a:lnTo>
                  <a:lnTo>
                    <a:pt x="162" y="79"/>
                  </a:lnTo>
                  <a:lnTo>
                    <a:pt x="137" y="79"/>
                  </a:lnTo>
                  <a:lnTo>
                    <a:pt x="137" y="79"/>
                  </a:lnTo>
                  <a:lnTo>
                    <a:pt x="111" y="79"/>
                  </a:lnTo>
                  <a:lnTo>
                    <a:pt x="88" y="76"/>
                  </a:lnTo>
                  <a:lnTo>
                    <a:pt x="68" y="72"/>
                  </a:lnTo>
                  <a:lnTo>
                    <a:pt x="51" y="68"/>
                  </a:lnTo>
                  <a:lnTo>
                    <a:pt x="37" y="63"/>
                  </a:lnTo>
                  <a:lnTo>
                    <a:pt x="28" y="57"/>
                  </a:lnTo>
                  <a:lnTo>
                    <a:pt x="21" y="52"/>
                  </a:lnTo>
                  <a:lnTo>
                    <a:pt x="20" y="49"/>
                  </a:lnTo>
                  <a:lnTo>
                    <a:pt x="18" y="47"/>
                  </a:lnTo>
                  <a:lnTo>
                    <a:pt x="18" y="47"/>
                  </a:lnTo>
                  <a:lnTo>
                    <a:pt x="20" y="43"/>
                  </a:lnTo>
                  <a:lnTo>
                    <a:pt x="22" y="40"/>
                  </a:lnTo>
                  <a:lnTo>
                    <a:pt x="28" y="36"/>
                  </a:lnTo>
                  <a:lnTo>
                    <a:pt x="36" y="31"/>
                  </a:lnTo>
                  <a:lnTo>
                    <a:pt x="45" y="27"/>
                  </a:lnTo>
                  <a:lnTo>
                    <a:pt x="56" y="24"/>
                  </a:lnTo>
                  <a:lnTo>
                    <a:pt x="71" y="20"/>
                  </a:lnTo>
                  <a:lnTo>
                    <a:pt x="87" y="17"/>
                  </a:lnTo>
                  <a:lnTo>
                    <a:pt x="73" y="0"/>
                  </a:lnTo>
                  <a:lnTo>
                    <a:pt x="73" y="0"/>
                  </a:lnTo>
                  <a:lnTo>
                    <a:pt x="53" y="5"/>
                  </a:lnTo>
                  <a:lnTo>
                    <a:pt x="40" y="9"/>
                  </a:lnTo>
                  <a:lnTo>
                    <a:pt x="28" y="13"/>
                  </a:lnTo>
                  <a:lnTo>
                    <a:pt x="17" y="20"/>
                  </a:lnTo>
                  <a:lnTo>
                    <a:pt x="9" y="27"/>
                  </a:lnTo>
                  <a:lnTo>
                    <a:pt x="5" y="31"/>
                  </a:lnTo>
                  <a:lnTo>
                    <a:pt x="2" y="36"/>
                  </a:lnTo>
                  <a:lnTo>
                    <a:pt x="1" y="41"/>
                  </a:lnTo>
                  <a:lnTo>
                    <a:pt x="0" y="47"/>
                  </a:lnTo>
                  <a:lnTo>
                    <a:pt x="0" y="47"/>
                  </a:lnTo>
                  <a:lnTo>
                    <a:pt x="1" y="52"/>
                  </a:lnTo>
                  <a:lnTo>
                    <a:pt x="4" y="59"/>
                  </a:lnTo>
                  <a:lnTo>
                    <a:pt x="8" y="64"/>
                  </a:lnTo>
                  <a:lnTo>
                    <a:pt x="12" y="68"/>
                  </a:lnTo>
                  <a:lnTo>
                    <a:pt x="18" y="74"/>
                  </a:lnTo>
                  <a:lnTo>
                    <a:pt x="25" y="78"/>
                  </a:lnTo>
                  <a:lnTo>
                    <a:pt x="43" y="84"/>
                  </a:lnTo>
                  <a:lnTo>
                    <a:pt x="64" y="91"/>
                  </a:lnTo>
                  <a:lnTo>
                    <a:pt x="87" y="95"/>
                  </a:lnTo>
                  <a:lnTo>
                    <a:pt x="111" y="98"/>
                  </a:lnTo>
                  <a:lnTo>
                    <a:pt x="137" y="98"/>
                  </a:lnTo>
                  <a:lnTo>
                    <a:pt x="137" y="98"/>
                  </a:lnTo>
                  <a:lnTo>
                    <a:pt x="162" y="98"/>
                  </a:lnTo>
                  <a:lnTo>
                    <a:pt x="186" y="95"/>
                  </a:lnTo>
                  <a:lnTo>
                    <a:pt x="209" y="91"/>
                  </a:lnTo>
                  <a:lnTo>
                    <a:pt x="229" y="84"/>
                  </a:lnTo>
                  <a:lnTo>
                    <a:pt x="247" y="78"/>
                  </a:lnTo>
                  <a:lnTo>
                    <a:pt x="255" y="74"/>
                  </a:lnTo>
                  <a:lnTo>
                    <a:pt x="260" y="68"/>
                  </a:lnTo>
                  <a:lnTo>
                    <a:pt x="265" y="64"/>
                  </a:lnTo>
                  <a:lnTo>
                    <a:pt x="269" y="59"/>
                  </a:lnTo>
                  <a:lnTo>
                    <a:pt x="271" y="52"/>
                  </a:lnTo>
                  <a:lnTo>
                    <a:pt x="272" y="47"/>
                  </a:lnTo>
                  <a:lnTo>
                    <a:pt x="272" y="47"/>
                  </a:lnTo>
                  <a:lnTo>
                    <a:pt x="272" y="41"/>
                  </a:lnTo>
                  <a:lnTo>
                    <a:pt x="269" y="36"/>
                  </a:lnTo>
                  <a:lnTo>
                    <a:pt x="267" y="31"/>
                  </a:lnTo>
                  <a:lnTo>
                    <a:pt x="264" y="27"/>
                  </a:lnTo>
                  <a:lnTo>
                    <a:pt x="255" y="20"/>
                  </a:lnTo>
                  <a:lnTo>
                    <a:pt x="244" y="13"/>
                  </a:lnTo>
                  <a:lnTo>
                    <a:pt x="232" y="8"/>
                  </a:lnTo>
                  <a:lnTo>
                    <a:pt x="220" y="5"/>
                  </a:lnTo>
                  <a:lnTo>
                    <a:pt x="197" y="0"/>
                  </a:lnTo>
                  <a:lnTo>
                    <a:pt x="1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86">
              <a:extLst>
                <a:ext uri="{FF2B5EF4-FFF2-40B4-BE49-F238E27FC236}">
                  <a16:creationId xmlns:a16="http://schemas.microsoft.com/office/drawing/2014/main" id="{02013CF7-4521-4742-9652-05850E044A42}"/>
                </a:ext>
              </a:extLst>
            </p:cNvPr>
            <p:cNvSpPr>
              <a:spLocks noEditPoints="1"/>
            </p:cNvSpPr>
            <p:nvPr/>
          </p:nvSpPr>
          <p:spPr bwMode="auto">
            <a:xfrm>
              <a:off x="790666" y="2140146"/>
              <a:ext cx="176213" cy="225425"/>
            </a:xfrm>
            <a:custGeom>
              <a:avLst/>
              <a:gdLst>
                <a:gd name="T0" fmla="*/ 112 w 222"/>
                <a:gd name="T1" fmla="*/ 285 h 285"/>
                <a:gd name="T2" fmla="*/ 116 w 222"/>
                <a:gd name="T3" fmla="*/ 283 h 285"/>
                <a:gd name="T4" fmla="*/ 133 w 222"/>
                <a:gd name="T5" fmla="*/ 263 h 285"/>
                <a:gd name="T6" fmla="*/ 171 w 222"/>
                <a:gd name="T7" fmla="*/ 218 h 285"/>
                <a:gd name="T8" fmla="*/ 197 w 222"/>
                <a:gd name="T9" fmla="*/ 175 h 285"/>
                <a:gd name="T10" fmla="*/ 212 w 222"/>
                <a:gd name="T11" fmla="*/ 146 h 285"/>
                <a:gd name="T12" fmla="*/ 220 w 222"/>
                <a:gd name="T13" fmla="*/ 120 h 285"/>
                <a:gd name="T14" fmla="*/ 222 w 222"/>
                <a:gd name="T15" fmla="*/ 106 h 285"/>
                <a:gd name="T16" fmla="*/ 219 w 222"/>
                <a:gd name="T17" fmla="*/ 83 h 285"/>
                <a:gd name="T18" fmla="*/ 212 w 222"/>
                <a:gd name="T19" fmla="*/ 62 h 285"/>
                <a:gd name="T20" fmla="*/ 201 w 222"/>
                <a:gd name="T21" fmla="*/ 44 h 285"/>
                <a:gd name="T22" fmla="*/ 187 w 222"/>
                <a:gd name="T23" fmla="*/ 28 h 285"/>
                <a:gd name="T24" fmla="*/ 171 w 222"/>
                <a:gd name="T25" fmla="*/ 16 h 285"/>
                <a:gd name="T26" fmla="*/ 152 w 222"/>
                <a:gd name="T27" fmla="*/ 8 h 285"/>
                <a:gd name="T28" fmla="*/ 132 w 222"/>
                <a:gd name="T29" fmla="*/ 3 h 285"/>
                <a:gd name="T30" fmla="*/ 112 w 222"/>
                <a:gd name="T31" fmla="*/ 0 h 285"/>
                <a:gd name="T32" fmla="*/ 101 w 222"/>
                <a:gd name="T33" fmla="*/ 1 h 285"/>
                <a:gd name="T34" fmla="*/ 81 w 222"/>
                <a:gd name="T35" fmla="*/ 4 h 285"/>
                <a:gd name="T36" fmla="*/ 62 w 222"/>
                <a:gd name="T37" fmla="*/ 12 h 285"/>
                <a:gd name="T38" fmla="*/ 43 w 222"/>
                <a:gd name="T39" fmla="*/ 23 h 285"/>
                <a:gd name="T40" fmla="*/ 28 w 222"/>
                <a:gd name="T41" fmla="*/ 36 h 285"/>
                <a:gd name="T42" fmla="*/ 15 w 222"/>
                <a:gd name="T43" fmla="*/ 52 h 285"/>
                <a:gd name="T44" fmla="*/ 5 w 222"/>
                <a:gd name="T45" fmla="*/ 73 h 285"/>
                <a:gd name="T46" fmla="*/ 1 w 222"/>
                <a:gd name="T47" fmla="*/ 94 h 285"/>
                <a:gd name="T48" fmla="*/ 0 w 222"/>
                <a:gd name="T49" fmla="*/ 106 h 285"/>
                <a:gd name="T50" fmla="*/ 5 w 222"/>
                <a:gd name="T51" fmla="*/ 133 h 285"/>
                <a:gd name="T52" fmla="*/ 16 w 222"/>
                <a:gd name="T53" fmla="*/ 161 h 285"/>
                <a:gd name="T54" fmla="*/ 34 w 222"/>
                <a:gd name="T55" fmla="*/ 189 h 285"/>
                <a:gd name="T56" fmla="*/ 71 w 222"/>
                <a:gd name="T57" fmla="*/ 242 h 285"/>
                <a:gd name="T58" fmla="*/ 107 w 222"/>
                <a:gd name="T59" fmla="*/ 283 h 285"/>
                <a:gd name="T60" fmla="*/ 109 w 222"/>
                <a:gd name="T61" fmla="*/ 285 h 285"/>
                <a:gd name="T62" fmla="*/ 112 w 222"/>
                <a:gd name="T63" fmla="*/ 285 h 285"/>
                <a:gd name="T64" fmla="*/ 74 w 222"/>
                <a:gd name="T65" fmla="*/ 112 h 285"/>
                <a:gd name="T66" fmla="*/ 77 w 222"/>
                <a:gd name="T67" fmla="*/ 97 h 285"/>
                <a:gd name="T68" fmla="*/ 85 w 222"/>
                <a:gd name="T69" fmla="*/ 86 h 285"/>
                <a:gd name="T70" fmla="*/ 97 w 222"/>
                <a:gd name="T71" fmla="*/ 78 h 285"/>
                <a:gd name="T72" fmla="*/ 112 w 222"/>
                <a:gd name="T73" fmla="*/ 74 h 285"/>
                <a:gd name="T74" fmla="*/ 118 w 222"/>
                <a:gd name="T75" fmla="*/ 75 h 285"/>
                <a:gd name="T76" fmla="*/ 132 w 222"/>
                <a:gd name="T77" fmla="*/ 81 h 285"/>
                <a:gd name="T78" fmla="*/ 142 w 222"/>
                <a:gd name="T79" fmla="*/ 91 h 285"/>
                <a:gd name="T80" fmla="*/ 148 w 222"/>
                <a:gd name="T81" fmla="*/ 103 h 285"/>
                <a:gd name="T82" fmla="*/ 148 w 222"/>
                <a:gd name="T83" fmla="*/ 112 h 285"/>
                <a:gd name="T84" fmla="*/ 145 w 222"/>
                <a:gd name="T85" fmla="*/ 126 h 285"/>
                <a:gd name="T86" fmla="*/ 137 w 222"/>
                <a:gd name="T87" fmla="*/ 137 h 285"/>
                <a:gd name="T88" fmla="*/ 125 w 222"/>
                <a:gd name="T89" fmla="*/ 145 h 285"/>
                <a:gd name="T90" fmla="*/ 112 w 222"/>
                <a:gd name="T91" fmla="*/ 149 h 285"/>
                <a:gd name="T92" fmla="*/ 103 w 222"/>
                <a:gd name="T93" fmla="*/ 148 h 285"/>
                <a:gd name="T94" fmla="*/ 90 w 222"/>
                <a:gd name="T95" fmla="*/ 142 h 285"/>
                <a:gd name="T96" fmla="*/ 81 w 222"/>
                <a:gd name="T97" fmla="*/ 132 h 285"/>
                <a:gd name="T98" fmla="*/ 75 w 222"/>
                <a:gd name="T99" fmla="*/ 120 h 285"/>
                <a:gd name="T100" fmla="*/ 74 w 222"/>
                <a:gd name="T101" fmla="*/ 11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85">
                  <a:moveTo>
                    <a:pt x="112" y="285"/>
                  </a:moveTo>
                  <a:lnTo>
                    <a:pt x="112" y="285"/>
                  </a:lnTo>
                  <a:lnTo>
                    <a:pt x="113" y="285"/>
                  </a:lnTo>
                  <a:lnTo>
                    <a:pt x="116" y="283"/>
                  </a:lnTo>
                  <a:lnTo>
                    <a:pt x="116" y="283"/>
                  </a:lnTo>
                  <a:lnTo>
                    <a:pt x="133" y="263"/>
                  </a:lnTo>
                  <a:lnTo>
                    <a:pt x="150" y="242"/>
                  </a:lnTo>
                  <a:lnTo>
                    <a:pt x="171" y="218"/>
                  </a:lnTo>
                  <a:lnTo>
                    <a:pt x="189" y="189"/>
                  </a:lnTo>
                  <a:lnTo>
                    <a:pt x="197" y="175"/>
                  </a:lnTo>
                  <a:lnTo>
                    <a:pt x="206" y="161"/>
                  </a:lnTo>
                  <a:lnTo>
                    <a:pt x="212" y="146"/>
                  </a:lnTo>
                  <a:lnTo>
                    <a:pt x="218" y="133"/>
                  </a:lnTo>
                  <a:lnTo>
                    <a:pt x="220" y="120"/>
                  </a:lnTo>
                  <a:lnTo>
                    <a:pt x="222" y="106"/>
                  </a:lnTo>
                  <a:lnTo>
                    <a:pt x="222" y="106"/>
                  </a:lnTo>
                  <a:lnTo>
                    <a:pt x="222" y="94"/>
                  </a:lnTo>
                  <a:lnTo>
                    <a:pt x="219" y="83"/>
                  </a:lnTo>
                  <a:lnTo>
                    <a:pt x="216" y="73"/>
                  </a:lnTo>
                  <a:lnTo>
                    <a:pt x="212" y="62"/>
                  </a:lnTo>
                  <a:lnTo>
                    <a:pt x="207" y="52"/>
                  </a:lnTo>
                  <a:lnTo>
                    <a:pt x="201" y="44"/>
                  </a:lnTo>
                  <a:lnTo>
                    <a:pt x="195" y="36"/>
                  </a:lnTo>
                  <a:lnTo>
                    <a:pt x="187" y="28"/>
                  </a:lnTo>
                  <a:lnTo>
                    <a:pt x="179" y="23"/>
                  </a:lnTo>
                  <a:lnTo>
                    <a:pt x="171" y="16"/>
                  </a:lnTo>
                  <a:lnTo>
                    <a:pt x="161" y="12"/>
                  </a:lnTo>
                  <a:lnTo>
                    <a:pt x="152" y="8"/>
                  </a:lnTo>
                  <a:lnTo>
                    <a:pt x="141" y="4"/>
                  </a:lnTo>
                  <a:lnTo>
                    <a:pt x="132" y="3"/>
                  </a:lnTo>
                  <a:lnTo>
                    <a:pt x="121" y="1"/>
                  </a:lnTo>
                  <a:lnTo>
                    <a:pt x="112" y="0"/>
                  </a:lnTo>
                  <a:lnTo>
                    <a:pt x="112" y="0"/>
                  </a:lnTo>
                  <a:lnTo>
                    <a:pt x="101" y="1"/>
                  </a:lnTo>
                  <a:lnTo>
                    <a:pt x="91" y="3"/>
                  </a:lnTo>
                  <a:lnTo>
                    <a:pt x="81" y="4"/>
                  </a:lnTo>
                  <a:lnTo>
                    <a:pt x="71" y="8"/>
                  </a:lnTo>
                  <a:lnTo>
                    <a:pt x="62" y="12"/>
                  </a:lnTo>
                  <a:lnTo>
                    <a:pt x="52" y="16"/>
                  </a:lnTo>
                  <a:lnTo>
                    <a:pt x="43" y="23"/>
                  </a:lnTo>
                  <a:lnTo>
                    <a:pt x="35" y="28"/>
                  </a:lnTo>
                  <a:lnTo>
                    <a:pt x="28" y="36"/>
                  </a:lnTo>
                  <a:lnTo>
                    <a:pt x="22" y="44"/>
                  </a:lnTo>
                  <a:lnTo>
                    <a:pt x="15" y="52"/>
                  </a:lnTo>
                  <a:lnTo>
                    <a:pt x="9" y="62"/>
                  </a:lnTo>
                  <a:lnTo>
                    <a:pt x="5" y="73"/>
                  </a:lnTo>
                  <a:lnTo>
                    <a:pt x="3" y="83"/>
                  </a:lnTo>
                  <a:lnTo>
                    <a:pt x="1" y="94"/>
                  </a:lnTo>
                  <a:lnTo>
                    <a:pt x="0" y="106"/>
                  </a:lnTo>
                  <a:lnTo>
                    <a:pt x="0" y="106"/>
                  </a:lnTo>
                  <a:lnTo>
                    <a:pt x="1" y="120"/>
                  </a:lnTo>
                  <a:lnTo>
                    <a:pt x="5" y="133"/>
                  </a:lnTo>
                  <a:lnTo>
                    <a:pt x="9" y="146"/>
                  </a:lnTo>
                  <a:lnTo>
                    <a:pt x="16" y="161"/>
                  </a:lnTo>
                  <a:lnTo>
                    <a:pt x="24" y="175"/>
                  </a:lnTo>
                  <a:lnTo>
                    <a:pt x="34" y="189"/>
                  </a:lnTo>
                  <a:lnTo>
                    <a:pt x="52" y="218"/>
                  </a:lnTo>
                  <a:lnTo>
                    <a:pt x="71" y="242"/>
                  </a:lnTo>
                  <a:lnTo>
                    <a:pt x="89" y="263"/>
                  </a:lnTo>
                  <a:lnTo>
                    <a:pt x="107" y="283"/>
                  </a:lnTo>
                  <a:lnTo>
                    <a:pt x="107" y="283"/>
                  </a:lnTo>
                  <a:lnTo>
                    <a:pt x="109" y="285"/>
                  </a:lnTo>
                  <a:lnTo>
                    <a:pt x="112" y="285"/>
                  </a:lnTo>
                  <a:lnTo>
                    <a:pt x="112" y="285"/>
                  </a:lnTo>
                  <a:close/>
                  <a:moveTo>
                    <a:pt x="74" y="112"/>
                  </a:moveTo>
                  <a:lnTo>
                    <a:pt x="74" y="112"/>
                  </a:lnTo>
                  <a:lnTo>
                    <a:pt x="75" y="103"/>
                  </a:lnTo>
                  <a:lnTo>
                    <a:pt x="77" y="97"/>
                  </a:lnTo>
                  <a:lnTo>
                    <a:pt x="81" y="91"/>
                  </a:lnTo>
                  <a:lnTo>
                    <a:pt x="85" y="86"/>
                  </a:lnTo>
                  <a:lnTo>
                    <a:pt x="90" y="81"/>
                  </a:lnTo>
                  <a:lnTo>
                    <a:pt x="97" y="78"/>
                  </a:lnTo>
                  <a:lnTo>
                    <a:pt x="103" y="75"/>
                  </a:lnTo>
                  <a:lnTo>
                    <a:pt x="112" y="74"/>
                  </a:lnTo>
                  <a:lnTo>
                    <a:pt x="112" y="74"/>
                  </a:lnTo>
                  <a:lnTo>
                    <a:pt x="118" y="75"/>
                  </a:lnTo>
                  <a:lnTo>
                    <a:pt x="125" y="78"/>
                  </a:lnTo>
                  <a:lnTo>
                    <a:pt x="132" y="81"/>
                  </a:lnTo>
                  <a:lnTo>
                    <a:pt x="137" y="86"/>
                  </a:lnTo>
                  <a:lnTo>
                    <a:pt x="142" y="91"/>
                  </a:lnTo>
                  <a:lnTo>
                    <a:pt x="145" y="97"/>
                  </a:lnTo>
                  <a:lnTo>
                    <a:pt x="148" y="103"/>
                  </a:lnTo>
                  <a:lnTo>
                    <a:pt x="148" y="112"/>
                  </a:lnTo>
                  <a:lnTo>
                    <a:pt x="148" y="112"/>
                  </a:lnTo>
                  <a:lnTo>
                    <a:pt x="148" y="120"/>
                  </a:lnTo>
                  <a:lnTo>
                    <a:pt x="145" y="126"/>
                  </a:lnTo>
                  <a:lnTo>
                    <a:pt x="142" y="132"/>
                  </a:lnTo>
                  <a:lnTo>
                    <a:pt x="137" y="137"/>
                  </a:lnTo>
                  <a:lnTo>
                    <a:pt x="132" y="142"/>
                  </a:lnTo>
                  <a:lnTo>
                    <a:pt x="125" y="145"/>
                  </a:lnTo>
                  <a:lnTo>
                    <a:pt x="118" y="148"/>
                  </a:lnTo>
                  <a:lnTo>
                    <a:pt x="112" y="149"/>
                  </a:lnTo>
                  <a:lnTo>
                    <a:pt x="112" y="149"/>
                  </a:lnTo>
                  <a:lnTo>
                    <a:pt x="103" y="148"/>
                  </a:lnTo>
                  <a:lnTo>
                    <a:pt x="97" y="145"/>
                  </a:lnTo>
                  <a:lnTo>
                    <a:pt x="90" y="142"/>
                  </a:lnTo>
                  <a:lnTo>
                    <a:pt x="85" y="137"/>
                  </a:lnTo>
                  <a:lnTo>
                    <a:pt x="81" y="132"/>
                  </a:lnTo>
                  <a:lnTo>
                    <a:pt x="77" y="126"/>
                  </a:lnTo>
                  <a:lnTo>
                    <a:pt x="75" y="120"/>
                  </a:lnTo>
                  <a:lnTo>
                    <a:pt x="74" y="112"/>
                  </a:lnTo>
                  <a:lnTo>
                    <a:pt x="74"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Rectangle 3">
            <a:extLst>
              <a:ext uri="{FF2B5EF4-FFF2-40B4-BE49-F238E27FC236}">
                <a16:creationId xmlns:a16="http://schemas.microsoft.com/office/drawing/2014/main" id="{0582A58A-34D8-42B0-B308-86DE376D47DE}"/>
              </a:ext>
            </a:extLst>
          </p:cNvPr>
          <p:cNvSpPr/>
          <p:nvPr/>
        </p:nvSpPr>
        <p:spPr>
          <a:xfrm>
            <a:off x="539890" y="5516398"/>
            <a:ext cx="11112212" cy="678355"/>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dirty="0">
                <a:solidFill>
                  <a:schemeClr val="tx1"/>
                </a:solidFill>
              </a:rPr>
              <a:t>UW contracted with an outside provider to facilitate the CLIA certification process and </a:t>
            </a:r>
          </a:p>
          <a:p>
            <a:pPr algn="ctr"/>
            <a:r>
              <a:rPr lang="en-US" sz="1600" dirty="0">
                <a:solidFill>
                  <a:schemeClr val="tx1"/>
                </a:solidFill>
              </a:rPr>
              <a:t>anticipates being certified prior to the start of the Spring Semester.</a:t>
            </a:r>
          </a:p>
        </p:txBody>
      </p:sp>
      <p:sp>
        <p:nvSpPr>
          <p:cNvPr id="6" name="TextBox 5">
            <a:extLst>
              <a:ext uri="{FF2B5EF4-FFF2-40B4-BE49-F238E27FC236}">
                <a16:creationId xmlns:a16="http://schemas.microsoft.com/office/drawing/2014/main" id="{41316A7C-DE08-42F6-9711-70522560E02A}"/>
              </a:ext>
            </a:extLst>
          </p:cNvPr>
          <p:cNvSpPr txBox="1"/>
          <p:nvPr/>
        </p:nvSpPr>
        <p:spPr>
          <a:xfrm>
            <a:off x="5181596" y="5334079"/>
            <a:ext cx="1828800" cy="369332"/>
          </a:xfrm>
          <a:prstGeom prst="rect">
            <a:avLst/>
          </a:prstGeom>
          <a:solidFill>
            <a:schemeClr val="bg1"/>
          </a:solidFill>
        </p:spPr>
        <p:txBody>
          <a:bodyPr wrap="square" rtlCol="0">
            <a:spAutoFit/>
          </a:bodyPr>
          <a:lstStyle/>
          <a:p>
            <a:pPr algn="ctr"/>
            <a:r>
              <a:rPr lang="en-US" b="1" dirty="0"/>
              <a:t>Update on CLIA</a:t>
            </a:r>
          </a:p>
        </p:txBody>
      </p:sp>
      <p:pic>
        <p:nvPicPr>
          <p:cNvPr id="9" name="Picture 8" descr="A picture containing ground, floor, ceiling, indoor&#10;&#10;Description automatically generated">
            <a:extLst>
              <a:ext uri="{FF2B5EF4-FFF2-40B4-BE49-F238E27FC236}">
                <a16:creationId xmlns:a16="http://schemas.microsoft.com/office/drawing/2014/main" id="{341712D8-B77C-4EA6-B6A6-85F98FC6D0DC}"/>
              </a:ext>
            </a:extLst>
          </p:cNvPr>
          <p:cNvPicPr>
            <a:picLocks noChangeAspect="1"/>
          </p:cNvPicPr>
          <p:nvPr/>
        </p:nvPicPr>
        <p:blipFill rotWithShape="1">
          <a:blip r:embed="rId4">
            <a:extLst>
              <a:ext uri="{28A0092B-C50C-407E-A947-70E740481C1C}">
                <a14:useLocalDpi xmlns:a14="http://schemas.microsoft.com/office/drawing/2010/main" val="0"/>
              </a:ext>
            </a:extLst>
          </a:blip>
          <a:srcRect l="34160" t="25462" r="2767" b="32238"/>
          <a:stretch/>
        </p:blipFill>
        <p:spPr>
          <a:xfrm>
            <a:off x="8170166" y="1922200"/>
            <a:ext cx="3525966" cy="1773539"/>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DBEA1789-1239-4872-BDD0-54C6F57763A6}"/>
              </a:ext>
            </a:extLst>
          </p:cNvPr>
          <p:cNvPicPr>
            <a:picLocks noChangeAspect="1"/>
          </p:cNvPicPr>
          <p:nvPr/>
        </p:nvPicPr>
        <p:blipFill>
          <a:blip r:embed="rId5"/>
          <a:stretch>
            <a:fillRect/>
          </a:stretch>
        </p:blipFill>
        <p:spPr>
          <a:xfrm>
            <a:off x="6646122" y="3124298"/>
            <a:ext cx="2810500" cy="2249619"/>
          </a:xfrm>
          <a:prstGeom prst="rect">
            <a:avLst/>
          </a:prstGeom>
        </p:spPr>
      </p:pic>
      <p:pic>
        <p:nvPicPr>
          <p:cNvPr id="8" name="Picture 7">
            <a:extLst>
              <a:ext uri="{FF2B5EF4-FFF2-40B4-BE49-F238E27FC236}">
                <a16:creationId xmlns:a16="http://schemas.microsoft.com/office/drawing/2014/main" id="{FDACC529-8989-427C-A7D8-02D6210A8200}"/>
              </a:ext>
            </a:extLst>
          </p:cNvPr>
          <p:cNvPicPr>
            <a:picLocks noChangeAspect="1"/>
          </p:cNvPicPr>
          <p:nvPr/>
        </p:nvPicPr>
        <p:blipFill>
          <a:blip r:embed="rId6"/>
          <a:stretch>
            <a:fillRect/>
          </a:stretch>
        </p:blipFill>
        <p:spPr>
          <a:xfrm>
            <a:off x="6651588" y="877821"/>
            <a:ext cx="2624690" cy="2407562"/>
          </a:xfrm>
          <a:prstGeom prst="rect">
            <a:avLst/>
          </a:prstGeom>
        </p:spPr>
      </p:pic>
      <p:pic>
        <p:nvPicPr>
          <p:cNvPr id="10" name="Picture 9">
            <a:extLst>
              <a:ext uri="{FF2B5EF4-FFF2-40B4-BE49-F238E27FC236}">
                <a16:creationId xmlns:a16="http://schemas.microsoft.com/office/drawing/2014/main" id="{20834EDD-5FB3-4AA7-BBBC-89A8BACAC68C}"/>
              </a:ext>
            </a:extLst>
          </p:cNvPr>
          <p:cNvPicPr>
            <a:picLocks noChangeAspect="1"/>
          </p:cNvPicPr>
          <p:nvPr/>
        </p:nvPicPr>
        <p:blipFill>
          <a:blip r:embed="rId7"/>
          <a:stretch>
            <a:fillRect/>
          </a:stretch>
        </p:blipFill>
        <p:spPr>
          <a:xfrm>
            <a:off x="9172493" y="4699073"/>
            <a:ext cx="1950889" cy="377985"/>
          </a:xfrm>
          <a:prstGeom prst="rect">
            <a:avLst/>
          </a:prstGeom>
        </p:spPr>
      </p:pic>
    </p:spTree>
    <p:extLst>
      <p:ext uri="{BB962C8B-B14F-4D97-AF65-F5344CB8AC3E}">
        <p14:creationId xmlns:p14="http://schemas.microsoft.com/office/powerpoint/2010/main" val="924187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CBF63FD-E534-4BFA-995B-861F8201310D}"/>
              </a:ext>
            </a:extLst>
          </p:cNvPr>
          <p:cNvSpPr/>
          <p:nvPr/>
        </p:nvSpPr>
        <p:spPr>
          <a:xfrm>
            <a:off x="106017" y="288235"/>
            <a:ext cx="11979966" cy="6450495"/>
          </a:xfrm>
          <a:prstGeom prst="rect">
            <a:avLst/>
          </a:prstGeom>
          <a:noFill/>
          <a:ln w="28575">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6DAA8C15-115E-47FF-BCD6-9A11AA4E4D76}"/>
              </a:ext>
            </a:extLst>
          </p:cNvPr>
          <p:cNvSpPr/>
          <p:nvPr/>
        </p:nvSpPr>
        <p:spPr>
          <a:xfrm>
            <a:off x="106017" y="6291470"/>
            <a:ext cx="11979959" cy="447260"/>
          </a:xfrm>
          <a:prstGeom prst="rect">
            <a:avLst/>
          </a:prstGeom>
          <a:solidFill>
            <a:srgbClr val="FFC425"/>
          </a:solidFill>
          <a:ln>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Arrow: Pentagon 23">
            <a:extLst>
              <a:ext uri="{FF2B5EF4-FFF2-40B4-BE49-F238E27FC236}">
                <a16:creationId xmlns:a16="http://schemas.microsoft.com/office/drawing/2014/main" id="{E3DC74B8-7D67-4B79-9613-238A0E101580}"/>
              </a:ext>
            </a:extLst>
          </p:cNvPr>
          <p:cNvSpPr/>
          <p:nvPr/>
        </p:nvSpPr>
        <p:spPr>
          <a:xfrm>
            <a:off x="104467" y="74544"/>
            <a:ext cx="3657600" cy="417633"/>
          </a:xfrm>
          <a:prstGeom prst="homePlate">
            <a:avLst/>
          </a:prstGeom>
          <a:solidFill>
            <a:srgbClr val="FFC425"/>
          </a:solidFill>
          <a:ln>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a:ln>
                  <a:noFill/>
                </a:ln>
                <a:solidFill>
                  <a:srgbClr val="492F24"/>
                </a:solidFill>
                <a:effectLst/>
                <a:uLnTx/>
                <a:uFillTx/>
                <a:latin typeface="Calibri" panose="020F0502020204030204"/>
                <a:ea typeface="+mn-ea"/>
                <a:cs typeface="+mn-cs"/>
              </a:rPr>
              <a:t>Return to Campus</a:t>
            </a:r>
          </a:p>
        </p:txBody>
      </p:sp>
      <p:sp>
        <p:nvSpPr>
          <p:cNvPr id="3" name="TextBox 2">
            <a:extLst>
              <a:ext uri="{FF2B5EF4-FFF2-40B4-BE49-F238E27FC236}">
                <a16:creationId xmlns:a16="http://schemas.microsoft.com/office/drawing/2014/main" id="{3745B9E7-431C-4575-9BEC-AF28E8637DC8}"/>
              </a:ext>
            </a:extLst>
          </p:cNvPr>
          <p:cNvSpPr txBox="1"/>
          <p:nvPr/>
        </p:nvSpPr>
        <p:spPr>
          <a:xfrm>
            <a:off x="11589488" y="6361951"/>
            <a:ext cx="36397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9D112A-74B2-4207-91C0-BA374604D672}"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2780971-3855-40C4-A3E3-D092EEA9F613}"/>
              </a:ext>
            </a:extLst>
          </p:cNvPr>
          <p:cNvSpPr txBox="1"/>
          <p:nvPr/>
        </p:nvSpPr>
        <p:spPr>
          <a:xfrm>
            <a:off x="4703416" y="98694"/>
            <a:ext cx="2814320"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92F24"/>
                </a:solidFill>
                <a:effectLst/>
                <a:uLnTx/>
                <a:uFillTx/>
                <a:latin typeface="Calibri" panose="020F0502020204030204"/>
                <a:ea typeface="+mn-ea"/>
                <a:cs typeface="+mn-cs"/>
              </a:rPr>
              <a:t>COVID Communications</a:t>
            </a:r>
          </a:p>
        </p:txBody>
      </p:sp>
      <p:sp>
        <p:nvSpPr>
          <p:cNvPr id="11" name="Arrow: Pentagon 10">
            <a:extLst>
              <a:ext uri="{FF2B5EF4-FFF2-40B4-BE49-F238E27FC236}">
                <a16:creationId xmlns:a16="http://schemas.microsoft.com/office/drawing/2014/main" id="{EDE6F240-13EC-41FA-8A25-9AAD4C60B3CC}"/>
              </a:ext>
            </a:extLst>
          </p:cNvPr>
          <p:cNvSpPr/>
          <p:nvPr/>
        </p:nvSpPr>
        <p:spPr>
          <a:xfrm flipH="1">
            <a:off x="8428383" y="74544"/>
            <a:ext cx="3657600" cy="417633"/>
          </a:xfrm>
          <a:prstGeom prst="homePlate">
            <a:avLst/>
          </a:prstGeom>
          <a:solidFill>
            <a:schemeClr val="bg1"/>
          </a:solidFill>
          <a:ln w="28575">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492F24"/>
                </a:solidFill>
                <a:effectLst/>
                <a:uLnTx/>
                <a:uFillTx/>
                <a:latin typeface="Calibri" panose="020F0502020204030204"/>
                <a:ea typeface="+mn-ea"/>
                <a:cs typeface="+mn-cs"/>
              </a:rPr>
              <a:t>BOT Meeting: Thurs </a:t>
            </a:r>
            <a:r>
              <a:rPr kumimoji="0" lang="en-US" sz="1600" b="0" i="1" u="none" strike="noStrike" kern="1200" cap="none" spc="0" normalizeH="0" baseline="0" noProof="0" dirty="0">
                <a:ln>
                  <a:noFill/>
                </a:ln>
                <a:solidFill>
                  <a:srgbClr val="492F24"/>
                </a:solidFill>
                <a:effectLst/>
                <a:uLnTx/>
                <a:uFillTx/>
                <a:latin typeface="Calibri" panose="020F0502020204030204"/>
                <a:ea typeface="+mn-ea"/>
                <a:cs typeface="+mn-cs"/>
              </a:rPr>
              <a:t>(11/12)</a:t>
            </a:r>
          </a:p>
        </p:txBody>
      </p:sp>
      <p:pic>
        <p:nvPicPr>
          <p:cNvPr id="62" name="Picture 61" descr="A picture containing drawing&#10;&#10;Description automatically generated">
            <a:extLst>
              <a:ext uri="{FF2B5EF4-FFF2-40B4-BE49-F238E27FC236}">
                <a16:creationId xmlns:a16="http://schemas.microsoft.com/office/drawing/2014/main" id="{43DFD048-4E8F-46A2-A17F-1DA06D55D0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4534" y="6341527"/>
            <a:ext cx="2087678" cy="367024"/>
          </a:xfrm>
          <a:prstGeom prst="rect">
            <a:avLst/>
          </a:prstGeom>
        </p:spPr>
      </p:pic>
      <p:sp>
        <p:nvSpPr>
          <p:cNvPr id="63" name="Rectangle 62">
            <a:extLst>
              <a:ext uri="{FF2B5EF4-FFF2-40B4-BE49-F238E27FC236}">
                <a16:creationId xmlns:a16="http://schemas.microsoft.com/office/drawing/2014/main" id="{1318CC81-50D4-4678-93F2-0198C7C8C74A}"/>
              </a:ext>
            </a:extLst>
          </p:cNvPr>
          <p:cNvSpPr/>
          <p:nvPr/>
        </p:nvSpPr>
        <p:spPr>
          <a:xfrm>
            <a:off x="1333867" y="1482272"/>
            <a:ext cx="4873886" cy="769441"/>
          </a:xfrm>
          <a:prstGeom prst="rect">
            <a:avLst/>
          </a:prstGeom>
        </p:spPr>
        <p:txBody>
          <a:bodyPr wrap="square">
            <a:spAutoFit/>
          </a:bodyPr>
          <a:lstStyle/>
          <a:p>
            <a:pPr marL="0" marR="0" lvl="0" indent="0" algn="l" defTabSz="121612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Audience:</a:t>
            </a:r>
          </a:p>
          <a:p>
            <a:pPr marL="0" marR="0" lvl="0" indent="0" algn="l" defTabSz="121612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Targeted primarily at prospective students and parents but will also feature content for employees and current students.</a:t>
            </a:r>
          </a:p>
        </p:txBody>
      </p:sp>
      <p:grpSp>
        <p:nvGrpSpPr>
          <p:cNvPr id="65" name="Group 64">
            <a:extLst>
              <a:ext uri="{FF2B5EF4-FFF2-40B4-BE49-F238E27FC236}">
                <a16:creationId xmlns:a16="http://schemas.microsoft.com/office/drawing/2014/main" id="{BB39A006-824A-47C1-9936-74EA278A3416}"/>
              </a:ext>
            </a:extLst>
          </p:cNvPr>
          <p:cNvGrpSpPr/>
          <p:nvPr/>
        </p:nvGrpSpPr>
        <p:grpSpPr>
          <a:xfrm>
            <a:off x="481985" y="876004"/>
            <a:ext cx="5614015" cy="338554"/>
            <a:chOff x="291423" y="849936"/>
            <a:chExt cx="13270389" cy="339394"/>
          </a:xfrm>
        </p:grpSpPr>
        <p:cxnSp>
          <p:nvCxnSpPr>
            <p:cNvPr id="66" name="Straight Connector 65">
              <a:extLst>
                <a:ext uri="{FF2B5EF4-FFF2-40B4-BE49-F238E27FC236}">
                  <a16:creationId xmlns:a16="http://schemas.microsoft.com/office/drawing/2014/main" id="{0EEAB148-4665-4F78-960C-55C0406C0C3F}"/>
                </a:ext>
              </a:extLst>
            </p:cNvPr>
            <p:cNvCxnSpPr>
              <a:cxnSpLocks/>
            </p:cNvCxnSpPr>
            <p:nvPr/>
          </p:nvCxnSpPr>
          <p:spPr>
            <a:xfrm>
              <a:off x="291423" y="1037387"/>
              <a:ext cx="1327038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8A84006A-E80D-45BF-87F7-17084A5DEB8C}"/>
                </a:ext>
              </a:extLst>
            </p:cNvPr>
            <p:cNvSpPr/>
            <p:nvPr/>
          </p:nvSpPr>
          <p:spPr>
            <a:xfrm>
              <a:off x="2927642" y="849936"/>
              <a:ext cx="7997950" cy="339394"/>
            </a:xfrm>
            <a:prstGeom prst="rect">
              <a:avLst/>
            </a:prstGeom>
            <a:solidFill>
              <a:schemeClr val="bg1"/>
            </a:solidFill>
          </p:spPr>
          <p:txBody>
            <a:bodyPr wrap="square">
              <a:spAutoFit/>
            </a:bodyPr>
            <a:lstStyle/>
            <a:p>
              <a:pPr marL="0" marR="0" lvl="0" indent="0" algn="ctr" defTabSz="121612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Revamped COVID-19 Webpage</a:t>
              </a:r>
            </a:p>
          </p:txBody>
        </p:sp>
      </p:grpSp>
      <p:sp>
        <p:nvSpPr>
          <p:cNvPr id="68" name="Rectangle 67">
            <a:extLst>
              <a:ext uri="{FF2B5EF4-FFF2-40B4-BE49-F238E27FC236}">
                <a16:creationId xmlns:a16="http://schemas.microsoft.com/office/drawing/2014/main" id="{0C78B90A-71FD-4A8A-AE5A-A94977A657C3}"/>
              </a:ext>
            </a:extLst>
          </p:cNvPr>
          <p:cNvSpPr/>
          <p:nvPr/>
        </p:nvSpPr>
        <p:spPr>
          <a:xfrm>
            <a:off x="1333867" y="4914169"/>
            <a:ext cx="4873883" cy="769441"/>
          </a:xfrm>
          <a:prstGeom prst="rect">
            <a:avLst/>
          </a:prstGeom>
        </p:spPr>
        <p:txBody>
          <a:bodyPr wrap="square">
            <a:spAutoFit/>
          </a:bodyPr>
          <a:lstStyle/>
          <a:p>
            <a:pPr marL="0" marR="0" lvl="0" indent="0" algn="l" defTabSz="121612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Sections:</a:t>
            </a:r>
          </a:p>
          <a:p>
            <a:pPr marL="0" marR="0" lvl="0" indent="0" algn="l" defTabSz="121612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To keep information clean and easy-to-navigate, we created clear sections of information.</a:t>
            </a:r>
          </a:p>
        </p:txBody>
      </p:sp>
      <p:cxnSp>
        <p:nvCxnSpPr>
          <p:cNvPr id="69" name="Straight Connector 68">
            <a:extLst>
              <a:ext uri="{FF2B5EF4-FFF2-40B4-BE49-F238E27FC236}">
                <a16:creationId xmlns:a16="http://schemas.microsoft.com/office/drawing/2014/main" id="{1784CE4B-D052-4B31-AF24-351A5450FE65}"/>
              </a:ext>
            </a:extLst>
          </p:cNvPr>
          <p:cNvCxnSpPr>
            <a:cxnSpLocks/>
          </p:cNvCxnSpPr>
          <p:nvPr/>
        </p:nvCxnSpPr>
        <p:spPr>
          <a:xfrm>
            <a:off x="1161704" y="5090160"/>
            <a:ext cx="0" cy="504013"/>
          </a:xfrm>
          <a:prstGeom prst="line">
            <a:avLst/>
          </a:prstGeom>
          <a:ln w="38100">
            <a:solidFill>
              <a:srgbClr val="FFC425"/>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23B0C492-4257-43F6-8794-3750C4273888}"/>
              </a:ext>
            </a:extLst>
          </p:cNvPr>
          <p:cNvGrpSpPr/>
          <p:nvPr/>
        </p:nvGrpSpPr>
        <p:grpSpPr>
          <a:xfrm>
            <a:off x="406160" y="1638672"/>
            <a:ext cx="755544" cy="526809"/>
            <a:chOff x="465847" y="2898123"/>
            <a:chExt cx="755544" cy="526809"/>
          </a:xfrm>
        </p:grpSpPr>
        <p:sp>
          <p:nvSpPr>
            <p:cNvPr id="76" name="Freeform 73">
              <a:extLst>
                <a:ext uri="{FF2B5EF4-FFF2-40B4-BE49-F238E27FC236}">
                  <a16:creationId xmlns:a16="http://schemas.microsoft.com/office/drawing/2014/main" id="{943891CB-C620-40DA-A2F8-C560539C103A}"/>
                </a:ext>
              </a:extLst>
            </p:cNvPr>
            <p:cNvSpPr>
              <a:spLocks noEditPoints="1"/>
            </p:cNvSpPr>
            <p:nvPr/>
          </p:nvSpPr>
          <p:spPr bwMode="auto">
            <a:xfrm>
              <a:off x="465847" y="2902644"/>
              <a:ext cx="522288" cy="522288"/>
            </a:xfrm>
            <a:custGeom>
              <a:avLst/>
              <a:gdLst>
                <a:gd name="T0" fmla="*/ 312 w 657"/>
                <a:gd name="T1" fmla="*/ 657 h 657"/>
                <a:gd name="T2" fmla="*/ 262 w 657"/>
                <a:gd name="T3" fmla="*/ 650 h 657"/>
                <a:gd name="T4" fmla="*/ 200 w 657"/>
                <a:gd name="T5" fmla="*/ 632 h 657"/>
                <a:gd name="T6" fmla="*/ 120 w 657"/>
                <a:gd name="T7" fmla="*/ 582 h 657"/>
                <a:gd name="T8" fmla="*/ 57 w 657"/>
                <a:gd name="T9" fmla="*/ 512 h 657"/>
                <a:gd name="T10" fmla="*/ 15 w 657"/>
                <a:gd name="T11" fmla="*/ 426 h 657"/>
                <a:gd name="T12" fmla="*/ 4 w 657"/>
                <a:gd name="T13" fmla="*/ 379 h 657"/>
                <a:gd name="T14" fmla="*/ 0 w 657"/>
                <a:gd name="T15" fmla="*/ 328 h 657"/>
                <a:gd name="T16" fmla="*/ 2 w 657"/>
                <a:gd name="T17" fmla="*/ 294 h 657"/>
                <a:gd name="T18" fmla="*/ 10 w 657"/>
                <a:gd name="T19" fmla="*/ 246 h 657"/>
                <a:gd name="T20" fmla="*/ 39 w 657"/>
                <a:gd name="T21" fmla="*/ 172 h 657"/>
                <a:gd name="T22" fmla="*/ 96 w 657"/>
                <a:gd name="T23" fmla="*/ 95 h 657"/>
                <a:gd name="T24" fmla="*/ 172 w 657"/>
                <a:gd name="T25" fmla="*/ 39 h 657"/>
                <a:gd name="T26" fmla="*/ 246 w 657"/>
                <a:gd name="T27" fmla="*/ 9 h 657"/>
                <a:gd name="T28" fmla="*/ 295 w 657"/>
                <a:gd name="T29" fmla="*/ 1 h 657"/>
                <a:gd name="T30" fmla="*/ 328 w 657"/>
                <a:gd name="T31" fmla="*/ 0 h 657"/>
                <a:gd name="T32" fmla="*/ 379 w 657"/>
                <a:gd name="T33" fmla="*/ 4 h 657"/>
                <a:gd name="T34" fmla="*/ 426 w 657"/>
                <a:gd name="T35" fmla="*/ 15 h 657"/>
                <a:gd name="T36" fmla="*/ 512 w 657"/>
                <a:gd name="T37" fmla="*/ 56 h 657"/>
                <a:gd name="T38" fmla="*/ 582 w 657"/>
                <a:gd name="T39" fmla="*/ 119 h 657"/>
                <a:gd name="T40" fmla="*/ 632 w 657"/>
                <a:gd name="T41" fmla="*/ 200 h 657"/>
                <a:gd name="T42" fmla="*/ 651 w 657"/>
                <a:gd name="T43" fmla="*/ 262 h 657"/>
                <a:gd name="T44" fmla="*/ 657 w 657"/>
                <a:gd name="T45" fmla="*/ 312 h 657"/>
                <a:gd name="T46" fmla="*/ 657 w 657"/>
                <a:gd name="T47" fmla="*/ 345 h 657"/>
                <a:gd name="T48" fmla="*/ 651 w 657"/>
                <a:gd name="T49" fmla="*/ 395 h 657"/>
                <a:gd name="T50" fmla="*/ 632 w 657"/>
                <a:gd name="T51" fmla="*/ 457 h 657"/>
                <a:gd name="T52" fmla="*/ 582 w 657"/>
                <a:gd name="T53" fmla="*/ 537 h 657"/>
                <a:gd name="T54" fmla="*/ 512 w 657"/>
                <a:gd name="T55" fmla="*/ 601 h 657"/>
                <a:gd name="T56" fmla="*/ 426 w 657"/>
                <a:gd name="T57" fmla="*/ 642 h 657"/>
                <a:gd name="T58" fmla="*/ 379 w 657"/>
                <a:gd name="T59" fmla="*/ 653 h 657"/>
                <a:gd name="T60" fmla="*/ 328 w 657"/>
                <a:gd name="T61" fmla="*/ 657 h 657"/>
                <a:gd name="T62" fmla="*/ 328 w 657"/>
                <a:gd name="T63" fmla="*/ 37 h 657"/>
                <a:gd name="T64" fmla="*/ 242 w 657"/>
                <a:gd name="T65" fmla="*/ 50 h 657"/>
                <a:gd name="T66" fmla="*/ 166 w 657"/>
                <a:gd name="T67" fmla="*/ 87 h 657"/>
                <a:gd name="T68" fmla="*/ 104 w 657"/>
                <a:gd name="T69" fmla="*/ 144 h 657"/>
                <a:gd name="T70" fmla="*/ 61 w 657"/>
                <a:gd name="T71" fmla="*/ 215 h 657"/>
                <a:gd name="T72" fmla="*/ 39 w 657"/>
                <a:gd name="T73" fmla="*/ 298 h 657"/>
                <a:gd name="T74" fmla="*/ 39 w 657"/>
                <a:gd name="T75" fmla="*/ 359 h 657"/>
                <a:gd name="T76" fmla="*/ 61 w 657"/>
                <a:gd name="T77" fmla="*/ 442 h 657"/>
                <a:gd name="T78" fmla="*/ 104 w 657"/>
                <a:gd name="T79" fmla="*/ 513 h 657"/>
                <a:gd name="T80" fmla="*/ 166 w 657"/>
                <a:gd name="T81" fmla="*/ 570 h 657"/>
                <a:gd name="T82" fmla="*/ 242 w 657"/>
                <a:gd name="T83" fmla="*/ 606 h 657"/>
                <a:gd name="T84" fmla="*/ 328 w 657"/>
                <a:gd name="T85" fmla="*/ 619 h 657"/>
                <a:gd name="T86" fmla="*/ 387 w 657"/>
                <a:gd name="T87" fmla="*/ 614 h 657"/>
                <a:gd name="T88" fmla="*/ 468 w 657"/>
                <a:gd name="T89" fmla="*/ 585 h 657"/>
                <a:gd name="T90" fmla="*/ 535 w 657"/>
                <a:gd name="T91" fmla="*/ 535 h 657"/>
                <a:gd name="T92" fmla="*/ 585 w 657"/>
                <a:gd name="T93" fmla="*/ 468 h 657"/>
                <a:gd name="T94" fmla="*/ 614 w 657"/>
                <a:gd name="T95" fmla="*/ 387 h 657"/>
                <a:gd name="T96" fmla="*/ 620 w 657"/>
                <a:gd name="T97" fmla="*/ 328 h 657"/>
                <a:gd name="T98" fmla="*/ 606 w 657"/>
                <a:gd name="T99" fmla="*/ 242 h 657"/>
                <a:gd name="T100" fmla="*/ 570 w 657"/>
                <a:gd name="T101" fmla="*/ 165 h 657"/>
                <a:gd name="T102" fmla="*/ 514 w 657"/>
                <a:gd name="T103" fmla="*/ 103 h 657"/>
                <a:gd name="T104" fmla="*/ 442 w 657"/>
                <a:gd name="T105" fmla="*/ 60 h 657"/>
                <a:gd name="T106" fmla="*/ 359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8" y="657"/>
                  </a:moveTo>
                  <a:lnTo>
                    <a:pt x="328" y="657"/>
                  </a:lnTo>
                  <a:lnTo>
                    <a:pt x="312" y="657"/>
                  </a:lnTo>
                  <a:lnTo>
                    <a:pt x="295" y="656"/>
                  </a:lnTo>
                  <a:lnTo>
                    <a:pt x="278" y="653"/>
                  </a:lnTo>
                  <a:lnTo>
                    <a:pt x="262" y="650"/>
                  </a:lnTo>
                  <a:lnTo>
                    <a:pt x="246" y="646"/>
                  </a:lnTo>
                  <a:lnTo>
                    <a:pt x="231" y="642"/>
                  </a:lnTo>
                  <a:lnTo>
                    <a:pt x="200" y="632"/>
                  </a:lnTo>
                  <a:lnTo>
                    <a:pt x="172" y="618"/>
                  </a:lnTo>
                  <a:lnTo>
                    <a:pt x="145" y="601"/>
                  </a:lnTo>
                  <a:lnTo>
                    <a:pt x="120" y="582"/>
                  </a:lnTo>
                  <a:lnTo>
                    <a:pt x="96" y="560"/>
                  </a:lnTo>
                  <a:lnTo>
                    <a:pt x="75" y="537"/>
                  </a:lnTo>
                  <a:lnTo>
                    <a:pt x="57" y="512"/>
                  </a:lnTo>
                  <a:lnTo>
                    <a:pt x="39" y="485"/>
                  </a:lnTo>
                  <a:lnTo>
                    <a:pt x="26" y="457"/>
                  </a:lnTo>
                  <a:lnTo>
                    <a:pt x="15" y="426"/>
                  </a:lnTo>
                  <a:lnTo>
                    <a:pt x="10" y="411"/>
                  </a:lnTo>
                  <a:lnTo>
                    <a:pt x="7" y="395"/>
                  </a:lnTo>
                  <a:lnTo>
                    <a:pt x="4" y="379"/>
                  </a:lnTo>
                  <a:lnTo>
                    <a:pt x="2" y="361"/>
                  </a:lnTo>
                  <a:lnTo>
                    <a:pt x="0" y="345"/>
                  </a:lnTo>
                  <a:lnTo>
                    <a:pt x="0" y="328"/>
                  </a:lnTo>
                  <a:lnTo>
                    <a:pt x="0" y="328"/>
                  </a:lnTo>
                  <a:lnTo>
                    <a:pt x="0" y="312"/>
                  </a:lnTo>
                  <a:lnTo>
                    <a:pt x="2" y="294"/>
                  </a:lnTo>
                  <a:lnTo>
                    <a:pt x="4" y="278"/>
                  </a:lnTo>
                  <a:lnTo>
                    <a:pt x="7" y="262"/>
                  </a:lnTo>
                  <a:lnTo>
                    <a:pt x="10" y="246"/>
                  </a:lnTo>
                  <a:lnTo>
                    <a:pt x="15" y="231"/>
                  </a:lnTo>
                  <a:lnTo>
                    <a:pt x="26" y="200"/>
                  </a:lnTo>
                  <a:lnTo>
                    <a:pt x="39" y="172"/>
                  </a:lnTo>
                  <a:lnTo>
                    <a:pt x="57" y="145"/>
                  </a:lnTo>
                  <a:lnTo>
                    <a:pt x="75" y="119"/>
                  </a:lnTo>
                  <a:lnTo>
                    <a:pt x="96" y="95"/>
                  </a:lnTo>
                  <a:lnTo>
                    <a:pt x="120" y="75"/>
                  </a:lnTo>
                  <a:lnTo>
                    <a:pt x="145" y="56"/>
                  </a:lnTo>
                  <a:lnTo>
                    <a:pt x="172" y="39"/>
                  </a:lnTo>
                  <a:lnTo>
                    <a:pt x="200" y="25"/>
                  </a:lnTo>
                  <a:lnTo>
                    <a:pt x="231" y="15"/>
                  </a:lnTo>
                  <a:lnTo>
                    <a:pt x="246" y="9"/>
                  </a:lnTo>
                  <a:lnTo>
                    <a:pt x="262" y="7"/>
                  </a:lnTo>
                  <a:lnTo>
                    <a:pt x="278" y="4"/>
                  </a:lnTo>
                  <a:lnTo>
                    <a:pt x="295" y="1"/>
                  </a:lnTo>
                  <a:lnTo>
                    <a:pt x="312" y="0"/>
                  </a:lnTo>
                  <a:lnTo>
                    <a:pt x="328" y="0"/>
                  </a:lnTo>
                  <a:lnTo>
                    <a:pt x="328" y="0"/>
                  </a:lnTo>
                  <a:lnTo>
                    <a:pt x="346" y="0"/>
                  </a:lnTo>
                  <a:lnTo>
                    <a:pt x="362" y="1"/>
                  </a:lnTo>
                  <a:lnTo>
                    <a:pt x="379" y="4"/>
                  </a:lnTo>
                  <a:lnTo>
                    <a:pt x="395" y="7"/>
                  </a:lnTo>
                  <a:lnTo>
                    <a:pt x="411" y="9"/>
                  </a:lnTo>
                  <a:lnTo>
                    <a:pt x="426" y="15"/>
                  </a:lnTo>
                  <a:lnTo>
                    <a:pt x="457" y="25"/>
                  </a:lnTo>
                  <a:lnTo>
                    <a:pt x="485" y="39"/>
                  </a:lnTo>
                  <a:lnTo>
                    <a:pt x="512" y="56"/>
                  </a:lnTo>
                  <a:lnTo>
                    <a:pt x="538" y="75"/>
                  </a:lnTo>
                  <a:lnTo>
                    <a:pt x="561" y="95"/>
                  </a:lnTo>
                  <a:lnTo>
                    <a:pt x="582" y="119"/>
                  </a:lnTo>
                  <a:lnTo>
                    <a:pt x="601" y="145"/>
                  </a:lnTo>
                  <a:lnTo>
                    <a:pt x="618" y="172"/>
                  </a:lnTo>
                  <a:lnTo>
                    <a:pt x="632" y="200"/>
                  </a:lnTo>
                  <a:lnTo>
                    <a:pt x="643" y="231"/>
                  </a:lnTo>
                  <a:lnTo>
                    <a:pt x="648" y="246"/>
                  </a:lnTo>
                  <a:lnTo>
                    <a:pt x="651" y="262"/>
                  </a:lnTo>
                  <a:lnTo>
                    <a:pt x="653" y="278"/>
                  </a:lnTo>
                  <a:lnTo>
                    <a:pt x="656" y="294"/>
                  </a:lnTo>
                  <a:lnTo>
                    <a:pt x="657" y="312"/>
                  </a:lnTo>
                  <a:lnTo>
                    <a:pt x="657" y="328"/>
                  </a:lnTo>
                  <a:lnTo>
                    <a:pt x="657" y="328"/>
                  </a:lnTo>
                  <a:lnTo>
                    <a:pt x="657" y="345"/>
                  </a:lnTo>
                  <a:lnTo>
                    <a:pt x="656" y="361"/>
                  </a:lnTo>
                  <a:lnTo>
                    <a:pt x="653" y="379"/>
                  </a:lnTo>
                  <a:lnTo>
                    <a:pt x="651" y="395"/>
                  </a:lnTo>
                  <a:lnTo>
                    <a:pt x="648" y="411"/>
                  </a:lnTo>
                  <a:lnTo>
                    <a:pt x="643" y="426"/>
                  </a:lnTo>
                  <a:lnTo>
                    <a:pt x="632" y="457"/>
                  </a:lnTo>
                  <a:lnTo>
                    <a:pt x="618" y="485"/>
                  </a:lnTo>
                  <a:lnTo>
                    <a:pt x="601" y="512"/>
                  </a:lnTo>
                  <a:lnTo>
                    <a:pt x="582" y="537"/>
                  </a:lnTo>
                  <a:lnTo>
                    <a:pt x="561" y="560"/>
                  </a:lnTo>
                  <a:lnTo>
                    <a:pt x="538" y="582"/>
                  </a:lnTo>
                  <a:lnTo>
                    <a:pt x="512" y="601"/>
                  </a:lnTo>
                  <a:lnTo>
                    <a:pt x="485" y="618"/>
                  </a:lnTo>
                  <a:lnTo>
                    <a:pt x="457" y="632"/>
                  </a:lnTo>
                  <a:lnTo>
                    <a:pt x="426" y="642"/>
                  </a:lnTo>
                  <a:lnTo>
                    <a:pt x="411" y="646"/>
                  </a:lnTo>
                  <a:lnTo>
                    <a:pt x="395" y="650"/>
                  </a:lnTo>
                  <a:lnTo>
                    <a:pt x="379" y="653"/>
                  </a:lnTo>
                  <a:lnTo>
                    <a:pt x="362" y="656"/>
                  </a:lnTo>
                  <a:lnTo>
                    <a:pt x="346" y="657"/>
                  </a:lnTo>
                  <a:lnTo>
                    <a:pt x="328" y="657"/>
                  </a:lnTo>
                  <a:lnTo>
                    <a:pt x="328" y="657"/>
                  </a:lnTo>
                  <a:close/>
                  <a:moveTo>
                    <a:pt x="328" y="37"/>
                  </a:moveTo>
                  <a:lnTo>
                    <a:pt x="328" y="37"/>
                  </a:lnTo>
                  <a:lnTo>
                    <a:pt x="299" y="39"/>
                  </a:lnTo>
                  <a:lnTo>
                    <a:pt x="270" y="43"/>
                  </a:lnTo>
                  <a:lnTo>
                    <a:pt x="242" y="50"/>
                  </a:lnTo>
                  <a:lnTo>
                    <a:pt x="215" y="60"/>
                  </a:lnTo>
                  <a:lnTo>
                    <a:pt x="190" y="72"/>
                  </a:lnTo>
                  <a:lnTo>
                    <a:pt x="166" y="87"/>
                  </a:lnTo>
                  <a:lnTo>
                    <a:pt x="144" y="103"/>
                  </a:lnTo>
                  <a:lnTo>
                    <a:pt x="123" y="122"/>
                  </a:lnTo>
                  <a:lnTo>
                    <a:pt x="104" y="144"/>
                  </a:lnTo>
                  <a:lnTo>
                    <a:pt x="88" y="165"/>
                  </a:lnTo>
                  <a:lnTo>
                    <a:pt x="73" y="189"/>
                  </a:lnTo>
                  <a:lnTo>
                    <a:pt x="61" y="215"/>
                  </a:lnTo>
                  <a:lnTo>
                    <a:pt x="50" y="242"/>
                  </a:lnTo>
                  <a:lnTo>
                    <a:pt x="43" y="270"/>
                  </a:lnTo>
                  <a:lnTo>
                    <a:pt x="39" y="298"/>
                  </a:lnTo>
                  <a:lnTo>
                    <a:pt x="38" y="328"/>
                  </a:lnTo>
                  <a:lnTo>
                    <a:pt x="38" y="328"/>
                  </a:lnTo>
                  <a:lnTo>
                    <a:pt x="39" y="359"/>
                  </a:lnTo>
                  <a:lnTo>
                    <a:pt x="43" y="387"/>
                  </a:lnTo>
                  <a:lnTo>
                    <a:pt x="50" y="415"/>
                  </a:lnTo>
                  <a:lnTo>
                    <a:pt x="61" y="442"/>
                  </a:lnTo>
                  <a:lnTo>
                    <a:pt x="73" y="468"/>
                  </a:lnTo>
                  <a:lnTo>
                    <a:pt x="88" y="492"/>
                  </a:lnTo>
                  <a:lnTo>
                    <a:pt x="104" y="513"/>
                  </a:lnTo>
                  <a:lnTo>
                    <a:pt x="123" y="535"/>
                  </a:lnTo>
                  <a:lnTo>
                    <a:pt x="144" y="554"/>
                  </a:lnTo>
                  <a:lnTo>
                    <a:pt x="166" y="570"/>
                  </a:lnTo>
                  <a:lnTo>
                    <a:pt x="190" y="585"/>
                  </a:lnTo>
                  <a:lnTo>
                    <a:pt x="215" y="597"/>
                  </a:lnTo>
                  <a:lnTo>
                    <a:pt x="242" y="606"/>
                  </a:lnTo>
                  <a:lnTo>
                    <a:pt x="270" y="614"/>
                  </a:lnTo>
                  <a:lnTo>
                    <a:pt x="299" y="618"/>
                  </a:lnTo>
                  <a:lnTo>
                    <a:pt x="328" y="619"/>
                  </a:lnTo>
                  <a:lnTo>
                    <a:pt x="328" y="619"/>
                  </a:lnTo>
                  <a:lnTo>
                    <a:pt x="359" y="618"/>
                  </a:lnTo>
                  <a:lnTo>
                    <a:pt x="387" y="614"/>
                  </a:lnTo>
                  <a:lnTo>
                    <a:pt x="415" y="606"/>
                  </a:lnTo>
                  <a:lnTo>
                    <a:pt x="442" y="597"/>
                  </a:lnTo>
                  <a:lnTo>
                    <a:pt x="468" y="585"/>
                  </a:lnTo>
                  <a:lnTo>
                    <a:pt x="492" y="570"/>
                  </a:lnTo>
                  <a:lnTo>
                    <a:pt x="514" y="554"/>
                  </a:lnTo>
                  <a:lnTo>
                    <a:pt x="535" y="535"/>
                  </a:lnTo>
                  <a:lnTo>
                    <a:pt x="554" y="513"/>
                  </a:lnTo>
                  <a:lnTo>
                    <a:pt x="570" y="492"/>
                  </a:lnTo>
                  <a:lnTo>
                    <a:pt x="585" y="468"/>
                  </a:lnTo>
                  <a:lnTo>
                    <a:pt x="597" y="442"/>
                  </a:lnTo>
                  <a:lnTo>
                    <a:pt x="606" y="415"/>
                  </a:lnTo>
                  <a:lnTo>
                    <a:pt x="614" y="387"/>
                  </a:lnTo>
                  <a:lnTo>
                    <a:pt x="618" y="359"/>
                  </a:lnTo>
                  <a:lnTo>
                    <a:pt x="620" y="328"/>
                  </a:lnTo>
                  <a:lnTo>
                    <a:pt x="620" y="328"/>
                  </a:lnTo>
                  <a:lnTo>
                    <a:pt x="618" y="298"/>
                  </a:lnTo>
                  <a:lnTo>
                    <a:pt x="614" y="270"/>
                  </a:lnTo>
                  <a:lnTo>
                    <a:pt x="606" y="242"/>
                  </a:lnTo>
                  <a:lnTo>
                    <a:pt x="597" y="215"/>
                  </a:lnTo>
                  <a:lnTo>
                    <a:pt x="585" y="189"/>
                  </a:lnTo>
                  <a:lnTo>
                    <a:pt x="570" y="165"/>
                  </a:lnTo>
                  <a:lnTo>
                    <a:pt x="554" y="144"/>
                  </a:lnTo>
                  <a:lnTo>
                    <a:pt x="535" y="122"/>
                  </a:lnTo>
                  <a:lnTo>
                    <a:pt x="514" y="103"/>
                  </a:lnTo>
                  <a:lnTo>
                    <a:pt x="492" y="87"/>
                  </a:lnTo>
                  <a:lnTo>
                    <a:pt x="468" y="72"/>
                  </a:lnTo>
                  <a:lnTo>
                    <a:pt x="442" y="60"/>
                  </a:lnTo>
                  <a:lnTo>
                    <a:pt x="415" y="50"/>
                  </a:lnTo>
                  <a:lnTo>
                    <a:pt x="387" y="43"/>
                  </a:lnTo>
                  <a:lnTo>
                    <a:pt x="359" y="39"/>
                  </a:lnTo>
                  <a:lnTo>
                    <a:pt x="328" y="37"/>
                  </a:lnTo>
                  <a:lnTo>
                    <a:pt x="328" y="3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cxnSp>
          <p:nvCxnSpPr>
            <p:cNvPr id="77" name="Straight Connector 76">
              <a:extLst>
                <a:ext uri="{FF2B5EF4-FFF2-40B4-BE49-F238E27FC236}">
                  <a16:creationId xmlns:a16="http://schemas.microsoft.com/office/drawing/2014/main" id="{84347E30-BFAA-4715-B20E-6D7226F24A1C}"/>
                </a:ext>
              </a:extLst>
            </p:cNvPr>
            <p:cNvCxnSpPr>
              <a:cxnSpLocks/>
            </p:cNvCxnSpPr>
            <p:nvPr/>
          </p:nvCxnSpPr>
          <p:spPr>
            <a:xfrm>
              <a:off x="1221391" y="2898123"/>
              <a:ext cx="0" cy="504508"/>
            </a:xfrm>
            <a:prstGeom prst="line">
              <a:avLst/>
            </a:prstGeom>
            <a:ln w="38100">
              <a:solidFill>
                <a:srgbClr val="FFC425"/>
              </a:solidFill>
            </a:ln>
          </p:spPr>
          <p:style>
            <a:lnRef idx="1">
              <a:schemeClr val="accent1"/>
            </a:lnRef>
            <a:fillRef idx="0">
              <a:schemeClr val="accent1"/>
            </a:fillRef>
            <a:effectRef idx="0">
              <a:schemeClr val="accent1"/>
            </a:effectRef>
            <a:fontRef idx="minor">
              <a:schemeClr val="tx1"/>
            </a:fontRef>
          </p:style>
        </p:cxnSp>
        <p:sp>
          <p:nvSpPr>
            <p:cNvPr id="78" name="Freeform 809">
              <a:extLst>
                <a:ext uri="{FF2B5EF4-FFF2-40B4-BE49-F238E27FC236}">
                  <a16:creationId xmlns:a16="http://schemas.microsoft.com/office/drawing/2014/main" id="{23FD7849-CE46-4D2A-B140-E31E1A3C151B}"/>
                </a:ext>
              </a:extLst>
            </p:cNvPr>
            <p:cNvSpPr>
              <a:spLocks noEditPoints="1"/>
            </p:cNvSpPr>
            <p:nvPr/>
          </p:nvSpPr>
          <p:spPr bwMode="auto">
            <a:xfrm>
              <a:off x="597827" y="3023050"/>
              <a:ext cx="258326" cy="277981"/>
            </a:xfrm>
            <a:custGeom>
              <a:avLst/>
              <a:gdLst>
                <a:gd name="T0" fmla="*/ 213 w 277"/>
                <a:gd name="T1" fmla="*/ 10 h 298"/>
                <a:gd name="T2" fmla="*/ 192 w 277"/>
                <a:gd name="T3" fmla="*/ 21 h 298"/>
                <a:gd name="T4" fmla="*/ 75 w 277"/>
                <a:gd name="T5" fmla="*/ 0 h 298"/>
                <a:gd name="T6" fmla="*/ 11 w 277"/>
                <a:gd name="T7" fmla="*/ 21 h 298"/>
                <a:gd name="T8" fmla="*/ 11 w 277"/>
                <a:gd name="T9" fmla="*/ 298 h 298"/>
                <a:gd name="T10" fmla="*/ 277 w 277"/>
                <a:gd name="T11" fmla="*/ 32 h 298"/>
                <a:gd name="T12" fmla="*/ 21 w 277"/>
                <a:gd name="T13" fmla="*/ 277 h 298"/>
                <a:gd name="T14" fmla="*/ 64 w 277"/>
                <a:gd name="T15" fmla="*/ 53 h 298"/>
                <a:gd name="T16" fmla="*/ 85 w 277"/>
                <a:gd name="T17" fmla="*/ 42 h 298"/>
                <a:gd name="T18" fmla="*/ 203 w 277"/>
                <a:gd name="T19" fmla="*/ 64 h 298"/>
                <a:gd name="T20" fmla="*/ 256 w 277"/>
                <a:gd name="T21" fmla="*/ 42 h 298"/>
                <a:gd name="T22" fmla="*/ 53 w 277"/>
                <a:gd name="T23" fmla="*/ 117 h 298"/>
                <a:gd name="T24" fmla="*/ 64 w 277"/>
                <a:gd name="T25" fmla="*/ 106 h 298"/>
                <a:gd name="T26" fmla="*/ 85 w 277"/>
                <a:gd name="T27" fmla="*/ 106 h 298"/>
                <a:gd name="T28" fmla="*/ 149 w 277"/>
                <a:gd name="T29" fmla="*/ 106 h 298"/>
                <a:gd name="T30" fmla="*/ 139 w 277"/>
                <a:gd name="T31" fmla="*/ 96 h 298"/>
                <a:gd name="T32" fmla="*/ 53 w 277"/>
                <a:gd name="T33" fmla="*/ 160 h 298"/>
                <a:gd name="T34" fmla="*/ 64 w 277"/>
                <a:gd name="T35" fmla="*/ 149 h 298"/>
                <a:gd name="T36" fmla="*/ 85 w 277"/>
                <a:gd name="T37" fmla="*/ 149 h 298"/>
                <a:gd name="T38" fmla="*/ 149 w 277"/>
                <a:gd name="T39" fmla="*/ 149 h 298"/>
                <a:gd name="T40" fmla="*/ 139 w 277"/>
                <a:gd name="T41" fmla="*/ 138 h 298"/>
                <a:gd name="T42" fmla="*/ 181 w 277"/>
                <a:gd name="T43" fmla="*/ 117 h 298"/>
                <a:gd name="T44" fmla="*/ 192 w 277"/>
                <a:gd name="T45" fmla="*/ 106 h 298"/>
                <a:gd name="T46" fmla="*/ 171 w 277"/>
                <a:gd name="T47" fmla="*/ 149 h 298"/>
                <a:gd name="T48" fmla="*/ 224 w 277"/>
                <a:gd name="T49" fmla="*/ 96 h 298"/>
                <a:gd name="T50" fmla="*/ 213 w 277"/>
                <a:gd name="T51" fmla="*/ 106 h 298"/>
                <a:gd name="T52" fmla="*/ 224 w 277"/>
                <a:gd name="T53" fmla="*/ 160 h 298"/>
                <a:gd name="T54" fmla="*/ 235 w 277"/>
                <a:gd name="T55" fmla="*/ 149 h 298"/>
                <a:gd name="T56" fmla="*/ 43 w 277"/>
                <a:gd name="T57" fmla="*/ 192 h 298"/>
                <a:gd name="T58" fmla="*/ 107 w 277"/>
                <a:gd name="T59" fmla="*/ 192 h 298"/>
                <a:gd name="T60" fmla="*/ 96 w 277"/>
                <a:gd name="T61" fmla="*/ 181 h 298"/>
                <a:gd name="T62" fmla="*/ 139 w 277"/>
                <a:gd name="T63" fmla="*/ 202 h 298"/>
                <a:gd name="T64" fmla="*/ 149 w 277"/>
                <a:gd name="T65" fmla="*/ 192 h 298"/>
                <a:gd name="T66" fmla="*/ 171 w 277"/>
                <a:gd name="T67" fmla="*/ 192 h 298"/>
                <a:gd name="T68" fmla="*/ 235 w 277"/>
                <a:gd name="T69" fmla="*/ 192 h 298"/>
                <a:gd name="T70" fmla="*/ 224 w 277"/>
                <a:gd name="T71" fmla="*/ 181 h 298"/>
                <a:gd name="T72" fmla="*/ 139 w 277"/>
                <a:gd name="T73" fmla="*/ 245 h 298"/>
                <a:gd name="T74" fmla="*/ 149 w 277"/>
                <a:gd name="T75" fmla="*/ 234 h 298"/>
                <a:gd name="T76" fmla="*/ 171 w 277"/>
                <a:gd name="T77" fmla="*/ 234 h 298"/>
                <a:gd name="T78" fmla="*/ 107 w 277"/>
                <a:gd name="T79" fmla="*/ 234 h 298"/>
                <a:gd name="T80" fmla="*/ 96 w 277"/>
                <a:gd name="T81" fmla="*/ 224 h 298"/>
                <a:gd name="T82" fmla="*/ 53 w 277"/>
                <a:gd name="T83" fmla="*/ 245 h 298"/>
                <a:gd name="T84" fmla="*/ 64 w 277"/>
                <a:gd name="T85" fmla="*/ 23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7" h="298">
                  <a:moveTo>
                    <a:pt x="267" y="21"/>
                  </a:moveTo>
                  <a:cubicBezTo>
                    <a:pt x="213" y="21"/>
                    <a:pt x="213" y="21"/>
                    <a:pt x="213" y="21"/>
                  </a:cubicBezTo>
                  <a:cubicBezTo>
                    <a:pt x="213" y="10"/>
                    <a:pt x="213" y="10"/>
                    <a:pt x="213" y="10"/>
                  </a:cubicBezTo>
                  <a:cubicBezTo>
                    <a:pt x="213" y="4"/>
                    <a:pt x="209" y="0"/>
                    <a:pt x="203" y="0"/>
                  </a:cubicBezTo>
                  <a:cubicBezTo>
                    <a:pt x="197" y="0"/>
                    <a:pt x="192" y="4"/>
                    <a:pt x="192" y="10"/>
                  </a:cubicBezTo>
                  <a:cubicBezTo>
                    <a:pt x="192" y="21"/>
                    <a:pt x="192" y="21"/>
                    <a:pt x="192" y="21"/>
                  </a:cubicBezTo>
                  <a:cubicBezTo>
                    <a:pt x="85" y="21"/>
                    <a:pt x="85" y="21"/>
                    <a:pt x="85" y="21"/>
                  </a:cubicBezTo>
                  <a:cubicBezTo>
                    <a:pt x="85" y="10"/>
                    <a:pt x="85" y="10"/>
                    <a:pt x="85" y="10"/>
                  </a:cubicBezTo>
                  <a:cubicBezTo>
                    <a:pt x="85" y="4"/>
                    <a:pt x="81" y="0"/>
                    <a:pt x="75" y="0"/>
                  </a:cubicBezTo>
                  <a:cubicBezTo>
                    <a:pt x="69" y="0"/>
                    <a:pt x="64" y="4"/>
                    <a:pt x="64" y="10"/>
                  </a:cubicBezTo>
                  <a:cubicBezTo>
                    <a:pt x="64" y="21"/>
                    <a:pt x="64" y="21"/>
                    <a:pt x="64" y="21"/>
                  </a:cubicBezTo>
                  <a:cubicBezTo>
                    <a:pt x="11" y="21"/>
                    <a:pt x="11" y="21"/>
                    <a:pt x="11" y="21"/>
                  </a:cubicBezTo>
                  <a:cubicBezTo>
                    <a:pt x="5" y="21"/>
                    <a:pt x="0" y="26"/>
                    <a:pt x="0" y="32"/>
                  </a:cubicBezTo>
                  <a:cubicBezTo>
                    <a:pt x="0" y="288"/>
                    <a:pt x="0" y="288"/>
                    <a:pt x="0" y="288"/>
                  </a:cubicBezTo>
                  <a:cubicBezTo>
                    <a:pt x="0" y="294"/>
                    <a:pt x="5" y="298"/>
                    <a:pt x="11" y="298"/>
                  </a:cubicBezTo>
                  <a:cubicBezTo>
                    <a:pt x="267" y="298"/>
                    <a:pt x="267" y="298"/>
                    <a:pt x="267" y="298"/>
                  </a:cubicBezTo>
                  <a:cubicBezTo>
                    <a:pt x="273" y="298"/>
                    <a:pt x="277" y="294"/>
                    <a:pt x="277" y="288"/>
                  </a:cubicBezTo>
                  <a:cubicBezTo>
                    <a:pt x="277" y="32"/>
                    <a:pt x="277" y="32"/>
                    <a:pt x="277" y="32"/>
                  </a:cubicBezTo>
                  <a:cubicBezTo>
                    <a:pt x="277" y="26"/>
                    <a:pt x="273" y="21"/>
                    <a:pt x="267" y="21"/>
                  </a:cubicBezTo>
                  <a:close/>
                  <a:moveTo>
                    <a:pt x="256" y="277"/>
                  </a:moveTo>
                  <a:cubicBezTo>
                    <a:pt x="21" y="277"/>
                    <a:pt x="21" y="277"/>
                    <a:pt x="21" y="277"/>
                  </a:cubicBezTo>
                  <a:cubicBezTo>
                    <a:pt x="21" y="42"/>
                    <a:pt x="21" y="42"/>
                    <a:pt x="21" y="42"/>
                  </a:cubicBezTo>
                  <a:cubicBezTo>
                    <a:pt x="64" y="42"/>
                    <a:pt x="64" y="42"/>
                    <a:pt x="64" y="42"/>
                  </a:cubicBezTo>
                  <a:cubicBezTo>
                    <a:pt x="64" y="53"/>
                    <a:pt x="64" y="53"/>
                    <a:pt x="64" y="53"/>
                  </a:cubicBezTo>
                  <a:cubicBezTo>
                    <a:pt x="64" y="59"/>
                    <a:pt x="69" y="64"/>
                    <a:pt x="75" y="64"/>
                  </a:cubicBezTo>
                  <a:cubicBezTo>
                    <a:pt x="81" y="64"/>
                    <a:pt x="85" y="59"/>
                    <a:pt x="85" y="53"/>
                  </a:cubicBezTo>
                  <a:cubicBezTo>
                    <a:pt x="85" y="42"/>
                    <a:pt x="85" y="42"/>
                    <a:pt x="85" y="42"/>
                  </a:cubicBezTo>
                  <a:cubicBezTo>
                    <a:pt x="192" y="42"/>
                    <a:pt x="192" y="42"/>
                    <a:pt x="192" y="42"/>
                  </a:cubicBezTo>
                  <a:cubicBezTo>
                    <a:pt x="192" y="53"/>
                    <a:pt x="192" y="53"/>
                    <a:pt x="192" y="53"/>
                  </a:cubicBezTo>
                  <a:cubicBezTo>
                    <a:pt x="192" y="59"/>
                    <a:pt x="197" y="64"/>
                    <a:pt x="203" y="64"/>
                  </a:cubicBezTo>
                  <a:cubicBezTo>
                    <a:pt x="209" y="64"/>
                    <a:pt x="213" y="59"/>
                    <a:pt x="213" y="53"/>
                  </a:cubicBezTo>
                  <a:cubicBezTo>
                    <a:pt x="213" y="42"/>
                    <a:pt x="213" y="42"/>
                    <a:pt x="213" y="42"/>
                  </a:cubicBezTo>
                  <a:cubicBezTo>
                    <a:pt x="256" y="42"/>
                    <a:pt x="256" y="42"/>
                    <a:pt x="256" y="42"/>
                  </a:cubicBezTo>
                  <a:lnTo>
                    <a:pt x="256" y="277"/>
                  </a:lnTo>
                  <a:close/>
                  <a:moveTo>
                    <a:pt x="64" y="106"/>
                  </a:moveTo>
                  <a:cubicBezTo>
                    <a:pt x="64" y="112"/>
                    <a:pt x="59" y="117"/>
                    <a:pt x="53" y="117"/>
                  </a:cubicBezTo>
                  <a:cubicBezTo>
                    <a:pt x="47" y="117"/>
                    <a:pt x="43" y="112"/>
                    <a:pt x="43" y="106"/>
                  </a:cubicBezTo>
                  <a:cubicBezTo>
                    <a:pt x="43" y="100"/>
                    <a:pt x="47" y="96"/>
                    <a:pt x="53" y="96"/>
                  </a:cubicBezTo>
                  <a:cubicBezTo>
                    <a:pt x="59" y="96"/>
                    <a:pt x="64" y="100"/>
                    <a:pt x="64" y="106"/>
                  </a:cubicBezTo>
                  <a:close/>
                  <a:moveTo>
                    <a:pt x="107" y="106"/>
                  </a:moveTo>
                  <a:cubicBezTo>
                    <a:pt x="107" y="112"/>
                    <a:pt x="102" y="117"/>
                    <a:pt x="96" y="117"/>
                  </a:cubicBezTo>
                  <a:cubicBezTo>
                    <a:pt x="90" y="117"/>
                    <a:pt x="85" y="112"/>
                    <a:pt x="85" y="106"/>
                  </a:cubicBezTo>
                  <a:cubicBezTo>
                    <a:pt x="85" y="100"/>
                    <a:pt x="90" y="96"/>
                    <a:pt x="96" y="96"/>
                  </a:cubicBezTo>
                  <a:cubicBezTo>
                    <a:pt x="102" y="96"/>
                    <a:pt x="107" y="100"/>
                    <a:pt x="107" y="106"/>
                  </a:cubicBezTo>
                  <a:close/>
                  <a:moveTo>
                    <a:pt x="149" y="106"/>
                  </a:moveTo>
                  <a:cubicBezTo>
                    <a:pt x="149" y="112"/>
                    <a:pt x="145" y="117"/>
                    <a:pt x="139" y="117"/>
                  </a:cubicBezTo>
                  <a:cubicBezTo>
                    <a:pt x="133" y="117"/>
                    <a:pt x="128" y="112"/>
                    <a:pt x="128" y="106"/>
                  </a:cubicBezTo>
                  <a:cubicBezTo>
                    <a:pt x="128" y="100"/>
                    <a:pt x="133" y="96"/>
                    <a:pt x="139" y="96"/>
                  </a:cubicBezTo>
                  <a:cubicBezTo>
                    <a:pt x="145" y="96"/>
                    <a:pt x="149" y="100"/>
                    <a:pt x="149" y="106"/>
                  </a:cubicBezTo>
                  <a:close/>
                  <a:moveTo>
                    <a:pt x="64" y="149"/>
                  </a:moveTo>
                  <a:cubicBezTo>
                    <a:pt x="64" y="155"/>
                    <a:pt x="59" y="160"/>
                    <a:pt x="53" y="160"/>
                  </a:cubicBezTo>
                  <a:cubicBezTo>
                    <a:pt x="47" y="160"/>
                    <a:pt x="43" y="155"/>
                    <a:pt x="43" y="149"/>
                  </a:cubicBezTo>
                  <a:cubicBezTo>
                    <a:pt x="43" y="143"/>
                    <a:pt x="47" y="138"/>
                    <a:pt x="53" y="138"/>
                  </a:cubicBezTo>
                  <a:cubicBezTo>
                    <a:pt x="59" y="138"/>
                    <a:pt x="64" y="143"/>
                    <a:pt x="64" y="149"/>
                  </a:cubicBezTo>
                  <a:close/>
                  <a:moveTo>
                    <a:pt x="107" y="149"/>
                  </a:moveTo>
                  <a:cubicBezTo>
                    <a:pt x="107" y="155"/>
                    <a:pt x="102" y="160"/>
                    <a:pt x="96" y="160"/>
                  </a:cubicBezTo>
                  <a:cubicBezTo>
                    <a:pt x="90" y="160"/>
                    <a:pt x="85" y="155"/>
                    <a:pt x="85" y="149"/>
                  </a:cubicBezTo>
                  <a:cubicBezTo>
                    <a:pt x="85" y="143"/>
                    <a:pt x="90" y="138"/>
                    <a:pt x="96" y="138"/>
                  </a:cubicBezTo>
                  <a:cubicBezTo>
                    <a:pt x="102" y="138"/>
                    <a:pt x="107" y="143"/>
                    <a:pt x="107" y="149"/>
                  </a:cubicBezTo>
                  <a:close/>
                  <a:moveTo>
                    <a:pt x="149" y="149"/>
                  </a:moveTo>
                  <a:cubicBezTo>
                    <a:pt x="149" y="155"/>
                    <a:pt x="145" y="160"/>
                    <a:pt x="139" y="160"/>
                  </a:cubicBezTo>
                  <a:cubicBezTo>
                    <a:pt x="133" y="160"/>
                    <a:pt x="128" y="155"/>
                    <a:pt x="128" y="149"/>
                  </a:cubicBezTo>
                  <a:cubicBezTo>
                    <a:pt x="128" y="143"/>
                    <a:pt x="133" y="138"/>
                    <a:pt x="139" y="138"/>
                  </a:cubicBezTo>
                  <a:cubicBezTo>
                    <a:pt x="145" y="138"/>
                    <a:pt x="149" y="143"/>
                    <a:pt x="149" y="149"/>
                  </a:cubicBezTo>
                  <a:close/>
                  <a:moveTo>
                    <a:pt x="192" y="106"/>
                  </a:moveTo>
                  <a:cubicBezTo>
                    <a:pt x="192" y="112"/>
                    <a:pt x="187" y="117"/>
                    <a:pt x="181" y="117"/>
                  </a:cubicBezTo>
                  <a:cubicBezTo>
                    <a:pt x="175" y="117"/>
                    <a:pt x="171" y="112"/>
                    <a:pt x="171" y="106"/>
                  </a:cubicBezTo>
                  <a:cubicBezTo>
                    <a:pt x="171" y="100"/>
                    <a:pt x="175" y="96"/>
                    <a:pt x="181" y="96"/>
                  </a:cubicBezTo>
                  <a:cubicBezTo>
                    <a:pt x="187" y="96"/>
                    <a:pt x="192" y="100"/>
                    <a:pt x="192" y="106"/>
                  </a:cubicBezTo>
                  <a:close/>
                  <a:moveTo>
                    <a:pt x="192" y="149"/>
                  </a:moveTo>
                  <a:cubicBezTo>
                    <a:pt x="192" y="155"/>
                    <a:pt x="187" y="160"/>
                    <a:pt x="181" y="160"/>
                  </a:cubicBezTo>
                  <a:cubicBezTo>
                    <a:pt x="175" y="160"/>
                    <a:pt x="171" y="155"/>
                    <a:pt x="171" y="149"/>
                  </a:cubicBezTo>
                  <a:cubicBezTo>
                    <a:pt x="171" y="143"/>
                    <a:pt x="175" y="138"/>
                    <a:pt x="181" y="138"/>
                  </a:cubicBezTo>
                  <a:cubicBezTo>
                    <a:pt x="187" y="138"/>
                    <a:pt x="192" y="143"/>
                    <a:pt x="192" y="149"/>
                  </a:cubicBezTo>
                  <a:close/>
                  <a:moveTo>
                    <a:pt x="224" y="96"/>
                  </a:moveTo>
                  <a:cubicBezTo>
                    <a:pt x="230" y="96"/>
                    <a:pt x="235" y="100"/>
                    <a:pt x="235" y="106"/>
                  </a:cubicBezTo>
                  <a:cubicBezTo>
                    <a:pt x="235" y="112"/>
                    <a:pt x="230" y="117"/>
                    <a:pt x="224" y="117"/>
                  </a:cubicBezTo>
                  <a:cubicBezTo>
                    <a:pt x="218" y="117"/>
                    <a:pt x="213" y="112"/>
                    <a:pt x="213" y="106"/>
                  </a:cubicBezTo>
                  <a:cubicBezTo>
                    <a:pt x="213" y="100"/>
                    <a:pt x="218" y="96"/>
                    <a:pt x="224" y="96"/>
                  </a:cubicBezTo>
                  <a:close/>
                  <a:moveTo>
                    <a:pt x="235" y="149"/>
                  </a:moveTo>
                  <a:cubicBezTo>
                    <a:pt x="235" y="155"/>
                    <a:pt x="230" y="160"/>
                    <a:pt x="224" y="160"/>
                  </a:cubicBezTo>
                  <a:cubicBezTo>
                    <a:pt x="218" y="160"/>
                    <a:pt x="213" y="155"/>
                    <a:pt x="213" y="149"/>
                  </a:cubicBezTo>
                  <a:cubicBezTo>
                    <a:pt x="213" y="143"/>
                    <a:pt x="218" y="138"/>
                    <a:pt x="224" y="138"/>
                  </a:cubicBezTo>
                  <a:cubicBezTo>
                    <a:pt x="230" y="138"/>
                    <a:pt x="235" y="143"/>
                    <a:pt x="235" y="149"/>
                  </a:cubicBezTo>
                  <a:close/>
                  <a:moveTo>
                    <a:pt x="64" y="192"/>
                  </a:moveTo>
                  <a:cubicBezTo>
                    <a:pt x="64" y="198"/>
                    <a:pt x="59" y="202"/>
                    <a:pt x="53" y="202"/>
                  </a:cubicBezTo>
                  <a:cubicBezTo>
                    <a:pt x="47" y="202"/>
                    <a:pt x="43" y="198"/>
                    <a:pt x="43" y="192"/>
                  </a:cubicBezTo>
                  <a:cubicBezTo>
                    <a:pt x="43" y="186"/>
                    <a:pt x="47" y="181"/>
                    <a:pt x="53" y="181"/>
                  </a:cubicBezTo>
                  <a:cubicBezTo>
                    <a:pt x="59" y="181"/>
                    <a:pt x="64" y="186"/>
                    <a:pt x="64" y="192"/>
                  </a:cubicBezTo>
                  <a:close/>
                  <a:moveTo>
                    <a:pt x="107" y="192"/>
                  </a:moveTo>
                  <a:cubicBezTo>
                    <a:pt x="107" y="198"/>
                    <a:pt x="102" y="202"/>
                    <a:pt x="96" y="202"/>
                  </a:cubicBezTo>
                  <a:cubicBezTo>
                    <a:pt x="90" y="202"/>
                    <a:pt x="85" y="198"/>
                    <a:pt x="85" y="192"/>
                  </a:cubicBezTo>
                  <a:cubicBezTo>
                    <a:pt x="85" y="186"/>
                    <a:pt x="90" y="181"/>
                    <a:pt x="96" y="181"/>
                  </a:cubicBezTo>
                  <a:cubicBezTo>
                    <a:pt x="102" y="181"/>
                    <a:pt x="107" y="186"/>
                    <a:pt x="107" y="192"/>
                  </a:cubicBezTo>
                  <a:close/>
                  <a:moveTo>
                    <a:pt x="149" y="192"/>
                  </a:moveTo>
                  <a:cubicBezTo>
                    <a:pt x="149" y="198"/>
                    <a:pt x="145" y="202"/>
                    <a:pt x="139" y="202"/>
                  </a:cubicBezTo>
                  <a:cubicBezTo>
                    <a:pt x="133" y="202"/>
                    <a:pt x="128" y="198"/>
                    <a:pt x="128" y="192"/>
                  </a:cubicBezTo>
                  <a:cubicBezTo>
                    <a:pt x="128" y="186"/>
                    <a:pt x="133" y="181"/>
                    <a:pt x="139" y="181"/>
                  </a:cubicBezTo>
                  <a:cubicBezTo>
                    <a:pt x="145" y="181"/>
                    <a:pt x="149" y="186"/>
                    <a:pt x="149" y="192"/>
                  </a:cubicBezTo>
                  <a:close/>
                  <a:moveTo>
                    <a:pt x="192" y="192"/>
                  </a:moveTo>
                  <a:cubicBezTo>
                    <a:pt x="192" y="198"/>
                    <a:pt x="187" y="202"/>
                    <a:pt x="181" y="202"/>
                  </a:cubicBezTo>
                  <a:cubicBezTo>
                    <a:pt x="175" y="202"/>
                    <a:pt x="171" y="198"/>
                    <a:pt x="171" y="192"/>
                  </a:cubicBezTo>
                  <a:cubicBezTo>
                    <a:pt x="171" y="186"/>
                    <a:pt x="175" y="181"/>
                    <a:pt x="181" y="181"/>
                  </a:cubicBezTo>
                  <a:cubicBezTo>
                    <a:pt x="187" y="181"/>
                    <a:pt x="192" y="186"/>
                    <a:pt x="192" y="192"/>
                  </a:cubicBezTo>
                  <a:close/>
                  <a:moveTo>
                    <a:pt x="235" y="192"/>
                  </a:moveTo>
                  <a:cubicBezTo>
                    <a:pt x="235" y="198"/>
                    <a:pt x="230" y="202"/>
                    <a:pt x="224" y="202"/>
                  </a:cubicBezTo>
                  <a:cubicBezTo>
                    <a:pt x="218" y="202"/>
                    <a:pt x="213" y="198"/>
                    <a:pt x="213" y="192"/>
                  </a:cubicBezTo>
                  <a:cubicBezTo>
                    <a:pt x="213" y="186"/>
                    <a:pt x="218" y="181"/>
                    <a:pt x="224" y="181"/>
                  </a:cubicBezTo>
                  <a:cubicBezTo>
                    <a:pt x="230" y="181"/>
                    <a:pt x="235" y="186"/>
                    <a:pt x="235" y="192"/>
                  </a:cubicBezTo>
                  <a:close/>
                  <a:moveTo>
                    <a:pt x="149" y="234"/>
                  </a:moveTo>
                  <a:cubicBezTo>
                    <a:pt x="149" y="240"/>
                    <a:pt x="145" y="245"/>
                    <a:pt x="139" y="245"/>
                  </a:cubicBezTo>
                  <a:cubicBezTo>
                    <a:pt x="133" y="245"/>
                    <a:pt x="128" y="240"/>
                    <a:pt x="128" y="234"/>
                  </a:cubicBezTo>
                  <a:cubicBezTo>
                    <a:pt x="128" y="228"/>
                    <a:pt x="133" y="224"/>
                    <a:pt x="139" y="224"/>
                  </a:cubicBezTo>
                  <a:cubicBezTo>
                    <a:pt x="145" y="224"/>
                    <a:pt x="149" y="228"/>
                    <a:pt x="149" y="234"/>
                  </a:cubicBezTo>
                  <a:close/>
                  <a:moveTo>
                    <a:pt x="192" y="234"/>
                  </a:moveTo>
                  <a:cubicBezTo>
                    <a:pt x="192" y="240"/>
                    <a:pt x="187" y="245"/>
                    <a:pt x="181" y="245"/>
                  </a:cubicBezTo>
                  <a:cubicBezTo>
                    <a:pt x="175" y="245"/>
                    <a:pt x="171" y="240"/>
                    <a:pt x="171" y="234"/>
                  </a:cubicBezTo>
                  <a:cubicBezTo>
                    <a:pt x="171" y="228"/>
                    <a:pt x="175" y="224"/>
                    <a:pt x="181" y="224"/>
                  </a:cubicBezTo>
                  <a:cubicBezTo>
                    <a:pt x="187" y="224"/>
                    <a:pt x="192" y="228"/>
                    <a:pt x="192" y="234"/>
                  </a:cubicBezTo>
                  <a:close/>
                  <a:moveTo>
                    <a:pt x="107" y="234"/>
                  </a:moveTo>
                  <a:cubicBezTo>
                    <a:pt x="107" y="240"/>
                    <a:pt x="102" y="245"/>
                    <a:pt x="96" y="245"/>
                  </a:cubicBezTo>
                  <a:cubicBezTo>
                    <a:pt x="90" y="245"/>
                    <a:pt x="85" y="240"/>
                    <a:pt x="85" y="234"/>
                  </a:cubicBezTo>
                  <a:cubicBezTo>
                    <a:pt x="85" y="228"/>
                    <a:pt x="90" y="224"/>
                    <a:pt x="96" y="224"/>
                  </a:cubicBezTo>
                  <a:cubicBezTo>
                    <a:pt x="102" y="224"/>
                    <a:pt x="107" y="228"/>
                    <a:pt x="107" y="234"/>
                  </a:cubicBezTo>
                  <a:close/>
                  <a:moveTo>
                    <a:pt x="64" y="234"/>
                  </a:moveTo>
                  <a:cubicBezTo>
                    <a:pt x="64" y="240"/>
                    <a:pt x="59" y="245"/>
                    <a:pt x="53" y="245"/>
                  </a:cubicBezTo>
                  <a:cubicBezTo>
                    <a:pt x="47" y="245"/>
                    <a:pt x="43" y="240"/>
                    <a:pt x="43" y="234"/>
                  </a:cubicBezTo>
                  <a:cubicBezTo>
                    <a:pt x="43" y="228"/>
                    <a:pt x="47" y="224"/>
                    <a:pt x="53" y="224"/>
                  </a:cubicBezTo>
                  <a:cubicBezTo>
                    <a:pt x="59" y="224"/>
                    <a:pt x="64" y="228"/>
                    <a:pt x="64" y="234"/>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9" name="Group 78">
            <a:extLst>
              <a:ext uri="{FF2B5EF4-FFF2-40B4-BE49-F238E27FC236}">
                <a16:creationId xmlns:a16="http://schemas.microsoft.com/office/drawing/2014/main" id="{71A18739-CA8C-432D-8D49-17E08B33C4EF}"/>
              </a:ext>
            </a:extLst>
          </p:cNvPr>
          <p:cNvGrpSpPr/>
          <p:nvPr/>
        </p:nvGrpSpPr>
        <p:grpSpPr>
          <a:xfrm>
            <a:off x="406160" y="5049846"/>
            <a:ext cx="522288" cy="522288"/>
            <a:chOff x="465847" y="4103146"/>
            <a:chExt cx="522288" cy="522288"/>
          </a:xfrm>
        </p:grpSpPr>
        <p:sp>
          <p:nvSpPr>
            <p:cNvPr id="80" name="Freeform 73">
              <a:extLst>
                <a:ext uri="{FF2B5EF4-FFF2-40B4-BE49-F238E27FC236}">
                  <a16:creationId xmlns:a16="http://schemas.microsoft.com/office/drawing/2014/main" id="{B5986713-70FA-469E-A384-EB8B61136D86}"/>
                </a:ext>
              </a:extLst>
            </p:cNvPr>
            <p:cNvSpPr>
              <a:spLocks noEditPoints="1"/>
            </p:cNvSpPr>
            <p:nvPr/>
          </p:nvSpPr>
          <p:spPr bwMode="auto">
            <a:xfrm>
              <a:off x="465847" y="4103146"/>
              <a:ext cx="522288" cy="522288"/>
            </a:xfrm>
            <a:custGeom>
              <a:avLst/>
              <a:gdLst>
                <a:gd name="T0" fmla="*/ 312 w 657"/>
                <a:gd name="T1" fmla="*/ 657 h 657"/>
                <a:gd name="T2" fmla="*/ 262 w 657"/>
                <a:gd name="T3" fmla="*/ 650 h 657"/>
                <a:gd name="T4" fmla="*/ 200 w 657"/>
                <a:gd name="T5" fmla="*/ 632 h 657"/>
                <a:gd name="T6" fmla="*/ 120 w 657"/>
                <a:gd name="T7" fmla="*/ 582 h 657"/>
                <a:gd name="T8" fmla="*/ 57 w 657"/>
                <a:gd name="T9" fmla="*/ 512 h 657"/>
                <a:gd name="T10" fmla="*/ 15 w 657"/>
                <a:gd name="T11" fmla="*/ 426 h 657"/>
                <a:gd name="T12" fmla="*/ 4 w 657"/>
                <a:gd name="T13" fmla="*/ 379 h 657"/>
                <a:gd name="T14" fmla="*/ 0 w 657"/>
                <a:gd name="T15" fmla="*/ 328 h 657"/>
                <a:gd name="T16" fmla="*/ 2 w 657"/>
                <a:gd name="T17" fmla="*/ 294 h 657"/>
                <a:gd name="T18" fmla="*/ 10 w 657"/>
                <a:gd name="T19" fmla="*/ 246 h 657"/>
                <a:gd name="T20" fmla="*/ 39 w 657"/>
                <a:gd name="T21" fmla="*/ 172 h 657"/>
                <a:gd name="T22" fmla="*/ 96 w 657"/>
                <a:gd name="T23" fmla="*/ 95 h 657"/>
                <a:gd name="T24" fmla="*/ 172 w 657"/>
                <a:gd name="T25" fmla="*/ 39 h 657"/>
                <a:gd name="T26" fmla="*/ 246 w 657"/>
                <a:gd name="T27" fmla="*/ 9 h 657"/>
                <a:gd name="T28" fmla="*/ 295 w 657"/>
                <a:gd name="T29" fmla="*/ 1 h 657"/>
                <a:gd name="T30" fmla="*/ 328 w 657"/>
                <a:gd name="T31" fmla="*/ 0 h 657"/>
                <a:gd name="T32" fmla="*/ 379 w 657"/>
                <a:gd name="T33" fmla="*/ 4 h 657"/>
                <a:gd name="T34" fmla="*/ 426 w 657"/>
                <a:gd name="T35" fmla="*/ 15 h 657"/>
                <a:gd name="T36" fmla="*/ 512 w 657"/>
                <a:gd name="T37" fmla="*/ 56 h 657"/>
                <a:gd name="T38" fmla="*/ 582 w 657"/>
                <a:gd name="T39" fmla="*/ 119 h 657"/>
                <a:gd name="T40" fmla="*/ 632 w 657"/>
                <a:gd name="T41" fmla="*/ 200 h 657"/>
                <a:gd name="T42" fmla="*/ 651 w 657"/>
                <a:gd name="T43" fmla="*/ 262 h 657"/>
                <a:gd name="T44" fmla="*/ 657 w 657"/>
                <a:gd name="T45" fmla="*/ 312 h 657"/>
                <a:gd name="T46" fmla="*/ 657 w 657"/>
                <a:gd name="T47" fmla="*/ 345 h 657"/>
                <a:gd name="T48" fmla="*/ 651 w 657"/>
                <a:gd name="T49" fmla="*/ 395 h 657"/>
                <a:gd name="T50" fmla="*/ 632 w 657"/>
                <a:gd name="T51" fmla="*/ 457 h 657"/>
                <a:gd name="T52" fmla="*/ 582 w 657"/>
                <a:gd name="T53" fmla="*/ 537 h 657"/>
                <a:gd name="T54" fmla="*/ 512 w 657"/>
                <a:gd name="T55" fmla="*/ 601 h 657"/>
                <a:gd name="T56" fmla="*/ 426 w 657"/>
                <a:gd name="T57" fmla="*/ 642 h 657"/>
                <a:gd name="T58" fmla="*/ 379 w 657"/>
                <a:gd name="T59" fmla="*/ 653 h 657"/>
                <a:gd name="T60" fmla="*/ 328 w 657"/>
                <a:gd name="T61" fmla="*/ 657 h 657"/>
                <a:gd name="T62" fmla="*/ 328 w 657"/>
                <a:gd name="T63" fmla="*/ 37 h 657"/>
                <a:gd name="T64" fmla="*/ 242 w 657"/>
                <a:gd name="T65" fmla="*/ 50 h 657"/>
                <a:gd name="T66" fmla="*/ 166 w 657"/>
                <a:gd name="T67" fmla="*/ 87 h 657"/>
                <a:gd name="T68" fmla="*/ 104 w 657"/>
                <a:gd name="T69" fmla="*/ 144 h 657"/>
                <a:gd name="T70" fmla="*/ 61 w 657"/>
                <a:gd name="T71" fmla="*/ 215 h 657"/>
                <a:gd name="T72" fmla="*/ 39 w 657"/>
                <a:gd name="T73" fmla="*/ 298 h 657"/>
                <a:gd name="T74" fmla="*/ 39 w 657"/>
                <a:gd name="T75" fmla="*/ 359 h 657"/>
                <a:gd name="T76" fmla="*/ 61 w 657"/>
                <a:gd name="T77" fmla="*/ 442 h 657"/>
                <a:gd name="T78" fmla="*/ 104 w 657"/>
                <a:gd name="T79" fmla="*/ 513 h 657"/>
                <a:gd name="T80" fmla="*/ 166 w 657"/>
                <a:gd name="T81" fmla="*/ 570 h 657"/>
                <a:gd name="T82" fmla="*/ 242 w 657"/>
                <a:gd name="T83" fmla="*/ 606 h 657"/>
                <a:gd name="T84" fmla="*/ 328 w 657"/>
                <a:gd name="T85" fmla="*/ 619 h 657"/>
                <a:gd name="T86" fmla="*/ 387 w 657"/>
                <a:gd name="T87" fmla="*/ 614 h 657"/>
                <a:gd name="T88" fmla="*/ 468 w 657"/>
                <a:gd name="T89" fmla="*/ 585 h 657"/>
                <a:gd name="T90" fmla="*/ 535 w 657"/>
                <a:gd name="T91" fmla="*/ 535 h 657"/>
                <a:gd name="T92" fmla="*/ 585 w 657"/>
                <a:gd name="T93" fmla="*/ 468 h 657"/>
                <a:gd name="T94" fmla="*/ 614 w 657"/>
                <a:gd name="T95" fmla="*/ 387 h 657"/>
                <a:gd name="T96" fmla="*/ 620 w 657"/>
                <a:gd name="T97" fmla="*/ 328 h 657"/>
                <a:gd name="T98" fmla="*/ 606 w 657"/>
                <a:gd name="T99" fmla="*/ 242 h 657"/>
                <a:gd name="T100" fmla="*/ 570 w 657"/>
                <a:gd name="T101" fmla="*/ 165 h 657"/>
                <a:gd name="T102" fmla="*/ 514 w 657"/>
                <a:gd name="T103" fmla="*/ 103 h 657"/>
                <a:gd name="T104" fmla="*/ 442 w 657"/>
                <a:gd name="T105" fmla="*/ 60 h 657"/>
                <a:gd name="T106" fmla="*/ 359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8" y="657"/>
                  </a:moveTo>
                  <a:lnTo>
                    <a:pt x="328" y="657"/>
                  </a:lnTo>
                  <a:lnTo>
                    <a:pt x="312" y="657"/>
                  </a:lnTo>
                  <a:lnTo>
                    <a:pt x="295" y="656"/>
                  </a:lnTo>
                  <a:lnTo>
                    <a:pt x="278" y="653"/>
                  </a:lnTo>
                  <a:lnTo>
                    <a:pt x="262" y="650"/>
                  </a:lnTo>
                  <a:lnTo>
                    <a:pt x="246" y="646"/>
                  </a:lnTo>
                  <a:lnTo>
                    <a:pt x="231" y="642"/>
                  </a:lnTo>
                  <a:lnTo>
                    <a:pt x="200" y="632"/>
                  </a:lnTo>
                  <a:lnTo>
                    <a:pt x="172" y="618"/>
                  </a:lnTo>
                  <a:lnTo>
                    <a:pt x="145" y="601"/>
                  </a:lnTo>
                  <a:lnTo>
                    <a:pt x="120" y="582"/>
                  </a:lnTo>
                  <a:lnTo>
                    <a:pt x="96" y="560"/>
                  </a:lnTo>
                  <a:lnTo>
                    <a:pt x="75" y="537"/>
                  </a:lnTo>
                  <a:lnTo>
                    <a:pt x="57" y="512"/>
                  </a:lnTo>
                  <a:lnTo>
                    <a:pt x="39" y="485"/>
                  </a:lnTo>
                  <a:lnTo>
                    <a:pt x="26" y="457"/>
                  </a:lnTo>
                  <a:lnTo>
                    <a:pt x="15" y="426"/>
                  </a:lnTo>
                  <a:lnTo>
                    <a:pt x="10" y="411"/>
                  </a:lnTo>
                  <a:lnTo>
                    <a:pt x="7" y="395"/>
                  </a:lnTo>
                  <a:lnTo>
                    <a:pt x="4" y="379"/>
                  </a:lnTo>
                  <a:lnTo>
                    <a:pt x="2" y="361"/>
                  </a:lnTo>
                  <a:lnTo>
                    <a:pt x="0" y="345"/>
                  </a:lnTo>
                  <a:lnTo>
                    <a:pt x="0" y="328"/>
                  </a:lnTo>
                  <a:lnTo>
                    <a:pt x="0" y="328"/>
                  </a:lnTo>
                  <a:lnTo>
                    <a:pt x="0" y="312"/>
                  </a:lnTo>
                  <a:lnTo>
                    <a:pt x="2" y="294"/>
                  </a:lnTo>
                  <a:lnTo>
                    <a:pt x="4" y="278"/>
                  </a:lnTo>
                  <a:lnTo>
                    <a:pt x="7" y="262"/>
                  </a:lnTo>
                  <a:lnTo>
                    <a:pt x="10" y="246"/>
                  </a:lnTo>
                  <a:lnTo>
                    <a:pt x="15" y="231"/>
                  </a:lnTo>
                  <a:lnTo>
                    <a:pt x="26" y="200"/>
                  </a:lnTo>
                  <a:lnTo>
                    <a:pt x="39" y="172"/>
                  </a:lnTo>
                  <a:lnTo>
                    <a:pt x="57" y="145"/>
                  </a:lnTo>
                  <a:lnTo>
                    <a:pt x="75" y="119"/>
                  </a:lnTo>
                  <a:lnTo>
                    <a:pt x="96" y="95"/>
                  </a:lnTo>
                  <a:lnTo>
                    <a:pt x="120" y="75"/>
                  </a:lnTo>
                  <a:lnTo>
                    <a:pt x="145" y="56"/>
                  </a:lnTo>
                  <a:lnTo>
                    <a:pt x="172" y="39"/>
                  </a:lnTo>
                  <a:lnTo>
                    <a:pt x="200" y="25"/>
                  </a:lnTo>
                  <a:lnTo>
                    <a:pt x="231" y="15"/>
                  </a:lnTo>
                  <a:lnTo>
                    <a:pt x="246" y="9"/>
                  </a:lnTo>
                  <a:lnTo>
                    <a:pt x="262" y="7"/>
                  </a:lnTo>
                  <a:lnTo>
                    <a:pt x="278" y="4"/>
                  </a:lnTo>
                  <a:lnTo>
                    <a:pt x="295" y="1"/>
                  </a:lnTo>
                  <a:lnTo>
                    <a:pt x="312" y="0"/>
                  </a:lnTo>
                  <a:lnTo>
                    <a:pt x="328" y="0"/>
                  </a:lnTo>
                  <a:lnTo>
                    <a:pt x="328" y="0"/>
                  </a:lnTo>
                  <a:lnTo>
                    <a:pt x="346" y="0"/>
                  </a:lnTo>
                  <a:lnTo>
                    <a:pt x="362" y="1"/>
                  </a:lnTo>
                  <a:lnTo>
                    <a:pt x="379" y="4"/>
                  </a:lnTo>
                  <a:lnTo>
                    <a:pt x="395" y="7"/>
                  </a:lnTo>
                  <a:lnTo>
                    <a:pt x="411" y="9"/>
                  </a:lnTo>
                  <a:lnTo>
                    <a:pt x="426" y="15"/>
                  </a:lnTo>
                  <a:lnTo>
                    <a:pt x="457" y="25"/>
                  </a:lnTo>
                  <a:lnTo>
                    <a:pt x="485" y="39"/>
                  </a:lnTo>
                  <a:lnTo>
                    <a:pt x="512" y="56"/>
                  </a:lnTo>
                  <a:lnTo>
                    <a:pt x="538" y="75"/>
                  </a:lnTo>
                  <a:lnTo>
                    <a:pt x="561" y="95"/>
                  </a:lnTo>
                  <a:lnTo>
                    <a:pt x="582" y="119"/>
                  </a:lnTo>
                  <a:lnTo>
                    <a:pt x="601" y="145"/>
                  </a:lnTo>
                  <a:lnTo>
                    <a:pt x="618" y="172"/>
                  </a:lnTo>
                  <a:lnTo>
                    <a:pt x="632" y="200"/>
                  </a:lnTo>
                  <a:lnTo>
                    <a:pt x="643" y="231"/>
                  </a:lnTo>
                  <a:lnTo>
                    <a:pt x="648" y="246"/>
                  </a:lnTo>
                  <a:lnTo>
                    <a:pt x="651" y="262"/>
                  </a:lnTo>
                  <a:lnTo>
                    <a:pt x="653" y="278"/>
                  </a:lnTo>
                  <a:lnTo>
                    <a:pt x="656" y="294"/>
                  </a:lnTo>
                  <a:lnTo>
                    <a:pt x="657" y="312"/>
                  </a:lnTo>
                  <a:lnTo>
                    <a:pt x="657" y="328"/>
                  </a:lnTo>
                  <a:lnTo>
                    <a:pt x="657" y="328"/>
                  </a:lnTo>
                  <a:lnTo>
                    <a:pt x="657" y="345"/>
                  </a:lnTo>
                  <a:lnTo>
                    <a:pt x="656" y="361"/>
                  </a:lnTo>
                  <a:lnTo>
                    <a:pt x="653" y="379"/>
                  </a:lnTo>
                  <a:lnTo>
                    <a:pt x="651" y="395"/>
                  </a:lnTo>
                  <a:lnTo>
                    <a:pt x="648" y="411"/>
                  </a:lnTo>
                  <a:lnTo>
                    <a:pt x="643" y="426"/>
                  </a:lnTo>
                  <a:lnTo>
                    <a:pt x="632" y="457"/>
                  </a:lnTo>
                  <a:lnTo>
                    <a:pt x="618" y="485"/>
                  </a:lnTo>
                  <a:lnTo>
                    <a:pt x="601" y="512"/>
                  </a:lnTo>
                  <a:lnTo>
                    <a:pt x="582" y="537"/>
                  </a:lnTo>
                  <a:lnTo>
                    <a:pt x="561" y="560"/>
                  </a:lnTo>
                  <a:lnTo>
                    <a:pt x="538" y="582"/>
                  </a:lnTo>
                  <a:lnTo>
                    <a:pt x="512" y="601"/>
                  </a:lnTo>
                  <a:lnTo>
                    <a:pt x="485" y="618"/>
                  </a:lnTo>
                  <a:lnTo>
                    <a:pt x="457" y="632"/>
                  </a:lnTo>
                  <a:lnTo>
                    <a:pt x="426" y="642"/>
                  </a:lnTo>
                  <a:lnTo>
                    <a:pt x="411" y="646"/>
                  </a:lnTo>
                  <a:lnTo>
                    <a:pt x="395" y="650"/>
                  </a:lnTo>
                  <a:lnTo>
                    <a:pt x="379" y="653"/>
                  </a:lnTo>
                  <a:lnTo>
                    <a:pt x="362" y="656"/>
                  </a:lnTo>
                  <a:lnTo>
                    <a:pt x="346" y="657"/>
                  </a:lnTo>
                  <a:lnTo>
                    <a:pt x="328" y="657"/>
                  </a:lnTo>
                  <a:lnTo>
                    <a:pt x="328" y="657"/>
                  </a:lnTo>
                  <a:close/>
                  <a:moveTo>
                    <a:pt x="328" y="37"/>
                  </a:moveTo>
                  <a:lnTo>
                    <a:pt x="328" y="37"/>
                  </a:lnTo>
                  <a:lnTo>
                    <a:pt x="299" y="39"/>
                  </a:lnTo>
                  <a:lnTo>
                    <a:pt x="270" y="43"/>
                  </a:lnTo>
                  <a:lnTo>
                    <a:pt x="242" y="50"/>
                  </a:lnTo>
                  <a:lnTo>
                    <a:pt x="215" y="60"/>
                  </a:lnTo>
                  <a:lnTo>
                    <a:pt x="190" y="72"/>
                  </a:lnTo>
                  <a:lnTo>
                    <a:pt x="166" y="87"/>
                  </a:lnTo>
                  <a:lnTo>
                    <a:pt x="144" y="103"/>
                  </a:lnTo>
                  <a:lnTo>
                    <a:pt x="123" y="122"/>
                  </a:lnTo>
                  <a:lnTo>
                    <a:pt x="104" y="144"/>
                  </a:lnTo>
                  <a:lnTo>
                    <a:pt x="88" y="165"/>
                  </a:lnTo>
                  <a:lnTo>
                    <a:pt x="73" y="189"/>
                  </a:lnTo>
                  <a:lnTo>
                    <a:pt x="61" y="215"/>
                  </a:lnTo>
                  <a:lnTo>
                    <a:pt x="50" y="242"/>
                  </a:lnTo>
                  <a:lnTo>
                    <a:pt x="43" y="270"/>
                  </a:lnTo>
                  <a:lnTo>
                    <a:pt x="39" y="298"/>
                  </a:lnTo>
                  <a:lnTo>
                    <a:pt x="38" y="328"/>
                  </a:lnTo>
                  <a:lnTo>
                    <a:pt x="38" y="328"/>
                  </a:lnTo>
                  <a:lnTo>
                    <a:pt x="39" y="359"/>
                  </a:lnTo>
                  <a:lnTo>
                    <a:pt x="43" y="387"/>
                  </a:lnTo>
                  <a:lnTo>
                    <a:pt x="50" y="415"/>
                  </a:lnTo>
                  <a:lnTo>
                    <a:pt x="61" y="442"/>
                  </a:lnTo>
                  <a:lnTo>
                    <a:pt x="73" y="468"/>
                  </a:lnTo>
                  <a:lnTo>
                    <a:pt x="88" y="492"/>
                  </a:lnTo>
                  <a:lnTo>
                    <a:pt x="104" y="513"/>
                  </a:lnTo>
                  <a:lnTo>
                    <a:pt x="123" y="535"/>
                  </a:lnTo>
                  <a:lnTo>
                    <a:pt x="144" y="554"/>
                  </a:lnTo>
                  <a:lnTo>
                    <a:pt x="166" y="570"/>
                  </a:lnTo>
                  <a:lnTo>
                    <a:pt x="190" y="585"/>
                  </a:lnTo>
                  <a:lnTo>
                    <a:pt x="215" y="597"/>
                  </a:lnTo>
                  <a:lnTo>
                    <a:pt x="242" y="606"/>
                  </a:lnTo>
                  <a:lnTo>
                    <a:pt x="270" y="614"/>
                  </a:lnTo>
                  <a:lnTo>
                    <a:pt x="299" y="618"/>
                  </a:lnTo>
                  <a:lnTo>
                    <a:pt x="328" y="619"/>
                  </a:lnTo>
                  <a:lnTo>
                    <a:pt x="328" y="619"/>
                  </a:lnTo>
                  <a:lnTo>
                    <a:pt x="359" y="618"/>
                  </a:lnTo>
                  <a:lnTo>
                    <a:pt x="387" y="614"/>
                  </a:lnTo>
                  <a:lnTo>
                    <a:pt x="415" y="606"/>
                  </a:lnTo>
                  <a:lnTo>
                    <a:pt x="442" y="597"/>
                  </a:lnTo>
                  <a:lnTo>
                    <a:pt x="468" y="585"/>
                  </a:lnTo>
                  <a:lnTo>
                    <a:pt x="492" y="570"/>
                  </a:lnTo>
                  <a:lnTo>
                    <a:pt x="514" y="554"/>
                  </a:lnTo>
                  <a:lnTo>
                    <a:pt x="535" y="535"/>
                  </a:lnTo>
                  <a:lnTo>
                    <a:pt x="554" y="513"/>
                  </a:lnTo>
                  <a:lnTo>
                    <a:pt x="570" y="492"/>
                  </a:lnTo>
                  <a:lnTo>
                    <a:pt x="585" y="468"/>
                  </a:lnTo>
                  <a:lnTo>
                    <a:pt x="597" y="442"/>
                  </a:lnTo>
                  <a:lnTo>
                    <a:pt x="606" y="415"/>
                  </a:lnTo>
                  <a:lnTo>
                    <a:pt x="614" y="387"/>
                  </a:lnTo>
                  <a:lnTo>
                    <a:pt x="618" y="359"/>
                  </a:lnTo>
                  <a:lnTo>
                    <a:pt x="620" y="328"/>
                  </a:lnTo>
                  <a:lnTo>
                    <a:pt x="620" y="328"/>
                  </a:lnTo>
                  <a:lnTo>
                    <a:pt x="618" y="298"/>
                  </a:lnTo>
                  <a:lnTo>
                    <a:pt x="614" y="270"/>
                  </a:lnTo>
                  <a:lnTo>
                    <a:pt x="606" y="242"/>
                  </a:lnTo>
                  <a:lnTo>
                    <a:pt x="597" y="215"/>
                  </a:lnTo>
                  <a:lnTo>
                    <a:pt x="585" y="189"/>
                  </a:lnTo>
                  <a:lnTo>
                    <a:pt x="570" y="165"/>
                  </a:lnTo>
                  <a:lnTo>
                    <a:pt x="554" y="144"/>
                  </a:lnTo>
                  <a:lnTo>
                    <a:pt x="535" y="122"/>
                  </a:lnTo>
                  <a:lnTo>
                    <a:pt x="514" y="103"/>
                  </a:lnTo>
                  <a:lnTo>
                    <a:pt x="492" y="87"/>
                  </a:lnTo>
                  <a:lnTo>
                    <a:pt x="468" y="72"/>
                  </a:lnTo>
                  <a:lnTo>
                    <a:pt x="442" y="60"/>
                  </a:lnTo>
                  <a:lnTo>
                    <a:pt x="415" y="50"/>
                  </a:lnTo>
                  <a:lnTo>
                    <a:pt x="387" y="43"/>
                  </a:lnTo>
                  <a:lnTo>
                    <a:pt x="359" y="39"/>
                  </a:lnTo>
                  <a:lnTo>
                    <a:pt x="328" y="37"/>
                  </a:lnTo>
                  <a:lnTo>
                    <a:pt x="328" y="3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grpSp>
          <p:nvGrpSpPr>
            <p:cNvPr id="81" name="Group 80">
              <a:extLst>
                <a:ext uri="{FF2B5EF4-FFF2-40B4-BE49-F238E27FC236}">
                  <a16:creationId xmlns:a16="http://schemas.microsoft.com/office/drawing/2014/main" id="{F1E5DB13-30A2-4BBE-800E-6A132E71726A}"/>
                </a:ext>
              </a:extLst>
            </p:cNvPr>
            <p:cNvGrpSpPr/>
            <p:nvPr/>
          </p:nvGrpSpPr>
          <p:grpSpPr>
            <a:xfrm>
              <a:off x="555555" y="4192390"/>
              <a:ext cx="343323" cy="343323"/>
              <a:chOff x="5562600" y="4875213"/>
              <a:chExt cx="790575" cy="790575"/>
            </a:xfrm>
            <a:solidFill>
              <a:schemeClr val="tx1"/>
            </a:solidFill>
          </p:grpSpPr>
          <p:sp>
            <p:nvSpPr>
              <p:cNvPr id="82" name="Freeform 55">
                <a:extLst>
                  <a:ext uri="{FF2B5EF4-FFF2-40B4-BE49-F238E27FC236}">
                    <a16:creationId xmlns:a16="http://schemas.microsoft.com/office/drawing/2014/main" id="{E7FBE1FE-97A5-4F01-877C-B9F70BFF5AE0}"/>
                  </a:ext>
                </a:extLst>
              </p:cNvPr>
              <p:cNvSpPr>
                <a:spLocks noEditPoints="1"/>
              </p:cNvSpPr>
              <p:nvPr/>
            </p:nvSpPr>
            <p:spPr bwMode="auto">
              <a:xfrm>
                <a:off x="5800725" y="5116513"/>
                <a:ext cx="311150" cy="311150"/>
              </a:xfrm>
              <a:custGeom>
                <a:avLst/>
                <a:gdLst>
                  <a:gd name="T0" fmla="*/ 47 w 93"/>
                  <a:gd name="T1" fmla="*/ 0 h 93"/>
                  <a:gd name="T2" fmla="*/ 0 w 93"/>
                  <a:gd name="T3" fmla="*/ 46 h 93"/>
                  <a:gd name="T4" fmla="*/ 47 w 93"/>
                  <a:gd name="T5" fmla="*/ 93 h 93"/>
                  <a:gd name="T6" fmla="*/ 93 w 93"/>
                  <a:gd name="T7" fmla="*/ 46 h 93"/>
                  <a:gd name="T8" fmla="*/ 47 w 93"/>
                  <a:gd name="T9" fmla="*/ 0 h 93"/>
                  <a:gd name="T10" fmla="*/ 47 w 93"/>
                  <a:gd name="T11" fmla="*/ 84 h 93"/>
                  <a:gd name="T12" fmla="*/ 10 w 93"/>
                  <a:gd name="T13" fmla="*/ 46 h 93"/>
                  <a:gd name="T14" fmla="*/ 47 w 93"/>
                  <a:gd name="T15" fmla="*/ 9 h 93"/>
                  <a:gd name="T16" fmla="*/ 84 w 93"/>
                  <a:gd name="T17" fmla="*/ 46 h 93"/>
                  <a:gd name="T18" fmla="*/ 47 w 93"/>
                  <a:gd name="T19"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3">
                    <a:moveTo>
                      <a:pt x="47" y="0"/>
                    </a:moveTo>
                    <a:cubicBezTo>
                      <a:pt x="21" y="0"/>
                      <a:pt x="0" y="21"/>
                      <a:pt x="0" y="46"/>
                    </a:cubicBezTo>
                    <a:cubicBezTo>
                      <a:pt x="0" y="72"/>
                      <a:pt x="21" y="93"/>
                      <a:pt x="47" y="93"/>
                    </a:cubicBezTo>
                    <a:cubicBezTo>
                      <a:pt x="72" y="93"/>
                      <a:pt x="93" y="72"/>
                      <a:pt x="93" y="46"/>
                    </a:cubicBezTo>
                    <a:cubicBezTo>
                      <a:pt x="93" y="21"/>
                      <a:pt x="72" y="0"/>
                      <a:pt x="47" y="0"/>
                    </a:cubicBezTo>
                    <a:close/>
                    <a:moveTo>
                      <a:pt x="47" y="84"/>
                    </a:moveTo>
                    <a:cubicBezTo>
                      <a:pt x="26" y="84"/>
                      <a:pt x="10" y="67"/>
                      <a:pt x="10" y="46"/>
                    </a:cubicBezTo>
                    <a:cubicBezTo>
                      <a:pt x="10" y="26"/>
                      <a:pt x="26" y="9"/>
                      <a:pt x="47" y="9"/>
                    </a:cubicBezTo>
                    <a:cubicBezTo>
                      <a:pt x="67" y="9"/>
                      <a:pt x="84" y="26"/>
                      <a:pt x="84" y="46"/>
                    </a:cubicBezTo>
                    <a:cubicBezTo>
                      <a:pt x="84" y="67"/>
                      <a:pt x="67" y="84"/>
                      <a:pt x="47" y="84"/>
                    </a:cubicBezTo>
                    <a:close/>
                  </a:path>
                </a:pathLst>
              </a:custGeom>
              <a:grpFill/>
              <a:ln>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56">
                <a:extLst>
                  <a:ext uri="{FF2B5EF4-FFF2-40B4-BE49-F238E27FC236}">
                    <a16:creationId xmlns:a16="http://schemas.microsoft.com/office/drawing/2014/main" id="{C247DD9E-AAD7-496D-B9C2-5D9C6AA19A50}"/>
                  </a:ext>
                </a:extLst>
              </p:cNvPr>
              <p:cNvSpPr>
                <a:spLocks noEditPoints="1"/>
              </p:cNvSpPr>
              <p:nvPr/>
            </p:nvSpPr>
            <p:spPr bwMode="auto">
              <a:xfrm>
                <a:off x="5562600" y="4875213"/>
                <a:ext cx="790575" cy="790575"/>
              </a:xfrm>
              <a:custGeom>
                <a:avLst/>
                <a:gdLst>
                  <a:gd name="T0" fmla="*/ 230 w 236"/>
                  <a:gd name="T1" fmla="*/ 98 h 236"/>
                  <a:gd name="T2" fmla="*/ 195 w 236"/>
                  <a:gd name="T3" fmla="*/ 75 h 236"/>
                  <a:gd name="T4" fmla="*/ 212 w 236"/>
                  <a:gd name="T5" fmla="*/ 47 h 236"/>
                  <a:gd name="T6" fmla="*/ 183 w 236"/>
                  <a:gd name="T7" fmla="*/ 24 h 236"/>
                  <a:gd name="T8" fmla="*/ 142 w 236"/>
                  <a:gd name="T9" fmla="*/ 33 h 236"/>
                  <a:gd name="T10" fmla="*/ 134 w 236"/>
                  <a:gd name="T11" fmla="*/ 2 h 236"/>
                  <a:gd name="T12" fmla="*/ 97 w 236"/>
                  <a:gd name="T13" fmla="*/ 6 h 236"/>
                  <a:gd name="T14" fmla="*/ 74 w 236"/>
                  <a:gd name="T15" fmla="*/ 41 h 236"/>
                  <a:gd name="T16" fmla="*/ 47 w 236"/>
                  <a:gd name="T17" fmla="*/ 24 h 236"/>
                  <a:gd name="T18" fmla="*/ 33 w 236"/>
                  <a:gd name="T19" fmla="*/ 36 h 236"/>
                  <a:gd name="T20" fmla="*/ 24 w 236"/>
                  <a:gd name="T21" fmla="*/ 53 h 236"/>
                  <a:gd name="T22" fmla="*/ 32 w 236"/>
                  <a:gd name="T23" fmla="*/ 94 h 236"/>
                  <a:gd name="T24" fmla="*/ 1 w 236"/>
                  <a:gd name="T25" fmla="*/ 102 h 236"/>
                  <a:gd name="T26" fmla="*/ 0 w 236"/>
                  <a:gd name="T27" fmla="*/ 120 h 236"/>
                  <a:gd name="T28" fmla="*/ 5 w 236"/>
                  <a:gd name="T29" fmla="*/ 139 h 236"/>
                  <a:gd name="T30" fmla="*/ 40 w 236"/>
                  <a:gd name="T31" fmla="*/ 162 h 236"/>
                  <a:gd name="T32" fmla="*/ 24 w 236"/>
                  <a:gd name="T33" fmla="*/ 190 h 236"/>
                  <a:gd name="T34" fmla="*/ 35 w 236"/>
                  <a:gd name="T35" fmla="*/ 203 h 236"/>
                  <a:gd name="T36" fmla="*/ 52 w 236"/>
                  <a:gd name="T37" fmla="*/ 213 h 236"/>
                  <a:gd name="T38" fmla="*/ 94 w 236"/>
                  <a:gd name="T39" fmla="*/ 204 h 236"/>
                  <a:gd name="T40" fmla="*/ 101 w 236"/>
                  <a:gd name="T41" fmla="*/ 235 h 236"/>
                  <a:gd name="T42" fmla="*/ 134 w 236"/>
                  <a:gd name="T43" fmla="*/ 235 h 236"/>
                  <a:gd name="T44" fmla="*/ 142 w 236"/>
                  <a:gd name="T45" fmla="*/ 204 h 236"/>
                  <a:gd name="T46" fmla="*/ 183 w 236"/>
                  <a:gd name="T47" fmla="*/ 213 h 236"/>
                  <a:gd name="T48" fmla="*/ 212 w 236"/>
                  <a:gd name="T49" fmla="*/ 190 h 236"/>
                  <a:gd name="T50" fmla="*/ 195 w 236"/>
                  <a:gd name="T51" fmla="*/ 162 h 236"/>
                  <a:gd name="T52" fmla="*/ 230 w 236"/>
                  <a:gd name="T53" fmla="*/ 139 h 236"/>
                  <a:gd name="T54" fmla="*/ 236 w 236"/>
                  <a:gd name="T55" fmla="*/ 118 h 236"/>
                  <a:gd name="T56" fmla="*/ 225 w 236"/>
                  <a:gd name="T57" fmla="*/ 130 h 236"/>
                  <a:gd name="T58" fmla="*/ 194 w 236"/>
                  <a:gd name="T59" fmla="*/ 137 h 236"/>
                  <a:gd name="T60" fmla="*/ 185 w 236"/>
                  <a:gd name="T61" fmla="*/ 165 h 236"/>
                  <a:gd name="T62" fmla="*/ 186 w 236"/>
                  <a:gd name="T63" fmla="*/ 203 h 236"/>
                  <a:gd name="T64" fmla="*/ 159 w 236"/>
                  <a:gd name="T65" fmla="*/ 186 h 236"/>
                  <a:gd name="T66" fmla="*/ 133 w 236"/>
                  <a:gd name="T67" fmla="*/ 199 h 236"/>
                  <a:gd name="T68" fmla="*/ 106 w 236"/>
                  <a:gd name="T69" fmla="*/ 226 h 236"/>
                  <a:gd name="T70" fmla="*/ 99 w 236"/>
                  <a:gd name="T71" fmla="*/ 195 h 236"/>
                  <a:gd name="T72" fmla="*/ 71 w 236"/>
                  <a:gd name="T73" fmla="*/ 186 h 236"/>
                  <a:gd name="T74" fmla="*/ 42 w 236"/>
                  <a:gd name="T75" fmla="*/ 196 h 236"/>
                  <a:gd name="T76" fmla="*/ 34 w 236"/>
                  <a:gd name="T77" fmla="*/ 187 h 236"/>
                  <a:gd name="T78" fmla="*/ 50 w 236"/>
                  <a:gd name="T79" fmla="*/ 160 h 236"/>
                  <a:gd name="T80" fmla="*/ 37 w 236"/>
                  <a:gd name="T81" fmla="*/ 133 h 236"/>
                  <a:gd name="T82" fmla="*/ 9 w 236"/>
                  <a:gd name="T83" fmla="*/ 120 h 236"/>
                  <a:gd name="T84" fmla="*/ 10 w 236"/>
                  <a:gd name="T85" fmla="*/ 107 h 236"/>
                  <a:gd name="T86" fmla="*/ 41 w 236"/>
                  <a:gd name="T87" fmla="*/ 100 h 236"/>
                  <a:gd name="T88" fmla="*/ 50 w 236"/>
                  <a:gd name="T89" fmla="*/ 72 h 236"/>
                  <a:gd name="T90" fmla="*/ 40 w 236"/>
                  <a:gd name="T91" fmla="*/ 43 h 236"/>
                  <a:gd name="T92" fmla="*/ 50 w 236"/>
                  <a:gd name="T93" fmla="*/ 34 h 236"/>
                  <a:gd name="T94" fmla="*/ 77 w 236"/>
                  <a:gd name="T95" fmla="*/ 51 h 236"/>
                  <a:gd name="T96" fmla="*/ 103 w 236"/>
                  <a:gd name="T97" fmla="*/ 38 h 236"/>
                  <a:gd name="T98" fmla="*/ 129 w 236"/>
                  <a:gd name="T99" fmla="*/ 11 h 236"/>
                  <a:gd name="T100" fmla="*/ 136 w 236"/>
                  <a:gd name="T101" fmla="*/ 42 h 236"/>
                  <a:gd name="T102" fmla="*/ 164 w 236"/>
                  <a:gd name="T103" fmla="*/ 51 h 236"/>
                  <a:gd name="T104" fmla="*/ 202 w 236"/>
                  <a:gd name="T105" fmla="*/ 50 h 236"/>
                  <a:gd name="T106" fmla="*/ 185 w 236"/>
                  <a:gd name="T107" fmla="*/ 77 h 236"/>
                  <a:gd name="T108" fmla="*/ 198 w 236"/>
                  <a:gd name="T109" fmla="*/ 104 h 236"/>
                  <a:gd name="T110" fmla="*/ 226 w 236"/>
                  <a:gd name="T111"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6" h="236">
                    <a:moveTo>
                      <a:pt x="234" y="102"/>
                    </a:moveTo>
                    <a:cubicBezTo>
                      <a:pt x="234" y="100"/>
                      <a:pt x="232" y="98"/>
                      <a:pt x="230" y="98"/>
                    </a:cubicBezTo>
                    <a:cubicBezTo>
                      <a:pt x="203" y="94"/>
                      <a:pt x="203" y="94"/>
                      <a:pt x="203" y="94"/>
                    </a:cubicBezTo>
                    <a:cubicBezTo>
                      <a:pt x="201" y="88"/>
                      <a:pt x="198" y="81"/>
                      <a:pt x="195" y="75"/>
                    </a:cubicBezTo>
                    <a:cubicBezTo>
                      <a:pt x="212" y="53"/>
                      <a:pt x="212" y="53"/>
                      <a:pt x="212" y="53"/>
                    </a:cubicBezTo>
                    <a:cubicBezTo>
                      <a:pt x="213" y="52"/>
                      <a:pt x="213" y="49"/>
                      <a:pt x="212" y="47"/>
                    </a:cubicBezTo>
                    <a:cubicBezTo>
                      <a:pt x="205" y="39"/>
                      <a:pt x="197" y="31"/>
                      <a:pt x="189" y="24"/>
                    </a:cubicBezTo>
                    <a:cubicBezTo>
                      <a:pt x="187" y="23"/>
                      <a:pt x="185" y="23"/>
                      <a:pt x="183" y="24"/>
                    </a:cubicBezTo>
                    <a:cubicBezTo>
                      <a:pt x="161" y="41"/>
                      <a:pt x="161" y="41"/>
                      <a:pt x="161" y="41"/>
                    </a:cubicBezTo>
                    <a:cubicBezTo>
                      <a:pt x="155" y="38"/>
                      <a:pt x="148" y="35"/>
                      <a:pt x="142" y="33"/>
                    </a:cubicBezTo>
                    <a:cubicBezTo>
                      <a:pt x="138" y="6"/>
                      <a:pt x="138" y="6"/>
                      <a:pt x="138" y="6"/>
                    </a:cubicBezTo>
                    <a:cubicBezTo>
                      <a:pt x="138" y="4"/>
                      <a:pt x="136" y="2"/>
                      <a:pt x="134" y="2"/>
                    </a:cubicBezTo>
                    <a:cubicBezTo>
                      <a:pt x="123" y="0"/>
                      <a:pt x="112" y="0"/>
                      <a:pt x="101" y="2"/>
                    </a:cubicBezTo>
                    <a:cubicBezTo>
                      <a:pt x="99" y="2"/>
                      <a:pt x="98" y="4"/>
                      <a:pt x="97" y="6"/>
                    </a:cubicBezTo>
                    <a:cubicBezTo>
                      <a:pt x="94" y="33"/>
                      <a:pt x="94" y="33"/>
                      <a:pt x="94" y="33"/>
                    </a:cubicBezTo>
                    <a:cubicBezTo>
                      <a:pt x="87" y="35"/>
                      <a:pt x="80" y="38"/>
                      <a:pt x="74" y="41"/>
                    </a:cubicBezTo>
                    <a:cubicBezTo>
                      <a:pt x="52" y="24"/>
                      <a:pt x="52" y="24"/>
                      <a:pt x="52" y="24"/>
                    </a:cubicBezTo>
                    <a:cubicBezTo>
                      <a:pt x="51" y="23"/>
                      <a:pt x="48" y="23"/>
                      <a:pt x="47" y="24"/>
                    </a:cubicBezTo>
                    <a:cubicBezTo>
                      <a:pt x="43" y="27"/>
                      <a:pt x="39" y="31"/>
                      <a:pt x="35" y="34"/>
                    </a:cubicBezTo>
                    <a:cubicBezTo>
                      <a:pt x="33" y="36"/>
                      <a:pt x="33" y="36"/>
                      <a:pt x="33" y="36"/>
                    </a:cubicBezTo>
                    <a:cubicBezTo>
                      <a:pt x="30" y="40"/>
                      <a:pt x="27" y="43"/>
                      <a:pt x="24" y="47"/>
                    </a:cubicBezTo>
                    <a:cubicBezTo>
                      <a:pt x="22" y="49"/>
                      <a:pt x="22" y="51"/>
                      <a:pt x="24" y="53"/>
                    </a:cubicBezTo>
                    <a:cubicBezTo>
                      <a:pt x="40" y="75"/>
                      <a:pt x="40" y="75"/>
                      <a:pt x="40" y="75"/>
                    </a:cubicBezTo>
                    <a:cubicBezTo>
                      <a:pt x="37" y="81"/>
                      <a:pt x="34" y="88"/>
                      <a:pt x="32" y="94"/>
                    </a:cubicBezTo>
                    <a:cubicBezTo>
                      <a:pt x="5" y="98"/>
                      <a:pt x="5" y="98"/>
                      <a:pt x="5" y="98"/>
                    </a:cubicBezTo>
                    <a:cubicBezTo>
                      <a:pt x="3" y="98"/>
                      <a:pt x="1" y="100"/>
                      <a:pt x="1" y="102"/>
                    </a:cubicBezTo>
                    <a:cubicBezTo>
                      <a:pt x="0" y="107"/>
                      <a:pt x="0" y="112"/>
                      <a:pt x="0" y="117"/>
                    </a:cubicBezTo>
                    <a:cubicBezTo>
                      <a:pt x="0" y="120"/>
                      <a:pt x="0" y="120"/>
                      <a:pt x="0" y="120"/>
                    </a:cubicBezTo>
                    <a:cubicBezTo>
                      <a:pt x="0" y="125"/>
                      <a:pt x="0" y="130"/>
                      <a:pt x="1" y="135"/>
                    </a:cubicBezTo>
                    <a:cubicBezTo>
                      <a:pt x="1" y="137"/>
                      <a:pt x="3" y="139"/>
                      <a:pt x="5" y="139"/>
                    </a:cubicBezTo>
                    <a:cubicBezTo>
                      <a:pt x="32" y="142"/>
                      <a:pt x="32" y="142"/>
                      <a:pt x="32" y="142"/>
                    </a:cubicBezTo>
                    <a:cubicBezTo>
                      <a:pt x="34" y="149"/>
                      <a:pt x="37" y="156"/>
                      <a:pt x="40" y="162"/>
                    </a:cubicBezTo>
                    <a:cubicBezTo>
                      <a:pt x="24" y="184"/>
                      <a:pt x="24" y="184"/>
                      <a:pt x="24" y="184"/>
                    </a:cubicBezTo>
                    <a:cubicBezTo>
                      <a:pt x="22" y="185"/>
                      <a:pt x="22" y="188"/>
                      <a:pt x="24" y="190"/>
                    </a:cubicBezTo>
                    <a:cubicBezTo>
                      <a:pt x="27" y="194"/>
                      <a:pt x="30" y="197"/>
                      <a:pt x="33" y="201"/>
                    </a:cubicBezTo>
                    <a:cubicBezTo>
                      <a:pt x="35" y="203"/>
                      <a:pt x="35" y="203"/>
                      <a:pt x="35" y="203"/>
                    </a:cubicBezTo>
                    <a:cubicBezTo>
                      <a:pt x="39" y="206"/>
                      <a:pt x="43" y="210"/>
                      <a:pt x="47" y="213"/>
                    </a:cubicBezTo>
                    <a:cubicBezTo>
                      <a:pt x="48" y="214"/>
                      <a:pt x="51" y="214"/>
                      <a:pt x="52" y="213"/>
                    </a:cubicBezTo>
                    <a:cubicBezTo>
                      <a:pt x="74" y="196"/>
                      <a:pt x="74" y="196"/>
                      <a:pt x="74" y="196"/>
                    </a:cubicBezTo>
                    <a:cubicBezTo>
                      <a:pt x="80" y="199"/>
                      <a:pt x="87" y="202"/>
                      <a:pt x="94" y="204"/>
                    </a:cubicBezTo>
                    <a:cubicBezTo>
                      <a:pt x="97" y="231"/>
                      <a:pt x="97" y="231"/>
                      <a:pt x="97" y="231"/>
                    </a:cubicBezTo>
                    <a:cubicBezTo>
                      <a:pt x="98" y="233"/>
                      <a:pt x="99" y="235"/>
                      <a:pt x="101" y="235"/>
                    </a:cubicBezTo>
                    <a:cubicBezTo>
                      <a:pt x="107" y="236"/>
                      <a:pt x="112" y="236"/>
                      <a:pt x="118" y="236"/>
                    </a:cubicBezTo>
                    <a:cubicBezTo>
                      <a:pt x="123" y="236"/>
                      <a:pt x="128" y="236"/>
                      <a:pt x="134" y="235"/>
                    </a:cubicBezTo>
                    <a:cubicBezTo>
                      <a:pt x="136" y="235"/>
                      <a:pt x="138" y="233"/>
                      <a:pt x="138" y="231"/>
                    </a:cubicBezTo>
                    <a:cubicBezTo>
                      <a:pt x="142" y="204"/>
                      <a:pt x="142" y="204"/>
                      <a:pt x="142" y="204"/>
                    </a:cubicBezTo>
                    <a:cubicBezTo>
                      <a:pt x="148" y="202"/>
                      <a:pt x="155" y="199"/>
                      <a:pt x="161" y="196"/>
                    </a:cubicBezTo>
                    <a:cubicBezTo>
                      <a:pt x="183" y="213"/>
                      <a:pt x="183" y="213"/>
                      <a:pt x="183" y="213"/>
                    </a:cubicBezTo>
                    <a:cubicBezTo>
                      <a:pt x="185" y="214"/>
                      <a:pt x="187" y="214"/>
                      <a:pt x="189" y="213"/>
                    </a:cubicBezTo>
                    <a:cubicBezTo>
                      <a:pt x="197" y="206"/>
                      <a:pt x="205" y="198"/>
                      <a:pt x="212" y="190"/>
                    </a:cubicBezTo>
                    <a:cubicBezTo>
                      <a:pt x="213" y="188"/>
                      <a:pt x="213" y="185"/>
                      <a:pt x="212" y="184"/>
                    </a:cubicBezTo>
                    <a:cubicBezTo>
                      <a:pt x="195" y="162"/>
                      <a:pt x="195" y="162"/>
                      <a:pt x="195" y="162"/>
                    </a:cubicBezTo>
                    <a:cubicBezTo>
                      <a:pt x="198" y="156"/>
                      <a:pt x="201" y="149"/>
                      <a:pt x="203" y="142"/>
                    </a:cubicBezTo>
                    <a:cubicBezTo>
                      <a:pt x="230" y="139"/>
                      <a:pt x="230" y="139"/>
                      <a:pt x="230" y="139"/>
                    </a:cubicBezTo>
                    <a:cubicBezTo>
                      <a:pt x="232" y="139"/>
                      <a:pt x="234" y="137"/>
                      <a:pt x="234" y="135"/>
                    </a:cubicBezTo>
                    <a:cubicBezTo>
                      <a:pt x="235" y="129"/>
                      <a:pt x="236" y="124"/>
                      <a:pt x="236" y="118"/>
                    </a:cubicBezTo>
                    <a:cubicBezTo>
                      <a:pt x="236" y="113"/>
                      <a:pt x="235" y="108"/>
                      <a:pt x="234" y="102"/>
                    </a:cubicBezTo>
                    <a:close/>
                    <a:moveTo>
                      <a:pt x="225" y="130"/>
                    </a:moveTo>
                    <a:cubicBezTo>
                      <a:pt x="198" y="133"/>
                      <a:pt x="198" y="133"/>
                      <a:pt x="198" y="133"/>
                    </a:cubicBezTo>
                    <a:cubicBezTo>
                      <a:pt x="196" y="134"/>
                      <a:pt x="195" y="135"/>
                      <a:pt x="194" y="137"/>
                    </a:cubicBezTo>
                    <a:cubicBezTo>
                      <a:pt x="192" y="145"/>
                      <a:pt x="189" y="153"/>
                      <a:pt x="185" y="160"/>
                    </a:cubicBezTo>
                    <a:cubicBezTo>
                      <a:pt x="184" y="161"/>
                      <a:pt x="184" y="163"/>
                      <a:pt x="185" y="165"/>
                    </a:cubicBezTo>
                    <a:cubicBezTo>
                      <a:pt x="202" y="187"/>
                      <a:pt x="202" y="187"/>
                      <a:pt x="202" y="187"/>
                    </a:cubicBezTo>
                    <a:cubicBezTo>
                      <a:pt x="197" y="192"/>
                      <a:pt x="192" y="198"/>
                      <a:pt x="186" y="203"/>
                    </a:cubicBezTo>
                    <a:cubicBezTo>
                      <a:pt x="164" y="186"/>
                      <a:pt x="164" y="186"/>
                      <a:pt x="164" y="186"/>
                    </a:cubicBezTo>
                    <a:cubicBezTo>
                      <a:pt x="163" y="185"/>
                      <a:pt x="161" y="185"/>
                      <a:pt x="159" y="186"/>
                    </a:cubicBezTo>
                    <a:cubicBezTo>
                      <a:pt x="152" y="190"/>
                      <a:pt x="144" y="193"/>
                      <a:pt x="136" y="195"/>
                    </a:cubicBezTo>
                    <a:cubicBezTo>
                      <a:pt x="134" y="196"/>
                      <a:pt x="133" y="197"/>
                      <a:pt x="133" y="199"/>
                    </a:cubicBezTo>
                    <a:cubicBezTo>
                      <a:pt x="129" y="226"/>
                      <a:pt x="129" y="226"/>
                      <a:pt x="129" y="226"/>
                    </a:cubicBezTo>
                    <a:cubicBezTo>
                      <a:pt x="121" y="227"/>
                      <a:pt x="114" y="227"/>
                      <a:pt x="106" y="226"/>
                    </a:cubicBezTo>
                    <a:cubicBezTo>
                      <a:pt x="103" y="199"/>
                      <a:pt x="103" y="199"/>
                      <a:pt x="103" y="199"/>
                    </a:cubicBezTo>
                    <a:cubicBezTo>
                      <a:pt x="103" y="197"/>
                      <a:pt x="101" y="196"/>
                      <a:pt x="99" y="195"/>
                    </a:cubicBezTo>
                    <a:cubicBezTo>
                      <a:pt x="91" y="193"/>
                      <a:pt x="84" y="190"/>
                      <a:pt x="77" y="186"/>
                    </a:cubicBezTo>
                    <a:cubicBezTo>
                      <a:pt x="75" y="185"/>
                      <a:pt x="73" y="185"/>
                      <a:pt x="71" y="186"/>
                    </a:cubicBezTo>
                    <a:cubicBezTo>
                      <a:pt x="50" y="203"/>
                      <a:pt x="50" y="203"/>
                      <a:pt x="50" y="203"/>
                    </a:cubicBezTo>
                    <a:cubicBezTo>
                      <a:pt x="47" y="201"/>
                      <a:pt x="44" y="198"/>
                      <a:pt x="42" y="196"/>
                    </a:cubicBezTo>
                    <a:cubicBezTo>
                      <a:pt x="40" y="194"/>
                      <a:pt x="40" y="194"/>
                      <a:pt x="40" y="194"/>
                    </a:cubicBezTo>
                    <a:cubicBezTo>
                      <a:pt x="38" y="192"/>
                      <a:pt x="36" y="189"/>
                      <a:pt x="34" y="187"/>
                    </a:cubicBezTo>
                    <a:cubicBezTo>
                      <a:pt x="50" y="165"/>
                      <a:pt x="50" y="165"/>
                      <a:pt x="50" y="165"/>
                    </a:cubicBezTo>
                    <a:cubicBezTo>
                      <a:pt x="51" y="164"/>
                      <a:pt x="51" y="161"/>
                      <a:pt x="50" y="160"/>
                    </a:cubicBezTo>
                    <a:cubicBezTo>
                      <a:pt x="46" y="153"/>
                      <a:pt x="43" y="145"/>
                      <a:pt x="41" y="137"/>
                    </a:cubicBezTo>
                    <a:cubicBezTo>
                      <a:pt x="41" y="135"/>
                      <a:pt x="39" y="134"/>
                      <a:pt x="37" y="133"/>
                    </a:cubicBezTo>
                    <a:cubicBezTo>
                      <a:pt x="10" y="130"/>
                      <a:pt x="10" y="130"/>
                      <a:pt x="10" y="130"/>
                    </a:cubicBezTo>
                    <a:cubicBezTo>
                      <a:pt x="10" y="127"/>
                      <a:pt x="9" y="123"/>
                      <a:pt x="9" y="120"/>
                    </a:cubicBezTo>
                    <a:cubicBezTo>
                      <a:pt x="9" y="117"/>
                      <a:pt x="9" y="117"/>
                      <a:pt x="9" y="117"/>
                    </a:cubicBezTo>
                    <a:cubicBezTo>
                      <a:pt x="9" y="114"/>
                      <a:pt x="10" y="110"/>
                      <a:pt x="10" y="107"/>
                    </a:cubicBezTo>
                    <a:cubicBezTo>
                      <a:pt x="37" y="104"/>
                      <a:pt x="37" y="104"/>
                      <a:pt x="37" y="104"/>
                    </a:cubicBezTo>
                    <a:cubicBezTo>
                      <a:pt x="39" y="103"/>
                      <a:pt x="41" y="102"/>
                      <a:pt x="41" y="100"/>
                    </a:cubicBezTo>
                    <a:cubicBezTo>
                      <a:pt x="43" y="92"/>
                      <a:pt x="46" y="84"/>
                      <a:pt x="50" y="77"/>
                    </a:cubicBezTo>
                    <a:cubicBezTo>
                      <a:pt x="51" y="76"/>
                      <a:pt x="51" y="73"/>
                      <a:pt x="50" y="72"/>
                    </a:cubicBezTo>
                    <a:cubicBezTo>
                      <a:pt x="34" y="50"/>
                      <a:pt x="34" y="50"/>
                      <a:pt x="34" y="50"/>
                    </a:cubicBezTo>
                    <a:cubicBezTo>
                      <a:pt x="36" y="48"/>
                      <a:pt x="38" y="45"/>
                      <a:pt x="40" y="43"/>
                    </a:cubicBezTo>
                    <a:cubicBezTo>
                      <a:pt x="42" y="41"/>
                      <a:pt x="42" y="41"/>
                      <a:pt x="42" y="41"/>
                    </a:cubicBezTo>
                    <a:cubicBezTo>
                      <a:pt x="44" y="39"/>
                      <a:pt x="47" y="36"/>
                      <a:pt x="50" y="34"/>
                    </a:cubicBezTo>
                    <a:cubicBezTo>
                      <a:pt x="71" y="51"/>
                      <a:pt x="71" y="51"/>
                      <a:pt x="71" y="51"/>
                    </a:cubicBezTo>
                    <a:cubicBezTo>
                      <a:pt x="73" y="52"/>
                      <a:pt x="75" y="52"/>
                      <a:pt x="77" y="51"/>
                    </a:cubicBezTo>
                    <a:cubicBezTo>
                      <a:pt x="84" y="47"/>
                      <a:pt x="91" y="44"/>
                      <a:pt x="99" y="42"/>
                    </a:cubicBezTo>
                    <a:cubicBezTo>
                      <a:pt x="101" y="41"/>
                      <a:pt x="103" y="40"/>
                      <a:pt x="103" y="38"/>
                    </a:cubicBezTo>
                    <a:cubicBezTo>
                      <a:pt x="106" y="11"/>
                      <a:pt x="106" y="11"/>
                      <a:pt x="106" y="11"/>
                    </a:cubicBezTo>
                    <a:cubicBezTo>
                      <a:pt x="114" y="10"/>
                      <a:pt x="121" y="10"/>
                      <a:pt x="129" y="11"/>
                    </a:cubicBezTo>
                    <a:cubicBezTo>
                      <a:pt x="133" y="38"/>
                      <a:pt x="133" y="38"/>
                      <a:pt x="133" y="38"/>
                    </a:cubicBezTo>
                    <a:cubicBezTo>
                      <a:pt x="133" y="40"/>
                      <a:pt x="134" y="41"/>
                      <a:pt x="136" y="42"/>
                    </a:cubicBezTo>
                    <a:cubicBezTo>
                      <a:pt x="144" y="44"/>
                      <a:pt x="152" y="47"/>
                      <a:pt x="159" y="51"/>
                    </a:cubicBezTo>
                    <a:cubicBezTo>
                      <a:pt x="161" y="52"/>
                      <a:pt x="163" y="52"/>
                      <a:pt x="164" y="51"/>
                    </a:cubicBezTo>
                    <a:cubicBezTo>
                      <a:pt x="186" y="34"/>
                      <a:pt x="186" y="34"/>
                      <a:pt x="186" y="34"/>
                    </a:cubicBezTo>
                    <a:cubicBezTo>
                      <a:pt x="192" y="39"/>
                      <a:pt x="197" y="44"/>
                      <a:pt x="202" y="50"/>
                    </a:cubicBezTo>
                    <a:cubicBezTo>
                      <a:pt x="185" y="72"/>
                      <a:pt x="185" y="72"/>
                      <a:pt x="185" y="72"/>
                    </a:cubicBezTo>
                    <a:cubicBezTo>
                      <a:pt x="184" y="73"/>
                      <a:pt x="184" y="76"/>
                      <a:pt x="185" y="77"/>
                    </a:cubicBezTo>
                    <a:cubicBezTo>
                      <a:pt x="189" y="84"/>
                      <a:pt x="192" y="92"/>
                      <a:pt x="194" y="100"/>
                    </a:cubicBezTo>
                    <a:cubicBezTo>
                      <a:pt x="195" y="102"/>
                      <a:pt x="196" y="103"/>
                      <a:pt x="198" y="104"/>
                    </a:cubicBezTo>
                    <a:cubicBezTo>
                      <a:pt x="225" y="107"/>
                      <a:pt x="225" y="107"/>
                      <a:pt x="225" y="107"/>
                    </a:cubicBezTo>
                    <a:cubicBezTo>
                      <a:pt x="226" y="111"/>
                      <a:pt x="226" y="115"/>
                      <a:pt x="226" y="118"/>
                    </a:cubicBezTo>
                    <a:cubicBezTo>
                      <a:pt x="226" y="122"/>
                      <a:pt x="226" y="126"/>
                      <a:pt x="225" y="130"/>
                    </a:cubicBezTo>
                    <a:close/>
                  </a:path>
                </a:pathLst>
              </a:custGeom>
              <a:grpFill/>
              <a:ln>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84" name="Rectangle 83">
            <a:extLst>
              <a:ext uri="{FF2B5EF4-FFF2-40B4-BE49-F238E27FC236}">
                <a16:creationId xmlns:a16="http://schemas.microsoft.com/office/drawing/2014/main" id="{A0D23015-EC79-4977-B795-29F114EB1120}"/>
              </a:ext>
            </a:extLst>
          </p:cNvPr>
          <p:cNvSpPr/>
          <p:nvPr/>
        </p:nvSpPr>
        <p:spPr>
          <a:xfrm>
            <a:off x="1333867" y="2323369"/>
            <a:ext cx="4873883" cy="1415772"/>
          </a:xfrm>
          <a:prstGeom prst="rect">
            <a:avLst/>
          </a:prstGeom>
        </p:spPr>
        <p:txBody>
          <a:bodyPr wrap="square">
            <a:spAutoFit/>
          </a:bodyPr>
          <a:lstStyle/>
          <a:p>
            <a:pPr marL="0" marR="0" lvl="0" indent="0" algn="l" defTabSz="121612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Theme:</a:t>
            </a:r>
          </a:p>
          <a:p>
            <a:pPr marL="0" marR="0" lvl="0" indent="0" algn="l" defTabSz="121612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To create a cohesive experience across multiple channels, we created the site using the Cowboys Can theme. This will provide visitors with a similar experience as they move across the channels and provide them with a closer connection to the University. </a:t>
            </a:r>
          </a:p>
        </p:txBody>
      </p:sp>
      <p:cxnSp>
        <p:nvCxnSpPr>
          <p:cNvPr id="85" name="Straight Connector 84">
            <a:extLst>
              <a:ext uri="{FF2B5EF4-FFF2-40B4-BE49-F238E27FC236}">
                <a16:creationId xmlns:a16="http://schemas.microsoft.com/office/drawing/2014/main" id="{DA5793C5-953D-4115-8389-ABE1D6BD7B5C}"/>
              </a:ext>
            </a:extLst>
          </p:cNvPr>
          <p:cNvCxnSpPr>
            <a:cxnSpLocks/>
          </p:cNvCxnSpPr>
          <p:nvPr/>
        </p:nvCxnSpPr>
        <p:spPr>
          <a:xfrm>
            <a:off x="1161704" y="2458720"/>
            <a:ext cx="0" cy="1137920"/>
          </a:xfrm>
          <a:prstGeom prst="line">
            <a:avLst/>
          </a:prstGeom>
          <a:ln w="38100">
            <a:solidFill>
              <a:srgbClr val="FFC425"/>
            </a:solidFill>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F1258210-7732-4705-A5DA-FFEB89832835}"/>
              </a:ext>
            </a:extLst>
          </p:cNvPr>
          <p:cNvGrpSpPr/>
          <p:nvPr/>
        </p:nvGrpSpPr>
        <p:grpSpPr>
          <a:xfrm>
            <a:off x="406160" y="2733366"/>
            <a:ext cx="522288" cy="522288"/>
            <a:chOff x="465847" y="4103146"/>
            <a:chExt cx="522288" cy="522288"/>
          </a:xfrm>
        </p:grpSpPr>
        <p:sp>
          <p:nvSpPr>
            <p:cNvPr id="87" name="Freeform 73">
              <a:extLst>
                <a:ext uri="{FF2B5EF4-FFF2-40B4-BE49-F238E27FC236}">
                  <a16:creationId xmlns:a16="http://schemas.microsoft.com/office/drawing/2014/main" id="{A3EADD66-09ED-4DA4-AD80-DA1817248E81}"/>
                </a:ext>
              </a:extLst>
            </p:cNvPr>
            <p:cNvSpPr>
              <a:spLocks noEditPoints="1"/>
            </p:cNvSpPr>
            <p:nvPr/>
          </p:nvSpPr>
          <p:spPr bwMode="auto">
            <a:xfrm>
              <a:off x="465847" y="4103146"/>
              <a:ext cx="522288" cy="522288"/>
            </a:xfrm>
            <a:custGeom>
              <a:avLst/>
              <a:gdLst>
                <a:gd name="T0" fmla="*/ 312 w 657"/>
                <a:gd name="T1" fmla="*/ 657 h 657"/>
                <a:gd name="T2" fmla="*/ 262 w 657"/>
                <a:gd name="T3" fmla="*/ 650 h 657"/>
                <a:gd name="T4" fmla="*/ 200 w 657"/>
                <a:gd name="T5" fmla="*/ 632 h 657"/>
                <a:gd name="T6" fmla="*/ 120 w 657"/>
                <a:gd name="T7" fmla="*/ 582 h 657"/>
                <a:gd name="T8" fmla="*/ 57 w 657"/>
                <a:gd name="T9" fmla="*/ 512 h 657"/>
                <a:gd name="T10" fmla="*/ 15 w 657"/>
                <a:gd name="T11" fmla="*/ 426 h 657"/>
                <a:gd name="T12" fmla="*/ 4 w 657"/>
                <a:gd name="T13" fmla="*/ 379 h 657"/>
                <a:gd name="T14" fmla="*/ 0 w 657"/>
                <a:gd name="T15" fmla="*/ 328 h 657"/>
                <a:gd name="T16" fmla="*/ 2 w 657"/>
                <a:gd name="T17" fmla="*/ 294 h 657"/>
                <a:gd name="T18" fmla="*/ 10 w 657"/>
                <a:gd name="T19" fmla="*/ 246 h 657"/>
                <a:gd name="T20" fmla="*/ 39 w 657"/>
                <a:gd name="T21" fmla="*/ 172 h 657"/>
                <a:gd name="T22" fmla="*/ 96 w 657"/>
                <a:gd name="T23" fmla="*/ 95 h 657"/>
                <a:gd name="T24" fmla="*/ 172 w 657"/>
                <a:gd name="T25" fmla="*/ 39 h 657"/>
                <a:gd name="T26" fmla="*/ 246 w 657"/>
                <a:gd name="T27" fmla="*/ 9 h 657"/>
                <a:gd name="T28" fmla="*/ 295 w 657"/>
                <a:gd name="T29" fmla="*/ 1 h 657"/>
                <a:gd name="T30" fmla="*/ 328 w 657"/>
                <a:gd name="T31" fmla="*/ 0 h 657"/>
                <a:gd name="T32" fmla="*/ 379 w 657"/>
                <a:gd name="T33" fmla="*/ 4 h 657"/>
                <a:gd name="T34" fmla="*/ 426 w 657"/>
                <a:gd name="T35" fmla="*/ 15 h 657"/>
                <a:gd name="T36" fmla="*/ 512 w 657"/>
                <a:gd name="T37" fmla="*/ 56 h 657"/>
                <a:gd name="T38" fmla="*/ 582 w 657"/>
                <a:gd name="T39" fmla="*/ 119 h 657"/>
                <a:gd name="T40" fmla="*/ 632 w 657"/>
                <a:gd name="T41" fmla="*/ 200 h 657"/>
                <a:gd name="T42" fmla="*/ 651 w 657"/>
                <a:gd name="T43" fmla="*/ 262 h 657"/>
                <a:gd name="T44" fmla="*/ 657 w 657"/>
                <a:gd name="T45" fmla="*/ 312 h 657"/>
                <a:gd name="T46" fmla="*/ 657 w 657"/>
                <a:gd name="T47" fmla="*/ 345 h 657"/>
                <a:gd name="T48" fmla="*/ 651 w 657"/>
                <a:gd name="T49" fmla="*/ 395 h 657"/>
                <a:gd name="T50" fmla="*/ 632 w 657"/>
                <a:gd name="T51" fmla="*/ 457 h 657"/>
                <a:gd name="T52" fmla="*/ 582 w 657"/>
                <a:gd name="T53" fmla="*/ 537 h 657"/>
                <a:gd name="T54" fmla="*/ 512 w 657"/>
                <a:gd name="T55" fmla="*/ 601 h 657"/>
                <a:gd name="T56" fmla="*/ 426 w 657"/>
                <a:gd name="T57" fmla="*/ 642 h 657"/>
                <a:gd name="T58" fmla="*/ 379 w 657"/>
                <a:gd name="T59" fmla="*/ 653 h 657"/>
                <a:gd name="T60" fmla="*/ 328 w 657"/>
                <a:gd name="T61" fmla="*/ 657 h 657"/>
                <a:gd name="T62" fmla="*/ 328 w 657"/>
                <a:gd name="T63" fmla="*/ 37 h 657"/>
                <a:gd name="T64" fmla="*/ 242 w 657"/>
                <a:gd name="T65" fmla="*/ 50 h 657"/>
                <a:gd name="T66" fmla="*/ 166 w 657"/>
                <a:gd name="T67" fmla="*/ 87 h 657"/>
                <a:gd name="T68" fmla="*/ 104 w 657"/>
                <a:gd name="T69" fmla="*/ 144 h 657"/>
                <a:gd name="T70" fmla="*/ 61 w 657"/>
                <a:gd name="T71" fmla="*/ 215 h 657"/>
                <a:gd name="T72" fmla="*/ 39 w 657"/>
                <a:gd name="T73" fmla="*/ 298 h 657"/>
                <a:gd name="T74" fmla="*/ 39 w 657"/>
                <a:gd name="T75" fmla="*/ 359 h 657"/>
                <a:gd name="T76" fmla="*/ 61 w 657"/>
                <a:gd name="T77" fmla="*/ 442 h 657"/>
                <a:gd name="T78" fmla="*/ 104 w 657"/>
                <a:gd name="T79" fmla="*/ 513 h 657"/>
                <a:gd name="T80" fmla="*/ 166 w 657"/>
                <a:gd name="T81" fmla="*/ 570 h 657"/>
                <a:gd name="T82" fmla="*/ 242 w 657"/>
                <a:gd name="T83" fmla="*/ 606 h 657"/>
                <a:gd name="T84" fmla="*/ 328 w 657"/>
                <a:gd name="T85" fmla="*/ 619 h 657"/>
                <a:gd name="T86" fmla="*/ 387 w 657"/>
                <a:gd name="T87" fmla="*/ 614 h 657"/>
                <a:gd name="T88" fmla="*/ 468 w 657"/>
                <a:gd name="T89" fmla="*/ 585 h 657"/>
                <a:gd name="T90" fmla="*/ 535 w 657"/>
                <a:gd name="T91" fmla="*/ 535 h 657"/>
                <a:gd name="T92" fmla="*/ 585 w 657"/>
                <a:gd name="T93" fmla="*/ 468 h 657"/>
                <a:gd name="T94" fmla="*/ 614 w 657"/>
                <a:gd name="T95" fmla="*/ 387 h 657"/>
                <a:gd name="T96" fmla="*/ 620 w 657"/>
                <a:gd name="T97" fmla="*/ 328 h 657"/>
                <a:gd name="T98" fmla="*/ 606 w 657"/>
                <a:gd name="T99" fmla="*/ 242 h 657"/>
                <a:gd name="T100" fmla="*/ 570 w 657"/>
                <a:gd name="T101" fmla="*/ 165 h 657"/>
                <a:gd name="T102" fmla="*/ 514 w 657"/>
                <a:gd name="T103" fmla="*/ 103 h 657"/>
                <a:gd name="T104" fmla="*/ 442 w 657"/>
                <a:gd name="T105" fmla="*/ 60 h 657"/>
                <a:gd name="T106" fmla="*/ 359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8" y="657"/>
                  </a:moveTo>
                  <a:lnTo>
                    <a:pt x="328" y="657"/>
                  </a:lnTo>
                  <a:lnTo>
                    <a:pt x="312" y="657"/>
                  </a:lnTo>
                  <a:lnTo>
                    <a:pt x="295" y="656"/>
                  </a:lnTo>
                  <a:lnTo>
                    <a:pt x="278" y="653"/>
                  </a:lnTo>
                  <a:lnTo>
                    <a:pt x="262" y="650"/>
                  </a:lnTo>
                  <a:lnTo>
                    <a:pt x="246" y="646"/>
                  </a:lnTo>
                  <a:lnTo>
                    <a:pt x="231" y="642"/>
                  </a:lnTo>
                  <a:lnTo>
                    <a:pt x="200" y="632"/>
                  </a:lnTo>
                  <a:lnTo>
                    <a:pt x="172" y="618"/>
                  </a:lnTo>
                  <a:lnTo>
                    <a:pt x="145" y="601"/>
                  </a:lnTo>
                  <a:lnTo>
                    <a:pt x="120" y="582"/>
                  </a:lnTo>
                  <a:lnTo>
                    <a:pt x="96" y="560"/>
                  </a:lnTo>
                  <a:lnTo>
                    <a:pt x="75" y="537"/>
                  </a:lnTo>
                  <a:lnTo>
                    <a:pt x="57" y="512"/>
                  </a:lnTo>
                  <a:lnTo>
                    <a:pt x="39" y="485"/>
                  </a:lnTo>
                  <a:lnTo>
                    <a:pt x="26" y="457"/>
                  </a:lnTo>
                  <a:lnTo>
                    <a:pt x="15" y="426"/>
                  </a:lnTo>
                  <a:lnTo>
                    <a:pt x="10" y="411"/>
                  </a:lnTo>
                  <a:lnTo>
                    <a:pt x="7" y="395"/>
                  </a:lnTo>
                  <a:lnTo>
                    <a:pt x="4" y="379"/>
                  </a:lnTo>
                  <a:lnTo>
                    <a:pt x="2" y="361"/>
                  </a:lnTo>
                  <a:lnTo>
                    <a:pt x="0" y="345"/>
                  </a:lnTo>
                  <a:lnTo>
                    <a:pt x="0" y="328"/>
                  </a:lnTo>
                  <a:lnTo>
                    <a:pt x="0" y="328"/>
                  </a:lnTo>
                  <a:lnTo>
                    <a:pt x="0" y="312"/>
                  </a:lnTo>
                  <a:lnTo>
                    <a:pt x="2" y="294"/>
                  </a:lnTo>
                  <a:lnTo>
                    <a:pt x="4" y="278"/>
                  </a:lnTo>
                  <a:lnTo>
                    <a:pt x="7" y="262"/>
                  </a:lnTo>
                  <a:lnTo>
                    <a:pt x="10" y="246"/>
                  </a:lnTo>
                  <a:lnTo>
                    <a:pt x="15" y="231"/>
                  </a:lnTo>
                  <a:lnTo>
                    <a:pt x="26" y="200"/>
                  </a:lnTo>
                  <a:lnTo>
                    <a:pt x="39" y="172"/>
                  </a:lnTo>
                  <a:lnTo>
                    <a:pt x="57" y="145"/>
                  </a:lnTo>
                  <a:lnTo>
                    <a:pt x="75" y="119"/>
                  </a:lnTo>
                  <a:lnTo>
                    <a:pt x="96" y="95"/>
                  </a:lnTo>
                  <a:lnTo>
                    <a:pt x="120" y="75"/>
                  </a:lnTo>
                  <a:lnTo>
                    <a:pt x="145" y="56"/>
                  </a:lnTo>
                  <a:lnTo>
                    <a:pt x="172" y="39"/>
                  </a:lnTo>
                  <a:lnTo>
                    <a:pt x="200" y="25"/>
                  </a:lnTo>
                  <a:lnTo>
                    <a:pt x="231" y="15"/>
                  </a:lnTo>
                  <a:lnTo>
                    <a:pt x="246" y="9"/>
                  </a:lnTo>
                  <a:lnTo>
                    <a:pt x="262" y="7"/>
                  </a:lnTo>
                  <a:lnTo>
                    <a:pt x="278" y="4"/>
                  </a:lnTo>
                  <a:lnTo>
                    <a:pt x="295" y="1"/>
                  </a:lnTo>
                  <a:lnTo>
                    <a:pt x="312" y="0"/>
                  </a:lnTo>
                  <a:lnTo>
                    <a:pt x="328" y="0"/>
                  </a:lnTo>
                  <a:lnTo>
                    <a:pt x="328" y="0"/>
                  </a:lnTo>
                  <a:lnTo>
                    <a:pt x="346" y="0"/>
                  </a:lnTo>
                  <a:lnTo>
                    <a:pt x="362" y="1"/>
                  </a:lnTo>
                  <a:lnTo>
                    <a:pt x="379" y="4"/>
                  </a:lnTo>
                  <a:lnTo>
                    <a:pt x="395" y="7"/>
                  </a:lnTo>
                  <a:lnTo>
                    <a:pt x="411" y="9"/>
                  </a:lnTo>
                  <a:lnTo>
                    <a:pt x="426" y="15"/>
                  </a:lnTo>
                  <a:lnTo>
                    <a:pt x="457" y="25"/>
                  </a:lnTo>
                  <a:lnTo>
                    <a:pt x="485" y="39"/>
                  </a:lnTo>
                  <a:lnTo>
                    <a:pt x="512" y="56"/>
                  </a:lnTo>
                  <a:lnTo>
                    <a:pt x="538" y="75"/>
                  </a:lnTo>
                  <a:lnTo>
                    <a:pt x="561" y="95"/>
                  </a:lnTo>
                  <a:lnTo>
                    <a:pt x="582" y="119"/>
                  </a:lnTo>
                  <a:lnTo>
                    <a:pt x="601" y="145"/>
                  </a:lnTo>
                  <a:lnTo>
                    <a:pt x="618" y="172"/>
                  </a:lnTo>
                  <a:lnTo>
                    <a:pt x="632" y="200"/>
                  </a:lnTo>
                  <a:lnTo>
                    <a:pt x="643" y="231"/>
                  </a:lnTo>
                  <a:lnTo>
                    <a:pt x="648" y="246"/>
                  </a:lnTo>
                  <a:lnTo>
                    <a:pt x="651" y="262"/>
                  </a:lnTo>
                  <a:lnTo>
                    <a:pt x="653" y="278"/>
                  </a:lnTo>
                  <a:lnTo>
                    <a:pt x="656" y="294"/>
                  </a:lnTo>
                  <a:lnTo>
                    <a:pt x="657" y="312"/>
                  </a:lnTo>
                  <a:lnTo>
                    <a:pt x="657" y="328"/>
                  </a:lnTo>
                  <a:lnTo>
                    <a:pt x="657" y="328"/>
                  </a:lnTo>
                  <a:lnTo>
                    <a:pt x="657" y="345"/>
                  </a:lnTo>
                  <a:lnTo>
                    <a:pt x="656" y="361"/>
                  </a:lnTo>
                  <a:lnTo>
                    <a:pt x="653" y="379"/>
                  </a:lnTo>
                  <a:lnTo>
                    <a:pt x="651" y="395"/>
                  </a:lnTo>
                  <a:lnTo>
                    <a:pt x="648" y="411"/>
                  </a:lnTo>
                  <a:lnTo>
                    <a:pt x="643" y="426"/>
                  </a:lnTo>
                  <a:lnTo>
                    <a:pt x="632" y="457"/>
                  </a:lnTo>
                  <a:lnTo>
                    <a:pt x="618" y="485"/>
                  </a:lnTo>
                  <a:lnTo>
                    <a:pt x="601" y="512"/>
                  </a:lnTo>
                  <a:lnTo>
                    <a:pt x="582" y="537"/>
                  </a:lnTo>
                  <a:lnTo>
                    <a:pt x="561" y="560"/>
                  </a:lnTo>
                  <a:lnTo>
                    <a:pt x="538" y="582"/>
                  </a:lnTo>
                  <a:lnTo>
                    <a:pt x="512" y="601"/>
                  </a:lnTo>
                  <a:lnTo>
                    <a:pt x="485" y="618"/>
                  </a:lnTo>
                  <a:lnTo>
                    <a:pt x="457" y="632"/>
                  </a:lnTo>
                  <a:lnTo>
                    <a:pt x="426" y="642"/>
                  </a:lnTo>
                  <a:lnTo>
                    <a:pt x="411" y="646"/>
                  </a:lnTo>
                  <a:lnTo>
                    <a:pt x="395" y="650"/>
                  </a:lnTo>
                  <a:lnTo>
                    <a:pt x="379" y="653"/>
                  </a:lnTo>
                  <a:lnTo>
                    <a:pt x="362" y="656"/>
                  </a:lnTo>
                  <a:lnTo>
                    <a:pt x="346" y="657"/>
                  </a:lnTo>
                  <a:lnTo>
                    <a:pt x="328" y="657"/>
                  </a:lnTo>
                  <a:lnTo>
                    <a:pt x="328" y="657"/>
                  </a:lnTo>
                  <a:close/>
                  <a:moveTo>
                    <a:pt x="328" y="37"/>
                  </a:moveTo>
                  <a:lnTo>
                    <a:pt x="328" y="37"/>
                  </a:lnTo>
                  <a:lnTo>
                    <a:pt x="299" y="39"/>
                  </a:lnTo>
                  <a:lnTo>
                    <a:pt x="270" y="43"/>
                  </a:lnTo>
                  <a:lnTo>
                    <a:pt x="242" y="50"/>
                  </a:lnTo>
                  <a:lnTo>
                    <a:pt x="215" y="60"/>
                  </a:lnTo>
                  <a:lnTo>
                    <a:pt x="190" y="72"/>
                  </a:lnTo>
                  <a:lnTo>
                    <a:pt x="166" y="87"/>
                  </a:lnTo>
                  <a:lnTo>
                    <a:pt x="144" y="103"/>
                  </a:lnTo>
                  <a:lnTo>
                    <a:pt x="123" y="122"/>
                  </a:lnTo>
                  <a:lnTo>
                    <a:pt x="104" y="144"/>
                  </a:lnTo>
                  <a:lnTo>
                    <a:pt x="88" y="165"/>
                  </a:lnTo>
                  <a:lnTo>
                    <a:pt x="73" y="189"/>
                  </a:lnTo>
                  <a:lnTo>
                    <a:pt x="61" y="215"/>
                  </a:lnTo>
                  <a:lnTo>
                    <a:pt x="50" y="242"/>
                  </a:lnTo>
                  <a:lnTo>
                    <a:pt x="43" y="270"/>
                  </a:lnTo>
                  <a:lnTo>
                    <a:pt x="39" y="298"/>
                  </a:lnTo>
                  <a:lnTo>
                    <a:pt x="38" y="328"/>
                  </a:lnTo>
                  <a:lnTo>
                    <a:pt x="38" y="328"/>
                  </a:lnTo>
                  <a:lnTo>
                    <a:pt x="39" y="359"/>
                  </a:lnTo>
                  <a:lnTo>
                    <a:pt x="43" y="387"/>
                  </a:lnTo>
                  <a:lnTo>
                    <a:pt x="50" y="415"/>
                  </a:lnTo>
                  <a:lnTo>
                    <a:pt x="61" y="442"/>
                  </a:lnTo>
                  <a:lnTo>
                    <a:pt x="73" y="468"/>
                  </a:lnTo>
                  <a:lnTo>
                    <a:pt x="88" y="492"/>
                  </a:lnTo>
                  <a:lnTo>
                    <a:pt x="104" y="513"/>
                  </a:lnTo>
                  <a:lnTo>
                    <a:pt x="123" y="535"/>
                  </a:lnTo>
                  <a:lnTo>
                    <a:pt x="144" y="554"/>
                  </a:lnTo>
                  <a:lnTo>
                    <a:pt x="166" y="570"/>
                  </a:lnTo>
                  <a:lnTo>
                    <a:pt x="190" y="585"/>
                  </a:lnTo>
                  <a:lnTo>
                    <a:pt x="215" y="597"/>
                  </a:lnTo>
                  <a:lnTo>
                    <a:pt x="242" y="606"/>
                  </a:lnTo>
                  <a:lnTo>
                    <a:pt x="270" y="614"/>
                  </a:lnTo>
                  <a:lnTo>
                    <a:pt x="299" y="618"/>
                  </a:lnTo>
                  <a:lnTo>
                    <a:pt x="328" y="619"/>
                  </a:lnTo>
                  <a:lnTo>
                    <a:pt x="328" y="619"/>
                  </a:lnTo>
                  <a:lnTo>
                    <a:pt x="359" y="618"/>
                  </a:lnTo>
                  <a:lnTo>
                    <a:pt x="387" y="614"/>
                  </a:lnTo>
                  <a:lnTo>
                    <a:pt x="415" y="606"/>
                  </a:lnTo>
                  <a:lnTo>
                    <a:pt x="442" y="597"/>
                  </a:lnTo>
                  <a:lnTo>
                    <a:pt x="468" y="585"/>
                  </a:lnTo>
                  <a:lnTo>
                    <a:pt x="492" y="570"/>
                  </a:lnTo>
                  <a:lnTo>
                    <a:pt x="514" y="554"/>
                  </a:lnTo>
                  <a:lnTo>
                    <a:pt x="535" y="535"/>
                  </a:lnTo>
                  <a:lnTo>
                    <a:pt x="554" y="513"/>
                  </a:lnTo>
                  <a:lnTo>
                    <a:pt x="570" y="492"/>
                  </a:lnTo>
                  <a:lnTo>
                    <a:pt x="585" y="468"/>
                  </a:lnTo>
                  <a:lnTo>
                    <a:pt x="597" y="442"/>
                  </a:lnTo>
                  <a:lnTo>
                    <a:pt x="606" y="415"/>
                  </a:lnTo>
                  <a:lnTo>
                    <a:pt x="614" y="387"/>
                  </a:lnTo>
                  <a:lnTo>
                    <a:pt x="618" y="359"/>
                  </a:lnTo>
                  <a:lnTo>
                    <a:pt x="620" y="328"/>
                  </a:lnTo>
                  <a:lnTo>
                    <a:pt x="620" y="328"/>
                  </a:lnTo>
                  <a:lnTo>
                    <a:pt x="618" y="298"/>
                  </a:lnTo>
                  <a:lnTo>
                    <a:pt x="614" y="270"/>
                  </a:lnTo>
                  <a:lnTo>
                    <a:pt x="606" y="242"/>
                  </a:lnTo>
                  <a:lnTo>
                    <a:pt x="597" y="215"/>
                  </a:lnTo>
                  <a:lnTo>
                    <a:pt x="585" y="189"/>
                  </a:lnTo>
                  <a:lnTo>
                    <a:pt x="570" y="165"/>
                  </a:lnTo>
                  <a:lnTo>
                    <a:pt x="554" y="144"/>
                  </a:lnTo>
                  <a:lnTo>
                    <a:pt x="535" y="122"/>
                  </a:lnTo>
                  <a:lnTo>
                    <a:pt x="514" y="103"/>
                  </a:lnTo>
                  <a:lnTo>
                    <a:pt x="492" y="87"/>
                  </a:lnTo>
                  <a:lnTo>
                    <a:pt x="468" y="72"/>
                  </a:lnTo>
                  <a:lnTo>
                    <a:pt x="442" y="60"/>
                  </a:lnTo>
                  <a:lnTo>
                    <a:pt x="415" y="50"/>
                  </a:lnTo>
                  <a:lnTo>
                    <a:pt x="387" y="43"/>
                  </a:lnTo>
                  <a:lnTo>
                    <a:pt x="359" y="39"/>
                  </a:lnTo>
                  <a:lnTo>
                    <a:pt x="328" y="37"/>
                  </a:lnTo>
                  <a:lnTo>
                    <a:pt x="328" y="3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grpSp>
          <p:nvGrpSpPr>
            <p:cNvPr id="88" name="Group 87">
              <a:extLst>
                <a:ext uri="{FF2B5EF4-FFF2-40B4-BE49-F238E27FC236}">
                  <a16:creationId xmlns:a16="http://schemas.microsoft.com/office/drawing/2014/main" id="{FFEF57AB-0C16-42BC-AEE5-331DFB6DFA61}"/>
                </a:ext>
              </a:extLst>
            </p:cNvPr>
            <p:cNvGrpSpPr/>
            <p:nvPr/>
          </p:nvGrpSpPr>
          <p:grpSpPr>
            <a:xfrm>
              <a:off x="555555" y="4192390"/>
              <a:ext cx="343323" cy="343323"/>
              <a:chOff x="5562600" y="4875213"/>
              <a:chExt cx="790575" cy="790575"/>
            </a:xfrm>
            <a:solidFill>
              <a:schemeClr val="tx1"/>
            </a:solidFill>
          </p:grpSpPr>
          <p:sp>
            <p:nvSpPr>
              <p:cNvPr id="89" name="Freeform 55">
                <a:extLst>
                  <a:ext uri="{FF2B5EF4-FFF2-40B4-BE49-F238E27FC236}">
                    <a16:creationId xmlns:a16="http://schemas.microsoft.com/office/drawing/2014/main" id="{D73A9A29-54D8-429B-A375-7EC7D38C0F30}"/>
                  </a:ext>
                </a:extLst>
              </p:cNvPr>
              <p:cNvSpPr>
                <a:spLocks noEditPoints="1"/>
              </p:cNvSpPr>
              <p:nvPr/>
            </p:nvSpPr>
            <p:spPr bwMode="auto">
              <a:xfrm>
                <a:off x="5800725" y="5116513"/>
                <a:ext cx="311150" cy="311150"/>
              </a:xfrm>
              <a:custGeom>
                <a:avLst/>
                <a:gdLst>
                  <a:gd name="T0" fmla="*/ 47 w 93"/>
                  <a:gd name="T1" fmla="*/ 0 h 93"/>
                  <a:gd name="T2" fmla="*/ 0 w 93"/>
                  <a:gd name="T3" fmla="*/ 46 h 93"/>
                  <a:gd name="T4" fmla="*/ 47 w 93"/>
                  <a:gd name="T5" fmla="*/ 93 h 93"/>
                  <a:gd name="T6" fmla="*/ 93 w 93"/>
                  <a:gd name="T7" fmla="*/ 46 h 93"/>
                  <a:gd name="T8" fmla="*/ 47 w 93"/>
                  <a:gd name="T9" fmla="*/ 0 h 93"/>
                  <a:gd name="T10" fmla="*/ 47 w 93"/>
                  <a:gd name="T11" fmla="*/ 84 h 93"/>
                  <a:gd name="T12" fmla="*/ 10 w 93"/>
                  <a:gd name="T13" fmla="*/ 46 h 93"/>
                  <a:gd name="T14" fmla="*/ 47 w 93"/>
                  <a:gd name="T15" fmla="*/ 9 h 93"/>
                  <a:gd name="T16" fmla="*/ 84 w 93"/>
                  <a:gd name="T17" fmla="*/ 46 h 93"/>
                  <a:gd name="T18" fmla="*/ 47 w 93"/>
                  <a:gd name="T19"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3">
                    <a:moveTo>
                      <a:pt x="47" y="0"/>
                    </a:moveTo>
                    <a:cubicBezTo>
                      <a:pt x="21" y="0"/>
                      <a:pt x="0" y="21"/>
                      <a:pt x="0" y="46"/>
                    </a:cubicBezTo>
                    <a:cubicBezTo>
                      <a:pt x="0" y="72"/>
                      <a:pt x="21" y="93"/>
                      <a:pt x="47" y="93"/>
                    </a:cubicBezTo>
                    <a:cubicBezTo>
                      <a:pt x="72" y="93"/>
                      <a:pt x="93" y="72"/>
                      <a:pt x="93" y="46"/>
                    </a:cubicBezTo>
                    <a:cubicBezTo>
                      <a:pt x="93" y="21"/>
                      <a:pt x="72" y="0"/>
                      <a:pt x="47" y="0"/>
                    </a:cubicBezTo>
                    <a:close/>
                    <a:moveTo>
                      <a:pt x="47" y="84"/>
                    </a:moveTo>
                    <a:cubicBezTo>
                      <a:pt x="26" y="84"/>
                      <a:pt x="10" y="67"/>
                      <a:pt x="10" y="46"/>
                    </a:cubicBezTo>
                    <a:cubicBezTo>
                      <a:pt x="10" y="26"/>
                      <a:pt x="26" y="9"/>
                      <a:pt x="47" y="9"/>
                    </a:cubicBezTo>
                    <a:cubicBezTo>
                      <a:pt x="67" y="9"/>
                      <a:pt x="84" y="26"/>
                      <a:pt x="84" y="46"/>
                    </a:cubicBezTo>
                    <a:cubicBezTo>
                      <a:pt x="84" y="67"/>
                      <a:pt x="67" y="84"/>
                      <a:pt x="47" y="84"/>
                    </a:cubicBezTo>
                    <a:close/>
                  </a:path>
                </a:pathLst>
              </a:custGeom>
              <a:grpFill/>
              <a:ln>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56">
                <a:extLst>
                  <a:ext uri="{FF2B5EF4-FFF2-40B4-BE49-F238E27FC236}">
                    <a16:creationId xmlns:a16="http://schemas.microsoft.com/office/drawing/2014/main" id="{F7D7A843-8D97-4C0C-BDD7-E469DDA6D1A8}"/>
                  </a:ext>
                </a:extLst>
              </p:cNvPr>
              <p:cNvSpPr>
                <a:spLocks noEditPoints="1"/>
              </p:cNvSpPr>
              <p:nvPr/>
            </p:nvSpPr>
            <p:spPr bwMode="auto">
              <a:xfrm>
                <a:off x="5562600" y="4875213"/>
                <a:ext cx="790575" cy="790575"/>
              </a:xfrm>
              <a:custGeom>
                <a:avLst/>
                <a:gdLst>
                  <a:gd name="T0" fmla="*/ 230 w 236"/>
                  <a:gd name="T1" fmla="*/ 98 h 236"/>
                  <a:gd name="T2" fmla="*/ 195 w 236"/>
                  <a:gd name="T3" fmla="*/ 75 h 236"/>
                  <a:gd name="T4" fmla="*/ 212 w 236"/>
                  <a:gd name="T5" fmla="*/ 47 h 236"/>
                  <a:gd name="T6" fmla="*/ 183 w 236"/>
                  <a:gd name="T7" fmla="*/ 24 h 236"/>
                  <a:gd name="T8" fmla="*/ 142 w 236"/>
                  <a:gd name="T9" fmla="*/ 33 h 236"/>
                  <a:gd name="T10" fmla="*/ 134 w 236"/>
                  <a:gd name="T11" fmla="*/ 2 h 236"/>
                  <a:gd name="T12" fmla="*/ 97 w 236"/>
                  <a:gd name="T13" fmla="*/ 6 h 236"/>
                  <a:gd name="T14" fmla="*/ 74 w 236"/>
                  <a:gd name="T15" fmla="*/ 41 h 236"/>
                  <a:gd name="T16" fmla="*/ 47 w 236"/>
                  <a:gd name="T17" fmla="*/ 24 h 236"/>
                  <a:gd name="T18" fmla="*/ 33 w 236"/>
                  <a:gd name="T19" fmla="*/ 36 h 236"/>
                  <a:gd name="T20" fmla="*/ 24 w 236"/>
                  <a:gd name="T21" fmla="*/ 53 h 236"/>
                  <a:gd name="T22" fmla="*/ 32 w 236"/>
                  <a:gd name="T23" fmla="*/ 94 h 236"/>
                  <a:gd name="T24" fmla="*/ 1 w 236"/>
                  <a:gd name="T25" fmla="*/ 102 h 236"/>
                  <a:gd name="T26" fmla="*/ 0 w 236"/>
                  <a:gd name="T27" fmla="*/ 120 h 236"/>
                  <a:gd name="T28" fmla="*/ 5 w 236"/>
                  <a:gd name="T29" fmla="*/ 139 h 236"/>
                  <a:gd name="T30" fmla="*/ 40 w 236"/>
                  <a:gd name="T31" fmla="*/ 162 h 236"/>
                  <a:gd name="T32" fmla="*/ 24 w 236"/>
                  <a:gd name="T33" fmla="*/ 190 h 236"/>
                  <a:gd name="T34" fmla="*/ 35 w 236"/>
                  <a:gd name="T35" fmla="*/ 203 h 236"/>
                  <a:gd name="T36" fmla="*/ 52 w 236"/>
                  <a:gd name="T37" fmla="*/ 213 h 236"/>
                  <a:gd name="T38" fmla="*/ 94 w 236"/>
                  <a:gd name="T39" fmla="*/ 204 h 236"/>
                  <a:gd name="T40" fmla="*/ 101 w 236"/>
                  <a:gd name="T41" fmla="*/ 235 h 236"/>
                  <a:gd name="T42" fmla="*/ 134 w 236"/>
                  <a:gd name="T43" fmla="*/ 235 h 236"/>
                  <a:gd name="T44" fmla="*/ 142 w 236"/>
                  <a:gd name="T45" fmla="*/ 204 h 236"/>
                  <a:gd name="T46" fmla="*/ 183 w 236"/>
                  <a:gd name="T47" fmla="*/ 213 h 236"/>
                  <a:gd name="T48" fmla="*/ 212 w 236"/>
                  <a:gd name="T49" fmla="*/ 190 h 236"/>
                  <a:gd name="T50" fmla="*/ 195 w 236"/>
                  <a:gd name="T51" fmla="*/ 162 h 236"/>
                  <a:gd name="T52" fmla="*/ 230 w 236"/>
                  <a:gd name="T53" fmla="*/ 139 h 236"/>
                  <a:gd name="T54" fmla="*/ 236 w 236"/>
                  <a:gd name="T55" fmla="*/ 118 h 236"/>
                  <a:gd name="T56" fmla="*/ 225 w 236"/>
                  <a:gd name="T57" fmla="*/ 130 h 236"/>
                  <a:gd name="T58" fmla="*/ 194 w 236"/>
                  <a:gd name="T59" fmla="*/ 137 h 236"/>
                  <a:gd name="T60" fmla="*/ 185 w 236"/>
                  <a:gd name="T61" fmla="*/ 165 h 236"/>
                  <a:gd name="T62" fmla="*/ 186 w 236"/>
                  <a:gd name="T63" fmla="*/ 203 h 236"/>
                  <a:gd name="T64" fmla="*/ 159 w 236"/>
                  <a:gd name="T65" fmla="*/ 186 h 236"/>
                  <a:gd name="T66" fmla="*/ 133 w 236"/>
                  <a:gd name="T67" fmla="*/ 199 h 236"/>
                  <a:gd name="T68" fmla="*/ 106 w 236"/>
                  <a:gd name="T69" fmla="*/ 226 h 236"/>
                  <a:gd name="T70" fmla="*/ 99 w 236"/>
                  <a:gd name="T71" fmla="*/ 195 h 236"/>
                  <a:gd name="T72" fmla="*/ 71 w 236"/>
                  <a:gd name="T73" fmla="*/ 186 h 236"/>
                  <a:gd name="T74" fmla="*/ 42 w 236"/>
                  <a:gd name="T75" fmla="*/ 196 h 236"/>
                  <a:gd name="T76" fmla="*/ 34 w 236"/>
                  <a:gd name="T77" fmla="*/ 187 h 236"/>
                  <a:gd name="T78" fmla="*/ 50 w 236"/>
                  <a:gd name="T79" fmla="*/ 160 h 236"/>
                  <a:gd name="T80" fmla="*/ 37 w 236"/>
                  <a:gd name="T81" fmla="*/ 133 h 236"/>
                  <a:gd name="T82" fmla="*/ 9 w 236"/>
                  <a:gd name="T83" fmla="*/ 120 h 236"/>
                  <a:gd name="T84" fmla="*/ 10 w 236"/>
                  <a:gd name="T85" fmla="*/ 107 h 236"/>
                  <a:gd name="T86" fmla="*/ 41 w 236"/>
                  <a:gd name="T87" fmla="*/ 100 h 236"/>
                  <a:gd name="T88" fmla="*/ 50 w 236"/>
                  <a:gd name="T89" fmla="*/ 72 h 236"/>
                  <a:gd name="T90" fmla="*/ 40 w 236"/>
                  <a:gd name="T91" fmla="*/ 43 h 236"/>
                  <a:gd name="T92" fmla="*/ 50 w 236"/>
                  <a:gd name="T93" fmla="*/ 34 h 236"/>
                  <a:gd name="T94" fmla="*/ 77 w 236"/>
                  <a:gd name="T95" fmla="*/ 51 h 236"/>
                  <a:gd name="T96" fmla="*/ 103 w 236"/>
                  <a:gd name="T97" fmla="*/ 38 h 236"/>
                  <a:gd name="T98" fmla="*/ 129 w 236"/>
                  <a:gd name="T99" fmla="*/ 11 h 236"/>
                  <a:gd name="T100" fmla="*/ 136 w 236"/>
                  <a:gd name="T101" fmla="*/ 42 h 236"/>
                  <a:gd name="T102" fmla="*/ 164 w 236"/>
                  <a:gd name="T103" fmla="*/ 51 h 236"/>
                  <a:gd name="T104" fmla="*/ 202 w 236"/>
                  <a:gd name="T105" fmla="*/ 50 h 236"/>
                  <a:gd name="T106" fmla="*/ 185 w 236"/>
                  <a:gd name="T107" fmla="*/ 77 h 236"/>
                  <a:gd name="T108" fmla="*/ 198 w 236"/>
                  <a:gd name="T109" fmla="*/ 104 h 236"/>
                  <a:gd name="T110" fmla="*/ 226 w 236"/>
                  <a:gd name="T111"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6" h="236">
                    <a:moveTo>
                      <a:pt x="234" y="102"/>
                    </a:moveTo>
                    <a:cubicBezTo>
                      <a:pt x="234" y="100"/>
                      <a:pt x="232" y="98"/>
                      <a:pt x="230" y="98"/>
                    </a:cubicBezTo>
                    <a:cubicBezTo>
                      <a:pt x="203" y="94"/>
                      <a:pt x="203" y="94"/>
                      <a:pt x="203" y="94"/>
                    </a:cubicBezTo>
                    <a:cubicBezTo>
                      <a:pt x="201" y="88"/>
                      <a:pt x="198" y="81"/>
                      <a:pt x="195" y="75"/>
                    </a:cubicBezTo>
                    <a:cubicBezTo>
                      <a:pt x="212" y="53"/>
                      <a:pt x="212" y="53"/>
                      <a:pt x="212" y="53"/>
                    </a:cubicBezTo>
                    <a:cubicBezTo>
                      <a:pt x="213" y="52"/>
                      <a:pt x="213" y="49"/>
                      <a:pt x="212" y="47"/>
                    </a:cubicBezTo>
                    <a:cubicBezTo>
                      <a:pt x="205" y="39"/>
                      <a:pt x="197" y="31"/>
                      <a:pt x="189" y="24"/>
                    </a:cubicBezTo>
                    <a:cubicBezTo>
                      <a:pt x="187" y="23"/>
                      <a:pt x="185" y="23"/>
                      <a:pt x="183" y="24"/>
                    </a:cubicBezTo>
                    <a:cubicBezTo>
                      <a:pt x="161" y="41"/>
                      <a:pt x="161" y="41"/>
                      <a:pt x="161" y="41"/>
                    </a:cubicBezTo>
                    <a:cubicBezTo>
                      <a:pt x="155" y="38"/>
                      <a:pt x="148" y="35"/>
                      <a:pt x="142" y="33"/>
                    </a:cubicBezTo>
                    <a:cubicBezTo>
                      <a:pt x="138" y="6"/>
                      <a:pt x="138" y="6"/>
                      <a:pt x="138" y="6"/>
                    </a:cubicBezTo>
                    <a:cubicBezTo>
                      <a:pt x="138" y="4"/>
                      <a:pt x="136" y="2"/>
                      <a:pt x="134" y="2"/>
                    </a:cubicBezTo>
                    <a:cubicBezTo>
                      <a:pt x="123" y="0"/>
                      <a:pt x="112" y="0"/>
                      <a:pt x="101" y="2"/>
                    </a:cubicBezTo>
                    <a:cubicBezTo>
                      <a:pt x="99" y="2"/>
                      <a:pt x="98" y="4"/>
                      <a:pt x="97" y="6"/>
                    </a:cubicBezTo>
                    <a:cubicBezTo>
                      <a:pt x="94" y="33"/>
                      <a:pt x="94" y="33"/>
                      <a:pt x="94" y="33"/>
                    </a:cubicBezTo>
                    <a:cubicBezTo>
                      <a:pt x="87" y="35"/>
                      <a:pt x="80" y="38"/>
                      <a:pt x="74" y="41"/>
                    </a:cubicBezTo>
                    <a:cubicBezTo>
                      <a:pt x="52" y="24"/>
                      <a:pt x="52" y="24"/>
                      <a:pt x="52" y="24"/>
                    </a:cubicBezTo>
                    <a:cubicBezTo>
                      <a:pt x="51" y="23"/>
                      <a:pt x="48" y="23"/>
                      <a:pt x="47" y="24"/>
                    </a:cubicBezTo>
                    <a:cubicBezTo>
                      <a:pt x="43" y="27"/>
                      <a:pt x="39" y="31"/>
                      <a:pt x="35" y="34"/>
                    </a:cubicBezTo>
                    <a:cubicBezTo>
                      <a:pt x="33" y="36"/>
                      <a:pt x="33" y="36"/>
                      <a:pt x="33" y="36"/>
                    </a:cubicBezTo>
                    <a:cubicBezTo>
                      <a:pt x="30" y="40"/>
                      <a:pt x="27" y="43"/>
                      <a:pt x="24" y="47"/>
                    </a:cubicBezTo>
                    <a:cubicBezTo>
                      <a:pt x="22" y="49"/>
                      <a:pt x="22" y="51"/>
                      <a:pt x="24" y="53"/>
                    </a:cubicBezTo>
                    <a:cubicBezTo>
                      <a:pt x="40" y="75"/>
                      <a:pt x="40" y="75"/>
                      <a:pt x="40" y="75"/>
                    </a:cubicBezTo>
                    <a:cubicBezTo>
                      <a:pt x="37" y="81"/>
                      <a:pt x="34" y="88"/>
                      <a:pt x="32" y="94"/>
                    </a:cubicBezTo>
                    <a:cubicBezTo>
                      <a:pt x="5" y="98"/>
                      <a:pt x="5" y="98"/>
                      <a:pt x="5" y="98"/>
                    </a:cubicBezTo>
                    <a:cubicBezTo>
                      <a:pt x="3" y="98"/>
                      <a:pt x="1" y="100"/>
                      <a:pt x="1" y="102"/>
                    </a:cubicBezTo>
                    <a:cubicBezTo>
                      <a:pt x="0" y="107"/>
                      <a:pt x="0" y="112"/>
                      <a:pt x="0" y="117"/>
                    </a:cubicBezTo>
                    <a:cubicBezTo>
                      <a:pt x="0" y="120"/>
                      <a:pt x="0" y="120"/>
                      <a:pt x="0" y="120"/>
                    </a:cubicBezTo>
                    <a:cubicBezTo>
                      <a:pt x="0" y="125"/>
                      <a:pt x="0" y="130"/>
                      <a:pt x="1" y="135"/>
                    </a:cubicBezTo>
                    <a:cubicBezTo>
                      <a:pt x="1" y="137"/>
                      <a:pt x="3" y="139"/>
                      <a:pt x="5" y="139"/>
                    </a:cubicBezTo>
                    <a:cubicBezTo>
                      <a:pt x="32" y="142"/>
                      <a:pt x="32" y="142"/>
                      <a:pt x="32" y="142"/>
                    </a:cubicBezTo>
                    <a:cubicBezTo>
                      <a:pt x="34" y="149"/>
                      <a:pt x="37" y="156"/>
                      <a:pt x="40" y="162"/>
                    </a:cubicBezTo>
                    <a:cubicBezTo>
                      <a:pt x="24" y="184"/>
                      <a:pt x="24" y="184"/>
                      <a:pt x="24" y="184"/>
                    </a:cubicBezTo>
                    <a:cubicBezTo>
                      <a:pt x="22" y="185"/>
                      <a:pt x="22" y="188"/>
                      <a:pt x="24" y="190"/>
                    </a:cubicBezTo>
                    <a:cubicBezTo>
                      <a:pt x="27" y="194"/>
                      <a:pt x="30" y="197"/>
                      <a:pt x="33" y="201"/>
                    </a:cubicBezTo>
                    <a:cubicBezTo>
                      <a:pt x="35" y="203"/>
                      <a:pt x="35" y="203"/>
                      <a:pt x="35" y="203"/>
                    </a:cubicBezTo>
                    <a:cubicBezTo>
                      <a:pt x="39" y="206"/>
                      <a:pt x="43" y="210"/>
                      <a:pt x="47" y="213"/>
                    </a:cubicBezTo>
                    <a:cubicBezTo>
                      <a:pt x="48" y="214"/>
                      <a:pt x="51" y="214"/>
                      <a:pt x="52" y="213"/>
                    </a:cubicBezTo>
                    <a:cubicBezTo>
                      <a:pt x="74" y="196"/>
                      <a:pt x="74" y="196"/>
                      <a:pt x="74" y="196"/>
                    </a:cubicBezTo>
                    <a:cubicBezTo>
                      <a:pt x="80" y="199"/>
                      <a:pt x="87" y="202"/>
                      <a:pt x="94" y="204"/>
                    </a:cubicBezTo>
                    <a:cubicBezTo>
                      <a:pt x="97" y="231"/>
                      <a:pt x="97" y="231"/>
                      <a:pt x="97" y="231"/>
                    </a:cubicBezTo>
                    <a:cubicBezTo>
                      <a:pt x="98" y="233"/>
                      <a:pt x="99" y="235"/>
                      <a:pt x="101" y="235"/>
                    </a:cubicBezTo>
                    <a:cubicBezTo>
                      <a:pt x="107" y="236"/>
                      <a:pt x="112" y="236"/>
                      <a:pt x="118" y="236"/>
                    </a:cubicBezTo>
                    <a:cubicBezTo>
                      <a:pt x="123" y="236"/>
                      <a:pt x="128" y="236"/>
                      <a:pt x="134" y="235"/>
                    </a:cubicBezTo>
                    <a:cubicBezTo>
                      <a:pt x="136" y="235"/>
                      <a:pt x="138" y="233"/>
                      <a:pt x="138" y="231"/>
                    </a:cubicBezTo>
                    <a:cubicBezTo>
                      <a:pt x="142" y="204"/>
                      <a:pt x="142" y="204"/>
                      <a:pt x="142" y="204"/>
                    </a:cubicBezTo>
                    <a:cubicBezTo>
                      <a:pt x="148" y="202"/>
                      <a:pt x="155" y="199"/>
                      <a:pt x="161" y="196"/>
                    </a:cubicBezTo>
                    <a:cubicBezTo>
                      <a:pt x="183" y="213"/>
                      <a:pt x="183" y="213"/>
                      <a:pt x="183" y="213"/>
                    </a:cubicBezTo>
                    <a:cubicBezTo>
                      <a:pt x="185" y="214"/>
                      <a:pt x="187" y="214"/>
                      <a:pt x="189" y="213"/>
                    </a:cubicBezTo>
                    <a:cubicBezTo>
                      <a:pt x="197" y="206"/>
                      <a:pt x="205" y="198"/>
                      <a:pt x="212" y="190"/>
                    </a:cubicBezTo>
                    <a:cubicBezTo>
                      <a:pt x="213" y="188"/>
                      <a:pt x="213" y="185"/>
                      <a:pt x="212" y="184"/>
                    </a:cubicBezTo>
                    <a:cubicBezTo>
                      <a:pt x="195" y="162"/>
                      <a:pt x="195" y="162"/>
                      <a:pt x="195" y="162"/>
                    </a:cubicBezTo>
                    <a:cubicBezTo>
                      <a:pt x="198" y="156"/>
                      <a:pt x="201" y="149"/>
                      <a:pt x="203" y="142"/>
                    </a:cubicBezTo>
                    <a:cubicBezTo>
                      <a:pt x="230" y="139"/>
                      <a:pt x="230" y="139"/>
                      <a:pt x="230" y="139"/>
                    </a:cubicBezTo>
                    <a:cubicBezTo>
                      <a:pt x="232" y="139"/>
                      <a:pt x="234" y="137"/>
                      <a:pt x="234" y="135"/>
                    </a:cubicBezTo>
                    <a:cubicBezTo>
                      <a:pt x="235" y="129"/>
                      <a:pt x="236" y="124"/>
                      <a:pt x="236" y="118"/>
                    </a:cubicBezTo>
                    <a:cubicBezTo>
                      <a:pt x="236" y="113"/>
                      <a:pt x="235" y="108"/>
                      <a:pt x="234" y="102"/>
                    </a:cubicBezTo>
                    <a:close/>
                    <a:moveTo>
                      <a:pt x="225" y="130"/>
                    </a:moveTo>
                    <a:cubicBezTo>
                      <a:pt x="198" y="133"/>
                      <a:pt x="198" y="133"/>
                      <a:pt x="198" y="133"/>
                    </a:cubicBezTo>
                    <a:cubicBezTo>
                      <a:pt x="196" y="134"/>
                      <a:pt x="195" y="135"/>
                      <a:pt x="194" y="137"/>
                    </a:cubicBezTo>
                    <a:cubicBezTo>
                      <a:pt x="192" y="145"/>
                      <a:pt x="189" y="153"/>
                      <a:pt x="185" y="160"/>
                    </a:cubicBezTo>
                    <a:cubicBezTo>
                      <a:pt x="184" y="161"/>
                      <a:pt x="184" y="163"/>
                      <a:pt x="185" y="165"/>
                    </a:cubicBezTo>
                    <a:cubicBezTo>
                      <a:pt x="202" y="187"/>
                      <a:pt x="202" y="187"/>
                      <a:pt x="202" y="187"/>
                    </a:cubicBezTo>
                    <a:cubicBezTo>
                      <a:pt x="197" y="192"/>
                      <a:pt x="192" y="198"/>
                      <a:pt x="186" y="203"/>
                    </a:cubicBezTo>
                    <a:cubicBezTo>
                      <a:pt x="164" y="186"/>
                      <a:pt x="164" y="186"/>
                      <a:pt x="164" y="186"/>
                    </a:cubicBezTo>
                    <a:cubicBezTo>
                      <a:pt x="163" y="185"/>
                      <a:pt x="161" y="185"/>
                      <a:pt x="159" y="186"/>
                    </a:cubicBezTo>
                    <a:cubicBezTo>
                      <a:pt x="152" y="190"/>
                      <a:pt x="144" y="193"/>
                      <a:pt x="136" y="195"/>
                    </a:cubicBezTo>
                    <a:cubicBezTo>
                      <a:pt x="134" y="196"/>
                      <a:pt x="133" y="197"/>
                      <a:pt x="133" y="199"/>
                    </a:cubicBezTo>
                    <a:cubicBezTo>
                      <a:pt x="129" y="226"/>
                      <a:pt x="129" y="226"/>
                      <a:pt x="129" y="226"/>
                    </a:cubicBezTo>
                    <a:cubicBezTo>
                      <a:pt x="121" y="227"/>
                      <a:pt x="114" y="227"/>
                      <a:pt x="106" y="226"/>
                    </a:cubicBezTo>
                    <a:cubicBezTo>
                      <a:pt x="103" y="199"/>
                      <a:pt x="103" y="199"/>
                      <a:pt x="103" y="199"/>
                    </a:cubicBezTo>
                    <a:cubicBezTo>
                      <a:pt x="103" y="197"/>
                      <a:pt x="101" y="196"/>
                      <a:pt x="99" y="195"/>
                    </a:cubicBezTo>
                    <a:cubicBezTo>
                      <a:pt x="91" y="193"/>
                      <a:pt x="84" y="190"/>
                      <a:pt x="77" y="186"/>
                    </a:cubicBezTo>
                    <a:cubicBezTo>
                      <a:pt x="75" y="185"/>
                      <a:pt x="73" y="185"/>
                      <a:pt x="71" y="186"/>
                    </a:cubicBezTo>
                    <a:cubicBezTo>
                      <a:pt x="50" y="203"/>
                      <a:pt x="50" y="203"/>
                      <a:pt x="50" y="203"/>
                    </a:cubicBezTo>
                    <a:cubicBezTo>
                      <a:pt x="47" y="201"/>
                      <a:pt x="44" y="198"/>
                      <a:pt x="42" y="196"/>
                    </a:cubicBezTo>
                    <a:cubicBezTo>
                      <a:pt x="40" y="194"/>
                      <a:pt x="40" y="194"/>
                      <a:pt x="40" y="194"/>
                    </a:cubicBezTo>
                    <a:cubicBezTo>
                      <a:pt x="38" y="192"/>
                      <a:pt x="36" y="189"/>
                      <a:pt x="34" y="187"/>
                    </a:cubicBezTo>
                    <a:cubicBezTo>
                      <a:pt x="50" y="165"/>
                      <a:pt x="50" y="165"/>
                      <a:pt x="50" y="165"/>
                    </a:cubicBezTo>
                    <a:cubicBezTo>
                      <a:pt x="51" y="164"/>
                      <a:pt x="51" y="161"/>
                      <a:pt x="50" y="160"/>
                    </a:cubicBezTo>
                    <a:cubicBezTo>
                      <a:pt x="46" y="153"/>
                      <a:pt x="43" y="145"/>
                      <a:pt x="41" y="137"/>
                    </a:cubicBezTo>
                    <a:cubicBezTo>
                      <a:pt x="41" y="135"/>
                      <a:pt x="39" y="134"/>
                      <a:pt x="37" y="133"/>
                    </a:cubicBezTo>
                    <a:cubicBezTo>
                      <a:pt x="10" y="130"/>
                      <a:pt x="10" y="130"/>
                      <a:pt x="10" y="130"/>
                    </a:cubicBezTo>
                    <a:cubicBezTo>
                      <a:pt x="10" y="127"/>
                      <a:pt x="9" y="123"/>
                      <a:pt x="9" y="120"/>
                    </a:cubicBezTo>
                    <a:cubicBezTo>
                      <a:pt x="9" y="117"/>
                      <a:pt x="9" y="117"/>
                      <a:pt x="9" y="117"/>
                    </a:cubicBezTo>
                    <a:cubicBezTo>
                      <a:pt x="9" y="114"/>
                      <a:pt x="10" y="110"/>
                      <a:pt x="10" y="107"/>
                    </a:cubicBezTo>
                    <a:cubicBezTo>
                      <a:pt x="37" y="104"/>
                      <a:pt x="37" y="104"/>
                      <a:pt x="37" y="104"/>
                    </a:cubicBezTo>
                    <a:cubicBezTo>
                      <a:pt x="39" y="103"/>
                      <a:pt x="41" y="102"/>
                      <a:pt x="41" y="100"/>
                    </a:cubicBezTo>
                    <a:cubicBezTo>
                      <a:pt x="43" y="92"/>
                      <a:pt x="46" y="84"/>
                      <a:pt x="50" y="77"/>
                    </a:cubicBezTo>
                    <a:cubicBezTo>
                      <a:pt x="51" y="76"/>
                      <a:pt x="51" y="73"/>
                      <a:pt x="50" y="72"/>
                    </a:cubicBezTo>
                    <a:cubicBezTo>
                      <a:pt x="34" y="50"/>
                      <a:pt x="34" y="50"/>
                      <a:pt x="34" y="50"/>
                    </a:cubicBezTo>
                    <a:cubicBezTo>
                      <a:pt x="36" y="48"/>
                      <a:pt x="38" y="45"/>
                      <a:pt x="40" y="43"/>
                    </a:cubicBezTo>
                    <a:cubicBezTo>
                      <a:pt x="42" y="41"/>
                      <a:pt x="42" y="41"/>
                      <a:pt x="42" y="41"/>
                    </a:cubicBezTo>
                    <a:cubicBezTo>
                      <a:pt x="44" y="39"/>
                      <a:pt x="47" y="36"/>
                      <a:pt x="50" y="34"/>
                    </a:cubicBezTo>
                    <a:cubicBezTo>
                      <a:pt x="71" y="51"/>
                      <a:pt x="71" y="51"/>
                      <a:pt x="71" y="51"/>
                    </a:cubicBezTo>
                    <a:cubicBezTo>
                      <a:pt x="73" y="52"/>
                      <a:pt x="75" y="52"/>
                      <a:pt x="77" y="51"/>
                    </a:cubicBezTo>
                    <a:cubicBezTo>
                      <a:pt x="84" y="47"/>
                      <a:pt x="91" y="44"/>
                      <a:pt x="99" y="42"/>
                    </a:cubicBezTo>
                    <a:cubicBezTo>
                      <a:pt x="101" y="41"/>
                      <a:pt x="103" y="40"/>
                      <a:pt x="103" y="38"/>
                    </a:cubicBezTo>
                    <a:cubicBezTo>
                      <a:pt x="106" y="11"/>
                      <a:pt x="106" y="11"/>
                      <a:pt x="106" y="11"/>
                    </a:cubicBezTo>
                    <a:cubicBezTo>
                      <a:pt x="114" y="10"/>
                      <a:pt x="121" y="10"/>
                      <a:pt x="129" y="11"/>
                    </a:cubicBezTo>
                    <a:cubicBezTo>
                      <a:pt x="133" y="38"/>
                      <a:pt x="133" y="38"/>
                      <a:pt x="133" y="38"/>
                    </a:cubicBezTo>
                    <a:cubicBezTo>
                      <a:pt x="133" y="40"/>
                      <a:pt x="134" y="41"/>
                      <a:pt x="136" y="42"/>
                    </a:cubicBezTo>
                    <a:cubicBezTo>
                      <a:pt x="144" y="44"/>
                      <a:pt x="152" y="47"/>
                      <a:pt x="159" y="51"/>
                    </a:cubicBezTo>
                    <a:cubicBezTo>
                      <a:pt x="161" y="52"/>
                      <a:pt x="163" y="52"/>
                      <a:pt x="164" y="51"/>
                    </a:cubicBezTo>
                    <a:cubicBezTo>
                      <a:pt x="186" y="34"/>
                      <a:pt x="186" y="34"/>
                      <a:pt x="186" y="34"/>
                    </a:cubicBezTo>
                    <a:cubicBezTo>
                      <a:pt x="192" y="39"/>
                      <a:pt x="197" y="44"/>
                      <a:pt x="202" y="50"/>
                    </a:cubicBezTo>
                    <a:cubicBezTo>
                      <a:pt x="185" y="72"/>
                      <a:pt x="185" y="72"/>
                      <a:pt x="185" y="72"/>
                    </a:cubicBezTo>
                    <a:cubicBezTo>
                      <a:pt x="184" y="73"/>
                      <a:pt x="184" y="76"/>
                      <a:pt x="185" y="77"/>
                    </a:cubicBezTo>
                    <a:cubicBezTo>
                      <a:pt x="189" y="84"/>
                      <a:pt x="192" y="92"/>
                      <a:pt x="194" y="100"/>
                    </a:cubicBezTo>
                    <a:cubicBezTo>
                      <a:pt x="195" y="102"/>
                      <a:pt x="196" y="103"/>
                      <a:pt x="198" y="104"/>
                    </a:cubicBezTo>
                    <a:cubicBezTo>
                      <a:pt x="225" y="107"/>
                      <a:pt x="225" y="107"/>
                      <a:pt x="225" y="107"/>
                    </a:cubicBezTo>
                    <a:cubicBezTo>
                      <a:pt x="226" y="111"/>
                      <a:pt x="226" y="115"/>
                      <a:pt x="226" y="118"/>
                    </a:cubicBezTo>
                    <a:cubicBezTo>
                      <a:pt x="226" y="122"/>
                      <a:pt x="226" y="126"/>
                      <a:pt x="225" y="130"/>
                    </a:cubicBezTo>
                    <a:close/>
                  </a:path>
                </a:pathLst>
              </a:custGeom>
              <a:grpFill/>
              <a:ln>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91" name="Rectangle 90">
            <a:extLst>
              <a:ext uri="{FF2B5EF4-FFF2-40B4-BE49-F238E27FC236}">
                <a16:creationId xmlns:a16="http://schemas.microsoft.com/office/drawing/2014/main" id="{E89AD6D1-86CB-44FC-97EC-B80DD61FE1BE}"/>
              </a:ext>
            </a:extLst>
          </p:cNvPr>
          <p:cNvSpPr/>
          <p:nvPr/>
        </p:nvSpPr>
        <p:spPr>
          <a:xfrm>
            <a:off x="1333867" y="3816889"/>
            <a:ext cx="4873883" cy="984885"/>
          </a:xfrm>
          <a:prstGeom prst="rect">
            <a:avLst/>
          </a:prstGeom>
        </p:spPr>
        <p:txBody>
          <a:bodyPr wrap="square">
            <a:spAutoFit/>
          </a:bodyPr>
          <a:lstStyle/>
          <a:p>
            <a:pPr marL="0" marR="0" lvl="0" indent="0" algn="l" defTabSz="121612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Look and Feel:</a:t>
            </a:r>
          </a:p>
          <a:p>
            <a:pPr marL="0" marR="0" lvl="0" indent="0" algn="l" defTabSz="121612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We added clear imagery of students in masks and practicing social distancing. We also used colors to notate breaks within sections. </a:t>
            </a:r>
          </a:p>
        </p:txBody>
      </p:sp>
      <p:cxnSp>
        <p:nvCxnSpPr>
          <p:cNvPr id="92" name="Straight Connector 91">
            <a:extLst>
              <a:ext uri="{FF2B5EF4-FFF2-40B4-BE49-F238E27FC236}">
                <a16:creationId xmlns:a16="http://schemas.microsoft.com/office/drawing/2014/main" id="{BE82F2CD-5190-4586-AC40-A6B766B86DDA}"/>
              </a:ext>
            </a:extLst>
          </p:cNvPr>
          <p:cNvCxnSpPr>
            <a:cxnSpLocks/>
          </p:cNvCxnSpPr>
          <p:nvPr/>
        </p:nvCxnSpPr>
        <p:spPr>
          <a:xfrm>
            <a:off x="1161704" y="3992880"/>
            <a:ext cx="0" cy="680720"/>
          </a:xfrm>
          <a:prstGeom prst="line">
            <a:avLst/>
          </a:prstGeom>
          <a:ln w="38100">
            <a:solidFill>
              <a:srgbClr val="FFC425"/>
            </a:solidFill>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DD7EB726-6BD6-486A-ACD4-B36DCE871E86}"/>
              </a:ext>
            </a:extLst>
          </p:cNvPr>
          <p:cNvGrpSpPr/>
          <p:nvPr/>
        </p:nvGrpSpPr>
        <p:grpSpPr>
          <a:xfrm>
            <a:off x="406160" y="4064326"/>
            <a:ext cx="522288" cy="522288"/>
            <a:chOff x="465847" y="4103146"/>
            <a:chExt cx="522288" cy="522288"/>
          </a:xfrm>
        </p:grpSpPr>
        <p:sp>
          <p:nvSpPr>
            <p:cNvPr id="94" name="Freeform 73">
              <a:extLst>
                <a:ext uri="{FF2B5EF4-FFF2-40B4-BE49-F238E27FC236}">
                  <a16:creationId xmlns:a16="http://schemas.microsoft.com/office/drawing/2014/main" id="{8FD554D5-1438-4494-8C36-1B6581FC8359}"/>
                </a:ext>
              </a:extLst>
            </p:cNvPr>
            <p:cNvSpPr>
              <a:spLocks noEditPoints="1"/>
            </p:cNvSpPr>
            <p:nvPr/>
          </p:nvSpPr>
          <p:spPr bwMode="auto">
            <a:xfrm>
              <a:off x="465847" y="4103146"/>
              <a:ext cx="522288" cy="522288"/>
            </a:xfrm>
            <a:custGeom>
              <a:avLst/>
              <a:gdLst>
                <a:gd name="T0" fmla="*/ 312 w 657"/>
                <a:gd name="T1" fmla="*/ 657 h 657"/>
                <a:gd name="T2" fmla="*/ 262 w 657"/>
                <a:gd name="T3" fmla="*/ 650 h 657"/>
                <a:gd name="T4" fmla="*/ 200 w 657"/>
                <a:gd name="T5" fmla="*/ 632 h 657"/>
                <a:gd name="T6" fmla="*/ 120 w 657"/>
                <a:gd name="T7" fmla="*/ 582 h 657"/>
                <a:gd name="T8" fmla="*/ 57 w 657"/>
                <a:gd name="T9" fmla="*/ 512 h 657"/>
                <a:gd name="T10" fmla="*/ 15 w 657"/>
                <a:gd name="T11" fmla="*/ 426 h 657"/>
                <a:gd name="T12" fmla="*/ 4 w 657"/>
                <a:gd name="T13" fmla="*/ 379 h 657"/>
                <a:gd name="T14" fmla="*/ 0 w 657"/>
                <a:gd name="T15" fmla="*/ 328 h 657"/>
                <a:gd name="T16" fmla="*/ 2 w 657"/>
                <a:gd name="T17" fmla="*/ 294 h 657"/>
                <a:gd name="T18" fmla="*/ 10 w 657"/>
                <a:gd name="T19" fmla="*/ 246 h 657"/>
                <a:gd name="T20" fmla="*/ 39 w 657"/>
                <a:gd name="T21" fmla="*/ 172 h 657"/>
                <a:gd name="T22" fmla="*/ 96 w 657"/>
                <a:gd name="T23" fmla="*/ 95 h 657"/>
                <a:gd name="T24" fmla="*/ 172 w 657"/>
                <a:gd name="T25" fmla="*/ 39 h 657"/>
                <a:gd name="T26" fmla="*/ 246 w 657"/>
                <a:gd name="T27" fmla="*/ 9 h 657"/>
                <a:gd name="T28" fmla="*/ 295 w 657"/>
                <a:gd name="T29" fmla="*/ 1 h 657"/>
                <a:gd name="T30" fmla="*/ 328 w 657"/>
                <a:gd name="T31" fmla="*/ 0 h 657"/>
                <a:gd name="T32" fmla="*/ 379 w 657"/>
                <a:gd name="T33" fmla="*/ 4 h 657"/>
                <a:gd name="T34" fmla="*/ 426 w 657"/>
                <a:gd name="T35" fmla="*/ 15 h 657"/>
                <a:gd name="T36" fmla="*/ 512 w 657"/>
                <a:gd name="T37" fmla="*/ 56 h 657"/>
                <a:gd name="T38" fmla="*/ 582 w 657"/>
                <a:gd name="T39" fmla="*/ 119 h 657"/>
                <a:gd name="T40" fmla="*/ 632 w 657"/>
                <a:gd name="T41" fmla="*/ 200 h 657"/>
                <a:gd name="T42" fmla="*/ 651 w 657"/>
                <a:gd name="T43" fmla="*/ 262 h 657"/>
                <a:gd name="T44" fmla="*/ 657 w 657"/>
                <a:gd name="T45" fmla="*/ 312 h 657"/>
                <a:gd name="T46" fmla="*/ 657 w 657"/>
                <a:gd name="T47" fmla="*/ 345 h 657"/>
                <a:gd name="T48" fmla="*/ 651 w 657"/>
                <a:gd name="T49" fmla="*/ 395 h 657"/>
                <a:gd name="T50" fmla="*/ 632 w 657"/>
                <a:gd name="T51" fmla="*/ 457 h 657"/>
                <a:gd name="T52" fmla="*/ 582 w 657"/>
                <a:gd name="T53" fmla="*/ 537 h 657"/>
                <a:gd name="T54" fmla="*/ 512 w 657"/>
                <a:gd name="T55" fmla="*/ 601 h 657"/>
                <a:gd name="T56" fmla="*/ 426 w 657"/>
                <a:gd name="T57" fmla="*/ 642 h 657"/>
                <a:gd name="T58" fmla="*/ 379 w 657"/>
                <a:gd name="T59" fmla="*/ 653 h 657"/>
                <a:gd name="T60" fmla="*/ 328 w 657"/>
                <a:gd name="T61" fmla="*/ 657 h 657"/>
                <a:gd name="T62" fmla="*/ 328 w 657"/>
                <a:gd name="T63" fmla="*/ 37 h 657"/>
                <a:gd name="T64" fmla="*/ 242 w 657"/>
                <a:gd name="T65" fmla="*/ 50 h 657"/>
                <a:gd name="T66" fmla="*/ 166 w 657"/>
                <a:gd name="T67" fmla="*/ 87 h 657"/>
                <a:gd name="T68" fmla="*/ 104 w 657"/>
                <a:gd name="T69" fmla="*/ 144 h 657"/>
                <a:gd name="T70" fmla="*/ 61 w 657"/>
                <a:gd name="T71" fmla="*/ 215 h 657"/>
                <a:gd name="T72" fmla="*/ 39 w 657"/>
                <a:gd name="T73" fmla="*/ 298 h 657"/>
                <a:gd name="T74" fmla="*/ 39 w 657"/>
                <a:gd name="T75" fmla="*/ 359 h 657"/>
                <a:gd name="T76" fmla="*/ 61 w 657"/>
                <a:gd name="T77" fmla="*/ 442 h 657"/>
                <a:gd name="T78" fmla="*/ 104 w 657"/>
                <a:gd name="T79" fmla="*/ 513 h 657"/>
                <a:gd name="T80" fmla="*/ 166 w 657"/>
                <a:gd name="T81" fmla="*/ 570 h 657"/>
                <a:gd name="T82" fmla="*/ 242 w 657"/>
                <a:gd name="T83" fmla="*/ 606 h 657"/>
                <a:gd name="T84" fmla="*/ 328 w 657"/>
                <a:gd name="T85" fmla="*/ 619 h 657"/>
                <a:gd name="T86" fmla="*/ 387 w 657"/>
                <a:gd name="T87" fmla="*/ 614 h 657"/>
                <a:gd name="T88" fmla="*/ 468 w 657"/>
                <a:gd name="T89" fmla="*/ 585 h 657"/>
                <a:gd name="T90" fmla="*/ 535 w 657"/>
                <a:gd name="T91" fmla="*/ 535 h 657"/>
                <a:gd name="T92" fmla="*/ 585 w 657"/>
                <a:gd name="T93" fmla="*/ 468 h 657"/>
                <a:gd name="T94" fmla="*/ 614 w 657"/>
                <a:gd name="T95" fmla="*/ 387 h 657"/>
                <a:gd name="T96" fmla="*/ 620 w 657"/>
                <a:gd name="T97" fmla="*/ 328 h 657"/>
                <a:gd name="T98" fmla="*/ 606 w 657"/>
                <a:gd name="T99" fmla="*/ 242 h 657"/>
                <a:gd name="T100" fmla="*/ 570 w 657"/>
                <a:gd name="T101" fmla="*/ 165 h 657"/>
                <a:gd name="T102" fmla="*/ 514 w 657"/>
                <a:gd name="T103" fmla="*/ 103 h 657"/>
                <a:gd name="T104" fmla="*/ 442 w 657"/>
                <a:gd name="T105" fmla="*/ 60 h 657"/>
                <a:gd name="T106" fmla="*/ 359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8" y="657"/>
                  </a:moveTo>
                  <a:lnTo>
                    <a:pt x="328" y="657"/>
                  </a:lnTo>
                  <a:lnTo>
                    <a:pt x="312" y="657"/>
                  </a:lnTo>
                  <a:lnTo>
                    <a:pt x="295" y="656"/>
                  </a:lnTo>
                  <a:lnTo>
                    <a:pt x="278" y="653"/>
                  </a:lnTo>
                  <a:lnTo>
                    <a:pt x="262" y="650"/>
                  </a:lnTo>
                  <a:lnTo>
                    <a:pt x="246" y="646"/>
                  </a:lnTo>
                  <a:lnTo>
                    <a:pt x="231" y="642"/>
                  </a:lnTo>
                  <a:lnTo>
                    <a:pt x="200" y="632"/>
                  </a:lnTo>
                  <a:lnTo>
                    <a:pt x="172" y="618"/>
                  </a:lnTo>
                  <a:lnTo>
                    <a:pt x="145" y="601"/>
                  </a:lnTo>
                  <a:lnTo>
                    <a:pt x="120" y="582"/>
                  </a:lnTo>
                  <a:lnTo>
                    <a:pt x="96" y="560"/>
                  </a:lnTo>
                  <a:lnTo>
                    <a:pt x="75" y="537"/>
                  </a:lnTo>
                  <a:lnTo>
                    <a:pt x="57" y="512"/>
                  </a:lnTo>
                  <a:lnTo>
                    <a:pt x="39" y="485"/>
                  </a:lnTo>
                  <a:lnTo>
                    <a:pt x="26" y="457"/>
                  </a:lnTo>
                  <a:lnTo>
                    <a:pt x="15" y="426"/>
                  </a:lnTo>
                  <a:lnTo>
                    <a:pt x="10" y="411"/>
                  </a:lnTo>
                  <a:lnTo>
                    <a:pt x="7" y="395"/>
                  </a:lnTo>
                  <a:lnTo>
                    <a:pt x="4" y="379"/>
                  </a:lnTo>
                  <a:lnTo>
                    <a:pt x="2" y="361"/>
                  </a:lnTo>
                  <a:lnTo>
                    <a:pt x="0" y="345"/>
                  </a:lnTo>
                  <a:lnTo>
                    <a:pt x="0" y="328"/>
                  </a:lnTo>
                  <a:lnTo>
                    <a:pt x="0" y="328"/>
                  </a:lnTo>
                  <a:lnTo>
                    <a:pt x="0" y="312"/>
                  </a:lnTo>
                  <a:lnTo>
                    <a:pt x="2" y="294"/>
                  </a:lnTo>
                  <a:lnTo>
                    <a:pt x="4" y="278"/>
                  </a:lnTo>
                  <a:lnTo>
                    <a:pt x="7" y="262"/>
                  </a:lnTo>
                  <a:lnTo>
                    <a:pt x="10" y="246"/>
                  </a:lnTo>
                  <a:lnTo>
                    <a:pt x="15" y="231"/>
                  </a:lnTo>
                  <a:lnTo>
                    <a:pt x="26" y="200"/>
                  </a:lnTo>
                  <a:lnTo>
                    <a:pt x="39" y="172"/>
                  </a:lnTo>
                  <a:lnTo>
                    <a:pt x="57" y="145"/>
                  </a:lnTo>
                  <a:lnTo>
                    <a:pt x="75" y="119"/>
                  </a:lnTo>
                  <a:lnTo>
                    <a:pt x="96" y="95"/>
                  </a:lnTo>
                  <a:lnTo>
                    <a:pt x="120" y="75"/>
                  </a:lnTo>
                  <a:lnTo>
                    <a:pt x="145" y="56"/>
                  </a:lnTo>
                  <a:lnTo>
                    <a:pt x="172" y="39"/>
                  </a:lnTo>
                  <a:lnTo>
                    <a:pt x="200" y="25"/>
                  </a:lnTo>
                  <a:lnTo>
                    <a:pt x="231" y="15"/>
                  </a:lnTo>
                  <a:lnTo>
                    <a:pt x="246" y="9"/>
                  </a:lnTo>
                  <a:lnTo>
                    <a:pt x="262" y="7"/>
                  </a:lnTo>
                  <a:lnTo>
                    <a:pt x="278" y="4"/>
                  </a:lnTo>
                  <a:lnTo>
                    <a:pt x="295" y="1"/>
                  </a:lnTo>
                  <a:lnTo>
                    <a:pt x="312" y="0"/>
                  </a:lnTo>
                  <a:lnTo>
                    <a:pt x="328" y="0"/>
                  </a:lnTo>
                  <a:lnTo>
                    <a:pt x="328" y="0"/>
                  </a:lnTo>
                  <a:lnTo>
                    <a:pt x="346" y="0"/>
                  </a:lnTo>
                  <a:lnTo>
                    <a:pt x="362" y="1"/>
                  </a:lnTo>
                  <a:lnTo>
                    <a:pt x="379" y="4"/>
                  </a:lnTo>
                  <a:lnTo>
                    <a:pt x="395" y="7"/>
                  </a:lnTo>
                  <a:lnTo>
                    <a:pt x="411" y="9"/>
                  </a:lnTo>
                  <a:lnTo>
                    <a:pt x="426" y="15"/>
                  </a:lnTo>
                  <a:lnTo>
                    <a:pt x="457" y="25"/>
                  </a:lnTo>
                  <a:lnTo>
                    <a:pt x="485" y="39"/>
                  </a:lnTo>
                  <a:lnTo>
                    <a:pt x="512" y="56"/>
                  </a:lnTo>
                  <a:lnTo>
                    <a:pt x="538" y="75"/>
                  </a:lnTo>
                  <a:lnTo>
                    <a:pt x="561" y="95"/>
                  </a:lnTo>
                  <a:lnTo>
                    <a:pt x="582" y="119"/>
                  </a:lnTo>
                  <a:lnTo>
                    <a:pt x="601" y="145"/>
                  </a:lnTo>
                  <a:lnTo>
                    <a:pt x="618" y="172"/>
                  </a:lnTo>
                  <a:lnTo>
                    <a:pt x="632" y="200"/>
                  </a:lnTo>
                  <a:lnTo>
                    <a:pt x="643" y="231"/>
                  </a:lnTo>
                  <a:lnTo>
                    <a:pt x="648" y="246"/>
                  </a:lnTo>
                  <a:lnTo>
                    <a:pt x="651" y="262"/>
                  </a:lnTo>
                  <a:lnTo>
                    <a:pt x="653" y="278"/>
                  </a:lnTo>
                  <a:lnTo>
                    <a:pt x="656" y="294"/>
                  </a:lnTo>
                  <a:lnTo>
                    <a:pt x="657" y="312"/>
                  </a:lnTo>
                  <a:lnTo>
                    <a:pt x="657" y="328"/>
                  </a:lnTo>
                  <a:lnTo>
                    <a:pt x="657" y="328"/>
                  </a:lnTo>
                  <a:lnTo>
                    <a:pt x="657" y="345"/>
                  </a:lnTo>
                  <a:lnTo>
                    <a:pt x="656" y="361"/>
                  </a:lnTo>
                  <a:lnTo>
                    <a:pt x="653" y="379"/>
                  </a:lnTo>
                  <a:lnTo>
                    <a:pt x="651" y="395"/>
                  </a:lnTo>
                  <a:lnTo>
                    <a:pt x="648" y="411"/>
                  </a:lnTo>
                  <a:lnTo>
                    <a:pt x="643" y="426"/>
                  </a:lnTo>
                  <a:lnTo>
                    <a:pt x="632" y="457"/>
                  </a:lnTo>
                  <a:lnTo>
                    <a:pt x="618" y="485"/>
                  </a:lnTo>
                  <a:lnTo>
                    <a:pt x="601" y="512"/>
                  </a:lnTo>
                  <a:lnTo>
                    <a:pt x="582" y="537"/>
                  </a:lnTo>
                  <a:lnTo>
                    <a:pt x="561" y="560"/>
                  </a:lnTo>
                  <a:lnTo>
                    <a:pt x="538" y="582"/>
                  </a:lnTo>
                  <a:lnTo>
                    <a:pt x="512" y="601"/>
                  </a:lnTo>
                  <a:lnTo>
                    <a:pt x="485" y="618"/>
                  </a:lnTo>
                  <a:lnTo>
                    <a:pt x="457" y="632"/>
                  </a:lnTo>
                  <a:lnTo>
                    <a:pt x="426" y="642"/>
                  </a:lnTo>
                  <a:lnTo>
                    <a:pt x="411" y="646"/>
                  </a:lnTo>
                  <a:lnTo>
                    <a:pt x="395" y="650"/>
                  </a:lnTo>
                  <a:lnTo>
                    <a:pt x="379" y="653"/>
                  </a:lnTo>
                  <a:lnTo>
                    <a:pt x="362" y="656"/>
                  </a:lnTo>
                  <a:lnTo>
                    <a:pt x="346" y="657"/>
                  </a:lnTo>
                  <a:lnTo>
                    <a:pt x="328" y="657"/>
                  </a:lnTo>
                  <a:lnTo>
                    <a:pt x="328" y="657"/>
                  </a:lnTo>
                  <a:close/>
                  <a:moveTo>
                    <a:pt x="328" y="37"/>
                  </a:moveTo>
                  <a:lnTo>
                    <a:pt x="328" y="37"/>
                  </a:lnTo>
                  <a:lnTo>
                    <a:pt x="299" y="39"/>
                  </a:lnTo>
                  <a:lnTo>
                    <a:pt x="270" y="43"/>
                  </a:lnTo>
                  <a:lnTo>
                    <a:pt x="242" y="50"/>
                  </a:lnTo>
                  <a:lnTo>
                    <a:pt x="215" y="60"/>
                  </a:lnTo>
                  <a:lnTo>
                    <a:pt x="190" y="72"/>
                  </a:lnTo>
                  <a:lnTo>
                    <a:pt x="166" y="87"/>
                  </a:lnTo>
                  <a:lnTo>
                    <a:pt x="144" y="103"/>
                  </a:lnTo>
                  <a:lnTo>
                    <a:pt x="123" y="122"/>
                  </a:lnTo>
                  <a:lnTo>
                    <a:pt x="104" y="144"/>
                  </a:lnTo>
                  <a:lnTo>
                    <a:pt x="88" y="165"/>
                  </a:lnTo>
                  <a:lnTo>
                    <a:pt x="73" y="189"/>
                  </a:lnTo>
                  <a:lnTo>
                    <a:pt x="61" y="215"/>
                  </a:lnTo>
                  <a:lnTo>
                    <a:pt x="50" y="242"/>
                  </a:lnTo>
                  <a:lnTo>
                    <a:pt x="43" y="270"/>
                  </a:lnTo>
                  <a:lnTo>
                    <a:pt x="39" y="298"/>
                  </a:lnTo>
                  <a:lnTo>
                    <a:pt x="38" y="328"/>
                  </a:lnTo>
                  <a:lnTo>
                    <a:pt x="38" y="328"/>
                  </a:lnTo>
                  <a:lnTo>
                    <a:pt x="39" y="359"/>
                  </a:lnTo>
                  <a:lnTo>
                    <a:pt x="43" y="387"/>
                  </a:lnTo>
                  <a:lnTo>
                    <a:pt x="50" y="415"/>
                  </a:lnTo>
                  <a:lnTo>
                    <a:pt x="61" y="442"/>
                  </a:lnTo>
                  <a:lnTo>
                    <a:pt x="73" y="468"/>
                  </a:lnTo>
                  <a:lnTo>
                    <a:pt x="88" y="492"/>
                  </a:lnTo>
                  <a:lnTo>
                    <a:pt x="104" y="513"/>
                  </a:lnTo>
                  <a:lnTo>
                    <a:pt x="123" y="535"/>
                  </a:lnTo>
                  <a:lnTo>
                    <a:pt x="144" y="554"/>
                  </a:lnTo>
                  <a:lnTo>
                    <a:pt x="166" y="570"/>
                  </a:lnTo>
                  <a:lnTo>
                    <a:pt x="190" y="585"/>
                  </a:lnTo>
                  <a:lnTo>
                    <a:pt x="215" y="597"/>
                  </a:lnTo>
                  <a:lnTo>
                    <a:pt x="242" y="606"/>
                  </a:lnTo>
                  <a:lnTo>
                    <a:pt x="270" y="614"/>
                  </a:lnTo>
                  <a:lnTo>
                    <a:pt x="299" y="618"/>
                  </a:lnTo>
                  <a:lnTo>
                    <a:pt x="328" y="619"/>
                  </a:lnTo>
                  <a:lnTo>
                    <a:pt x="328" y="619"/>
                  </a:lnTo>
                  <a:lnTo>
                    <a:pt x="359" y="618"/>
                  </a:lnTo>
                  <a:lnTo>
                    <a:pt x="387" y="614"/>
                  </a:lnTo>
                  <a:lnTo>
                    <a:pt x="415" y="606"/>
                  </a:lnTo>
                  <a:lnTo>
                    <a:pt x="442" y="597"/>
                  </a:lnTo>
                  <a:lnTo>
                    <a:pt x="468" y="585"/>
                  </a:lnTo>
                  <a:lnTo>
                    <a:pt x="492" y="570"/>
                  </a:lnTo>
                  <a:lnTo>
                    <a:pt x="514" y="554"/>
                  </a:lnTo>
                  <a:lnTo>
                    <a:pt x="535" y="535"/>
                  </a:lnTo>
                  <a:lnTo>
                    <a:pt x="554" y="513"/>
                  </a:lnTo>
                  <a:lnTo>
                    <a:pt x="570" y="492"/>
                  </a:lnTo>
                  <a:lnTo>
                    <a:pt x="585" y="468"/>
                  </a:lnTo>
                  <a:lnTo>
                    <a:pt x="597" y="442"/>
                  </a:lnTo>
                  <a:lnTo>
                    <a:pt x="606" y="415"/>
                  </a:lnTo>
                  <a:lnTo>
                    <a:pt x="614" y="387"/>
                  </a:lnTo>
                  <a:lnTo>
                    <a:pt x="618" y="359"/>
                  </a:lnTo>
                  <a:lnTo>
                    <a:pt x="620" y="328"/>
                  </a:lnTo>
                  <a:lnTo>
                    <a:pt x="620" y="328"/>
                  </a:lnTo>
                  <a:lnTo>
                    <a:pt x="618" y="298"/>
                  </a:lnTo>
                  <a:lnTo>
                    <a:pt x="614" y="270"/>
                  </a:lnTo>
                  <a:lnTo>
                    <a:pt x="606" y="242"/>
                  </a:lnTo>
                  <a:lnTo>
                    <a:pt x="597" y="215"/>
                  </a:lnTo>
                  <a:lnTo>
                    <a:pt x="585" y="189"/>
                  </a:lnTo>
                  <a:lnTo>
                    <a:pt x="570" y="165"/>
                  </a:lnTo>
                  <a:lnTo>
                    <a:pt x="554" y="144"/>
                  </a:lnTo>
                  <a:lnTo>
                    <a:pt x="535" y="122"/>
                  </a:lnTo>
                  <a:lnTo>
                    <a:pt x="514" y="103"/>
                  </a:lnTo>
                  <a:lnTo>
                    <a:pt x="492" y="87"/>
                  </a:lnTo>
                  <a:lnTo>
                    <a:pt x="468" y="72"/>
                  </a:lnTo>
                  <a:lnTo>
                    <a:pt x="442" y="60"/>
                  </a:lnTo>
                  <a:lnTo>
                    <a:pt x="415" y="50"/>
                  </a:lnTo>
                  <a:lnTo>
                    <a:pt x="387" y="43"/>
                  </a:lnTo>
                  <a:lnTo>
                    <a:pt x="359" y="39"/>
                  </a:lnTo>
                  <a:lnTo>
                    <a:pt x="328" y="37"/>
                  </a:lnTo>
                  <a:lnTo>
                    <a:pt x="328" y="3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grpSp>
          <p:nvGrpSpPr>
            <p:cNvPr id="95" name="Group 94">
              <a:extLst>
                <a:ext uri="{FF2B5EF4-FFF2-40B4-BE49-F238E27FC236}">
                  <a16:creationId xmlns:a16="http://schemas.microsoft.com/office/drawing/2014/main" id="{FEEAA478-7FA2-409F-BFA5-76E1FED1B047}"/>
                </a:ext>
              </a:extLst>
            </p:cNvPr>
            <p:cNvGrpSpPr/>
            <p:nvPr/>
          </p:nvGrpSpPr>
          <p:grpSpPr>
            <a:xfrm>
              <a:off x="555555" y="4192390"/>
              <a:ext cx="343323" cy="343323"/>
              <a:chOff x="5562600" y="4875213"/>
              <a:chExt cx="790575" cy="790575"/>
            </a:xfrm>
            <a:solidFill>
              <a:schemeClr val="tx1"/>
            </a:solidFill>
          </p:grpSpPr>
          <p:sp>
            <p:nvSpPr>
              <p:cNvPr id="96" name="Freeform 55">
                <a:extLst>
                  <a:ext uri="{FF2B5EF4-FFF2-40B4-BE49-F238E27FC236}">
                    <a16:creationId xmlns:a16="http://schemas.microsoft.com/office/drawing/2014/main" id="{DAA192AF-EFAC-4CDF-A121-DC017022F559}"/>
                  </a:ext>
                </a:extLst>
              </p:cNvPr>
              <p:cNvSpPr>
                <a:spLocks noEditPoints="1"/>
              </p:cNvSpPr>
              <p:nvPr/>
            </p:nvSpPr>
            <p:spPr bwMode="auto">
              <a:xfrm>
                <a:off x="5800725" y="5116513"/>
                <a:ext cx="311150" cy="311150"/>
              </a:xfrm>
              <a:custGeom>
                <a:avLst/>
                <a:gdLst>
                  <a:gd name="T0" fmla="*/ 47 w 93"/>
                  <a:gd name="T1" fmla="*/ 0 h 93"/>
                  <a:gd name="T2" fmla="*/ 0 w 93"/>
                  <a:gd name="T3" fmla="*/ 46 h 93"/>
                  <a:gd name="T4" fmla="*/ 47 w 93"/>
                  <a:gd name="T5" fmla="*/ 93 h 93"/>
                  <a:gd name="T6" fmla="*/ 93 w 93"/>
                  <a:gd name="T7" fmla="*/ 46 h 93"/>
                  <a:gd name="T8" fmla="*/ 47 w 93"/>
                  <a:gd name="T9" fmla="*/ 0 h 93"/>
                  <a:gd name="T10" fmla="*/ 47 w 93"/>
                  <a:gd name="T11" fmla="*/ 84 h 93"/>
                  <a:gd name="T12" fmla="*/ 10 w 93"/>
                  <a:gd name="T13" fmla="*/ 46 h 93"/>
                  <a:gd name="T14" fmla="*/ 47 w 93"/>
                  <a:gd name="T15" fmla="*/ 9 h 93"/>
                  <a:gd name="T16" fmla="*/ 84 w 93"/>
                  <a:gd name="T17" fmla="*/ 46 h 93"/>
                  <a:gd name="T18" fmla="*/ 47 w 93"/>
                  <a:gd name="T19"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3">
                    <a:moveTo>
                      <a:pt x="47" y="0"/>
                    </a:moveTo>
                    <a:cubicBezTo>
                      <a:pt x="21" y="0"/>
                      <a:pt x="0" y="21"/>
                      <a:pt x="0" y="46"/>
                    </a:cubicBezTo>
                    <a:cubicBezTo>
                      <a:pt x="0" y="72"/>
                      <a:pt x="21" y="93"/>
                      <a:pt x="47" y="93"/>
                    </a:cubicBezTo>
                    <a:cubicBezTo>
                      <a:pt x="72" y="93"/>
                      <a:pt x="93" y="72"/>
                      <a:pt x="93" y="46"/>
                    </a:cubicBezTo>
                    <a:cubicBezTo>
                      <a:pt x="93" y="21"/>
                      <a:pt x="72" y="0"/>
                      <a:pt x="47" y="0"/>
                    </a:cubicBezTo>
                    <a:close/>
                    <a:moveTo>
                      <a:pt x="47" y="84"/>
                    </a:moveTo>
                    <a:cubicBezTo>
                      <a:pt x="26" y="84"/>
                      <a:pt x="10" y="67"/>
                      <a:pt x="10" y="46"/>
                    </a:cubicBezTo>
                    <a:cubicBezTo>
                      <a:pt x="10" y="26"/>
                      <a:pt x="26" y="9"/>
                      <a:pt x="47" y="9"/>
                    </a:cubicBezTo>
                    <a:cubicBezTo>
                      <a:pt x="67" y="9"/>
                      <a:pt x="84" y="26"/>
                      <a:pt x="84" y="46"/>
                    </a:cubicBezTo>
                    <a:cubicBezTo>
                      <a:pt x="84" y="67"/>
                      <a:pt x="67" y="84"/>
                      <a:pt x="47" y="84"/>
                    </a:cubicBezTo>
                    <a:close/>
                  </a:path>
                </a:pathLst>
              </a:custGeom>
              <a:grpFill/>
              <a:ln>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56">
                <a:extLst>
                  <a:ext uri="{FF2B5EF4-FFF2-40B4-BE49-F238E27FC236}">
                    <a16:creationId xmlns:a16="http://schemas.microsoft.com/office/drawing/2014/main" id="{03702FAC-A6AB-420E-8A2D-526981E6E214}"/>
                  </a:ext>
                </a:extLst>
              </p:cNvPr>
              <p:cNvSpPr>
                <a:spLocks noEditPoints="1"/>
              </p:cNvSpPr>
              <p:nvPr/>
            </p:nvSpPr>
            <p:spPr bwMode="auto">
              <a:xfrm>
                <a:off x="5562600" y="4875213"/>
                <a:ext cx="790575" cy="790575"/>
              </a:xfrm>
              <a:custGeom>
                <a:avLst/>
                <a:gdLst>
                  <a:gd name="T0" fmla="*/ 230 w 236"/>
                  <a:gd name="T1" fmla="*/ 98 h 236"/>
                  <a:gd name="T2" fmla="*/ 195 w 236"/>
                  <a:gd name="T3" fmla="*/ 75 h 236"/>
                  <a:gd name="T4" fmla="*/ 212 w 236"/>
                  <a:gd name="T5" fmla="*/ 47 h 236"/>
                  <a:gd name="T6" fmla="*/ 183 w 236"/>
                  <a:gd name="T7" fmla="*/ 24 h 236"/>
                  <a:gd name="T8" fmla="*/ 142 w 236"/>
                  <a:gd name="T9" fmla="*/ 33 h 236"/>
                  <a:gd name="T10" fmla="*/ 134 w 236"/>
                  <a:gd name="T11" fmla="*/ 2 h 236"/>
                  <a:gd name="T12" fmla="*/ 97 w 236"/>
                  <a:gd name="T13" fmla="*/ 6 h 236"/>
                  <a:gd name="T14" fmla="*/ 74 w 236"/>
                  <a:gd name="T15" fmla="*/ 41 h 236"/>
                  <a:gd name="T16" fmla="*/ 47 w 236"/>
                  <a:gd name="T17" fmla="*/ 24 h 236"/>
                  <a:gd name="T18" fmla="*/ 33 w 236"/>
                  <a:gd name="T19" fmla="*/ 36 h 236"/>
                  <a:gd name="T20" fmla="*/ 24 w 236"/>
                  <a:gd name="T21" fmla="*/ 53 h 236"/>
                  <a:gd name="T22" fmla="*/ 32 w 236"/>
                  <a:gd name="T23" fmla="*/ 94 h 236"/>
                  <a:gd name="T24" fmla="*/ 1 w 236"/>
                  <a:gd name="T25" fmla="*/ 102 h 236"/>
                  <a:gd name="T26" fmla="*/ 0 w 236"/>
                  <a:gd name="T27" fmla="*/ 120 h 236"/>
                  <a:gd name="T28" fmla="*/ 5 w 236"/>
                  <a:gd name="T29" fmla="*/ 139 h 236"/>
                  <a:gd name="T30" fmla="*/ 40 w 236"/>
                  <a:gd name="T31" fmla="*/ 162 h 236"/>
                  <a:gd name="T32" fmla="*/ 24 w 236"/>
                  <a:gd name="T33" fmla="*/ 190 h 236"/>
                  <a:gd name="T34" fmla="*/ 35 w 236"/>
                  <a:gd name="T35" fmla="*/ 203 h 236"/>
                  <a:gd name="T36" fmla="*/ 52 w 236"/>
                  <a:gd name="T37" fmla="*/ 213 h 236"/>
                  <a:gd name="T38" fmla="*/ 94 w 236"/>
                  <a:gd name="T39" fmla="*/ 204 h 236"/>
                  <a:gd name="T40" fmla="*/ 101 w 236"/>
                  <a:gd name="T41" fmla="*/ 235 h 236"/>
                  <a:gd name="T42" fmla="*/ 134 w 236"/>
                  <a:gd name="T43" fmla="*/ 235 h 236"/>
                  <a:gd name="T44" fmla="*/ 142 w 236"/>
                  <a:gd name="T45" fmla="*/ 204 h 236"/>
                  <a:gd name="T46" fmla="*/ 183 w 236"/>
                  <a:gd name="T47" fmla="*/ 213 h 236"/>
                  <a:gd name="T48" fmla="*/ 212 w 236"/>
                  <a:gd name="T49" fmla="*/ 190 h 236"/>
                  <a:gd name="T50" fmla="*/ 195 w 236"/>
                  <a:gd name="T51" fmla="*/ 162 h 236"/>
                  <a:gd name="T52" fmla="*/ 230 w 236"/>
                  <a:gd name="T53" fmla="*/ 139 h 236"/>
                  <a:gd name="T54" fmla="*/ 236 w 236"/>
                  <a:gd name="T55" fmla="*/ 118 h 236"/>
                  <a:gd name="T56" fmla="*/ 225 w 236"/>
                  <a:gd name="T57" fmla="*/ 130 h 236"/>
                  <a:gd name="T58" fmla="*/ 194 w 236"/>
                  <a:gd name="T59" fmla="*/ 137 h 236"/>
                  <a:gd name="T60" fmla="*/ 185 w 236"/>
                  <a:gd name="T61" fmla="*/ 165 h 236"/>
                  <a:gd name="T62" fmla="*/ 186 w 236"/>
                  <a:gd name="T63" fmla="*/ 203 h 236"/>
                  <a:gd name="T64" fmla="*/ 159 w 236"/>
                  <a:gd name="T65" fmla="*/ 186 h 236"/>
                  <a:gd name="T66" fmla="*/ 133 w 236"/>
                  <a:gd name="T67" fmla="*/ 199 h 236"/>
                  <a:gd name="T68" fmla="*/ 106 w 236"/>
                  <a:gd name="T69" fmla="*/ 226 h 236"/>
                  <a:gd name="T70" fmla="*/ 99 w 236"/>
                  <a:gd name="T71" fmla="*/ 195 h 236"/>
                  <a:gd name="T72" fmla="*/ 71 w 236"/>
                  <a:gd name="T73" fmla="*/ 186 h 236"/>
                  <a:gd name="T74" fmla="*/ 42 w 236"/>
                  <a:gd name="T75" fmla="*/ 196 h 236"/>
                  <a:gd name="T76" fmla="*/ 34 w 236"/>
                  <a:gd name="T77" fmla="*/ 187 h 236"/>
                  <a:gd name="T78" fmla="*/ 50 w 236"/>
                  <a:gd name="T79" fmla="*/ 160 h 236"/>
                  <a:gd name="T80" fmla="*/ 37 w 236"/>
                  <a:gd name="T81" fmla="*/ 133 h 236"/>
                  <a:gd name="T82" fmla="*/ 9 w 236"/>
                  <a:gd name="T83" fmla="*/ 120 h 236"/>
                  <a:gd name="T84" fmla="*/ 10 w 236"/>
                  <a:gd name="T85" fmla="*/ 107 h 236"/>
                  <a:gd name="T86" fmla="*/ 41 w 236"/>
                  <a:gd name="T87" fmla="*/ 100 h 236"/>
                  <a:gd name="T88" fmla="*/ 50 w 236"/>
                  <a:gd name="T89" fmla="*/ 72 h 236"/>
                  <a:gd name="T90" fmla="*/ 40 w 236"/>
                  <a:gd name="T91" fmla="*/ 43 h 236"/>
                  <a:gd name="T92" fmla="*/ 50 w 236"/>
                  <a:gd name="T93" fmla="*/ 34 h 236"/>
                  <a:gd name="T94" fmla="*/ 77 w 236"/>
                  <a:gd name="T95" fmla="*/ 51 h 236"/>
                  <a:gd name="T96" fmla="*/ 103 w 236"/>
                  <a:gd name="T97" fmla="*/ 38 h 236"/>
                  <a:gd name="T98" fmla="*/ 129 w 236"/>
                  <a:gd name="T99" fmla="*/ 11 h 236"/>
                  <a:gd name="T100" fmla="*/ 136 w 236"/>
                  <a:gd name="T101" fmla="*/ 42 h 236"/>
                  <a:gd name="T102" fmla="*/ 164 w 236"/>
                  <a:gd name="T103" fmla="*/ 51 h 236"/>
                  <a:gd name="T104" fmla="*/ 202 w 236"/>
                  <a:gd name="T105" fmla="*/ 50 h 236"/>
                  <a:gd name="T106" fmla="*/ 185 w 236"/>
                  <a:gd name="T107" fmla="*/ 77 h 236"/>
                  <a:gd name="T108" fmla="*/ 198 w 236"/>
                  <a:gd name="T109" fmla="*/ 104 h 236"/>
                  <a:gd name="T110" fmla="*/ 226 w 236"/>
                  <a:gd name="T111"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6" h="236">
                    <a:moveTo>
                      <a:pt x="234" y="102"/>
                    </a:moveTo>
                    <a:cubicBezTo>
                      <a:pt x="234" y="100"/>
                      <a:pt x="232" y="98"/>
                      <a:pt x="230" y="98"/>
                    </a:cubicBezTo>
                    <a:cubicBezTo>
                      <a:pt x="203" y="94"/>
                      <a:pt x="203" y="94"/>
                      <a:pt x="203" y="94"/>
                    </a:cubicBezTo>
                    <a:cubicBezTo>
                      <a:pt x="201" y="88"/>
                      <a:pt x="198" y="81"/>
                      <a:pt x="195" y="75"/>
                    </a:cubicBezTo>
                    <a:cubicBezTo>
                      <a:pt x="212" y="53"/>
                      <a:pt x="212" y="53"/>
                      <a:pt x="212" y="53"/>
                    </a:cubicBezTo>
                    <a:cubicBezTo>
                      <a:pt x="213" y="52"/>
                      <a:pt x="213" y="49"/>
                      <a:pt x="212" y="47"/>
                    </a:cubicBezTo>
                    <a:cubicBezTo>
                      <a:pt x="205" y="39"/>
                      <a:pt x="197" y="31"/>
                      <a:pt x="189" y="24"/>
                    </a:cubicBezTo>
                    <a:cubicBezTo>
                      <a:pt x="187" y="23"/>
                      <a:pt x="185" y="23"/>
                      <a:pt x="183" y="24"/>
                    </a:cubicBezTo>
                    <a:cubicBezTo>
                      <a:pt x="161" y="41"/>
                      <a:pt x="161" y="41"/>
                      <a:pt x="161" y="41"/>
                    </a:cubicBezTo>
                    <a:cubicBezTo>
                      <a:pt x="155" y="38"/>
                      <a:pt x="148" y="35"/>
                      <a:pt x="142" y="33"/>
                    </a:cubicBezTo>
                    <a:cubicBezTo>
                      <a:pt x="138" y="6"/>
                      <a:pt x="138" y="6"/>
                      <a:pt x="138" y="6"/>
                    </a:cubicBezTo>
                    <a:cubicBezTo>
                      <a:pt x="138" y="4"/>
                      <a:pt x="136" y="2"/>
                      <a:pt x="134" y="2"/>
                    </a:cubicBezTo>
                    <a:cubicBezTo>
                      <a:pt x="123" y="0"/>
                      <a:pt x="112" y="0"/>
                      <a:pt x="101" y="2"/>
                    </a:cubicBezTo>
                    <a:cubicBezTo>
                      <a:pt x="99" y="2"/>
                      <a:pt x="98" y="4"/>
                      <a:pt x="97" y="6"/>
                    </a:cubicBezTo>
                    <a:cubicBezTo>
                      <a:pt x="94" y="33"/>
                      <a:pt x="94" y="33"/>
                      <a:pt x="94" y="33"/>
                    </a:cubicBezTo>
                    <a:cubicBezTo>
                      <a:pt x="87" y="35"/>
                      <a:pt x="80" y="38"/>
                      <a:pt x="74" y="41"/>
                    </a:cubicBezTo>
                    <a:cubicBezTo>
                      <a:pt x="52" y="24"/>
                      <a:pt x="52" y="24"/>
                      <a:pt x="52" y="24"/>
                    </a:cubicBezTo>
                    <a:cubicBezTo>
                      <a:pt x="51" y="23"/>
                      <a:pt x="48" y="23"/>
                      <a:pt x="47" y="24"/>
                    </a:cubicBezTo>
                    <a:cubicBezTo>
                      <a:pt x="43" y="27"/>
                      <a:pt x="39" y="31"/>
                      <a:pt x="35" y="34"/>
                    </a:cubicBezTo>
                    <a:cubicBezTo>
                      <a:pt x="33" y="36"/>
                      <a:pt x="33" y="36"/>
                      <a:pt x="33" y="36"/>
                    </a:cubicBezTo>
                    <a:cubicBezTo>
                      <a:pt x="30" y="40"/>
                      <a:pt x="27" y="43"/>
                      <a:pt x="24" y="47"/>
                    </a:cubicBezTo>
                    <a:cubicBezTo>
                      <a:pt x="22" y="49"/>
                      <a:pt x="22" y="51"/>
                      <a:pt x="24" y="53"/>
                    </a:cubicBezTo>
                    <a:cubicBezTo>
                      <a:pt x="40" y="75"/>
                      <a:pt x="40" y="75"/>
                      <a:pt x="40" y="75"/>
                    </a:cubicBezTo>
                    <a:cubicBezTo>
                      <a:pt x="37" y="81"/>
                      <a:pt x="34" y="88"/>
                      <a:pt x="32" y="94"/>
                    </a:cubicBezTo>
                    <a:cubicBezTo>
                      <a:pt x="5" y="98"/>
                      <a:pt x="5" y="98"/>
                      <a:pt x="5" y="98"/>
                    </a:cubicBezTo>
                    <a:cubicBezTo>
                      <a:pt x="3" y="98"/>
                      <a:pt x="1" y="100"/>
                      <a:pt x="1" y="102"/>
                    </a:cubicBezTo>
                    <a:cubicBezTo>
                      <a:pt x="0" y="107"/>
                      <a:pt x="0" y="112"/>
                      <a:pt x="0" y="117"/>
                    </a:cubicBezTo>
                    <a:cubicBezTo>
                      <a:pt x="0" y="120"/>
                      <a:pt x="0" y="120"/>
                      <a:pt x="0" y="120"/>
                    </a:cubicBezTo>
                    <a:cubicBezTo>
                      <a:pt x="0" y="125"/>
                      <a:pt x="0" y="130"/>
                      <a:pt x="1" y="135"/>
                    </a:cubicBezTo>
                    <a:cubicBezTo>
                      <a:pt x="1" y="137"/>
                      <a:pt x="3" y="139"/>
                      <a:pt x="5" y="139"/>
                    </a:cubicBezTo>
                    <a:cubicBezTo>
                      <a:pt x="32" y="142"/>
                      <a:pt x="32" y="142"/>
                      <a:pt x="32" y="142"/>
                    </a:cubicBezTo>
                    <a:cubicBezTo>
                      <a:pt x="34" y="149"/>
                      <a:pt x="37" y="156"/>
                      <a:pt x="40" y="162"/>
                    </a:cubicBezTo>
                    <a:cubicBezTo>
                      <a:pt x="24" y="184"/>
                      <a:pt x="24" y="184"/>
                      <a:pt x="24" y="184"/>
                    </a:cubicBezTo>
                    <a:cubicBezTo>
                      <a:pt x="22" y="185"/>
                      <a:pt x="22" y="188"/>
                      <a:pt x="24" y="190"/>
                    </a:cubicBezTo>
                    <a:cubicBezTo>
                      <a:pt x="27" y="194"/>
                      <a:pt x="30" y="197"/>
                      <a:pt x="33" y="201"/>
                    </a:cubicBezTo>
                    <a:cubicBezTo>
                      <a:pt x="35" y="203"/>
                      <a:pt x="35" y="203"/>
                      <a:pt x="35" y="203"/>
                    </a:cubicBezTo>
                    <a:cubicBezTo>
                      <a:pt x="39" y="206"/>
                      <a:pt x="43" y="210"/>
                      <a:pt x="47" y="213"/>
                    </a:cubicBezTo>
                    <a:cubicBezTo>
                      <a:pt x="48" y="214"/>
                      <a:pt x="51" y="214"/>
                      <a:pt x="52" y="213"/>
                    </a:cubicBezTo>
                    <a:cubicBezTo>
                      <a:pt x="74" y="196"/>
                      <a:pt x="74" y="196"/>
                      <a:pt x="74" y="196"/>
                    </a:cubicBezTo>
                    <a:cubicBezTo>
                      <a:pt x="80" y="199"/>
                      <a:pt x="87" y="202"/>
                      <a:pt x="94" y="204"/>
                    </a:cubicBezTo>
                    <a:cubicBezTo>
                      <a:pt x="97" y="231"/>
                      <a:pt x="97" y="231"/>
                      <a:pt x="97" y="231"/>
                    </a:cubicBezTo>
                    <a:cubicBezTo>
                      <a:pt x="98" y="233"/>
                      <a:pt x="99" y="235"/>
                      <a:pt x="101" y="235"/>
                    </a:cubicBezTo>
                    <a:cubicBezTo>
                      <a:pt x="107" y="236"/>
                      <a:pt x="112" y="236"/>
                      <a:pt x="118" y="236"/>
                    </a:cubicBezTo>
                    <a:cubicBezTo>
                      <a:pt x="123" y="236"/>
                      <a:pt x="128" y="236"/>
                      <a:pt x="134" y="235"/>
                    </a:cubicBezTo>
                    <a:cubicBezTo>
                      <a:pt x="136" y="235"/>
                      <a:pt x="138" y="233"/>
                      <a:pt x="138" y="231"/>
                    </a:cubicBezTo>
                    <a:cubicBezTo>
                      <a:pt x="142" y="204"/>
                      <a:pt x="142" y="204"/>
                      <a:pt x="142" y="204"/>
                    </a:cubicBezTo>
                    <a:cubicBezTo>
                      <a:pt x="148" y="202"/>
                      <a:pt x="155" y="199"/>
                      <a:pt x="161" y="196"/>
                    </a:cubicBezTo>
                    <a:cubicBezTo>
                      <a:pt x="183" y="213"/>
                      <a:pt x="183" y="213"/>
                      <a:pt x="183" y="213"/>
                    </a:cubicBezTo>
                    <a:cubicBezTo>
                      <a:pt x="185" y="214"/>
                      <a:pt x="187" y="214"/>
                      <a:pt x="189" y="213"/>
                    </a:cubicBezTo>
                    <a:cubicBezTo>
                      <a:pt x="197" y="206"/>
                      <a:pt x="205" y="198"/>
                      <a:pt x="212" y="190"/>
                    </a:cubicBezTo>
                    <a:cubicBezTo>
                      <a:pt x="213" y="188"/>
                      <a:pt x="213" y="185"/>
                      <a:pt x="212" y="184"/>
                    </a:cubicBezTo>
                    <a:cubicBezTo>
                      <a:pt x="195" y="162"/>
                      <a:pt x="195" y="162"/>
                      <a:pt x="195" y="162"/>
                    </a:cubicBezTo>
                    <a:cubicBezTo>
                      <a:pt x="198" y="156"/>
                      <a:pt x="201" y="149"/>
                      <a:pt x="203" y="142"/>
                    </a:cubicBezTo>
                    <a:cubicBezTo>
                      <a:pt x="230" y="139"/>
                      <a:pt x="230" y="139"/>
                      <a:pt x="230" y="139"/>
                    </a:cubicBezTo>
                    <a:cubicBezTo>
                      <a:pt x="232" y="139"/>
                      <a:pt x="234" y="137"/>
                      <a:pt x="234" y="135"/>
                    </a:cubicBezTo>
                    <a:cubicBezTo>
                      <a:pt x="235" y="129"/>
                      <a:pt x="236" y="124"/>
                      <a:pt x="236" y="118"/>
                    </a:cubicBezTo>
                    <a:cubicBezTo>
                      <a:pt x="236" y="113"/>
                      <a:pt x="235" y="108"/>
                      <a:pt x="234" y="102"/>
                    </a:cubicBezTo>
                    <a:close/>
                    <a:moveTo>
                      <a:pt x="225" y="130"/>
                    </a:moveTo>
                    <a:cubicBezTo>
                      <a:pt x="198" y="133"/>
                      <a:pt x="198" y="133"/>
                      <a:pt x="198" y="133"/>
                    </a:cubicBezTo>
                    <a:cubicBezTo>
                      <a:pt x="196" y="134"/>
                      <a:pt x="195" y="135"/>
                      <a:pt x="194" y="137"/>
                    </a:cubicBezTo>
                    <a:cubicBezTo>
                      <a:pt x="192" y="145"/>
                      <a:pt x="189" y="153"/>
                      <a:pt x="185" y="160"/>
                    </a:cubicBezTo>
                    <a:cubicBezTo>
                      <a:pt x="184" y="161"/>
                      <a:pt x="184" y="163"/>
                      <a:pt x="185" y="165"/>
                    </a:cubicBezTo>
                    <a:cubicBezTo>
                      <a:pt x="202" y="187"/>
                      <a:pt x="202" y="187"/>
                      <a:pt x="202" y="187"/>
                    </a:cubicBezTo>
                    <a:cubicBezTo>
                      <a:pt x="197" y="192"/>
                      <a:pt x="192" y="198"/>
                      <a:pt x="186" y="203"/>
                    </a:cubicBezTo>
                    <a:cubicBezTo>
                      <a:pt x="164" y="186"/>
                      <a:pt x="164" y="186"/>
                      <a:pt x="164" y="186"/>
                    </a:cubicBezTo>
                    <a:cubicBezTo>
                      <a:pt x="163" y="185"/>
                      <a:pt x="161" y="185"/>
                      <a:pt x="159" y="186"/>
                    </a:cubicBezTo>
                    <a:cubicBezTo>
                      <a:pt x="152" y="190"/>
                      <a:pt x="144" y="193"/>
                      <a:pt x="136" y="195"/>
                    </a:cubicBezTo>
                    <a:cubicBezTo>
                      <a:pt x="134" y="196"/>
                      <a:pt x="133" y="197"/>
                      <a:pt x="133" y="199"/>
                    </a:cubicBezTo>
                    <a:cubicBezTo>
                      <a:pt x="129" y="226"/>
                      <a:pt x="129" y="226"/>
                      <a:pt x="129" y="226"/>
                    </a:cubicBezTo>
                    <a:cubicBezTo>
                      <a:pt x="121" y="227"/>
                      <a:pt x="114" y="227"/>
                      <a:pt x="106" y="226"/>
                    </a:cubicBezTo>
                    <a:cubicBezTo>
                      <a:pt x="103" y="199"/>
                      <a:pt x="103" y="199"/>
                      <a:pt x="103" y="199"/>
                    </a:cubicBezTo>
                    <a:cubicBezTo>
                      <a:pt x="103" y="197"/>
                      <a:pt x="101" y="196"/>
                      <a:pt x="99" y="195"/>
                    </a:cubicBezTo>
                    <a:cubicBezTo>
                      <a:pt x="91" y="193"/>
                      <a:pt x="84" y="190"/>
                      <a:pt x="77" y="186"/>
                    </a:cubicBezTo>
                    <a:cubicBezTo>
                      <a:pt x="75" y="185"/>
                      <a:pt x="73" y="185"/>
                      <a:pt x="71" y="186"/>
                    </a:cubicBezTo>
                    <a:cubicBezTo>
                      <a:pt x="50" y="203"/>
                      <a:pt x="50" y="203"/>
                      <a:pt x="50" y="203"/>
                    </a:cubicBezTo>
                    <a:cubicBezTo>
                      <a:pt x="47" y="201"/>
                      <a:pt x="44" y="198"/>
                      <a:pt x="42" y="196"/>
                    </a:cubicBezTo>
                    <a:cubicBezTo>
                      <a:pt x="40" y="194"/>
                      <a:pt x="40" y="194"/>
                      <a:pt x="40" y="194"/>
                    </a:cubicBezTo>
                    <a:cubicBezTo>
                      <a:pt x="38" y="192"/>
                      <a:pt x="36" y="189"/>
                      <a:pt x="34" y="187"/>
                    </a:cubicBezTo>
                    <a:cubicBezTo>
                      <a:pt x="50" y="165"/>
                      <a:pt x="50" y="165"/>
                      <a:pt x="50" y="165"/>
                    </a:cubicBezTo>
                    <a:cubicBezTo>
                      <a:pt x="51" y="164"/>
                      <a:pt x="51" y="161"/>
                      <a:pt x="50" y="160"/>
                    </a:cubicBezTo>
                    <a:cubicBezTo>
                      <a:pt x="46" y="153"/>
                      <a:pt x="43" y="145"/>
                      <a:pt x="41" y="137"/>
                    </a:cubicBezTo>
                    <a:cubicBezTo>
                      <a:pt x="41" y="135"/>
                      <a:pt x="39" y="134"/>
                      <a:pt x="37" y="133"/>
                    </a:cubicBezTo>
                    <a:cubicBezTo>
                      <a:pt x="10" y="130"/>
                      <a:pt x="10" y="130"/>
                      <a:pt x="10" y="130"/>
                    </a:cubicBezTo>
                    <a:cubicBezTo>
                      <a:pt x="10" y="127"/>
                      <a:pt x="9" y="123"/>
                      <a:pt x="9" y="120"/>
                    </a:cubicBezTo>
                    <a:cubicBezTo>
                      <a:pt x="9" y="117"/>
                      <a:pt x="9" y="117"/>
                      <a:pt x="9" y="117"/>
                    </a:cubicBezTo>
                    <a:cubicBezTo>
                      <a:pt x="9" y="114"/>
                      <a:pt x="10" y="110"/>
                      <a:pt x="10" y="107"/>
                    </a:cubicBezTo>
                    <a:cubicBezTo>
                      <a:pt x="37" y="104"/>
                      <a:pt x="37" y="104"/>
                      <a:pt x="37" y="104"/>
                    </a:cubicBezTo>
                    <a:cubicBezTo>
                      <a:pt x="39" y="103"/>
                      <a:pt x="41" y="102"/>
                      <a:pt x="41" y="100"/>
                    </a:cubicBezTo>
                    <a:cubicBezTo>
                      <a:pt x="43" y="92"/>
                      <a:pt x="46" y="84"/>
                      <a:pt x="50" y="77"/>
                    </a:cubicBezTo>
                    <a:cubicBezTo>
                      <a:pt x="51" y="76"/>
                      <a:pt x="51" y="73"/>
                      <a:pt x="50" y="72"/>
                    </a:cubicBezTo>
                    <a:cubicBezTo>
                      <a:pt x="34" y="50"/>
                      <a:pt x="34" y="50"/>
                      <a:pt x="34" y="50"/>
                    </a:cubicBezTo>
                    <a:cubicBezTo>
                      <a:pt x="36" y="48"/>
                      <a:pt x="38" y="45"/>
                      <a:pt x="40" y="43"/>
                    </a:cubicBezTo>
                    <a:cubicBezTo>
                      <a:pt x="42" y="41"/>
                      <a:pt x="42" y="41"/>
                      <a:pt x="42" y="41"/>
                    </a:cubicBezTo>
                    <a:cubicBezTo>
                      <a:pt x="44" y="39"/>
                      <a:pt x="47" y="36"/>
                      <a:pt x="50" y="34"/>
                    </a:cubicBezTo>
                    <a:cubicBezTo>
                      <a:pt x="71" y="51"/>
                      <a:pt x="71" y="51"/>
                      <a:pt x="71" y="51"/>
                    </a:cubicBezTo>
                    <a:cubicBezTo>
                      <a:pt x="73" y="52"/>
                      <a:pt x="75" y="52"/>
                      <a:pt x="77" y="51"/>
                    </a:cubicBezTo>
                    <a:cubicBezTo>
                      <a:pt x="84" y="47"/>
                      <a:pt x="91" y="44"/>
                      <a:pt x="99" y="42"/>
                    </a:cubicBezTo>
                    <a:cubicBezTo>
                      <a:pt x="101" y="41"/>
                      <a:pt x="103" y="40"/>
                      <a:pt x="103" y="38"/>
                    </a:cubicBezTo>
                    <a:cubicBezTo>
                      <a:pt x="106" y="11"/>
                      <a:pt x="106" y="11"/>
                      <a:pt x="106" y="11"/>
                    </a:cubicBezTo>
                    <a:cubicBezTo>
                      <a:pt x="114" y="10"/>
                      <a:pt x="121" y="10"/>
                      <a:pt x="129" y="11"/>
                    </a:cubicBezTo>
                    <a:cubicBezTo>
                      <a:pt x="133" y="38"/>
                      <a:pt x="133" y="38"/>
                      <a:pt x="133" y="38"/>
                    </a:cubicBezTo>
                    <a:cubicBezTo>
                      <a:pt x="133" y="40"/>
                      <a:pt x="134" y="41"/>
                      <a:pt x="136" y="42"/>
                    </a:cubicBezTo>
                    <a:cubicBezTo>
                      <a:pt x="144" y="44"/>
                      <a:pt x="152" y="47"/>
                      <a:pt x="159" y="51"/>
                    </a:cubicBezTo>
                    <a:cubicBezTo>
                      <a:pt x="161" y="52"/>
                      <a:pt x="163" y="52"/>
                      <a:pt x="164" y="51"/>
                    </a:cubicBezTo>
                    <a:cubicBezTo>
                      <a:pt x="186" y="34"/>
                      <a:pt x="186" y="34"/>
                      <a:pt x="186" y="34"/>
                    </a:cubicBezTo>
                    <a:cubicBezTo>
                      <a:pt x="192" y="39"/>
                      <a:pt x="197" y="44"/>
                      <a:pt x="202" y="50"/>
                    </a:cubicBezTo>
                    <a:cubicBezTo>
                      <a:pt x="185" y="72"/>
                      <a:pt x="185" y="72"/>
                      <a:pt x="185" y="72"/>
                    </a:cubicBezTo>
                    <a:cubicBezTo>
                      <a:pt x="184" y="73"/>
                      <a:pt x="184" y="76"/>
                      <a:pt x="185" y="77"/>
                    </a:cubicBezTo>
                    <a:cubicBezTo>
                      <a:pt x="189" y="84"/>
                      <a:pt x="192" y="92"/>
                      <a:pt x="194" y="100"/>
                    </a:cubicBezTo>
                    <a:cubicBezTo>
                      <a:pt x="195" y="102"/>
                      <a:pt x="196" y="103"/>
                      <a:pt x="198" y="104"/>
                    </a:cubicBezTo>
                    <a:cubicBezTo>
                      <a:pt x="225" y="107"/>
                      <a:pt x="225" y="107"/>
                      <a:pt x="225" y="107"/>
                    </a:cubicBezTo>
                    <a:cubicBezTo>
                      <a:pt x="226" y="111"/>
                      <a:pt x="226" y="115"/>
                      <a:pt x="226" y="118"/>
                    </a:cubicBezTo>
                    <a:cubicBezTo>
                      <a:pt x="226" y="122"/>
                      <a:pt x="226" y="126"/>
                      <a:pt x="225" y="130"/>
                    </a:cubicBezTo>
                    <a:close/>
                  </a:path>
                </a:pathLst>
              </a:custGeom>
              <a:grpFill/>
              <a:ln>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2" name="Picture 1">
            <a:extLst>
              <a:ext uri="{FF2B5EF4-FFF2-40B4-BE49-F238E27FC236}">
                <a16:creationId xmlns:a16="http://schemas.microsoft.com/office/drawing/2014/main" id="{1AEDBC7C-18DD-4528-B819-49A6F07E854A}"/>
              </a:ext>
            </a:extLst>
          </p:cNvPr>
          <p:cNvPicPr>
            <a:picLocks noChangeAspect="1"/>
          </p:cNvPicPr>
          <p:nvPr/>
        </p:nvPicPr>
        <p:blipFill>
          <a:blip r:embed="rId4"/>
          <a:stretch>
            <a:fillRect/>
          </a:stretch>
        </p:blipFill>
        <p:spPr>
          <a:xfrm>
            <a:off x="6409364" y="1128383"/>
            <a:ext cx="5180124" cy="2389971"/>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1CC7B997-A0C1-4686-A014-B0019C8BB2A5}"/>
              </a:ext>
            </a:extLst>
          </p:cNvPr>
          <p:cNvPicPr>
            <a:picLocks noChangeAspect="1"/>
          </p:cNvPicPr>
          <p:nvPr/>
        </p:nvPicPr>
        <p:blipFill>
          <a:blip r:embed="rId5"/>
          <a:stretch>
            <a:fillRect/>
          </a:stretch>
        </p:blipFill>
        <p:spPr>
          <a:xfrm>
            <a:off x="6399452" y="3605603"/>
            <a:ext cx="5116632" cy="24242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9542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fhZDme2kQYmsNTd_BdphEQ"/>
</p:tagLst>
</file>

<file path=ppt/theme/theme1.xml><?xml version="1.0" encoding="utf-8"?>
<a:theme xmlns:a="http://schemas.openxmlformats.org/drawingml/2006/main" name="1_Office Theme">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D76496B642FE418C4FA65A8A3F47CA" ma:contentTypeVersion="9" ma:contentTypeDescription="Create a new document." ma:contentTypeScope="" ma:versionID="c38ac5ec91505e9e0d8e8a82050e41c1">
  <xsd:schema xmlns:xsd="http://www.w3.org/2001/XMLSchema" xmlns:xs="http://www.w3.org/2001/XMLSchema" xmlns:p="http://schemas.microsoft.com/office/2006/metadata/properties" xmlns:ns2="732ffc9b-af19-4319-b003-2b0c48c66d46" xmlns:ns3="c1b30fec-26a1-42c8-993c-c5e927aa4a80" targetNamespace="http://schemas.microsoft.com/office/2006/metadata/properties" ma:root="true" ma:fieldsID="8cb79370219f8da93478a39d129950ed" ns2:_="" ns3:_="">
    <xsd:import namespace="732ffc9b-af19-4319-b003-2b0c48c66d46"/>
    <xsd:import namespace="c1b30fec-26a1-42c8-993c-c5e927aa4a8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2ffc9b-af19-4319-b003-2b0c48c66d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b30fec-26a1-42c8-993c-c5e927aa4a8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262DF5-A11F-4159-915B-4833DA74AA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2ffc9b-af19-4319-b003-2b0c48c66d46"/>
    <ds:schemaRef ds:uri="c1b30fec-26a1-42c8-993c-c5e927aa4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F433F7-57F1-4FF1-89EF-9F7DBC1F01DC}">
  <ds:schemaRefs>
    <ds:schemaRef ds:uri="http://schemas.microsoft.com/sharepoint/v3/contenttype/forms"/>
  </ds:schemaRefs>
</ds:datastoreItem>
</file>

<file path=customXml/itemProps3.xml><?xml version="1.0" encoding="utf-8"?>
<ds:datastoreItem xmlns:ds="http://schemas.openxmlformats.org/officeDocument/2006/customXml" ds:itemID="{D67C0A75-058F-4B4F-9C53-41EC74F3EEE9}">
  <ds:schemaRef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http://schemas.microsoft.com/office/2006/metadata/properties"/>
    <ds:schemaRef ds:uri="732ffc9b-af19-4319-b003-2b0c48c66d46"/>
    <ds:schemaRef ds:uri="c1b30fec-26a1-42c8-993c-c5e927aa4a80"/>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405</TotalTime>
  <Words>1819</Words>
  <Application>Microsoft Office PowerPoint</Application>
  <PresentationFormat>Widescreen</PresentationFormat>
  <Paragraphs>177</Paragraphs>
  <Slides>10</Slides>
  <Notes>10</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23" baseType="lpstr">
      <vt:lpstr>Arial</vt:lpstr>
      <vt:lpstr>Calibri</vt:lpstr>
      <vt:lpstr>Calibri Light</vt:lpstr>
      <vt:lpstr>Courier New</vt:lpstr>
      <vt:lpstr>Georgia</vt:lpstr>
      <vt:lpstr>Open Sans</vt:lpstr>
      <vt:lpstr>serif-ds</vt:lpstr>
      <vt:lpstr>Times New Roman</vt:lpstr>
      <vt:lpstr>Verdana</vt:lpstr>
      <vt:lpstr>Wingdings 2</vt:lpstr>
      <vt:lpstr>1_Office Theme</vt:lpstr>
      <vt:lpstr>Office Theme</vt:lpstr>
      <vt:lpstr>think-cell Slide</vt:lpstr>
      <vt:lpstr>COVID Update Latest Progress on UW’s Response to COVID-19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Update Latest Progress on UW’s Response to COVID-19</dc:title>
  <dc:creator>Tami B. Benham-Deal</dc:creator>
  <cp:lastModifiedBy>Tami B. Benham-Deal</cp:lastModifiedBy>
  <cp:revision>10</cp:revision>
  <dcterms:created xsi:type="dcterms:W3CDTF">2020-11-11T01:02:42Z</dcterms:created>
  <dcterms:modified xsi:type="dcterms:W3CDTF">2020-11-12T00:05:32Z</dcterms:modified>
</cp:coreProperties>
</file>