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7"/>
  </p:notesMasterIdLst>
  <p:sldIdLst>
    <p:sldId id="2088198051" r:id="rId3"/>
    <p:sldId id="2088198115" r:id="rId4"/>
    <p:sldId id="2088198116" r:id="rId5"/>
    <p:sldId id="2088198117" r:id="rId6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38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4" d="100"/>
          <a:sy n="94" d="100"/>
        </p:scale>
        <p:origin x="3534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F2875036-BCEA-4FAA-B35F-0163CEE9DC34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97D1270D-F3E0-45CE-9F67-39CD7DC83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413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42289">
              <a:defRPr/>
            </a:pPr>
            <a:fld id="{D759AF6D-BA0E-4594-94DB-478664329D2A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42289">
                <a:defRPr/>
              </a:pPr>
              <a:t>1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5869786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20725" y="944563"/>
            <a:ext cx="5730875" cy="3224212"/>
          </a:xfrm>
        </p:spPr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42289"/>
            <a:fld id="{D2EB79D2-0DD2-4000-B03C-5FC8716B4FB0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42289"/>
              <a:t>2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" name="Notes Placeholder 5">
            <a:extLst>
              <a:ext uri="{FF2B5EF4-FFF2-40B4-BE49-F238E27FC236}">
                <a16:creationId xmlns:a16="http://schemas.microsoft.com/office/drawing/2014/main" id="{D6302063-684E-4D4A-AA66-C476E621E2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2225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36600" y="276225"/>
            <a:ext cx="5629275" cy="3167063"/>
          </a:xfrm>
        </p:spPr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42289"/>
            <a:fld id="{D2EB79D2-0DD2-4000-B03C-5FC8716B4FB0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42289"/>
              <a:t>3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" name="Notes Placeholder 5">
            <a:extLst>
              <a:ext uri="{FF2B5EF4-FFF2-40B4-BE49-F238E27FC236}">
                <a16:creationId xmlns:a16="http://schemas.microsoft.com/office/drawing/2014/main" id="{F7889A18-ABD1-47F8-9DBE-C5BD3CF75B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3208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42289"/>
            <a:fld id="{D2EB79D2-0DD2-4000-B03C-5FC8716B4FB0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42289"/>
              <a:t>4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793273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EAA230-D013-4B10-A464-63C052E3DE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3D13D4-4794-47FC-A7BE-E22EB94426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0610BB-A47D-4872-819D-971465DA4B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A4B45-908F-4827-92C9-0976C0D81473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512EA6-8601-43A1-94B4-A5FBA62CE0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B5B246-8BE3-4D9B-8644-8AC0F1E6F2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9952E-968B-4853-8D8A-044F83D18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972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47A4BC-CA5F-420D-A110-B3E921039E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FCE2AF-3B4F-4ED6-8388-4D6509DCC4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2EB11A-8F44-4A8F-BE90-CEA74D9E87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A4B45-908F-4827-92C9-0976C0D81473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4FCB72-12C7-494B-AB04-9B420B947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C0394D-13FD-4134-97A6-0CE2F8FA7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9952E-968B-4853-8D8A-044F83D18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088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7A18202-F303-42FF-9854-C61DCADFFD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14C158-257F-482F-B0F8-11E13C6856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CDFE08-9853-47CD-A048-01711BC322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A4B45-908F-4827-92C9-0976C0D81473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C499C2-5863-4929-9316-0FED40CCF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93AF5F-7AC3-4DB1-A460-C1A511677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9952E-968B-4853-8D8A-044F83D18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4798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, subtitle &amp;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hart Placeholder 3"/>
          <p:cNvSpPr>
            <a:spLocks noGrp="1"/>
          </p:cNvSpPr>
          <p:nvPr>
            <p:ph type="chart" sz="quarter" idx="15"/>
          </p:nvPr>
        </p:nvSpPr>
        <p:spPr>
          <a:xfrm>
            <a:off x="468000" y="2054581"/>
            <a:ext cx="11252200" cy="3928209"/>
          </a:xfrm>
          <a:prstGeom prst="rect">
            <a:avLst/>
          </a:prstGeom>
        </p:spPr>
        <p:txBody>
          <a:bodyPr/>
          <a:lstStyle/>
          <a:p>
            <a:r>
              <a:rPr lang="en-US" noProof="0"/>
              <a:t>Click icon to add chart</a:t>
            </a:r>
          </a:p>
        </p:txBody>
      </p:sp>
      <p:sp>
        <p:nvSpPr>
          <p:cNvPr id="18" name="Text Placeholder 8"/>
          <p:cNvSpPr>
            <a:spLocks noGrp="1"/>
          </p:cNvSpPr>
          <p:nvPr>
            <p:ph type="body" sz="quarter" idx="18"/>
          </p:nvPr>
        </p:nvSpPr>
        <p:spPr>
          <a:xfrm>
            <a:off x="468000" y="1659816"/>
            <a:ext cx="11252200" cy="357187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69900" y="736688"/>
            <a:ext cx="11252200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/>
              <a:t>Click to add subtitle</a:t>
            </a:r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469900" y="402587"/>
            <a:ext cx="11252200" cy="33410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000"/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2553330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3A394C-D6F6-4665-95D7-9ADBB90310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6CB586-A36E-4CDB-B087-C157852069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F33961-1BB0-49D9-A4EA-6338B9E199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551BC-8CB3-4A2C-930A-8CEC2C24C3CF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3C099A-F4D9-4BE0-9B1C-48185FA240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6B667F-7FD4-48BD-954A-511CD8DBB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9467E-039F-4E17-B5A7-AAE319600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9422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52B572-8B34-43AD-9C4F-CF8B848ACC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6C579C-ABFA-4406-92C4-97EAD99F16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85DEB1-B6CF-490E-AE3E-2AB0580E96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551BC-8CB3-4A2C-930A-8CEC2C24C3CF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E22F6C-519C-4F11-ACD1-658FC9346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537212-786B-47BB-9D2F-2F7D19263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9467E-039F-4E17-B5A7-AAE319600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6393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2E0BFE-8C5E-4216-BEF5-7F067144E6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427308-F3D5-47F0-BC32-4E77F9A01D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11AD33-1C6C-4E9A-8827-2DC9A734F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551BC-8CB3-4A2C-930A-8CEC2C24C3CF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16C826-3BD0-4D8E-9D89-0B2B04383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2432EA-7C0E-4B7A-A5E5-322592E24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9467E-039F-4E17-B5A7-AAE319600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5411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B33175-216A-413F-81E4-9AB9AED38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3BE076-A9C2-499C-81B8-CE103C63E9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0BD84B-AD16-457F-A363-0CD7AB2B41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203B8C-0047-4C29-BC1F-DD66F6B5DE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551BC-8CB3-4A2C-930A-8CEC2C24C3CF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56A7B2-EEEB-46D2-8DC4-FFBE41C1A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642043-5F4C-40E9-9ABF-FE831B0AD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9467E-039F-4E17-B5A7-AAE319600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1475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19948-32AA-469E-9A99-372E376312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A2A09A-25EA-44DB-99E1-6E45A31513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93385D-D88E-420E-8F0B-9E671FAA0D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7A1A2A-A412-4D1E-AC22-900173118A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00A3D62-5AB1-4B93-A179-864E856CDB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8872843-672F-43C2-AA18-C7D16D310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551BC-8CB3-4A2C-930A-8CEC2C24C3CF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7164B76-86AF-4CFC-B083-907773B9A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F001D9E-B8C5-4478-9E51-CE1BFD5524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9467E-039F-4E17-B5A7-AAE319600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6551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4B9AD7-7378-4608-AE28-F214D9BC80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7DF99C-9E4B-4316-AADE-84C2B39653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551BC-8CB3-4A2C-930A-8CEC2C24C3CF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6DB0AD-40C8-4234-B2FA-C792CC4E4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70D052-45D4-4EC1-98F3-6A54100229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9467E-039F-4E17-B5A7-AAE319600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69841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333D064-829A-464C-996F-1DC041F25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551BC-8CB3-4A2C-930A-8CEC2C24C3CF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7A59289-1CDB-4787-ADB1-5A7B12400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DFCB5A-626E-498D-82E1-76DE912D7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9467E-039F-4E17-B5A7-AAE319600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031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2CEC8D-645F-4CF6-B5D8-2BDE62C5B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310C07-2728-4752-ADCC-7B594941DA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12C09C-28F9-4662-8C96-635F1852D4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A4B45-908F-4827-92C9-0976C0D81473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5D6A9F-41D1-4D80-9548-A59A66AA19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1ED638-89E8-4C6A-A9AC-3857F3F4F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9952E-968B-4853-8D8A-044F83D18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2057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A8310-D130-4E20-B85D-18CAA713E0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F9C121-9750-4BE2-8D0B-396A32A6CB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CE5D4A-41CE-4311-B889-4F4FA2E7D0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C319C0-102B-425F-81E2-B3D374A1A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551BC-8CB3-4A2C-930A-8CEC2C24C3CF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1BC0CF-E319-402F-AA38-1C33F681F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86DB99-A16B-4F80-840A-60F902889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9467E-039F-4E17-B5A7-AAE319600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8463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B9AD10-AFC9-44DC-B393-68323B9FA6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E4811DF-593B-40A6-A37D-FC93C56747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61D8BE-A06A-4541-8D81-6D83F3A346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64D27B-DAED-4B92-8316-D5B1B0789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551BC-8CB3-4A2C-930A-8CEC2C24C3CF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2D0445-AB2C-4F37-BDC5-A150DA84A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5AFD35-B339-4B59-9C48-D1E71881CE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9467E-039F-4E17-B5A7-AAE319600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35546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620154-0E55-4E27-9F4A-191C0745B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90F2DF-BBFC-4AF6-AB03-EC4EFAEE20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011E16-9550-4642-9926-68CA7A418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551BC-8CB3-4A2C-930A-8CEC2C24C3CF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69D9AD-D82C-4F24-9000-33A56AB77C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8813F2-EAB3-4D3E-9060-9F5CC2830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9467E-039F-4E17-B5A7-AAE319600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1649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09FE94B-B93C-42BC-9211-627F10593A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D9B0E0-79F3-44BE-A034-A380AF430C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F92982-4DFB-4ABF-880E-74754A5320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551BC-8CB3-4A2C-930A-8CEC2C24C3CF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DEFCFD-F2E0-475D-AC73-6EB2DF43C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0812D2-017F-41D0-9916-7D467502C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9467E-039F-4E17-B5A7-AAE319600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69034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Title, Right,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14402" y="4965303"/>
            <a:ext cx="4407673" cy="897983"/>
          </a:xfrm>
        </p:spPr>
        <p:txBody>
          <a:bodyPr anchor="b" anchorCtr="0"/>
          <a:lstStyle>
            <a:lvl1pPr>
              <a:lnSpc>
                <a:spcPct val="85000"/>
              </a:lnSpc>
              <a:defRPr sz="2800" b="1" baseline="0">
                <a:latin typeface="+mn-lt"/>
              </a:defRPr>
            </a:lvl1pPr>
          </a:lstStyle>
          <a:p>
            <a:r>
              <a:rPr lang="en-US"/>
              <a:t>Click to edit Title</a:t>
            </a:r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6" hasCustomPrompt="1"/>
          </p:nvPr>
        </p:nvSpPr>
        <p:spPr>
          <a:xfrm>
            <a:off x="914402" y="5940663"/>
            <a:ext cx="4407673" cy="478209"/>
          </a:xfrm>
        </p:spPr>
        <p:txBody>
          <a:bodyPr vert="horz" lIns="0" tIns="0" rIns="0" bIns="0" rtlCol="0">
            <a:noAutofit/>
          </a:bodyPr>
          <a:lstStyle>
            <a:lvl1pPr marL="0" indent="0">
              <a:buNone/>
              <a:defRPr lang="en-US" sz="1200" dirty="0"/>
            </a:lvl1pPr>
          </a:lstStyle>
          <a:p>
            <a:pPr marL="228600" lvl="0" indent="-228600">
              <a:lnSpc>
                <a:spcPct val="130000"/>
              </a:lnSpc>
            </a:pPr>
            <a:r>
              <a:rPr lang="en-US"/>
              <a:t>Click to edit Subtitle</a:t>
            </a:r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7" hasCustomPrompt="1"/>
          </p:nvPr>
        </p:nvSpPr>
        <p:spPr>
          <a:xfrm>
            <a:off x="914402" y="4585210"/>
            <a:ext cx="4407673" cy="348286"/>
          </a:xfrm>
        </p:spPr>
        <p:txBody>
          <a:bodyPr vert="horz" lIns="0" tIns="0" rIns="0" bIns="0" rtlCol="0">
            <a:noAutofit/>
          </a:bodyPr>
          <a:lstStyle>
            <a:lvl1pPr marL="0" indent="0">
              <a:buNone/>
              <a:defRPr lang="en-US" sz="900" b="1" kern="0" cap="all" spc="250" baseline="0" dirty="0">
                <a:solidFill>
                  <a:schemeClr val="accent5">
                    <a:lumMod val="60000"/>
                    <a:lumOff val="40000"/>
                  </a:schemeClr>
                </a:solidFill>
                <a:ea typeface="Nexa Black" charset="0"/>
                <a:cs typeface="Nexa Black" charset="0"/>
              </a:defRPr>
            </a:lvl1pPr>
          </a:lstStyle>
          <a:p>
            <a:pPr marL="228600" lvl="0" indent="-228600"/>
            <a:r>
              <a:rPr lang="en-US"/>
              <a:t>Date</a:t>
            </a: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9" hasCustomPrompt="1"/>
          </p:nvPr>
        </p:nvSpPr>
        <p:spPr>
          <a:xfrm>
            <a:off x="5322074" y="0"/>
            <a:ext cx="6869925" cy="6858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3011179736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C645B2-006A-4027-82F8-6D1B6C1227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0C3CE3-DE27-464E-9FEE-3C3CC98CB0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9BA658-1713-403D-B2C8-26F1805CD9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A4B45-908F-4827-92C9-0976C0D81473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F03326-2BA7-4569-B7E1-96E6E93AA9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F94F15-2765-4B31-B4D1-3C343493A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9952E-968B-4853-8D8A-044F83D18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25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CEC6E4-587F-407E-8BD7-52B7E14029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A53EA9-2C1D-4202-BC71-6890C4A35F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2C2B9C-0D53-4134-96C2-4A2D603EA8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F6074E-9912-4925-A285-1EE94008A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A4B45-908F-4827-92C9-0976C0D81473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03996B-07B3-4BD0-B10F-1FC611435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CE11C6-6CA0-46E0-AB3D-7F86DF448E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9952E-968B-4853-8D8A-044F83D18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091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B07AE-698B-4B9A-B028-1A9E7E2930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2FD790-FEA9-4ADE-B6FA-1133584CAA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762F8B-0DDC-43A4-9540-003F8B93A9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CD9605F-6CD5-4FC2-8240-D1948E684E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E8152D2-E8F7-4788-9F03-F0D2DEBE0E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E09A93D-43DF-479F-A94E-8EA289A7D1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A4B45-908F-4827-92C9-0976C0D81473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AA312FB-76A0-4D22-9957-285045D22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3777940-E5E9-428C-94CD-BD916BD35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9952E-968B-4853-8D8A-044F83D18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193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67378A-CF08-4F25-AE8C-C82D57725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5CAA11-FFD0-454E-A5D9-A1C56864A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A4B45-908F-4827-92C9-0976C0D81473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23F629-3C1B-4BCE-8BA7-3DBB8ED6FF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46F855-EB88-4B6D-B709-E771ADE5D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9952E-968B-4853-8D8A-044F83D18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685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38F0453-74A3-4ABE-9B79-9329A1AEA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A4B45-908F-4827-92C9-0976C0D81473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BC07E5D-DA58-4B6E-A9B9-B153D76E0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F2783C-1EF6-4269-87F9-0B766D99F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9952E-968B-4853-8D8A-044F83D18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40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D1AACA-58C5-4275-8457-39ADA8BD6C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B8D905-0FEA-49BC-8A68-225961A1DF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5527AB-C4BD-4EA9-8093-87CBA61824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5523C1-DB08-4C04-BF8A-D5F1AA8A5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A4B45-908F-4827-92C9-0976C0D81473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888D5B-C525-4F68-810B-61F31C9E9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FA1E6A-D150-4532-BFAB-C994BFF2A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9952E-968B-4853-8D8A-044F83D18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995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98316D-35F1-4427-9DA4-C1D2F7E582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D8C64B3-03E4-4CC7-BE35-537DF1D2FD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D1B451-7AFA-46B0-8AD6-013AB24B11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3CDD20-5D83-40D7-A404-FD424251F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A4B45-908F-4827-92C9-0976C0D81473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974296-7645-41D6-BC58-3F5E963A22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F8AD15-1412-4034-89FD-9DFAB543D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9952E-968B-4853-8D8A-044F83D18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307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BE29CE-7272-4697-8934-467FBE4843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03722B-FF8C-4FB7-9AAF-A834E22AD2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ACE22C-F554-4CD5-8CFA-3B265D56F5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5A4B45-908F-4827-92C9-0976C0D81473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8D249C-D1D1-4981-B4E8-3FB6EF0878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53A8EB-5EAA-4C36-9748-77FA99904E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69952E-968B-4853-8D8A-044F83D18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7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960B016-B6B2-47DC-B6F1-6C549B1AD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C4D356-2690-4E97-B918-D70B645133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2537B7-41DD-4E20-B755-28C0782989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A551BC-8CB3-4A2C-930A-8CEC2C24C3CF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FF7A8C-BD6E-4884-9A6D-5DB4FE8C69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E250C7-7F14-4BD1-9432-84415AE572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09467E-039F-4E17-B5A7-AAE319600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414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2.xml"/><Relationship Id="rId7" Type="http://schemas.openxmlformats.org/officeDocument/2006/relationships/image" Target="../media/image1.emf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4EC58132-4982-41BD-8B7A-1C5F346C2C1C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think-cell Slide" r:id="rId6" imgW="415" imgH="416" progId="TCLayout.ActiveDocument.1">
                  <p:embed/>
                </p:oleObj>
              </mc:Choice>
              <mc:Fallback>
                <p:oleObj name="think-cell Slide" r:id="rId6" imgW="415" imgH="416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4EC58132-4982-41BD-8B7A-1C5F346C2C1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95F105F7-A315-45A8-81AB-9EB3E9E4D7D6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" panose="020B0606030504020204" pitchFamily="34" charset="0"/>
              <a:ea typeface="+mn-ea"/>
              <a:cs typeface="+mn-cs"/>
              <a:sym typeface="Open Sans" panose="020B0606030504020204" pitchFamily="34" charset="0"/>
            </a:endParaRPr>
          </a:p>
        </p:txBody>
      </p:sp>
      <p:sp>
        <p:nvSpPr>
          <p:cNvPr id="19" name="Title 3">
            <a:extLst>
              <a:ext uri="{FF2B5EF4-FFF2-40B4-BE49-F238E27FC236}">
                <a16:creationId xmlns:a16="http://schemas.microsoft.com/office/drawing/2014/main" id="{D70FB163-7BA0-4E19-BF71-7A4E559875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751" y="5042680"/>
            <a:ext cx="7437483" cy="897983"/>
          </a:xfrm>
        </p:spPr>
        <p:txBody>
          <a:bodyPr anchor="t">
            <a:normAutofit fontScale="90000"/>
          </a:bodyPr>
          <a:lstStyle/>
          <a:p>
            <a:r>
              <a:rPr lang="en-US" sz="3100" dirty="0"/>
              <a:t>Faculty Workload</a:t>
            </a:r>
            <a:br>
              <a:rPr lang="en-US" sz="3100" dirty="0"/>
            </a:br>
            <a:r>
              <a:rPr lang="en-US" sz="3100" dirty="0"/>
              <a:t>AY 19-20 and AY 20-21</a:t>
            </a:r>
            <a:endParaRPr lang="en-US" b="0" dirty="0"/>
          </a:p>
        </p:txBody>
      </p:sp>
      <p:sp>
        <p:nvSpPr>
          <p:cNvPr id="20" name="Text Placeholder 4">
            <a:extLst>
              <a:ext uri="{FF2B5EF4-FFF2-40B4-BE49-F238E27FC236}">
                <a16:creationId xmlns:a16="http://schemas.microsoft.com/office/drawing/2014/main" id="{9D59CDA7-A6C3-4694-BF92-3916114FA54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914402" y="5940663"/>
            <a:ext cx="5562598" cy="206137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1400" dirty="0"/>
              <a:t>November 12, 2020</a:t>
            </a: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414B823B-5967-49D5-A258-3CE9F9029B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3604" y="2126277"/>
            <a:ext cx="6404791" cy="1691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3ADD0AC-C186-4479-8F31-9DEB16C2929E}"/>
              </a:ext>
            </a:extLst>
          </p:cNvPr>
          <p:cNvCxnSpPr/>
          <p:nvPr/>
        </p:nvCxnSpPr>
        <p:spPr>
          <a:xfrm>
            <a:off x="4237901" y="4238625"/>
            <a:ext cx="3993333" cy="0"/>
          </a:xfrm>
          <a:prstGeom prst="line">
            <a:avLst/>
          </a:prstGeom>
          <a:ln w="19050">
            <a:solidFill>
              <a:srgbClr val="FFC4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6048A964-35DB-4F62-B481-08EB40C0CB2D}"/>
              </a:ext>
            </a:extLst>
          </p:cNvPr>
          <p:cNvSpPr/>
          <p:nvPr/>
        </p:nvSpPr>
        <p:spPr>
          <a:xfrm>
            <a:off x="106017" y="106327"/>
            <a:ext cx="11979966" cy="6632404"/>
          </a:xfrm>
          <a:prstGeom prst="rect">
            <a:avLst/>
          </a:prstGeom>
          <a:noFill/>
          <a:ln w="28575">
            <a:solidFill>
              <a:srgbClr val="FFC42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0505877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>
            <a:extLst>
              <a:ext uri="{FF2B5EF4-FFF2-40B4-BE49-F238E27FC236}">
                <a16:creationId xmlns:a16="http://schemas.microsoft.com/office/drawing/2014/main" id="{05050D5A-7A03-40C4-8879-98D5CAA1F92C}"/>
              </a:ext>
            </a:extLst>
          </p:cNvPr>
          <p:cNvSpPr/>
          <p:nvPr/>
        </p:nvSpPr>
        <p:spPr>
          <a:xfrm>
            <a:off x="106017" y="288235"/>
            <a:ext cx="11979966" cy="6450495"/>
          </a:xfrm>
          <a:prstGeom prst="rect">
            <a:avLst/>
          </a:prstGeom>
          <a:noFill/>
          <a:ln w="28575">
            <a:solidFill>
              <a:srgbClr val="FFC42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72015E18-7145-474B-BCEC-06B2FE13E246}"/>
              </a:ext>
            </a:extLst>
          </p:cNvPr>
          <p:cNvSpPr/>
          <p:nvPr/>
        </p:nvSpPr>
        <p:spPr>
          <a:xfrm>
            <a:off x="106017" y="6291470"/>
            <a:ext cx="11979959" cy="447260"/>
          </a:xfrm>
          <a:prstGeom prst="rect">
            <a:avLst/>
          </a:prstGeom>
          <a:solidFill>
            <a:srgbClr val="FFC425"/>
          </a:solidFill>
          <a:ln>
            <a:solidFill>
              <a:srgbClr val="FFC42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2F3B16B9-5AB8-4C7D-952F-8733315F9F8D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534" y="6341527"/>
            <a:ext cx="2087678" cy="367024"/>
          </a:xfrm>
          <a:prstGeom prst="rect">
            <a:avLst/>
          </a:prstGeom>
        </p:spPr>
      </p:pic>
      <p:sp>
        <p:nvSpPr>
          <p:cNvPr id="28" name="Arrow: Pentagon 27">
            <a:extLst>
              <a:ext uri="{FF2B5EF4-FFF2-40B4-BE49-F238E27FC236}">
                <a16:creationId xmlns:a16="http://schemas.microsoft.com/office/drawing/2014/main" id="{A0773593-7CA5-463E-9955-848FAB62FF29}"/>
              </a:ext>
            </a:extLst>
          </p:cNvPr>
          <p:cNvSpPr/>
          <p:nvPr/>
        </p:nvSpPr>
        <p:spPr>
          <a:xfrm>
            <a:off x="104467" y="74544"/>
            <a:ext cx="3657600" cy="417633"/>
          </a:xfrm>
          <a:prstGeom prst="homePlate">
            <a:avLst/>
          </a:prstGeom>
          <a:solidFill>
            <a:srgbClr val="FFC425"/>
          </a:solidFill>
          <a:ln>
            <a:solidFill>
              <a:srgbClr val="FFC42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all" spc="0" normalizeH="0" baseline="0" noProof="0" dirty="0">
                <a:ln>
                  <a:noFill/>
                </a:ln>
                <a:solidFill>
                  <a:srgbClr val="492F2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Faculty Workload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4294019-116F-4237-B702-94EBE7659F29}"/>
              </a:ext>
            </a:extLst>
          </p:cNvPr>
          <p:cNvSpPr txBox="1"/>
          <p:nvPr/>
        </p:nvSpPr>
        <p:spPr>
          <a:xfrm>
            <a:off x="4770120" y="98694"/>
            <a:ext cx="265176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1" u="none" strike="noStrike" kern="1200" cap="none" spc="0" normalizeH="0" baseline="0" noProof="0" dirty="0">
                <a:ln>
                  <a:noFill/>
                </a:ln>
                <a:solidFill>
                  <a:srgbClr val="492F2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Regulation and Teaching Adjustments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19C8C4D-A54C-4730-8FEF-7E78E3A51DDB}"/>
              </a:ext>
            </a:extLst>
          </p:cNvPr>
          <p:cNvSpPr txBox="1"/>
          <p:nvPr/>
        </p:nvSpPr>
        <p:spPr>
          <a:xfrm>
            <a:off x="11589488" y="6361951"/>
            <a:ext cx="3639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9D112A-74B2-4207-91C0-BA374604D672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Arrow: Pentagon 10">
            <a:extLst>
              <a:ext uri="{FF2B5EF4-FFF2-40B4-BE49-F238E27FC236}">
                <a16:creationId xmlns:a16="http://schemas.microsoft.com/office/drawing/2014/main" id="{26EE9A70-E64F-4564-851E-E9DD1DA973E3}"/>
              </a:ext>
            </a:extLst>
          </p:cNvPr>
          <p:cNvSpPr/>
          <p:nvPr/>
        </p:nvSpPr>
        <p:spPr>
          <a:xfrm flipH="1">
            <a:off x="8428383" y="74544"/>
            <a:ext cx="3657600" cy="417633"/>
          </a:xfrm>
          <a:prstGeom prst="homePlate">
            <a:avLst/>
          </a:prstGeom>
          <a:solidFill>
            <a:schemeClr val="bg1"/>
          </a:solidFill>
          <a:ln w="28575">
            <a:solidFill>
              <a:srgbClr val="FFC42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1" u="none" strike="noStrike" kern="1200" cap="none" spc="0" normalizeH="0" baseline="0" noProof="0" dirty="0">
                <a:ln>
                  <a:noFill/>
                </a:ln>
                <a:solidFill>
                  <a:srgbClr val="492F2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BOT Meeting: Thurs </a:t>
            </a:r>
            <a:r>
              <a:rPr kumimoji="0" lang="en-US" sz="1600" b="0" i="1" u="none" strike="noStrike" kern="1200" cap="none" spc="0" normalizeH="0" baseline="0" noProof="0" dirty="0">
                <a:ln>
                  <a:noFill/>
                </a:ln>
                <a:solidFill>
                  <a:srgbClr val="492F2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(11/12)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B30B7FC-6487-4D9F-896B-5ADB52741CD7}"/>
              </a:ext>
            </a:extLst>
          </p:cNvPr>
          <p:cNvSpPr/>
          <p:nvPr/>
        </p:nvSpPr>
        <p:spPr>
          <a:xfrm>
            <a:off x="375920" y="799555"/>
            <a:ext cx="1157754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1" u="none" strike="noStrike" kern="1200" cap="none" spc="0" normalizeH="0" baseline="0" noProof="0" dirty="0">
                <a:ln>
                  <a:noFill/>
                </a:ln>
                <a:solidFill>
                  <a:srgbClr val="492F24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University Regulation 2-9 (Faculty Workload)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lang="en-US" sz="1600" dirty="0">
                <a:solidFill>
                  <a:srgbClr val="492F24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“The University maintains a flexible workload policy that allows academic units to capitalize on each faculty member’s strengths to mee the mission of the university, college and academic unit.”</a:t>
            </a:r>
          </a:p>
          <a:p>
            <a:pPr marL="7429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kumimoji="0" lang="en-US" sz="1400" u="none" strike="noStrike" kern="1200" cap="none" spc="0" normalizeH="0" baseline="0" noProof="0" dirty="0">
                <a:ln>
                  <a:noFill/>
                </a:ln>
                <a:solidFill>
                  <a:srgbClr val="492F24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Baseline teaching load for full-time tenure stream faculty and non-tenure track faculty with primary teaching responsibility is 15 and 21 credits per academic year, respectively</a:t>
            </a:r>
          </a:p>
          <a:p>
            <a:pPr marL="7429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492F24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Remainder of workload is allocated to: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kumimoji="0" lang="en-US" sz="1400" u="none" strike="noStrike" kern="1200" cap="none" spc="0" normalizeH="0" baseline="0" noProof="0" dirty="0">
                <a:ln>
                  <a:noFill/>
                </a:ln>
                <a:solidFill>
                  <a:srgbClr val="492F24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Research and creative </a:t>
            </a:r>
            <a:r>
              <a:rPr lang="en-US" sz="1400" dirty="0">
                <a:solidFill>
                  <a:srgbClr val="492F24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endeavors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kumimoji="0" lang="en-US" sz="1400" u="none" strike="noStrike" kern="1200" cap="none" spc="0" normalizeH="0" baseline="0" noProof="0" dirty="0">
                <a:ln>
                  <a:noFill/>
                </a:ln>
                <a:solidFill>
                  <a:srgbClr val="492F24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Service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492F24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Extension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kumimoji="0" lang="en-US" sz="1400" u="none" strike="noStrike" kern="1200" cap="none" spc="0" normalizeH="0" baseline="0" noProof="0" dirty="0">
                <a:ln>
                  <a:noFill/>
                </a:ln>
                <a:solidFill>
                  <a:srgbClr val="492F24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Outreach/Engagement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492F24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Advising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kumimoji="0" lang="en-US" sz="1400" u="none" strike="noStrike" kern="1200" cap="none" spc="0" normalizeH="0" baseline="0" noProof="0" dirty="0">
                <a:ln>
                  <a:noFill/>
                </a:ln>
                <a:solidFill>
                  <a:srgbClr val="492F24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Administration</a:t>
            </a:r>
          </a:p>
          <a:p>
            <a:pPr lvl="2"/>
            <a:endParaRPr kumimoji="0" lang="en-US" sz="1600" u="none" strike="noStrike" kern="1200" cap="none" spc="0" normalizeH="0" baseline="0" noProof="0" dirty="0">
              <a:ln>
                <a:noFill/>
              </a:ln>
              <a:solidFill>
                <a:srgbClr val="492F24"/>
              </a:solidFill>
              <a:effectLst/>
              <a:uLnTx/>
              <a:uFillTx/>
              <a:latin typeface="Calibri" panose="020F0502020204030204" pitchFamily="34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lang="en-US" sz="1600" b="1" i="1" dirty="0">
                <a:solidFill>
                  <a:srgbClr val="492F24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Adjustments to Teaching Load</a:t>
            </a:r>
          </a:p>
          <a:p>
            <a:pPr marL="7429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492F24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Excellence in research and creative activity</a:t>
            </a:r>
          </a:p>
          <a:p>
            <a:pPr marL="7429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492F24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Graduate student research supervision</a:t>
            </a:r>
          </a:p>
          <a:p>
            <a:pPr marL="7429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492F24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Teaching related adjustments associated with large classes and non-classroom teaching</a:t>
            </a:r>
          </a:p>
          <a:p>
            <a:pPr marL="7429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492F24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Professional service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endParaRPr kumimoji="0" lang="en-US" sz="2400" u="none" strike="noStrike" kern="1200" cap="none" spc="0" normalizeH="0" baseline="0" noProof="0" dirty="0">
              <a:ln>
                <a:noFill/>
              </a:ln>
              <a:solidFill>
                <a:srgbClr val="492F24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31883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>
            <a:extLst>
              <a:ext uri="{FF2B5EF4-FFF2-40B4-BE49-F238E27FC236}">
                <a16:creationId xmlns:a16="http://schemas.microsoft.com/office/drawing/2014/main" id="{05050D5A-7A03-40C4-8879-98D5CAA1F92C}"/>
              </a:ext>
            </a:extLst>
          </p:cNvPr>
          <p:cNvSpPr/>
          <p:nvPr/>
        </p:nvSpPr>
        <p:spPr>
          <a:xfrm>
            <a:off x="106017" y="288235"/>
            <a:ext cx="11979966" cy="6450495"/>
          </a:xfrm>
          <a:prstGeom prst="rect">
            <a:avLst/>
          </a:prstGeom>
          <a:noFill/>
          <a:ln w="28575">
            <a:solidFill>
              <a:srgbClr val="FFC42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72015E18-7145-474B-BCEC-06B2FE13E246}"/>
              </a:ext>
            </a:extLst>
          </p:cNvPr>
          <p:cNvSpPr/>
          <p:nvPr/>
        </p:nvSpPr>
        <p:spPr>
          <a:xfrm>
            <a:off x="106017" y="6291470"/>
            <a:ext cx="11979959" cy="447260"/>
          </a:xfrm>
          <a:prstGeom prst="rect">
            <a:avLst/>
          </a:prstGeom>
          <a:solidFill>
            <a:srgbClr val="FFC425"/>
          </a:solidFill>
          <a:ln>
            <a:solidFill>
              <a:srgbClr val="FFC42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2F3B16B9-5AB8-4C7D-952F-8733315F9F8D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534" y="6341527"/>
            <a:ext cx="2087678" cy="367024"/>
          </a:xfrm>
          <a:prstGeom prst="rect">
            <a:avLst/>
          </a:prstGeom>
        </p:spPr>
      </p:pic>
      <p:sp>
        <p:nvSpPr>
          <p:cNvPr id="28" name="Arrow: Pentagon 27">
            <a:extLst>
              <a:ext uri="{FF2B5EF4-FFF2-40B4-BE49-F238E27FC236}">
                <a16:creationId xmlns:a16="http://schemas.microsoft.com/office/drawing/2014/main" id="{A0773593-7CA5-463E-9955-848FAB62FF29}"/>
              </a:ext>
            </a:extLst>
          </p:cNvPr>
          <p:cNvSpPr/>
          <p:nvPr/>
        </p:nvSpPr>
        <p:spPr>
          <a:xfrm>
            <a:off x="104467" y="74544"/>
            <a:ext cx="3657600" cy="417633"/>
          </a:xfrm>
          <a:prstGeom prst="homePlate">
            <a:avLst/>
          </a:prstGeom>
          <a:solidFill>
            <a:srgbClr val="FFC425"/>
          </a:solidFill>
          <a:ln>
            <a:solidFill>
              <a:srgbClr val="FFC42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all" spc="0" normalizeH="0" baseline="0" noProof="0" dirty="0">
                <a:ln>
                  <a:noFill/>
                </a:ln>
                <a:solidFill>
                  <a:srgbClr val="492F2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Faculty Workload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4294019-116F-4237-B702-94EBE7659F29}"/>
              </a:ext>
            </a:extLst>
          </p:cNvPr>
          <p:cNvSpPr txBox="1"/>
          <p:nvPr/>
        </p:nvSpPr>
        <p:spPr>
          <a:xfrm>
            <a:off x="4770120" y="98694"/>
            <a:ext cx="2651760" cy="36576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1" u="none" strike="noStrike" kern="1200" cap="none" spc="0" normalizeH="0" baseline="0" noProof="0" dirty="0">
                <a:ln>
                  <a:noFill/>
                </a:ln>
                <a:solidFill>
                  <a:srgbClr val="492F2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AY 2019-20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19C8C4D-A54C-4730-8FEF-7E78E3A51DDB}"/>
              </a:ext>
            </a:extLst>
          </p:cNvPr>
          <p:cNvSpPr txBox="1"/>
          <p:nvPr/>
        </p:nvSpPr>
        <p:spPr>
          <a:xfrm>
            <a:off x="11589488" y="6361951"/>
            <a:ext cx="3639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9D112A-74B2-4207-91C0-BA374604D672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Arrow: Pentagon 10">
            <a:extLst>
              <a:ext uri="{FF2B5EF4-FFF2-40B4-BE49-F238E27FC236}">
                <a16:creationId xmlns:a16="http://schemas.microsoft.com/office/drawing/2014/main" id="{26EE9A70-E64F-4564-851E-E9DD1DA973E3}"/>
              </a:ext>
            </a:extLst>
          </p:cNvPr>
          <p:cNvSpPr/>
          <p:nvPr/>
        </p:nvSpPr>
        <p:spPr>
          <a:xfrm flipH="1">
            <a:off x="8428383" y="74544"/>
            <a:ext cx="3657600" cy="417633"/>
          </a:xfrm>
          <a:prstGeom prst="homePlate">
            <a:avLst/>
          </a:prstGeom>
          <a:solidFill>
            <a:schemeClr val="bg1"/>
          </a:solidFill>
          <a:ln w="28575">
            <a:solidFill>
              <a:srgbClr val="FFC42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1" u="none" strike="noStrike" kern="1200" cap="none" spc="0" normalizeH="0" baseline="0" noProof="0" dirty="0">
                <a:ln>
                  <a:noFill/>
                </a:ln>
                <a:solidFill>
                  <a:srgbClr val="492F2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BOT Meeting: Thurs </a:t>
            </a:r>
            <a:r>
              <a:rPr kumimoji="0" lang="en-US" sz="1600" b="0" i="1" u="none" strike="noStrike" kern="1200" cap="none" spc="0" normalizeH="0" baseline="0" noProof="0" dirty="0">
                <a:ln>
                  <a:noFill/>
                </a:ln>
                <a:solidFill>
                  <a:srgbClr val="492F2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(11/12)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15C45BD-9236-4C94-A98F-7B0C763AD0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2602680"/>
              </p:ext>
            </p:extLst>
          </p:nvPr>
        </p:nvGraphicFramePr>
        <p:xfrm>
          <a:off x="353078" y="1062682"/>
          <a:ext cx="11236410" cy="4011827"/>
        </p:xfrm>
        <a:graphic>
          <a:graphicData uri="http://schemas.openxmlformats.org/drawingml/2006/table">
            <a:tbl>
              <a:tblPr/>
              <a:tblGrid>
                <a:gridCol w="2179183">
                  <a:extLst>
                    <a:ext uri="{9D8B030D-6E8A-4147-A177-3AD203B41FA5}">
                      <a16:colId xmlns:a16="http://schemas.microsoft.com/office/drawing/2014/main" val="1371290439"/>
                    </a:ext>
                  </a:extLst>
                </a:gridCol>
                <a:gridCol w="1055542">
                  <a:extLst>
                    <a:ext uri="{9D8B030D-6E8A-4147-A177-3AD203B41FA5}">
                      <a16:colId xmlns:a16="http://schemas.microsoft.com/office/drawing/2014/main" val="976197559"/>
                    </a:ext>
                  </a:extLst>
                </a:gridCol>
                <a:gridCol w="868268">
                  <a:extLst>
                    <a:ext uri="{9D8B030D-6E8A-4147-A177-3AD203B41FA5}">
                      <a16:colId xmlns:a16="http://schemas.microsoft.com/office/drawing/2014/main" val="3523453229"/>
                    </a:ext>
                  </a:extLst>
                </a:gridCol>
                <a:gridCol w="868268">
                  <a:extLst>
                    <a:ext uri="{9D8B030D-6E8A-4147-A177-3AD203B41FA5}">
                      <a16:colId xmlns:a16="http://schemas.microsoft.com/office/drawing/2014/main" val="1589343693"/>
                    </a:ext>
                  </a:extLst>
                </a:gridCol>
                <a:gridCol w="948614">
                  <a:extLst>
                    <a:ext uri="{9D8B030D-6E8A-4147-A177-3AD203B41FA5}">
                      <a16:colId xmlns:a16="http://schemas.microsoft.com/office/drawing/2014/main" val="60588079"/>
                    </a:ext>
                  </a:extLst>
                </a:gridCol>
                <a:gridCol w="1086461">
                  <a:extLst>
                    <a:ext uri="{9D8B030D-6E8A-4147-A177-3AD203B41FA5}">
                      <a16:colId xmlns:a16="http://schemas.microsoft.com/office/drawing/2014/main" val="1926941666"/>
                    </a:ext>
                  </a:extLst>
                </a:gridCol>
                <a:gridCol w="819298">
                  <a:extLst>
                    <a:ext uri="{9D8B030D-6E8A-4147-A177-3AD203B41FA5}">
                      <a16:colId xmlns:a16="http://schemas.microsoft.com/office/drawing/2014/main" val="2858980781"/>
                    </a:ext>
                  </a:extLst>
                </a:gridCol>
                <a:gridCol w="805972">
                  <a:extLst>
                    <a:ext uri="{9D8B030D-6E8A-4147-A177-3AD203B41FA5}">
                      <a16:colId xmlns:a16="http://schemas.microsoft.com/office/drawing/2014/main" val="1750736058"/>
                    </a:ext>
                  </a:extLst>
                </a:gridCol>
                <a:gridCol w="868268">
                  <a:extLst>
                    <a:ext uri="{9D8B030D-6E8A-4147-A177-3AD203B41FA5}">
                      <a16:colId xmlns:a16="http://schemas.microsoft.com/office/drawing/2014/main" val="3723545493"/>
                    </a:ext>
                  </a:extLst>
                </a:gridCol>
                <a:gridCol w="917236">
                  <a:extLst>
                    <a:ext uri="{9D8B030D-6E8A-4147-A177-3AD203B41FA5}">
                      <a16:colId xmlns:a16="http://schemas.microsoft.com/office/drawing/2014/main" val="181991601"/>
                    </a:ext>
                  </a:extLst>
                </a:gridCol>
                <a:gridCol w="819300">
                  <a:extLst>
                    <a:ext uri="{9D8B030D-6E8A-4147-A177-3AD203B41FA5}">
                      <a16:colId xmlns:a16="http://schemas.microsoft.com/office/drawing/2014/main" val="3076711562"/>
                    </a:ext>
                  </a:extLst>
                </a:gridCol>
              </a:tblGrid>
              <a:tr h="104896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60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Agriculture &amp; Natural Resources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60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Arts &amp; Sciences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60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Business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60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Education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60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Engineering &amp; Applied Sciences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60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Health Sciences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60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Haub</a:t>
                      </a: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School of ENR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60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Law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60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Other Academic Units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60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6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1712124"/>
                  </a:ext>
                </a:extLst>
              </a:tr>
              <a:tr h="53368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Tenure Stream Faculty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531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6352810"/>
                  </a:ext>
                </a:extLst>
              </a:tr>
              <a:tr h="34965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Standard (15 cr.)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13%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43%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11%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66%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4%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28%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18%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30%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6938872"/>
                  </a:ext>
                </a:extLst>
              </a:tr>
              <a:tr h="34965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Adjusted to 9 -14 cr.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27%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20%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69%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13%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49%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35%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75%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65%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31%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4429510"/>
                  </a:ext>
                </a:extLst>
              </a:tr>
              <a:tr h="34965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Adjusted below 9 cr.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60%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37%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19%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21%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46%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37%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25%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18%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39%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4177084"/>
                  </a:ext>
                </a:extLst>
              </a:tr>
              <a:tr h="68090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NTT Lecturers, Professors of Practice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8080530"/>
                  </a:ext>
                </a:extLst>
              </a:tr>
              <a:tr h="34965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Standard (21 cr.)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7%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70%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71%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82%</a:t>
                      </a:r>
                    </a:p>
                  </a:txBody>
                  <a:tcPr marL="4763" marR="4763" marT="4763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14%</a:t>
                      </a:r>
                    </a:p>
                  </a:txBody>
                  <a:tcPr marL="4763" marR="4763" marT="4763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37%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36%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7755546"/>
                  </a:ext>
                </a:extLst>
              </a:tr>
              <a:tr h="34965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Adjusted below 21 cr.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93%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30%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29%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18%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86%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63%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64%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6868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85147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>
            <a:extLst>
              <a:ext uri="{FF2B5EF4-FFF2-40B4-BE49-F238E27FC236}">
                <a16:creationId xmlns:a16="http://schemas.microsoft.com/office/drawing/2014/main" id="{05050D5A-7A03-40C4-8879-98D5CAA1F92C}"/>
              </a:ext>
            </a:extLst>
          </p:cNvPr>
          <p:cNvSpPr/>
          <p:nvPr/>
        </p:nvSpPr>
        <p:spPr>
          <a:xfrm>
            <a:off x="106017" y="288235"/>
            <a:ext cx="11979966" cy="6450495"/>
          </a:xfrm>
          <a:prstGeom prst="rect">
            <a:avLst/>
          </a:prstGeom>
          <a:noFill/>
          <a:ln w="28575">
            <a:solidFill>
              <a:srgbClr val="FFC42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72015E18-7145-474B-BCEC-06B2FE13E246}"/>
              </a:ext>
            </a:extLst>
          </p:cNvPr>
          <p:cNvSpPr/>
          <p:nvPr/>
        </p:nvSpPr>
        <p:spPr>
          <a:xfrm>
            <a:off x="106017" y="6291470"/>
            <a:ext cx="11979959" cy="447260"/>
          </a:xfrm>
          <a:prstGeom prst="rect">
            <a:avLst/>
          </a:prstGeom>
          <a:solidFill>
            <a:srgbClr val="FFC425"/>
          </a:solidFill>
          <a:ln>
            <a:solidFill>
              <a:srgbClr val="FFC42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2F3B16B9-5AB8-4C7D-952F-8733315F9F8D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534" y="6341527"/>
            <a:ext cx="2087678" cy="367024"/>
          </a:xfrm>
          <a:prstGeom prst="rect">
            <a:avLst/>
          </a:prstGeom>
        </p:spPr>
      </p:pic>
      <p:sp>
        <p:nvSpPr>
          <p:cNvPr id="28" name="Arrow: Pentagon 27">
            <a:extLst>
              <a:ext uri="{FF2B5EF4-FFF2-40B4-BE49-F238E27FC236}">
                <a16:creationId xmlns:a16="http://schemas.microsoft.com/office/drawing/2014/main" id="{A0773593-7CA5-463E-9955-848FAB62FF29}"/>
              </a:ext>
            </a:extLst>
          </p:cNvPr>
          <p:cNvSpPr/>
          <p:nvPr/>
        </p:nvSpPr>
        <p:spPr>
          <a:xfrm>
            <a:off x="104467" y="74544"/>
            <a:ext cx="3657600" cy="417633"/>
          </a:xfrm>
          <a:prstGeom prst="homePlate">
            <a:avLst/>
          </a:prstGeom>
          <a:solidFill>
            <a:srgbClr val="FFC425"/>
          </a:solidFill>
          <a:ln>
            <a:solidFill>
              <a:srgbClr val="FFC42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all" spc="0" normalizeH="0" baseline="0" noProof="0" dirty="0">
                <a:ln>
                  <a:noFill/>
                </a:ln>
                <a:solidFill>
                  <a:srgbClr val="492F2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Faculty Workload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4294019-116F-4237-B702-94EBE7659F29}"/>
              </a:ext>
            </a:extLst>
          </p:cNvPr>
          <p:cNvSpPr txBox="1"/>
          <p:nvPr/>
        </p:nvSpPr>
        <p:spPr>
          <a:xfrm>
            <a:off x="4770120" y="98694"/>
            <a:ext cx="2651760" cy="36576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1" u="none" strike="noStrike" kern="1200" cap="none" spc="0" normalizeH="0" baseline="0" noProof="0" dirty="0">
                <a:ln>
                  <a:noFill/>
                </a:ln>
                <a:solidFill>
                  <a:srgbClr val="492F2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AY 2020-21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19C8C4D-A54C-4730-8FEF-7E78E3A51DDB}"/>
              </a:ext>
            </a:extLst>
          </p:cNvPr>
          <p:cNvSpPr txBox="1"/>
          <p:nvPr/>
        </p:nvSpPr>
        <p:spPr>
          <a:xfrm>
            <a:off x="11589488" y="6361951"/>
            <a:ext cx="3639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9D112A-74B2-4207-91C0-BA374604D672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Arrow: Pentagon 10">
            <a:extLst>
              <a:ext uri="{FF2B5EF4-FFF2-40B4-BE49-F238E27FC236}">
                <a16:creationId xmlns:a16="http://schemas.microsoft.com/office/drawing/2014/main" id="{26EE9A70-E64F-4564-851E-E9DD1DA973E3}"/>
              </a:ext>
            </a:extLst>
          </p:cNvPr>
          <p:cNvSpPr/>
          <p:nvPr/>
        </p:nvSpPr>
        <p:spPr>
          <a:xfrm flipH="1">
            <a:off x="8428383" y="74544"/>
            <a:ext cx="3657600" cy="417633"/>
          </a:xfrm>
          <a:prstGeom prst="homePlate">
            <a:avLst/>
          </a:prstGeom>
          <a:solidFill>
            <a:schemeClr val="bg1"/>
          </a:solidFill>
          <a:ln w="28575">
            <a:solidFill>
              <a:srgbClr val="FFC42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1" u="none" strike="noStrike" kern="1200" cap="none" spc="0" normalizeH="0" baseline="0" noProof="0" dirty="0">
                <a:ln>
                  <a:noFill/>
                </a:ln>
                <a:solidFill>
                  <a:srgbClr val="492F2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BOT Meeting: Thurs </a:t>
            </a:r>
            <a:r>
              <a:rPr kumimoji="0" lang="en-US" sz="1600" b="0" i="1" u="none" strike="noStrike" kern="1200" cap="none" spc="0" normalizeH="0" baseline="0" noProof="0" dirty="0">
                <a:ln>
                  <a:noFill/>
                </a:ln>
                <a:solidFill>
                  <a:srgbClr val="492F2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(11/12)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881689B-00D4-4FC7-B26A-2202A62DA3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2401384"/>
              </p:ext>
            </p:extLst>
          </p:nvPr>
        </p:nvGraphicFramePr>
        <p:xfrm>
          <a:off x="461319" y="922638"/>
          <a:ext cx="10750377" cy="4634094"/>
        </p:xfrm>
        <a:graphic>
          <a:graphicData uri="http://schemas.openxmlformats.org/drawingml/2006/table">
            <a:tbl>
              <a:tblPr/>
              <a:tblGrid>
                <a:gridCol w="1935371">
                  <a:extLst>
                    <a:ext uri="{9D8B030D-6E8A-4147-A177-3AD203B41FA5}">
                      <a16:colId xmlns:a16="http://schemas.microsoft.com/office/drawing/2014/main" val="1802156964"/>
                    </a:ext>
                  </a:extLst>
                </a:gridCol>
                <a:gridCol w="989061">
                  <a:extLst>
                    <a:ext uri="{9D8B030D-6E8A-4147-A177-3AD203B41FA5}">
                      <a16:colId xmlns:a16="http://schemas.microsoft.com/office/drawing/2014/main" val="3516479753"/>
                    </a:ext>
                  </a:extLst>
                </a:gridCol>
                <a:gridCol w="774357">
                  <a:extLst>
                    <a:ext uri="{9D8B030D-6E8A-4147-A177-3AD203B41FA5}">
                      <a16:colId xmlns:a16="http://schemas.microsoft.com/office/drawing/2014/main" val="1533028934"/>
                    </a:ext>
                  </a:extLst>
                </a:gridCol>
                <a:gridCol w="749643">
                  <a:extLst>
                    <a:ext uri="{9D8B030D-6E8A-4147-A177-3AD203B41FA5}">
                      <a16:colId xmlns:a16="http://schemas.microsoft.com/office/drawing/2014/main" val="522561352"/>
                    </a:ext>
                  </a:extLst>
                </a:gridCol>
                <a:gridCol w="930876">
                  <a:extLst>
                    <a:ext uri="{9D8B030D-6E8A-4147-A177-3AD203B41FA5}">
                      <a16:colId xmlns:a16="http://schemas.microsoft.com/office/drawing/2014/main" val="3570759446"/>
                    </a:ext>
                  </a:extLst>
                </a:gridCol>
                <a:gridCol w="1037967">
                  <a:extLst>
                    <a:ext uri="{9D8B030D-6E8A-4147-A177-3AD203B41FA5}">
                      <a16:colId xmlns:a16="http://schemas.microsoft.com/office/drawing/2014/main" val="1634411207"/>
                    </a:ext>
                  </a:extLst>
                </a:gridCol>
                <a:gridCol w="807308">
                  <a:extLst>
                    <a:ext uri="{9D8B030D-6E8A-4147-A177-3AD203B41FA5}">
                      <a16:colId xmlns:a16="http://schemas.microsoft.com/office/drawing/2014/main" val="201080036"/>
                    </a:ext>
                  </a:extLst>
                </a:gridCol>
                <a:gridCol w="626076">
                  <a:extLst>
                    <a:ext uri="{9D8B030D-6E8A-4147-A177-3AD203B41FA5}">
                      <a16:colId xmlns:a16="http://schemas.microsoft.com/office/drawing/2014/main" val="3454820240"/>
                    </a:ext>
                  </a:extLst>
                </a:gridCol>
                <a:gridCol w="667265">
                  <a:extLst>
                    <a:ext uri="{9D8B030D-6E8A-4147-A177-3AD203B41FA5}">
                      <a16:colId xmlns:a16="http://schemas.microsoft.com/office/drawing/2014/main" val="2540267518"/>
                    </a:ext>
                  </a:extLst>
                </a:gridCol>
                <a:gridCol w="690205">
                  <a:extLst>
                    <a:ext uri="{9D8B030D-6E8A-4147-A177-3AD203B41FA5}">
                      <a16:colId xmlns:a16="http://schemas.microsoft.com/office/drawing/2014/main" val="2709427287"/>
                    </a:ext>
                  </a:extLst>
                </a:gridCol>
                <a:gridCol w="842033">
                  <a:extLst>
                    <a:ext uri="{9D8B030D-6E8A-4147-A177-3AD203B41FA5}">
                      <a16:colId xmlns:a16="http://schemas.microsoft.com/office/drawing/2014/main" val="1862150171"/>
                    </a:ext>
                  </a:extLst>
                </a:gridCol>
                <a:gridCol w="700215">
                  <a:extLst>
                    <a:ext uri="{9D8B030D-6E8A-4147-A177-3AD203B41FA5}">
                      <a16:colId xmlns:a16="http://schemas.microsoft.com/office/drawing/2014/main" val="97033583"/>
                    </a:ext>
                  </a:extLst>
                </a:gridCol>
              </a:tblGrid>
              <a:tr h="128115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6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Agriculture &amp; Natural Resources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6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Arts &amp; Sciences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6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Business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6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Education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6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Engineering &amp; Applied Sciences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6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Health Sciences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6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Haub</a:t>
                      </a: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School of ENR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6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Honors College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6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Law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6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Other Academic Units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6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6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8158005"/>
                  </a:ext>
                </a:extLst>
              </a:tr>
              <a:tr h="51545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Tenure Stream Faculty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545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2226439"/>
                  </a:ext>
                </a:extLst>
              </a:tr>
              <a:tr h="26022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Standard (15 cr.)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9%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40%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71%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3%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24%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88%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50%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18%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29%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3976965"/>
                  </a:ext>
                </a:extLst>
              </a:tr>
              <a:tr h="51545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Adjusted to 9 -14 cr.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27%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26%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78%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9%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46%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40%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53%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33%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032048"/>
                  </a:ext>
                </a:extLst>
              </a:tr>
              <a:tr h="51545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Adjusted below 9 cr.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65%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34%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20%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20%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51%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36%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13%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50%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29%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38%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0523540"/>
                  </a:ext>
                </a:extLst>
              </a:tr>
              <a:tr h="77068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NTT Lecturers, Professors of Practice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8382982"/>
                  </a:ext>
                </a:extLst>
              </a:tr>
              <a:tr h="26022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Standard (21 cr.)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53%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74%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64%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79%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15%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40%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50%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25%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21%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52%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7769163"/>
                  </a:ext>
                </a:extLst>
              </a:tr>
              <a:tr h="51545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Adjusted below 21 cr.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47%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26%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36%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21%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85%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60%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50%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75%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74%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47% 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19883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393026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hZDme2kQYmsNTd_BdphEQ"/>
</p:tagLst>
</file>

<file path=ppt/theme/theme1.xml><?xml version="1.0" encoding="utf-8"?>
<a:theme xmlns:a="http://schemas.openxmlformats.org/drawingml/2006/main" name="1_Office Theme">
  <a:themeElements>
    <a:clrScheme name="Deloitte US Color1">
      <a:dk1>
        <a:sysClr val="windowText" lastClr="000000"/>
      </a:dk1>
      <a:lt1>
        <a:sysClr val="window" lastClr="FFFFFF"/>
      </a:lt1>
      <a:dk2>
        <a:srgbClr val="53565A"/>
      </a:dk2>
      <a:lt2>
        <a:srgbClr val="D0D0CE"/>
      </a:lt2>
      <a:accent1>
        <a:srgbClr val="86BC25"/>
      </a:accent1>
      <a:accent2>
        <a:srgbClr val="046A38"/>
      </a:accent2>
      <a:accent3>
        <a:srgbClr val="62B5E5"/>
      </a:accent3>
      <a:accent4>
        <a:srgbClr val="012169"/>
      </a:accent4>
      <a:accent5>
        <a:srgbClr val="0097A9"/>
      </a:accent5>
      <a:accent6>
        <a:srgbClr val="75787B"/>
      </a:accent6>
      <a:hlink>
        <a:srgbClr val="00A3E0"/>
      </a:hlink>
      <a:folHlink>
        <a:srgbClr val="53565A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549</Words>
  <Application>Microsoft Office PowerPoint</Application>
  <PresentationFormat>Widescreen</PresentationFormat>
  <Paragraphs>218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Open Sans</vt:lpstr>
      <vt:lpstr>Times New Roman</vt:lpstr>
      <vt:lpstr>1_Office Theme</vt:lpstr>
      <vt:lpstr>2_Office Theme</vt:lpstr>
      <vt:lpstr>think-cell Slide</vt:lpstr>
      <vt:lpstr>Faculty Workload AY 19-20 and AY 20-21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Faculty Workload</dc:title>
  <dc:creator>Tami B. Benham-Deal</dc:creator>
  <cp:lastModifiedBy>Tami B. Benham-Deal</cp:lastModifiedBy>
  <cp:revision>14</cp:revision>
  <cp:lastPrinted>2020-11-11T19:38:46Z</cp:lastPrinted>
  <dcterms:created xsi:type="dcterms:W3CDTF">2020-11-11T17:24:51Z</dcterms:created>
  <dcterms:modified xsi:type="dcterms:W3CDTF">2020-11-11T19:42:34Z</dcterms:modified>
</cp:coreProperties>
</file>