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3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225105161967019E-2"/>
                  <c:y val="4.31582760470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15776931925648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12249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994079035075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11886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3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739809703716897E-3"/>
                  <c:y val="7.188698708406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57012239968412"/>
                      <c:h val="0.20114176922068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7510128424192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219909079096002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397998131598393E-2"/>
                  <c:y val="1.71033035556671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#,##0.0</c:formatCode>
                <c:ptCount val="1"/>
                <c:pt idx="0">
                  <c:v>151310.5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144662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6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4584749702637917"/>
          <c:w val="0.8168766404199474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333333333333333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2.0833333333333332E-2"/>
                  <c:y val="1.917004280806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1.2500000000000001E-2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2.916666666666682E-2"/>
                  <c:y val="1.917004280806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2192</c:v>
                </c:pt>
                <c:pt idx="1">
                  <c:v>1793</c:v>
                </c:pt>
                <c:pt idx="2">
                  <c:v>2299</c:v>
                </c:pt>
                <c:pt idx="3">
                  <c:v>3208</c:v>
                </c:pt>
                <c:pt idx="4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000000000000001E-2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4.7925107020160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6.6666666666666666E-2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8.3333333333333332E-3"/>
                  <c:y val="1.917004280806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1910</c:v>
                </c:pt>
                <c:pt idx="1">
                  <c:v>1867</c:v>
                </c:pt>
                <c:pt idx="2">
                  <c:v>2159</c:v>
                </c:pt>
                <c:pt idx="3">
                  <c:v>3125</c:v>
                </c:pt>
                <c:pt idx="4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5157E-3"/>
                  <c:y val="2.0459978992273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1499474806838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EB-494C-8BFB-2D7FC4A44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241383148296069E-2"/>
                  <c:y val="2.92016748454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-2.442262291277926E-2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749</c:v>
                </c:pt>
                <c:pt idx="1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3.504205506477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719</c:v>
                </c:pt>
                <c:pt idx="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9443834106242E-3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77-4872-9875-F2D565B73455}"/>
                </c:ext>
              </c:extLst>
            </c:dLbl>
            <c:dLbl>
              <c:idx val="1"/>
              <c:layout>
                <c:manualLayout>
                  <c:x val="-6.1194438341062142E-3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EE-4571-BEDE-078DC6253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858</c:v>
                </c:pt>
                <c:pt idx="1">
                  <c:v>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358331502318644E-2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77-4872-9875-F2D565B73455}"/>
                </c:ext>
              </c:extLst>
            </c:dLbl>
            <c:dLbl>
              <c:idx val="1"/>
              <c:layout>
                <c:manualLayout>
                  <c:x val="0"/>
                  <c:y val="4.4336949645793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77-4872-9875-F2D565B73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822</c:v>
                </c:pt>
                <c:pt idx="1">
                  <c:v>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r>
              <a:rPr lang="en-US" dirty="0" smtClean="0"/>
              <a:t>2020 </a:t>
            </a:r>
            <a:r>
              <a:rPr lang="en-US" dirty="0" smtClean="0"/>
              <a:t>Day 15 Enrollment as of September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Fall </a:t>
            </a:r>
            <a:r>
              <a:rPr lang="en-US" dirty="0" smtClean="0"/>
              <a:t>2020 </a:t>
            </a:r>
            <a:r>
              <a:rPr lang="en-US" dirty="0" smtClean="0"/>
              <a:t>enrollment numbers below reflect federal total numbers </a:t>
            </a:r>
            <a:r>
              <a:rPr lang="en-US" dirty="0"/>
              <a:t>from </a:t>
            </a:r>
            <a:r>
              <a:rPr lang="en-US" dirty="0" smtClean="0"/>
              <a:t>September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2020.  </a:t>
            </a:r>
            <a:r>
              <a:rPr lang="en-US" dirty="0" smtClean="0"/>
              <a:t>The Fall </a:t>
            </a:r>
            <a:r>
              <a:rPr lang="en-US" dirty="0" smtClean="0"/>
              <a:t>2019 </a:t>
            </a:r>
            <a:r>
              <a:rPr lang="en-US" dirty="0" smtClean="0"/>
              <a:t>enrollment comparisons reflect federal total numbers from September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2019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</a:t>
              </a: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2020</a:t>
              </a:r>
              <a:endPara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1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1"/>
              <a:ext cx="2228915" cy="16759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2" y="1928422"/>
              <a:ext cx="2101927" cy="1652286"/>
              <a:chOff x="3482889" y="3553135"/>
              <a:chExt cx="2101927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1957225101"/>
                  </p:ext>
                </p:extLst>
              </p:nvPr>
            </p:nvGraphicFramePr>
            <p:xfrm>
              <a:off x="3482889" y="3553135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’20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Day 15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+ 49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+ 2.0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1063219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</a:t>
              </a: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‘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20</a:t>
              </a: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</a:t>
              </a: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Day 15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36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In State 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4.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2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291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Out of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32.3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Out of State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.</a:t>
              </a:r>
              <a:endParaRPr lang="en-US" sz="800" kern="0" noProof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7916" y="1533498"/>
            <a:ext cx="3066623" cy="1447849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33648" y="1826581"/>
                <a:ext cx="986691" cy="938023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‘20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363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3.0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3.7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3301639425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0" name="Group 99"/>
          <p:cNvGrpSpPr/>
          <p:nvPr/>
        </p:nvGrpSpPr>
        <p:grpSpPr>
          <a:xfrm>
            <a:off x="3419817" y="3134019"/>
            <a:ext cx="3034645" cy="1457038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7519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noProof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‘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20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Day 15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327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18.6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2195651048"/>
                </p:ext>
              </p:extLst>
            </p:nvPr>
          </p:nvGraphicFramePr>
          <p:xfrm>
            <a:off x="2947532" y="-1480577"/>
            <a:ext cx="2843668" cy="1527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15550" y="3110244"/>
            <a:ext cx="3008989" cy="1608812"/>
            <a:chOff x="3472235" y="3039719"/>
            <a:chExt cx="2901934" cy="1485086"/>
          </a:xfrm>
        </p:grpSpPr>
        <p:grpSp>
          <p:nvGrpSpPr>
            <p:cNvPr id="95" name="Group 94"/>
            <p:cNvGrpSpPr/>
            <p:nvPr/>
          </p:nvGrpSpPr>
          <p:grpSpPr>
            <a:xfrm>
              <a:off x="3472235" y="3039719"/>
              <a:ext cx="2901934" cy="1485086"/>
              <a:chOff x="3501969" y="1581404"/>
              <a:chExt cx="3060331" cy="1570737"/>
            </a:xfrm>
          </p:grpSpPr>
          <p:graphicFrame>
            <p:nvGraphicFramePr>
              <p:cNvPr id="92" name="Chart 91"/>
              <p:cNvGraphicFramePr/>
              <p:nvPr>
                <p:extLst>
                  <p:ext uri="{D42A27DB-BD31-4B8C-83A1-F6EECF244321}">
                    <p14:modId xmlns:p14="http://schemas.microsoft.com/office/powerpoint/2010/main" val="1964082869"/>
                  </p:ext>
                </p:extLst>
              </p:nvPr>
            </p:nvGraphicFramePr>
            <p:xfrm>
              <a:off x="3501969" y="1581404"/>
              <a:ext cx="3060331" cy="15707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76" name="Rectangle 75"/>
              <p:cNvSpPr/>
              <p:nvPr/>
            </p:nvSpPr>
            <p:spPr>
              <a:xfrm>
                <a:off x="3501969" y="1601137"/>
                <a:ext cx="3060331" cy="14063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6024" y="3355848"/>
              <a:ext cx="880447" cy="75572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’20</a:t>
              </a:r>
              <a:r>
                <a:rPr kumimoji="0" lang="en-US" sz="800" b="0" i="0" u="sng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Day 15: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6,648.5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SCH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-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4.4</a:t>
              </a:r>
              <a:r>
                <a:rPr kumimoji="0" lang="en-US" sz="800" b="0" i="0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857901226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09933" y="1540248"/>
            <a:ext cx="3044529" cy="1397094"/>
            <a:chOff x="189894" y="1601503"/>
            <a:chExt cx="3044529" cy="1397094"/>
          </a:xfrm>
        </p:grpSpPr>
        <p:graphicFrame>
          <p:nvGraphicFramePr>
            <p:cNvPr id="86" name="Chart 85"/>
            <p:cNvGraphicFramePr/>
            <p:nvPr>
              <p:extLst>
                <p:ext uri="{D42A27DB-BD31-4B8C-83A1-F6EECF244321}">
                  <p14:modId xmlns:p14="http://schemas.microsoft.com/office/powerpoint/2010/main" val="1983596379"/>
                </p:ext>
              </p:extLst>
            </p:nvPr>
          </p:nvGraphicFramePr>
          <p:xfrm>
            <a:off x="189894" y="1663266"/>
            <a:ext cx="2500210" cy="1241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199422" y="1601503"/>
              <a:ext cx="3035001" cy="1397094"/>
              <a:chOff x="199422" y="1601503"/>
              <a:chExt cx="3035001" cy="13970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99422" y="1601503"/>
                <a:ext cx="3035001" cy="13970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281106" y="1979167"/>
                <a:ext cx="887597" cy="695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‘20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37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3.8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64171" y="5969918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5132" y="596382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75963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58895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96318" y="2188629"/>
            <a:ext cx="2395282" cy="2224350"/>
            <a:chOff x="6596318" y="2000954"/>
            <a:chExt cx="2395282" cy="2224350"/>
          </a:xfrm>
        </p:grpSpPr>
        <p:grpSp>
          <p:nvGrpSpPr>
            <p:cNvPr id="8" name="Group 7"/>
            <p:cNvGrpSpPr/>
            <p:nvPr/>
          </p:nvGrpSpPr>
          <p:grpSpPr>
            <a:xfrm>
              <a:off x="6596318" y="2000954"/>
              <a:ext cx="2395282" cy="2224350"/>
              <a:chOff x="6636104" y="2292062"/>
              <a:chExt cx="2521751" cy="182968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8239255" y="2584782"/>
                <a:ext cx="852459" cy="1189886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‘20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Day 15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30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In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4.0%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7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Out of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3.0%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Out of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36104" y="2292062"/>
                <a:ext cx="2521751" cy="1829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1795206378"/>
                </p:ext>
              </p:extLst>
            </p:nvPr>
          </p:nvGraphicFramePr>
          <p:xfrm>
            <a:off x="6621866" y="2016470"/>
            <a:ext cx="1509426" cy="2127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115495430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24241" y="5967210"/>
            <a:ext cx="400566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9A154C82574439DF007F0E559988C" ma:contentTypeVersion="10" ma:contentTypeDescription="Create a new document." ma:contentTypeScope="" ma:versionID="076b06d9717972e5b82613cde3436b2f">
  <xsd:schema xmlns:xsd="http://www.w3.org/2001/XMLSchema" xmlns:xs="http://www.w3.org/2001/XMLSchema" xmlns:p="http://schemas.microsoft.com/office/2006/metadata/properties" xmlns:ns2="41f6f78f-b42d-4d30-8e14-603aa1dc9ba8" xmlns:ns3="aaf0272d-e64e-4369-bca1-c498ae82748d" targetNamespace="http://schemas.microsoft.com/office/2006/metadata/properties" ma:root="true" ma:fieldsID="255eac4f170f47865b0b7fa560f8275c" ns2:_="" ns3:_="">
    <xsd:import namespace="41f6f78f-b42d-4d30-8e14-603aa1dc9ba8"/>
    <xsd:import namespace="aaf0272d-e64e-4369-bca1-c498ae8274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f78f-b42d-4d30-8e14-603aa1dc9b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f0272d-e64e-4369-bca1-c498ae827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870342-81F9-4418-B58E-5D7B91EC9429}"/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purl.org/dc/elements/1.1/"/>
    <ds:schemaRef ds:uri="http://schemas.microsoft.com/office/2006/metadata/properties"/>
    <ds:schemaRef ds:uri="ed62a656-40af-4a34-ab28-29404ce770a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14520</TotalTime>
  <Words>237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Fall 2020 Day 15 Enrollment as of September 11th, 2020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Suzie Waggoner</cp:lastModifiedBy>
  <cp:revision>548</cp:revision>
  <cp:lastPrinted>2020-09-14T20:41:19Z</cp:lastPrinted>
  <dcterms:created xsi:type="dcterms:W3CDTF">2016-07-20T07:12:02Z</dcterms:created>
  <dcterms:modified xsi:type="dcterms:W3CDTF">2020-09-14T20:54:15Z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0x010100AF49A154C82574439DF007F0E559988C</vt:lpwstr>
  </property>
</Properties>
</file>