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1" r:id="rId5"/>
    <p:sldId id="885" r:id="rId6"/>
    <p:sldId id="876" r:id="rId7"/>
    <p:sldId id="877" r:id="rId8"/>
    <p:sldId id="878" r:id="rId9"/>
    <p:sldId id="867" r:id="rId10"/>
    <p:sldId id="887" r:id="rId11"/>
    <p:sldId id="884" r:id="rId12"/>
    <p:sldId id="276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as Stark" initials="DS" lastIdx="3" clrIdx="0">
    <p:extLst>
      <p:ext uri="{19B8F6BF-5375-455C-9EA6-DF929625EA0E}">
        <p15:presenceInfo xmlns:p15="http://schemas.microsoft.com/office/powerpoint/2012/main" userId="7570856b6ec88c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38"/>
    <a:srgbClr val="533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7" autoAdjust="0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B2AF25-36BD-BA4C-BE4E-28C49AB18ED8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BD448F-A014-9C45-ABA9-D3C00D25A1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49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3EB31C-5A1B-6B43-9853-8E36D32E00C7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F39886-0575-2542-BBE8-2DEA37B76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8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85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1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7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6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7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1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6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D006-D7DC-CB40-BF0C-84308EC126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 txBox="1">
            <a:spLocks noChangeArrowheads="1"/>
          </p:cNvSpPr>
          <p:nvPr userDrawn="1"/>
        </p:nvSpPr>
        <p:spPr bwMode="white">
          <a:xfrm>
            <a:off x="8620125" y="6373813"/>
            <a:ext cx="481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348411-6D68-42DD-A40E-5C5745077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5867002"/>
            <a:ext cx="4020498" cy="999465"/>
          </a:xfrm>
          <a:prstGeom prst="rect">
            <a:avLst/>
          </a:prstGeom>
          <a:solidFill>
            <a:srgbClr val="462E2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079" y="5858933"/>
            <a:ext cx="5746435" cy="10075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 flipV="1">
            <a:off x="-1" y="5779413"/>
            <a:ext cx="9153515" cy="87585"/>
          </a:xfrm>
          <a:prstGeom prst="rect">
            <a:avLst/>
          </a:prstGeom>
          <a:solidFill>
            <a:srgbClr val="EFBD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B0CB23-8280-0D44-B14A-26789C25227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5926995"/>
            <a:ext cx="2672110" cy="7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8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33F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33F3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rgbClr val="533F3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33F3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33F3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33F3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78F48-443E-1345-A47B-3E322385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6"/>
          <a:stretch/>
        </p:blipFill>
        <p:spPr>
          <a:xfrm>
            <a:off x="-39757" y="0"/>
            <a:ext cx="9236766" cy="53815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98E042-9144-8946-919E-238926C47EC9}"/>
              </a:ext>
            </a:extLst>
          </p:cNvPr>
          <p:cNvSpPr/>
          <p:nvPr/>
        </p:nvSpPr>
        <p:spPr>
          <a:xfrm>
            <a:off x="-39757" y="5364480"/>
            <a:ext cx="9236766" cy="154150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B6170-D131-A04A-BACA-36FA04020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56" y="5485519"/>
            <a:ext cx="4547995" cy="12994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C6F0C5-4F29-D046-A36E-57229A5CF680}"/>
              </a:ext>
            </a:extLst>
          </p:cNvPr>
          <p:cNvSpPr/>
          <p:nvPr/>
        </p:nvSpPr>
        <p:spPr>
          <a:xfrm>
            <a:off x="4932951" y="5572514"/>
            <a:ext cx="4211049" cy="108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800" b="1" dirty="0">
                <a:solidFill>
                  <a:srgbClr val="533F37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BUDGET PRESENTATION  May 11, 2020</a:t>
            </a:r>
          </a:p>
        </p:txBody>
      </p:sp>
    </p:spTree>
    <p:extLst>
      <p:ext uri="{BB962C8B-B14F-4D97-AF65-F5344CB8AC3E}">
        <p14:creationId xmlns:p14="http://schemas.microsoft.com/office/powerpoint/2010/main" val="379731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9BB34A-8006-0046-A19F-7CE07CFA6CF1}"/>
              </a:ext>
            </a:extLst>
          </p:cNvPr>
          <p:cNvSpPr/>
          <p:nvPr/>
        </p:nvSpPr>
        <p:spPr>
          <a:xfrm>
            <a:off x="560569" y="476374"/>
            <a:ext cx="7850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533F37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BUDGET SUPPORTS VISION</a:t>
            </a:r>
            <a:endParaRPr lang="en-US" sz="4000" b="1" dirty="0">
              <a:solidFill>
                <a:srgbClr val="533F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674141-59CB-7F40-BF89-2F2C380F8DE2}"/>
              </a:ext>
            </a:extLst>
          </p:cNvPr>
          <p:cNvCxnSpPr>
            <a:cxnSpLocks/>
          </p:cNvCxnSpPr>
          <p:nvPr/>
        </p:nvCxnSpPr>
        <p:spPr>
          <a:xfrm>
            <a:off x="6634976" y="830317"/>
            <a:ext cx="1862043" cy="0"/>
          </a:xfrm>
          <a:prstGeom prst="line">
            <a:avLst/>
          </a:prstGeom>
          <a:ln w="9525">
            <a:solidFill>
              <a:srgbClr val="533F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D26050-92BE-3241-90CF-90C06B2C883E}"/>
              </a:ext>
            </a:extLst>
          </p:cNvPr>
          <p:cNvSpPr txBox="1">
            <a:spLocks/>
          </p:cNvSpPr>
          <p:nvPr/>
        </p:nvSpPr>
        <p:spPr>
          <a:xfrm>
            <a:off x="376168" y="1176573"/>
            <a:ext cx="8872630" cy="4726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>
                <a:solidFill>
                  <a:srgbClr val="FFC538"/>
                </a:solidFill>
              </a:rPr>
              <a:t>Aspire to National Preeminence </a:t>
            </a:r>
            <a:endParaRPr lang="en-US" sz="2400" b="1" dirty="0">
              <a:solidFill>
                <a:srgbClr val="FFC538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Serve</a:t>
            </a:r>
            <a:r>
              <a:rPr lang="en-US" sz="1800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Wyoming first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Educate</a:t>
            </a:r>
            <a:r>
              <a:rPr lang="en-US" sz="1800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the next generation of professionals and develop a workforce poised to lead a post-COVID-19 agricultural renaissance across the Mountain West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Leverage</a:t>
            </a:r>
            <a:r>
              <a:rPr lang="en-US" sz="1800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resources, capitalize on our strengths, build on our current outstanding research, education and outreach programs, and enhance our statewide collaboration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Exemplify</a:t>
            </a:r>
            <a:r>
              <a:rPr lang="en-US" sz="1800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leadership, collaboration, and innovation; foster a culture of achievement, engagement and pride within faculty and staff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C538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Accomplishments in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Restoring </a:t>
            </a:r>
            <a:r>
              <a:rPr lang="en-US" sz="1800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staffing</a:t>
            </a:r>
            <a:r>
              <a:rPr lang="en-US" sz="1800" b="1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(faculty, staff and administrative) to basic functional capacity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Integrated </a:t>
            </a:r>
            <a:r>
              <a:rPr lang="en-US" sz="1800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strategic planning with budget clarity and strategic resource allocation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Initiated </a:t>
            </a:r>
            <a:r>
              <a:rPr lang="en-US" sz="1800" dirty="0">
                <a:solidFill>
                  <a:srgbClr val="533F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long-term planning process for meeting facilities and infrastructure needs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9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FE4B-7021-45CE-9BBE-BB656DFC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48616"/>
            <a:ext cx="8765777" cy="483221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Capitalizing on the Unique Strengths of ANR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F28A-1CAD-4287-82A8-EC58EC505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6498"/>
            <a:ext cx="8493512" cy="5401334"/>
          </a:xfrm>
        </p:spPr>
        <p:txBody>
          <a:bodyPr>
            <a:normAutofit fontScale="55000" lnSpcReduction="20000"/>
          </a:bodyPr>
          <a:lstStyle/>
          <a:p>
            <a:r>
              <a:rPr lang="en-US" sz="3500" b="1" dirty="0">
                <a:solidFill>
                  <a:schemeClr val="tx1"/>
                </a:solidFill>
              </a:rPr>
              <a:t>Relevant to Wyoming</a:t>
            </a:r>
            <a:r>
              <a:rPr lang="en-US" sz="3500" b="1" dirty="0"/>
              <a:t>:  </a:t>
            </a:r>
            <a:r>
              <a:rPr lang="en-US" sz="3500" dirty="0"/>
              <a:t>ANR programs address contemporary challenges and opportunities for agricultural enterprises, natural resources, workforce development, education, and community vitality through education, research </a:t>
            </a:r>
            <a:r>
              <a:rPr lang="en-US" sz="3500"/>
              <a:t>and outreach.</a:t>
            </a:r>
            <a:endParaRPr lang="en-US" sz="3500" dirty="0"/>
          </a:p>
          <a:p>
            <a:r>
              <a:rPr lang="en-US" sz="3500" b="1" dirty="0"/>
              <a:t>Committed to Wyoming:  </a:t>
            </a:r>
            <a:r>
              <a:rPr lang="en-US" sz="3500" dirty="0"/>
              <a:t>The college is comprised of faculty and staff with a resounding commitment to the betterment of Wyoming’s students, resources, and communities.</a:t>
            </a:r>
          </a:p>
          <a:p>
            <a:r>
              <a:rPr lang="en-US" sz="3500" b="1" dirty="0"/>
              <a:t>Exceptional Undergraduate and Graduate Programs:  </a:t>
            </a:r>
            <a:r>
              <a:rPr lang="en-US" sz="3500" dirty="0"/>
              <a:t>Students, alumni, parents, and employers all express a high satisfaction with program quality and graduate performance.  This national reputation fosters excellent job placement for graduates and graduate students who are very competitive top-tier graduate and professional schools. Strong research productivity.</a:t>
            </a:r>
          </a:p>
          <a:p>
            <a:r>
              <a:rPr lang="en-US" sz="3500" b="1" dirty="0"/>
              <a:t>Stakeholder Engagement and Donor Support:  </a:t>
            </a:r>
            <a:r>
              <a:rPr lang="en-US" sz="3500" dirty="0"/>
              <a:t>The College is responsive to our stakeholders creating positive and productive relationships with alumni, agricultural producers, industry representatives, elected officials, and community leaders.  ANR has privately funded initiatives in wildlife-livestock disease, range management, family and consumer sciences, plant science, and agribusiness.  </a:t>
            </a:r>
          </a:p>
          <a:p>
            <a:pPr lvl="0"/>
            <a:r>
              <a:rPr lang="en-US" sz="3500" b="1" dirty="0"/>
              <a:t>Service to Wyoming:  </a:t>
            </a:r>
            <a:r>
              <a:rPr lang="en-US" sz="3500" dirty="0"/>
              <a:t>ANR provides critical services such as: the Wyoming State Veterinary Laboratory (WSVL), and the on-campus Early Childhood Education Center (ECEC).</a:t>
            </a:r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7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3254-A2D0-49BA-885E-DBEED904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723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– People and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E5596-4CAE-4229-80F4-9944EE98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49" y="862361"/>
            <a:ext cx="7935951" cy="489166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6400" b="1" dirty="0"/>
              <a:t>Personnel Resources are lacking to reach critical functional level </a:t>
            </a:r>
            <a:r>
              <a:rPr lang="en-US" sz="6400" dirty="0"/>
              <a:t>in teaching, research and extension 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Due to the inability to fully fund the recovery from former budget cuts and vacancy sweeps. </a:t>
            </a:r>
          </a:p>
          <a:p>
            <a:pPr lvl="0"/>
            <a:r>
              <a:rPr lang="en-US" sz="6400" b="1" dirty="0"/>
              <a:t>Major holes in administrative team </a:t>
            </a:r>
            <a:r>
              <a:rPr lang="en-US" sz="6400" dirty="0"/>
              <a:t>– critical hires: 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Associate Dean &amp; Director Agricultural Experiment Station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Assistant Director UW Extension (Western region)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Department Head in Animal Science 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Business Operations Director</a:t>
            </a:r>
          </a:p>
          <a:p>
            <a:r>
              <a:rPr lang="en-US" sz="6400" b="1" dirty="0"/>
              <a:t>9 Wyoming counties without a UW Extension Area Educator violates our contractual obligations </a:t>
            </a:r>
          </a:p>
          <a:p>
            <a:pPr lvl="0"/>
            <a:r>
              <a:rPr lang="en-US" sz="6400" b="1" dirty="0"/>
              <a:t>Facilities on campus need major maintenance and renovation</a:t>
            </a:r>
            <a:r>
              <a:rPr lang="en-US" sz="6400" dirty="0"/>
              <a:t>. 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AgC is over 70 years old and has had few updates.  AgC Addition is 50 years old.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Heavily used AgC teaching labs critical for biological science courses need upgrades. </a:t>
            </a:r>
          </a:p>
          <a:p>
            <a:r>
              <a:rPr lang="en-US" sz="6400" b="1" dirty="0"/>
              <a:t>Off campus facilities are in desperate need of major maintenance and upgrades</a:t>
            </a:r>
            <a:r>
              <a:rPr lang="en-US" sz="6400" dirty="0"/>
              <a:t>. 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R&amp;E centers should be showcases for the community and hubs for community vitality and an agricultural renaissance.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Let’s rebuild them with state-of-the-art technology to showcase how Ag is transforming, get on the front-end of the curve, and have facilities across the state that serve as living/real-life laboratories for students to excel over the next 30 years.</a:t>
            </a:r>
          </a:p>
          <a:p>
            <a:pPr marL="0" indent="0">
              <a:buNone/>
            </a:pPr>
            <a:endParaRPr lang="en-US" sz="5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0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3BB8-BC11-4BCB-9ED5-4E70C63D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121"/>
            <a:ext cx="8229600" cy="6694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Opportunities for ANR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25479-D58B-45E2-A737-64485F0F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72" y="759620"/>
            <a:ext cx="8763855" cy="5248507"/>
          </a:xfrm>
        </p:spPr>
        <p:txBody>
          <a:bodyPr>
            <a:normAutofit fontScale="47500" lnSpcReduction="20000"/>
          </a:bodyPr>
          <a:lstStyle/>
          <a:p>
            <a:r>
              <a:rPr lang="en-US" sz="4900" dirty="0"/>
              <a:t>Agriculture is a </a:t>
            </a:r>
            <a:r>
              <a:rPr lang="en-US" sz="4900" b="1" dirty="0"/>
              <a:t>cultural and economic imperative </a:t>
            </a:r>
            <a:r>
              <a:rPr lang="en-US" sz="4900" dirty="0"/>
              <a:t>in Wyoming.</a:t>
            </a:r>
          </a:p>
          <a:p>
            <a:r>
              <a:rPr lang="en-US" sz="4900" dirty="0"/>
              <a:t>There is </a:t>
            </a:r>
            <a:r>
              <a:rPr lang="en-US" sz="4900" b="1" dirty="0"/>
              <a:t>unprecedented support </a:t>
            </a:r>
            <a:r>
              <a:rPr lang="en-US" sz="4900" dirty="0"/>
              <a:t>for agriculture in the Wyoming Legislature. </a:t>
            </a:r>
          </a:p>
          <a:p>
            <a:pPr lvl="0"/>
            <a:r>
              <a:rPr lang="en-US" sz="4900" dirty="0"/>
              <a:t>ANR programs have </a:t>
            </a:r>
            <a:r>
              <a:rPr lang="en-US" sz="4900" b="1" dirty="0"/>
              <a:t>steady enrollment </a:t>
            </a:r>
            <a:r>
              <a:rPr lang="en-US" sz="4900" dirty="0"/>
              <a:t>numbers and a </a:t>
            </a:r>
            <a:r>
              <a:rPr lang="en-US" sz="4900" b="1" dirty="0"/>
              <a:t>realistic potential for expanding enrollment</a:t>
            </a:r>
            <a:r>
              <a:rPr lang="en-US" sz="4900" dirty="0"/>
              <a:t>.</a:t>
            </a:r>
          </a:p>
          <a:p>
            <a:pPr lvl="0"/>
            <a:r>
              <a:rPr lang="en-US" sz="4900" dirty="0"/>
              <a:t>The College has </a:t>
            </a:r>
            <a:r>
              <a:rPr lang="en-US" sz="4900" b="1" dirty="0"/>
              <a:t>faculty and facilities located in every Wyoming county and on the Wind River Indian Reservation</a:t>
            </a:r>
            <a:r>
              <a:rPr lang="en-US" sz="4900" dirty="0"/>
              <a:t>.</a:t>
            </a:r>
          </a:p>
          <a:p>
            <a:pPr lvl="0"/>
            <a:r>
              <a:rPr lang="en-US" sz="4900" dirty="0"/>
              <a:t>Our </a:t>
            </a:r>
            <a:r>
              <a:rPr lang="en-US" sz="4900" b="1" dirty="0"/>
              <a:t>newly re-structured budget </a:t>
            </a:r>
            <a:r>
              <a:rPr lang="en-US" sz="4900" dirty="0"/>
              <a:t>provides the long-awaited clarity and accountability to engender enhanced support from stakeholders, elected officials, alumni, and other potential supporters. </a:t>
            </a:r>
          </a:p>
          <a:p>
            <a:pPr lvl="0"/>
            <a:r>
              <a:rPr lang="en-US" sz="4900" dirty="0"/>
              <a:t>Visibility and success of </a:t>
            </a:r>
            <a:r>
              <a:rPr lang="en-US" sz="4900" b="1" dirty="0"/>
              <a:t>rodeo program </a:t>
            </a:r>
            <a:r>
              <a:rPr lang="en-US" sz="4900" dirty="0"/>
              <a:t>brings attention to ANR and University.</a:t>
            </a:r>
          </a:p>
          <a:p>
            <a:pPr lvl="0"/>
            <a:r>
              <a:rPr lang="en-US" sz="4900" dirty="0"/>
              <a:t>Our College is </a:t>
            </a:r>
            <a:r>
              <a:rPr lang="en-US" sz="4900" b="1" dirty="0"/>
              <a:t>uniquely positioned to contribute to COVID-19 recovery</a:t>
            </a:r>
            <a:r>
              <a:rPr lang="en-US" sz="4900" dirty="0"/>
              <a:t> through our capacity in bio-medical research, food system innovations, agriculture, and community-based education.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8318-EBFA-8448-AC19-C85976B2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" y="79129"/>
            <a:ext cx="8876371" cy="87043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BUDGET OVERVIEW/VARIANCE - Completely Reconstructed Budget: Emphasis on Accountability &amp;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3672-CFD2-0C44-BF35-501188A4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4" y="840060"/>
            <a:ext cx="9010186" cy="3040564"/>
          </a:xfrm>
        </p:spPr>
        <p:txBody>
          <a:bodyPr>
            <a:noAutofit/>
          </a:bodyPr>
          <a:lstStyle/>
          <a:p>
            <a:r>
              <a:rPr lang="en-US" sz="1400" b="1" dirty="0"/>
              <a:t>Increases in Salary due to</a:t>
            </a:r>
            <a:r>
              <a:rPr lang="en-US" sz="1400" dirty="0"/>
              <a:t>:</a:t>
            </a:r>
          </a:p>
          <a:p>
            <a:pPr lvl="1"/>
            <a:r>
              <a:rPr lang="en-US" sz="1400" dirty="0"/>
              <a:t>CPM Allocations</a:t>
            </a:r>
          </a:p>
          <a:p>
            <a:pPr lvl="1"/>
            <a:r>
              <a:rPr lang="en-US" sz="1400" dirty="0"/>
              <a:t>Restoring administrative team (largely reflects supplemental pay for internal promotions)</a:t>
            </a:r>
          </a:p>
          <a:p>
            <a:pPr lvl="1"/>
            <a:r>
              <a:rPr lang="en-US" sz="1400" dirty="0"/>
              <a:t>Addressing the deficit of Extension Educators expressed by Legislators and County Commissioners (3 Area Educator positions)</a:t>
            </a:r>
          </a:p>
          <a:p>
            <a:pPr lvl="1"/>
            <a:r>
              <a:rPr lang="en-US" sz="1400" dirty="0"/>
              <a:t>Legislative actions (Vet Lab – Biocontainment Laboratory (BSL3))</a:t>
            </a:r>
          </a:p>
          <a:p>
            <a:pPr lvl="1"/>
            <a:r>
              <a:rPr lang="en-US" sz="1400" dirty="0"/>
              <a:t>Moving full time salaries </a:t>
            </a:r>
            <a:r>
              <a:rPr lang="en-US" sz="1400" i="1" dirty="0"/>
              <a:t>from</a:t>
            </a:r>
            <a:r>
              <a:rPr lang="en-US" sz="1400" dirty="0"/>
              <a:t> Designated and Foundation to URO (and shifting part-time salaries </a:t>
            </a:r>
            <a:r>
              <a:rPr lang="en-US" sz="1400" i="1" dirty="0"/>
              <a:t>to</a:t>
            </a:r>
            <a:r>
              <a:rPr lang="en-US" sz="1400" dirty="0"/>
              <a:t> Designated and Foundation)</a:t>
            </a:r>
          </a:p>
          <a:p>
            <a:r>
              <a:rPr lang="en-US" sz="1400" b="1" dirty="0"/>
              <a:t>Increases in Service, Travel, and Supplies due to</a:t>
            </a:r>
            <a:r>
              <a:rPr lang="en-US" sz="1400" dirty="0"/>
              <a:t>:</a:t>
            </a:r>
          </a:p>
          <a:p>
            <a:pPr lvl="1"/>
            <a:r>
              <a:rPr lang="en-US" sz="1400" dirty="0"/>
              <a:t>Operating needs associated with more people</a:t>
            </a:r>
          </a:p>
          <a:p>
            <a:pPr lvl="1"/>
            <a:r>
              <a:rPr lang="en-US" sz="1400" dirty="0"/>
              <a:t>Shifts from Designated to URO</a:t>
            </a:r>
          </a:p>
          <a:p>
            <a:pPr lvl="1"/>
            <a:r>
              <a:rPr lang="en-US" sz="1400" dirty="0"/>
              <a:t>Rebuilding capacity at R&amp;E Centers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B24D98-D51E-F141-8AA8-7B682EAAC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29938"/>
              </p:ext>
            </p:extLst>
          </p:nvPr>
        </p:nvGraphicFramePr>
        <p:xfrm>
          <a:off x="308349" y="3880624"/>
          <a:ext cx="8661115" cy="199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223">
                  <a:extLst>
                    <a:ext uri="{9D8B030D-6E8A-4147-A177-3AD203B41FA5}">
                      <a16:colId xmlns:a16="http://schemas.microsoft.com/office/drawing/2014/main" val="2012030468"/>
                    </a:ext>
                  </a:extLst>
                </a:gridCol>
                <a:gridCol w="1732223">
                  <a:extLst>
                    <a:ext uri="{9D8B030D-6E8A-4147-A177-3AD203B41FA5}">
                      <a16:colId xmlns:a16="http://schemas.microsoft.com/office/drawing/2014/main" val="1992283614"/>
                    </a:ext>
                  </a:extLst>
                </a:gridCol>
                <a:gridCol w="1732223">
                  <a:extLst>
                    <a:ext uri="{9D8B030D-6E8A-4147-A177-3AD203B41FA5}">
                      <a16:colId xmlns:a16="http://schemas.microsoft.com/office/drawing/2014/main" val="3452940134"/>
                    </a:ext>
                  </a:extLst>
                </a:gridCol>
                <a:gridCol w="1732223">
                  <a:extLst>
                    <a:ext uri="{9D8B030D-6E8A-4147-A177-3AD203B41FA5}">
                      <a16:colId xmlns:a16="http://schemas.microsoft.com/office/drawing/2014/main" val="4289588390"/>
                    </a:ext>
                  </a:extLst>
                </a:gridCol>
                <a:gridCol w="1732223">
                  <a:extLst>
                    <a:ext uri="{9D8B030D-6E8A-4147-A177-3AD203B41FA5}">
                      <a16:colId xmlns:a16="http://schemas.microsoft.com/office/drawing/2014/main" val="937236738"/>
                    </a:ext>
                  </a:extLst>
                </a:gridCol>
              </a:tblGrid>
              <a:tr h="204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FY20</a:t>
                      </a:r>
                      <a:endParaRPr lang="en-US" sz="1400" b="1" i="0" u="none" strike="noStrike" dirty="0">
                        <a:solidFill>
                          <a:srgbClr val="FEC524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Dollar Variance Budget to Actual Unrestricted Operating</a:t>
                      </a:r>
                      <a:endParaRPr lang="en-US" sz="1400" b="1" i="0" u="none" strike="noStrike" dirty="0">
                        <a:solidFill>
                          <a:srgbClr val="FEC524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Percent Variance Budget to Actual Unrestricted Operating</a:t>
                      </a:r>
                      <a:endParaRPr lang="en-US" sz="1400" b="1" i="0" u="none" strike="noStrike" dirty="0">
                        <a:solidFill>
                          <a:srgbClr val="FEC524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63072970"/>
                  </a:ext>
                </a:extLst>
              </a:tr>
              <a:tr h="204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Year Total</a:t>
                      </a:r>
                      <a:endParaRPr lang="en-US" sz="1400" b="1" i="0" u="none" strike="noStrike" dirty="0">
                        <a:solidFill>
                          <a:srgbClr val="FEC524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Q3 YTD</a:t>
                      </a:r>
                      <a:endParaRPr lang="en-US" sz="1400" b="1" i="0" u="none" strike="noStrike" dirty="0">
                        <a:solidFill>
                          <a:srgbClr val="FEC524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69430"/>
                  </a:ext>
                </a:extLst>
              </a:tr>
              <a:tr h="204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Unrestricted Operating Class</a:t>
                      </a:r>
                      <a:endParaRPr lang="en-US" sz="1400" b="1" i="0" u="none" strike="noStrike" dirty="0">
                        <a:solidFill>
                          <a:srgbClr val="FEC524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96054"/>
                  </a:ext>
                </a:extLst>
              </a:tr>
              <a:tr h="463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Summary Level Natural Accounts</a:t>
                      </a:r>
                      <a:endParaRPr lang="en-US" sz="1400" b="1" i="0" u="none" strike="noStrike" dirty="0">
                        <a:solidFill>
                          <a:srgbClr val="FEC524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Year Total Budget</a:t>
                      </a:r>
                      <a:endParaRPr lang="en-US" sz="1400" b="1" i="0" u="none" strike="noStrike" dirty="0">
                        <a:solidFill>
                          <a:srgbClr val="FEC524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Q3 YTD Actuals</a:t>
                      </a:r>
                      <a:endParaRPr lang="en-US" sz="1400" b="1" i="0" u="none" strike="noStrike" dirty="0">
                        <a:solidFill>
                          <a:srgbClr val="FEC524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68289"/>
                  </a:ext>
                </a:extLst>
              </a:tr>
              <a:tr h="402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Total Expenses After Transfers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$26,483,161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$18,806,014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($7,677,150)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71.0%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775922741"/>
                  </a:ext>
                </a:extLst>
              </a:tr>
              <a:tr h="402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Statement of Activities Net Result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$22,893,861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$16,836,678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($6,057,186)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73.5%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908275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5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3B5F-64AC-47F4-9C0B-F52E92C9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395" y="37871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Unit Level Changes in Services, Travel and Supplies: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Provides mechanism for improved accountability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07AD8C-C5D3-4783-B80C-A02F34347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2" y="1483920"/>
            <a:ext cx="7315215" cy="338328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6D01DC-98DE-40F9-8194-CD45BE0EBB76}"/>
              </a:ext>
            </a:extLst>
          </p:cNvPr>
          <p:cNvSpPr/>
          <p:nvPr/>
        </p:nvSpPr>
        <p:spPr>
          <a:xfrm>
            <a:off x="1449659" y="4867207"/>
            <a:ext cx="5999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*</a:t>
            </a:r>
            <a:r>
              <a:rPr lang="en-US" dirty="0"/>
              <a:t>Note, Vet Lab increase is due to shift from Designated Account to URO (Associated revenue was also shifted to URO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4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55BD8-E531-4899-8E98-1AC5E2A24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673288" cy="2808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93CE5A-26E2-406A-95F5-BC4E255C7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40" y="2808945"/>
            <a:ext cx="7279160" cy="2977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6446" y="694592"/>
            <a:ext cx="319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Primary Degrees Awarded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D17A23-491D-8242-A9D8-07DB50ADA717}"/>
              </a:ext>
            </a:extLst>
          </p:cNvPr>
          <p:cNvSpPr txBox="1">
            <a:spLocks/>
          </p:cNvSpPr>
          <p:nvPr/>
        </p:nvSpPr>
        <p:spPr>
          <a:xfrm>
            <a:off x="1" y="3308195"/>
            <a:ext cx="1947745" cy="1061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33F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Student Headcount – Fall &amp; Spring Semesters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2685" y="4474755"/>
            <a:ext cx="978408" cy="264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108494" y="1215480"/>
            <a:ext cx="1072989" cy="377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E4D4C-8BFC-0B48-B323-AA0C9B84A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60"/>
            <a:ext cx="4673288" cy="280894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D006-D7DC-CB40-BF0C-84308EC126A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8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D552-597D-2541-8974-DBFB8F48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13" y="558665"/>
            <a:ext cx="7768682" cy="489549"/>
          </a:xfrm>
        </p:spPr>
        <p:txBody>
          <a:bodyPr>
            <a:noAutofit/>
          </a:bodyPr>
          <a:lstStyle/>
          <a:p>
            <a:r>
              <a:rPr lang="en-US" sz="2800" dirty="0"/>
              <a:t>Changes in College Staffing: 2015 to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05F65-49A6-2244-81A6-A26B371B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9513" y="5487592"/>
            <a:ext cx="1543050" cy="27384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450"/>
              </a:spcAft>
            </a:pPr>
            <a:fld id="{71766878-3199-4EAB-94E7-2D6D11070E14}" type="slidenum">
              <a:rPr lang="en-US" sz="1700" b="1" smtClean="0"/>
              <a:pPr>
                <a:spcAft>
                  <a:spcPts val="450"/>
                </a:spcAft>
              </a:pPr>
              <a:t>9</a:t>
            </a:fld>
            <a:endParaRPr lang="en-US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D1D743D-ECED-F94D-8B84-27E06BEF3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51401"/>
              </p:ext>
            </p:extLst>
          </p:nvPr>
        </p:nvGraphicFramePr>
        <p:xfrm>
          <a:off x="1576039" y="1048215"/>
          <a:ext cx="5449229" cy="457630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545230">
                  <a:extLst>
                    <a:ext uri="{9D8B030D-6E8A-4147-A177-3AD203B41FA5}">
                      <a16:colId xmlns:a16="http://schemas.microsoft.com/office/drawing/2014/main" val="701623550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3315049942"/>
                    </a:ext>
                  </a:extLst>
                </a:gridCol>
                <a:gridCol w="940047">
                  <a:extLst>
                    <a:ext uri="{9D8B030D-6E8A-4147-A177-3AD203B41FA5}">
                      <a16:colId xmlns:a16="http://schemas.microsoft.com/office/drawing/2014/main" val="3401889434"/>
                    </a:ext>
                  </a:extLst>
                </a:gridCol>
                <a:gridCol w="1029172">
                  <a:extLst>
                    <a:ext uri="{9D8B030D-6E8A-4147-A177-3AD203B41FA5}">
                      <a16:colId xmlns:a16="http://schemas.microsoft.com/office/drawing/2014/main" val="2767829853"/>
                    </a:ext>
                  </a:extLst>
                </a:gridCol>
                <a:gridCol w="1029172">
                  <a:extLst>
                    <a:ext uri="{9D8B030D-6E8A-4147-A177-3AD203B41FA5}">
                      <a16:colId xmlns:a16="http://schemas.microsoft.com/office/drawing/2014/main" val="3817236839"/>
                    </a:ext>
                  </a:extLst>
                </a:gridCol>
              </a:tblGrid>
              <a:tr h="372827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83" marR="61310" marT="61310" marB="61310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Reduction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52379"/>
                  </a:ext>
                </a:extLst>
              </a:tr>
              <a:tr h="304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Faculty</a:t>
                      </a:r>
                    </a:p>
                  </a:txBody>
                  <a:tcPr marL="102183" marR="61310" marT="61310" marB="6131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95393"/>
                  </a:ext>
                </a:extLst>
              </a:tr>
              <a:tr h="4570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Academic Professionals (AP)</a:t>
                      </a:r>
                    </a:p>
                  </a:txBody>
                  <a:tcPr marL="102183" marR="61310" marT="61310" marB="6131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14.6%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936696"/>
                  </a:ext>
                </a:extLst>
              </a:tr>
              <a:tr h="304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Staff</a:t>
                      </a:r>
                    </a:p>
                  </a:txBody>
                  <a:tcPr marL="102183" marR="61310" marT="61310" marB="6131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196568"/>
                  </a:ext>
                </a:extLst>
              </a:tr>
              <a:tr h="424738">
                <a:tc>
                  <a:txBody>
                    <a:bodyPr/>
                    <a:lstStyle/>
                    <a:p>
                      <a:pPr algn="l" fontAlgn="ctr"/>
                      <a:endParaRPr lang="en-US" sz="800" b="1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183" marR="61310" marT="61310" marB="6131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653333"/>
                  </a:ext>
                </a:extLst>
              </a:tr>
              <a:tr h="304988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pperplate Gothic Bold" panose="020E0705020206020404" pitchFamily="34" charset="77"/>
                      </a:endParaRPr>
                    </a:p>
                  </a:txBody>
                  <a:tcPr marL="102183" marR="61310" marT="61310" marB="6131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36839"/>
                  </a:ext>
                </a:extLst>
              </a:tr>
              <a:tr h="4570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Pooled Limited Temporary</a:t>
                      </a:r>
                    </a:p>
                  </a:txBody>
                  <a:tcPr marL="102183" marR="61310" marT="61310" marB="6131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22.8%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08178"/>
                  </a:ext>
                </a:extLst>
              </a:tr>
              <a:tr h="304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Work Study/Student</a:t>
                      </a:r>
                    </a:p>
                  </a:txBody>
                  <a:tcPr marL="102183" marR="61310" marT="61310" marB="6131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35.3%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168836"/>
                  </a:ext>
                </a:extLst>
              </a:tr>
              <a:tr h="304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Graduate Assistant</a:t>
                      </a:r>
                    </a:p>
                  </a:txBody>
                  <a:tcPr marL="102183" marR="61310" marT="61310" marB="6131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05329"/>
                  </a:ext>
                </a:extLst>
              </a:tr>
              <a:tr h="304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Temporary Lecturer</a:t>
                      </a:r>
                    </a:p>
                  </a:txBody>
                  <a:tcPr marL="102183" marR="61310" marT="61310" marB="6131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43873"/>
                  </a:ext>
                </a:extLst>
              </a:tr>
              <a:tr h="424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endParaRPr lang="en-US" sz="800" b="1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183" marR="61310" marT="61310" marB="6131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397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46545"/>
                  </a:ext>
                </a:extLst>
              </a:tr>
              <a:tr h="304988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pperplate Gothic Bold" panose="020E0705020206020404" pitchFamily="34" charset="77"/>
                      </a:endParaRPr>
                    </a:p>
                  </a:txBody>
                  <a:tcPr marL="102183" marR="61310" marT="61310" marB="6131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94536"/>
                  </a:ext>
                </a:extLst>
              </a:tr>
              <a:tr h="304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02183" marR="61310" marT="61310" marB="6131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711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102183" marR="61310" marT="61310" marB="6131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9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18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24AD08B675544BFB4D43D047962BD" ma:contentTypeVersion="7" ma:contentTypeDescription="Create a new document." ma:contentTypeScope="" ma:versionID="4e9de40ddbac612c8a386faac6fe54b6">
  <xsd:schema xmlns:xsd="http://www.w3.org/2001/XMLSchema" xmlns:xs="http://www.w3.org/2001/XMLSchema" xmlns:p="http://schemas.microsoft.com/office/2006/metadata/properties" xmlns:ns3="27e6846d-0e71-4bd6-b025-5c6bdea17359" xmlns:ns4="2c9ec9cf-eb3f-4c07-847d-e2c8dceea867" targetNamespace="http://schemas.microsoft.com/office/2006/metadata/properties" ma:root="true" ma:fieldsID="9b320a782e0ebd457d32b4c4679d6cb6" ns3:_="" ns4:_="">
    <xsd:import namespace="27e6846d-0e71-4bd6-b025-5c6bdea17359"/>
    <xsd:import namespace="2c9ec9cf-eb3f-4c07-847d-e2c8dceea8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846d-0e71-4bd6-b025-5c6bdea17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ec9cf-eb3f-4c07-847d-e2c8dceea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43726D-37D1-4283-8912-E515CE015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e6846d-0e71-4bd6-b025-5c6bdea17359"/>
    <ds:schemaRef ds:uri="2c9ec9cf-eb3f-4c07-847d-e2c8dceea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AA2B9B-4CEB-4923-881B-05FE27EA1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49A7F-5149-4C2B-BDFC-3440BFC1690E}">
  <ds:schemaRefs>
    <ds:schemaRef ds:uri="http://www.w3.org/XML/1998/namespace"/>
    <ds:schemaRef ds:uri="2c9ec9cf-eb3f-4c07-847d-e2c8dceea867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7e6846d-0e71-4bd6-b025-5c6bdea173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955</Words>
  <Application>Microsoft Office PowerPoint</Application>
  <PresentationFormat>On-screen Show (4:3)</PresentationFormat>
  <Paragraphs>139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Copperplate Gothic Bold</vt:lpstr>
      <vt:lpstr>Courier New</vt:lpstr>
      <vt:lpstr>Microsoft Sans Serif</vt:lpstr>
      <vt:lpstr>Times New Roman</vt:lpstr>
      <vt:lpstr>Office Theme</vt:lpstr>
      <vt:lpstr>PowerPoint Presentation</vt:lpstr>
      <vt:lpstr>PowerPoint Presentation</vt:lpstr>
      <vt:lpstr>Capitalizing on the Unique Strengths of ANR</vt:lpstr>
      <vt:lpstr>Challenges – People and Infrastructure</vt:lpstr>
      <vt:lpstr>Opportunities for ANR</vt:lpstr>
      <vt:lpstr>BUDGET OVERVIEW/VARIANCE - Completely Reconstructed Budget: Emphasis on Accountability &amp; Transparency</vt:lpstr>
      <vt:lpstr>Unit Level Changes in Services, Travel and Supplies:  Provides mechanism for improved accountability</vt:lpstr>
      <vt:lpstr>PowerPoint Presentation</vt:lpstr>
      <vt:lpstr>Changes in College Staffing: 2015 to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Engel</dc:creator>
  <cp:lastModifiedBy>Alex Kean</cp:lastModifiedBy>
  <cp:revision>145</cp:revision>
  <cp:lastPrinted>2019-08-20T13:52:19Z</cp:lastPrinted>
  <dcterms:created xsi:type="dcterms:W3CDTF">2019-06-04T17:51:41Z</dcterms:created>
  <dcterms:modified xsi:type="dcterms:W3CDTF">2020-05-08T18:19:41Z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0x0101000A024AD08B675544BFB4D43D047962BD</vt:lpwstr>
  </property>
</Properties>
</file>