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3"/>
  </p:notesMasterIdLst>
  <p:sldIdLst>
    <p:sldId id="256" r:id="rId2"/>
    <p:sldId id="774" r:id="rId3"/>
    <p:sldId id="738" r:id="rId4"/>
    <p:sldId id="823" r:id="rId5"/>
    <p:sldId id="820" r:id="rId6"/>
    <p:sldId id="812" r:id="rId7"/>
    <p:sldId id="815" r:id="rId8"/>
    <p:sldId id="816" r:id="rId9"/>
    <p:sldId id="817" r:id="rId10"/>
    <p:sldId id="822" r:id="rId11"/>
    <p:sldId id="63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2F24"/>
    <a:srgbClr val="FFC425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68"/>
    <p:restoredTop sz="94536"/>
  </p:normalViewPr>
  <p:slideViewPr>
    <p:cSldViewPr snapToGrid="0" snapToObjects="1">
      <p:cViewPr>
        <p:scale>
          <a:sx n="100" d="100"/>
          <a:sy n="100" d="100"/>
        </p:scale>
        <p:origin x="13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35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354F7-FD92-0B45-95B5-C555FA0F8EF0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15DCC-E965-F34D-9DD1-3C9809DB1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13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15DCC-E965-F34D-9DD1-3C9809DB11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97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15DCC-E965-F34D-9DD1-3C9809DB11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00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15DCC-E965-F34D-9DD1-3C9809DB11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59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15DCC-E965-F34D-9DD1-3C9809DB11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48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15DCC-E965-F34D-9DD1-3C9809DB11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55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15DCC-E965-F34D-9DD1-3C9809DB11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97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15DCC-E965-F34D-9DD1-3C9809DB11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74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64040-D9BE-449E-AE95-BC814B142B28}" type="datetime1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72C55F-7B8F-BB44-90D0-59EFCF1B9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05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BA81-E7B1-4A9E-BDE3-733E55419BDC}" type="datetime1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C55F-7B8F-BB44-90D0-59EFCF1B9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64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C79E-858E-44DB-8C80-04B61462882B}" type="datetime1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C55F-7B8F-BB44-90D0-59EFCF1B9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03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99BBF26-05C5-0C4F-83C5-62DBBE14C800}"/>
              </a:ext>
            </a:extLst>
          </p:cNvPr>
          <p:cNvSpPr/>
          <p:nvPr userDrawn="1"/>
        </p:nvSpPr>
        <p:spPr>
          <a:xfrm>
            <a:off x="0" y="6297217"/>
            <a:ext cx="12192000" cy="553692"/>
          </a:xfrm>
          <a:prstGeom prst="rect">
            <a:avLst/>
          </a:prstGeom>
          <a:solidFill>
            <a:srgbClr val="FFC425"/>
          </a:solidFill>
          <a:ln>
            <a:solidFill>
              <a:srgbClr val="FFC4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50075"/>
            <a:ext cx="10515600" cy="4026887"/>
          </a:xfrm>
        </p:spPr>
        <p:txBody>
          <a:bodyPr/>
          <a:lstStyle>
            <a:lvl5pPr>
              <a:defRPr sz="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2BB1-1750-4C71-B6B2-7FFDAEFD0AAC}" type="datetime1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81284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72C55F-7B8F-BB44-90D0-59EFCF1B9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2113FC1-9E95-5740-9060-3A79E8DED7FD}"/>
              </a:ext>
            </a:extLst>
          </p:cNvPr>
          <p:cNvSpPr/>
          <p:nvPr userDrawn="1"/>
        </p:nvSpPr>
        <p:spPr>
          <a:xfrm>
            <a:off x="800685" y="1788083"/>
            <a:ext cx="10553115" cy="27432"/>
          </a:xfrm>
          <a:prstGeom prst="rect">
            <a:avLst/>
          </a:prstGeom>
          <a:solidFill>
            <a:srgbClr val="FFC425"/>
          </a:solidFill>
          <a:ln>
            <a:solidFill>
              <a:srgbClr val="FFC4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1057441-80FF-2C4B-B5B9-FEA1B22AF590}"/>
              </a:ext>
            </a:extLst>
          </p:cNvPr>
          <p:cNvSpPr/>
          <p:nvPr userDrawn="1"/>
        </p:nvSpPr>
        <p:spPr>
          <a:xfrm>
            <a:off x="800685" y="1754221"/>
            <a:ext cx="10553115" cy="45719"/>
          </a:xfrm>
          <a:prstGeom prst="rect">
            <a:avLst/>
          </a:prstGeom>
          <a:solidFill>
            <a:srgbClr val="492F24"/>
          </a:solidFill>
          <a:ln>
            <a:solidFill>
              <a:srgbClr val="492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7FD6B22-B8E3-AA47-9033-E0E4C48E9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4625" y="6350994"/>
            <a:ext cx="1656375" cy="481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7E9CF8D-41C2-D142-95A9-3D50008D5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9356" y="5624186"/>
            <a:ext cx="1650797" cy="12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02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3CE6B3A-150C-C847-96EB-7DA716BE9E26}"/>
              </a:ext>
            </a:extLst>
          </p:cNvPr>
          <p:cNvSpPr/>
          <p:nvPr userDrawn="1"/>
        </p:nvSpPr>
        <p:spPr>
          <a:xfrm>
            <a:off x="0" y="6297217"/>
            <a:ext cx="12192000" cy="553692"/>
          </a:xfrm>
          <a:prstGeom prst="rect">
            <a:avLst/>
          </a:prstGeom>
          <a:solidFill>
            <a:srgbClr val="FFC425"/>
          </a:solidFill>
          <a:ln>
            <a:solidFill>
              <a:srgbClr val="FFC4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70CA-99D0-4CC3-AC9B-75C75EE463E7}" type="datetime1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6990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72C55F-7B8F-BB44-90D0-59EFCF1B9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329A0AD-23A5-0643-B10C-545F2D18AC5A}"/>
              </a:ext>
            </a:extLst>
          </p:cNvPr>
          <p:cNvSpPr/>
          <p:nvPr userDrawn="1"/>
        </p:nvSpPr>
        <p:spPr>
          <a:xfrm>
            <a:off x="831852" y="4542905"/>
            <a:ext cx="10553115" cy="27432"/>
          </a:xfrm>
          <a:prstGeom prst="rect">
            <a:avLst/>
          </a:prstGeom>
          <a:solidFill>
            <a:srgbClr val="FFC425"/>
          </a:solidFill>
          <a:ln>
            <a:solidFill>
              <a:srgbClr val="FFC4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15D8ADD-BF5C-7F46-A9EF-8EC258CFCF07}"/>
              </a:ext>
            </a:extLst>
          </p:cNvPr>
          <p:cNvSpPr/>
          <p:nvPr userDrawn="1"/>
        </p:nvSpPr>
        <p:spPr>
          <a:xfrm>
            <a:off x="831852" y="4509043"/>
            <a:ext cx="10553115" cy="45719"/>
          </a:xfrm>
          <a:prstGeom prst="rect">
            <a:avLst/>
          </a:prstGeom>
          <a:solidFill>
            <a:srgbClr val="492F24"/>
          </a:solidFill>
          <a:ln>
            <a:solidFill>
              <a:srgbClr val="492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79812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86B9-5976-4F10-B8FA-06FB7667DE40}" type="datetime1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C55F-7B8F-BB44-90D0-59EFCF1B9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33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5686-D985-4C7D-B0C1-A4733B1D3036}" type="datetime1">
              <a:rPr lang="en-US" smtClean="0"/>
              <a:t>5/7/2020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C55F-7B8F-BB44-90D0-59EFCF1B9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9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632B1-6BF0-40B7-A66D-78E7A3DFAFF0}" type="datetime1">
              <a:rPr lang="en-US" smtClean="0"/>
              <a:t>5/7/2020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C55F-7B8F-BB44-90D0-59EFCF1B9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3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570F5ED-27B3-7D4D-9378-41AAA7FC2357}"/>
              </a:ext>
            </a:extLst>
          </p:cNvPr>
          <p:cNvSpPr/>
          <p:nvPr userDrawn="1"/>
        </p:nvSpPr>
        <p:spPr>
          <a:xfrm>
            <a:off x="0" y="6297217"/>
            <a:ext cx="12192000" cy="553692"/>
          </a:xfrm>
          <a:prstGeom prst="rect">
            <a:avLst/>
          </a:prstGeom>
          <a:solidFill>
            <a:srgbClr val="FFC425"/>
          </a:solidFill>
          <a:ln>
            <a:solidFill>
              <a:srgbClr val="FFC4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AA75D-174F-46DD-9E6C-53E02D1FDB14}" type="datetime1">
              <a:rPr lang="en-US" smtClean="0"/>
              <a:t>5/7/2020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85784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72C55F-7B8F-BB44-90D0-59EFCF1B9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DB4A809-E0C3-1E4E-AA0E-C06CC71ABB51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1D3BC0-CDD8-2247-BFC6-171D1D7EB68C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0A357E-AEC7-BD47-8EC9-404002159E7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72C55F-7B8F-BB44-90D0-59EFCF1B97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5627EC-A55A-A348-948E-3BE25F937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6781" y="6368877"/>
            <a:ext cx="1957256" cy="425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B7C6E8-BEBB-8C44-94CE-2331C556D2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9356" y="5624186"/>
            <a:ext cx="1650797" cy="12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01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35E5B-D34E-4F28-862D-B03E002678B8}" type="datetime1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C55F-7B8F-BB44-90D0-59EFCF1B9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3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0F9A-BD5A-4E3B-A723-9585F4C3E9E3}" type="datetime1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C55F-7B8F-BB44-90D0-59EFCF1B9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6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12A6B-09CE-4065-8B2A-D48083BF7C4B}" type="datetime1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2C55F-7B8F-BB44-90D0-59EFCF1B9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5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34CE4F0C-0592-F640-9159-24D3CE590B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-910" t="15736" r="910" b="-15736"/>
          <a:stretch/>
        </p:blipFill>
        <p:spPr>
          <a:xfrm>
            <a:off x="-99390" y="0"/>
            <a:ext cx="12192000" cy="92008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B4573E-A5E5-1E46-BD1D-1CFC5901F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5148" y="624718"/>
            <a:ext cx="8948530" cy="1733515"/>
          </a:xfrm>
        </p:spPr>
        <p:txBody>
          <a:bodyPr>
            <a:normAutofit/>
          </a:bodyPr>
          <a:lstStyle/>
          <a:p>
            <a:r>
              <a:rPr lang="en-US" b="1" dirty="0">
                <a:latin typeface="Engravers MT" panose="02090707080505020304" pitchFamily="18" charset="77"/>
              </a:rPr>
              <a:t>Budget Presentation</a:t>
            </a:r>
            <a:endParaRPr lang="en-US" sz="3600" dirty="0">
              <a:latin typeface="Engravers MT" panose="02090707080505020304" pitchFamily="18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20C01D7-BAB7-4A4D-8FD7-773FEAB04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4153632"/>
            <a:ext cx="6858000" cy="831602"/>
          </a:xfrm>
        </p:spPr>
        <p:txBody>
          <a:bodyPr>
            <a:normAutofit/>
          </a:bodyPr>
          <a:lstStyle/>
          <a:p>
            <a:r>
              <a:rPr lang="en-US" sz="2800" dirty="0"/>
              <a:t>May 12, 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57E0FAB-E634-CB41-9E7D-A2F6F8D1B5AC}"/>
              </a:ext>
            </a:extLst>
          </p:cNvPr>
          <p:cNvSpPr/>
          <p:nvPr/>
        </p:nvSpPr>
        <p:spPr>
          <a:xfrm>
            <a:off x="0" y="6176966"/>
            <a:ext cx="12192000" cy="681037"/>
          </a:xfrm>
          <a:prstGeom prst="rect">
            <a:avLst/>
          </a:prstGeom>
          <a:solidFill>
            <a:srgbClr val="FFC425"/>
          </a:solidFill>
          <a:ln>
            <a:solidFill>
              <a:srgbClr val="FFC4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AE09F7-B579-5B48-8888-5214871F0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3678" y="6293999"/>
            <a:ext cx="1542323" cy="446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875817-E160-FE48-8E0F-B69B322B2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17" y="3834370"/>
            <a:ext cx="2910145" cy="291014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328A0B16-DDC9-C844-A386-4BB26829DCAC}"/>
              </a:ext>
            </a:extLst>
          </p:cNvPr>
          <p:cNvSpPr txBox="1">
            <a:spLocks/>
          </p:cNvSpPr>
          <p:nvPr/>
        </p:nvSpPr>
        <p:spPr>
          <a:xfrm>
            <a:off x="1621735" y="2447934"/>
            <a:ext cx="8948530" cy="1733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Engravers MT" panose="02090707080505020304" pitchFamily="18" charset="77"/>
              </a:rPr>
              <a:t/>
            </a:r>
            <a:br>
              <a:rPr lang="en-US" b="1" dirty="0">
                <a:latin typeface="Engravers MT" panose="02090707080505020304" pitchFamily="18" charset="77"/>
              </a:rPr>
            </a:br>
            <a:r>
              <a:rPr lang="en-US" sz="3600" dirty="0">
                <a:latin typeface="Engravers MT" panose="02090707080505020304" pitchFamily="18" charset="77"/>
              </a:rPr>
              <a:t>UW College of Business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C55F-7B8F-BB44-90D0-59EFCF1B971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8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5891E4-C023-DA47-9A19-DD6DA86D4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FY2021 Budget and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B7C680-F072-3B44-B564-E2050E3E7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1556"/>
            <a:ext cx="10515600" cy="2580029"/>
          </a:xfrm>
        </p:spPr>
        <p:txBody>
          <a:bodyPr>
            <a:normAutofit/>
          </a:bodyPr>
          <a:lstStyle/>
          <a:p>
            <a:r>
              <a:rPr lang="en-US" dirty="0"/>
              <a:t>$18.3M operating budget and $77M endowment</a:t>
            </a:r>
          </a:p>
          <a:p>
            <a:pPr lvl="1"/>
            <a:r>
              <a:rPr lang="en-US" dirty="0"/>
              <a:t>Greater central support of operating budget allows endowments to be used for excellence (e.g., McMurry Summer Fellows) – Thank you!!</a:t>
            </a:r>
          </a:p>
          <a:p>
            <a:pPr lvl="1"/>
            <a:r>
              <a:rPr lang="en-US" dirty="0"/>
              <a:t>28,868 credit hours for Fall 19 &amp; </a:t>
            </a:r>
            <a:r>
              <a:rPr lang="en-US" dirty="0" err="1"/>
              <a:t>Sp</a:t>
            </a:r>
            <a:r>
              <a:rPr lang="en-US" dirty="0"/>
              <a:t> 20 (21.4% are online – up next year)</a:t>
            </a:r>
          </a:p>
          <a:p>
            <a:pPr lvl="1"/>
            <a:r>
              <a:rPr lang="en-US" dirty="0"/>
              <a:t>Revenue increasing for CBEA and online distance learning - revenue generation is a priority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AEADCB-EF06-8F4E-9F49-D3C0C67649EA}"/>
              </a:ext>
            </a:extLst>
          </p:cNvPr>
          <p:cNvSpPr/>
          <p:nvPr/>
        </p:nvSpPr>
        <p:spPr>
          <a:xfrm>
            <a:off x="0" y="6297217"/>
            <a:ext cx="12192000" cy="553692"/>
          </a:xfrm>
          <a:prstGeom prst="rect">
            <a:avLst/>
          </a:prstGeom>
          <a:solidFill>
            <a:srgbClr val="FFC425"/>
          </a:solidFill>
          <a:ln>
            <a:solidFill>
              <a:srgbClr val="FFC4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2E3AF9-830C-DC4F-B820-447FA00C5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25" y="6350994"/>
            <a:ext cx="1656375" cy="4814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20B4043-4A74-8E48-94ED-5C049AD6A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9356" y="5624186"/>
            <a:ext cx="1650797" cy="12380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E00B55D-0F9F-214B-B157-F1CD8DFF03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96"/>
          <a:stretch/>
        </p:blipFill>
        <p:spPr>
          <a:xfrm>
            <a:off x="6876776" y="4213780"/>
            <a:ext cx="5315224" cy="208148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DE2A96C0-9236-D34A-961D-9D314A599347}"/>
              </a:ext>
            </a:extLst>
          </p:cNvPr>
          <p:cNvSpPr txBox="1">
            <a:spLocks/>
          </p:cNvSpPr>
          <p:nvPr/>
        </p:nvSpPr>
        <p:spPr>
          <a:xfrm>
            <a:off x="860359" y="4032984"/>
            <a:ext cx="6106049" cy="3991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/>
            <a:endParaRPr lang="en-US" dirty="0"/>
          </a:p>
          <a:p>
            <a:r>
              <a:rPr lang="en-US" dirty="0"/>
              <a:t>C&amp;I received a major, state-supported, renovation plus a new addition in 2010</a:t>
            </a:r>
          </a:p>
          <a:p>
            <a:pPr lvl="1"/>
            <a:r>
              <a:rPr lang="en-US" dirty="0"/>
              <a:t>Facilities are doing great</a:t>
            </a:r>
          </a:p>
          <a:p>
            <a:pPr lvl="1"/>
            <a:r>
              <a:rPr lang="en-US" dirty="0"/>
              <a:t>Clarity needed on upkeep of facility used by many on campus (#2 busiest)</a:t>
            </a:r>
          </a:p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C55F-7B8F-BB44-90D0-59EFCF1B97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1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5D7AB1-EB40-7A4C-A580-1C386ADF50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9" b="20185"/>
          <a:stretch/>
        </p:blipFill>
        <p:spPr>
          <a:xfrm>
            <a:off x="0" y="0"/>
            <a:ext cx="12192000" cy="61071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3F383CC-CA81-CE48-8755-C86738249C6B}"/>
              </a:ext>
            </a:extLst>
          </p:cNvPr>
          <p:cNvSpPr/>
          <p:nvPr/>
        </p:nvSpPr>
        <p:spPr>
          <a:xfrm>
            <a:off x="0" y="6210829"/>
            <a:ext cx="12192000" cy="640080"/>
          </a:xfrm>
          <a:prstGeom prst="rect">
            <a:avLst/>
          </a:prstGeom>
          <a:solidFill>
            <a:srgbClr val="FFC425"/>
          </a:solidFill>
          <a:ln>
            <a:solidFill>
              <a:srgbClr val="FFC4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90686D-C1E5-1E41-B720-FBE144E02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3678" y="6336425"/>
            <a:ext cx="1542323" cy="446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A80036-E003-DD47-B955-FE5574618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6" y="5478641"/>
            <a:ext cx="1304754" cy="13047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09B6F6-BF44-0748-ABA5-0C0CB59BAED0}"/>
              </a:ext>
            </a:extLst>
          </p:cNvPr>
          <p:cNvSpPr txBox="1"/>
          <p:nvPr/>
        </p:nvSpPr>
        <p:spPr>
          <a:xfrm>
            <a:off x="2441797" y="1575973"/>
            <a:ext cx="7308412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atin typeface="Engravers MT" panose="02090707080505020304" pitchFamily="18" charset="77"/>
              </a:rPr>
              <a:t>Thank you!</a:t>
            </a:r>
          </a:p>
          <a:p>
            <a:pPr algn="ctr"/>
            <a:endParaRPr lang="en-US" sz="4000" dirty="0"/>
          </a:p>
          <a:p>
            <a:pPr algn="ctr"/>
            <a:r>
              <a:rPr lang="en-US" sz="4800" dirty="0"/>
              <a:t>Questions &amp; Answers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C55F-7B8F-BB44-90D0-59EFCF1B97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7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DCED90-7AEB-B649-AE7A-81C4EF135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Strategic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5C7B73-0E3E-E046-8AA0-D040342DE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01328"/>
            <a:ext cx="6192327" cy="3071004"/>
          </a:xfrm>
        </p:spPr>
        <p:txBody>
          <a:bodyPr>
            <a:normAutofit fontScale="92500"/>
          </a:bodyPr>
          <a:lstStyle/>
          <a:p>
            <a:r>
              <a:rPr lang="en-US" dirty="0"/>
              <a:t>We continue to invest in our strategic plan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Developed in 2018 with input from key stakeholders, launched in Jan 2019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The plan has been well received and reflects who we are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All key decisions must satisfy the strategic plan’s core objectives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0336A3-319D-694B-8C26-40BFB0151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815" y="132295"/>
            <a:ext cx="4702361" cy="6092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A97E2753-C73C-9047-9DF2-E7738C4A1B86}"/>
              </a:ext>
            </a:extLst>
          </p:cNvPr>
          <p:cNvSpPr txBox="1">
            <a:spLocks/>
          </p:cNvSpPr>
          <p:nvPr/>
        </p:nvSpPr>
        <p:spPr>
          <a:xfrm>
            <a:off x="675486" y="4838078"/>
            <a:ext cx="6742043" cy="1089787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1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51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900" dirty="0"/>
              <a:t>Strategy has never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900" dirty="0"/>
              <a:t>been more important!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C55F-7B8F-BB44-90D0-59EFCF1B97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1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61B88B-0F8F-2E47-81F1-2282E613C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Goals &amp; Priorities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xmlns="" id="{F0D395FF-53A5-C34C-AC85-10FC663E5383}"/>
              </a:ext>
            </a:extLst>
          </p:cNvPr>
          <p:cNvSpPr txBox="1">
            <a:spLocks/>
          </p:cNvSpPr>
          <p:nvPr/>
        </p:nvSpPr>
        <p:spPr>
          <a:xfrm>
            <a:off x="1063487" y="1984075"/>
            <a:ext cx="7178469" cy="41928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/>
            <a:endParaRPr lang="en-US" dirty="0"/>
          </a:p>
          <a:p>
            <a:r>
              <a:rPr lang="en-US" sz="3000" dirty="0"/>
              <a:t>GOAL 1 – The Student Experience</a:t>
            </a:r>
          </a:p>
          <a:p>
            <a:pPr lvl="3"/>
            <a:endParaRPr lang="en-US" dirty="0"/>
          </a:p>
          <a:p>
            <a:pPr lvl="3"/>
            <a:endParaRPr lang="en-US" dirty="0"/>
          </a:p>
          <a:p>
            <a:r>
              <a:rPr lang="en-US" sz="3000" dirty="0"/>
              <a:t>GOAL 2 – World-Class Research</a:t>
            </a:r>
          </a:p>
          <a:p>
            <a:pPr lvl="3"/>
            <a:endParaRPr lang="en-US" dirty="0"/>
          </a:p>
          <a:p>
            <a:pPr lvl="3"/>
            <a:endParaRPr lang="en-US" dirty="0"/>
          </a:p>
          <a:p>
            <a:r>
              <a:rPr lang="en-US" sz="3000" dirty="0"/>
              <a:t>GOAL 3 – State Engagement &amp; Outreach</a:t>
            </a:r>
          </a:p>
          <a:p>
            <a:pPr lvl="3"/>
            <a:endParaRPr lang="en-US" dirty="0"/>
          </a:p>
          <a:p>
            <a:pPr lvl="3"/>
            <a:endParaRPr lang="en-US" dirty="0"/>
          </a:p>
          <a:p>
            <a:r>
              <a:rPr lang="en-US" sz="3000" dirty="0"/>
              <a:t>GOAL 4 – Expanding Global Connections</a:t>
            </a:r>
          </a:p>
          <a:p>
            <a:pPr lvl="3"/>
            <a:endParaRPr lang="en-US" dirty="0"/>
          </a:p>
          <a:p>
            <a:pPr lvl="3"/>
            <a:endParaRPr lang="en-US" dirty="0"/>
          </a:p>
          <a:p>
            <a:r>
              <a:rPr lang="en-US" sz="3000" dirty="0"/>
              <a:t>GOAL 5 – Growing Online Offerings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620533D7-804C-924D-902E-01ED8978C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815" y="167255"/>
            <a:ext cx="4702361" cy="6078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C55F-7B8F-BB44-90D0-59EFCF1B97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0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6DC178-D4FB-794D-A29A-9C47DD9F8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SWOT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519DF3-A6BB-6A42-8DBB-1648321DF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129" y="2007704"/>
            <a:ext cx="4687957" cy="4333461"/>
          </a:xfrm>
        </p:spPr>
        <p:txBody>
          <a:bodyPr>
            <a:normAutofit/>
          </a:bodyPr>
          <a:lstStyle/>
          <a:p>
            <a:r>
              <a:rPr lang="en-US" sz="2600" dirty="0"/>
              <a:t>Strengths</a:t>
            </a:r>
          </a:p>
          <a:p>
            <a:pPr lvl="1"/>
            <a:r>
              <a:rPr lang="en-US" sz="2200" dirty="0"/>
              <a:t>A great plan and solid leadership</a:t>
            </a:r>
          </a:p>
          <a:p>
            <a:pPr lvl="1"/>
            <a:r>
              <a:rPr lang="en-US" sz="2200" dirty="0"/>
              <a:t>Goal progress (e.g., GJSSC)</a:t>
            </a:r>
          </a:p>
          <a:p>
            <a:pPr lvl="1"/>
            <a:r>
              <a:rPr lang="en-US" sz="2200" dirty="0"/>
              <a:t>Influx of new talent</a:t>
            </a:r>
          </a:p>
          <a:p>
            <a:pPr lvl="1"/>
            <a:r>
              <a:rPr lang="en-US" sz="2200" dirty="0"/>
              <a:t>Strong external partnerships with    </a:t>
            </a:r>
          </a:p>
          <a:p>
            <a:pPr lvl="4"/>
            <a:endParaRPr lang="en-US" dirty="0"/>
          </a:p>
          <a:p>
            <a:r>
              <a:rPr lang="en-US" sz="2600" dirty="0"/>
              <a:t>Weaknesses</a:t>
            </a:r>
          </a:p>
          <a:p>
            <a:pPr lvl="1"/>
            <a:r>
              <a:rPr lang="en-US" sz="2200" dirty="0"/>
              <a:t>Salaries and faculty resources</a:t>
            </a:r>
          </a:p>
          <a:p>
            <a:pPr lvl="1"/>
            <a:r>
              <a:rPr lang="en-US" sz="2200" dirty="0"/>
              <a:t>Heterogeneous research </a:t>
            </a:r>
          </a:p>
          <a:p>
            <a:pPr lvl="1"/>
            <a:r>
              <a:rPr lang="en-US" sz="2200" dirty="0"/>
              <a:t>Shallow leadership pool</a:t>
            </a:r>
          </a:p>
          <a:p>
            <a:pPr lvl="1"/>
            <a:r>
              <a:rPr lang="en-US" sz="2200" dirty="0"/>
              <a:t>Culture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335E5A1-74D4-4346-B47A-19DFB2161B9C}"/>
              </a:ext>
            </a:extLst>
          </p:cNvPr>
          <p:cNvSpPr txBox="1"/>
          <p:nvPr/>
        </p:nvSpPr>
        <p:spPr>
          <a:xfrm rot="16200000">
            <a:off x="-760248" y="3695466"/>
            <a:ext cx="333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INTERNAL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73B8A668-2B21-4749-ACD7-2F11E793A9CE}"/>
              </a:ext>
            </a:extLst>
          </p:cNvPr>
          <p:cNvSpPr txBox="1">
            <a:spLocks/>
          </p:cNvSpPr>
          <p:nvPr/>
        </p:nvSpPr>
        <p:spPr>
          <a:xfrm>
            <a:off x="6831482" y="2007704"/>
            <a:ext cx="5047092" cy="43334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Opportunities</a:t>
            </a:r>
          </a:p>
          <a:p>
            <a:pPr lvl="1"/>
            <a:r>
              <a:rPr lang="en-US" dirty="0"/>
              <a:t>Wyoming economic diversification</a:t>
            </a:r>
          </a:p>
          <a:p>
            <a:pPr lvl="1"/>
            <a:r>
              <a:rPr lang="en-US" dirty="0"/>
              <a:t>Need for quality business programs</a:t>
            </a:r>
          </a:p>
          <a:p>
            <a:pPr lvl="1"/>
            <a:r>
              <a:rPr lang="en-US" dirty="0"/>
              <a:t>Stakeholders motivated to partner</a:t>
            </a:r>
          </a:p>
          <a:p>
            <a:pPr lvl="1"/>
            <a:r>
              <a:rPr lang="en-US" dirty="0"/>
              <a:t>New revenue sources</a:t>
            </a:r>
          </a:p>
          <a:p>
            <a:pPr lvl="4"/>
            <a:endParaRPr lang="en-US" dirty="0"/>
          </a:p>
          <a:p>
            <a:r>
              <a:rPr lang="en-US" dirty="0"/>
              <a:t>Threats</a:t>
            </a:r>
          </a:p>
          <a:p>
            <a:pPr lvl="1"/>
            <a:r>
              <a:rPr lang="en-US" dirty="0"/>
              <a:t>The Wyoming and US economies</a:t>
            </a:r>
          </a:p>
          <a:p>
            <a:pPr lvl="1"/>
            <a:r>
              <a:rPr lang="en-US" dirty="0"/>
              <a:t>Lack of vision &amp; strategic planning</a:t>
            </a:r>
          </a:p>
          <a:p>
            <a:pPr lvl="1"/>
            <a:r>
              <a:rPr lang="en-US" dirty="0"/>
              <a:t>Slow speed to market</a:t>
            </a:r>
          </a:p>
          <a:p>
            <a:pPr lvl="1"/>
            <a:r>
              <a:rPr lang="en-US" dirty="0"/>
              <a:t>Insufficient central support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FA35B8-05FB-0C40-9A5E-8D8A71A55A31}"/>
              </a:ext>
            </a:extLst>
          </p:cNvPr>
          <p:cNvSpPr txBox="1"/>
          <p:nvPr/>
        </p:nvSpPr>
        <p:spPr>
          <a:xfrm rot="16200000">
            <a:off x="4898917" y="3695465"/>
            <a:ext cx="333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EXTERNAL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25D8FBF-0B4E-9142-8F37-4412CB808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446" y="3040856"/>
            <a:ext cx="644640" cy="843363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C55F-7B8F-BB44-90D0-59EFCF1B97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5B1BBC-8511-5D4C-B3B0-A1346DFDA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942145" y="-65800"/>
            <a:ext cx="3306417" cy="62211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C96E94-B435-1948-8B66-4BEAF07AC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1: The Student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49CEBB-A7F5-2745-81AF-5745EBE4F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48070"/>
            <a:ext cx="8574158" cy="441297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Curriculum updates improve efficiency and provide flexibility</a:t>
            </a:r>
          </a:p>
          <a:p>
            <a:pPr lvl="1"/>
            <a:r>
              <a:rPr lang="en-US" dirty="0"/>
              <a:t>Majors 5+2 and Minor 3+2 model</a:t>
            </a:r>
          </a:p>
          <a:p>
            <a:pPr lvl="1"/>
            <a:r>
              <a:rPr lang="en-US" dirty="0"/>
              <a:t>MBA curriculum working group</a:t>
            </a:r>
          </a:p>
          <a:p>
            <a:pPr lvl="1"/>
            <a:r>
              <a:rPr lang="en-US" dirty="0"/>
              <a:t>Online course design and delivery</a:t>
            </a:r>
          </a:p>
          <a:p>
            <a:pPr lvl="4"/>
            <a:endParaRPr lang="en-US" dirty="0"/>
          </a:p>
          <a:p>
            <a:r>
              <a:rPr lang="en-US" dirty="0"/>
              <a:t>Building expertise to serve UW students and state’s needs</a:t>
            </a:r>
          </a:p>
          <a:p>
            <a:pPr lvl="1"/>
            <a:r>
              <a:rPr lang="en-US" dirty="0"/>
              <a:t>Entrepreneurship (post IIE and next steps)</a:t>
            </a:r>
          </a:p>
          <a:p>
            <a:pPr lvl="1"/>
            <a:r>
              <a:rPr lang="en-US" dirty="0"/>
              <a:t>Hospitality and leadership (new UG minors)</a:t>
            </a:r>
          </a:p>
          <a:p>
            <a:pPr lvl="1"/>
            <a:r>
              <a:rPr lang="en-US" dirty="0"/>
              <a:t>Center for Professional Selling and Sales Minor</a:t>
            </a:r>
          </a:p>
          <a:p>
            <a:pPr lvl="1"/>
            <a:r>
              <a:rPr lang="en-US" dirty="0"/>
              <a:t>Blockchain (initiative moving forward)</a:t>
            </a:r>
          </a:p>
          <a:p>
            <a:pPr lvl="1"/>
            <a:r>
              <a:rPr lang="en-US" dirty="0"/>
              <a:t>Center for Business and Economic Analysis (CBEA)</a:t>
            </a:r>
          </a:p>
          <a:p>
            <a:pPr lvl="4"/>
            <a:endParaRPr lang="en-US" dirty="0"/>
          </a:p>
          <a:p>
            <a:r>
              <a:rPr lang="en-US" dirty="0"/>
              <a:t>Green Johnson Student Success Center ($3M donor project)</a:t>
            </a:r>
          </a:p>
          <a:p>
            <a:pPr lvl="1"/>
            <a:r>
              <a:rPr lang="en-US" dirty="0"/>
              <a:t>Enrollment, Advising, Internships, and Career Readiness</a:t>
            </a:r>
          </a:p>
          <a:p>
            <a:pPr lvl="1"/>
            <a:r>
              <a:rPr lang="en-US" dirty="0"/>
              <a:t>Next step – Board approval for contract advertisement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C55F-7B8F-BB44-90D0-59EFCF1B97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7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677AD4-9907-7B40-81C4-C65115929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2: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A37FD3-D925-EF49-A2BC-76939CAEB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0075"/>
            <a:ext cx="6571891" cy="4279601"/>
          </a:xfrm>
        </p:spPr>
        <p:txBody>
          <a:bodyPr>
            <a:normAutofit/>
          </a:bodyPr>
          <a:lstStyle/>
          <a:p>
            <a:r>
              <a:rPr lang="en-US" dirty="0"/>
              <a:t>We are rebuilding faculty post 2016</a:t>
            </a:r>
          </a:p>
          <a:p>
            <a:pPr lvl="1"/>
            <a:r>
              <a:rPr lang="en-US" dirty="0"/>
              <a:t>Including senior faculty, 2 chairs</a:t>
            </a:r>
          </a:p>
          <a:p>
            <a:pPr lvl="4"/>
            <a:endParaRPr lang="en-US" dirty="0"/>
          </a:p>
          <a:p>
            <a:r>
              <a:rPr lang="en-US" dirty="0"/>
              <a:t>Our existing faculty are receiving (inter)national attention</a:t>
            </a:r>
          </a:p>
          <a:p>
            <a:pPr lvl="1"/>
            <a:r>
              <a:rPr lang="en-US" dirty="0"/>
              <a:t>Entrepreneurship conference 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Economics has had a strong year</a:t>
            </a:r>
          </a:p>
          <a:p>
            <a:pPr lvl="2"/>
            <a:r>
              <a:rPr lang="en-US" dirty="0"/>
              <a:t>Top 5 UW department</a:t>
            </a:r>
          </a:p>
          <a:p>
            <a:pPr lvl="2"/>
            <a:r>
              <a:rPr lang="en-US" dirty="0"/>
              <a:t>Team of faculty working on the economic impacts of COVID-19 – getting national attention</a:t>
            </a:r>
          </a:p>
          <a:p>
            <a:pPr lvl="4"/>
            <a:endParaRPr lang="en-US" dirty="0"/>
          </a:p>
          <a:p>
            <a:pPr lvl="1"/>
            <a:endParaRPr lang="en-US" dirty="0"/>
          </a:p>
          <a:p>
            <a:pPr lvl="4"/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2973E1-3091-3541-8466-1670FB355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249" y="239058"/>
            <a:ext cx="1827071" cy="2259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84578D3-BE08-BE44-A3AB-52AED8C3A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837" y="124288"/>
            <a:ext cx="2418507" cy="1807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3EA6F3-7894-1048-AEB6-681B36CB5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007" y="1416814"/>
            <a:ext cx="1474360" cy="217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255CAF65-27E2-574B-9F47-F4A8145A3025}"/>
              </a:ext>
            </a:extLst>
          </p:cNvPr>
          <p:cNvSpPr txBox="1">
            <a:spLocks/>
          </p:cNvSpPr>
          <p:nvPr/>
        </p:nvSpPr>
        <p:spPr>
          <a:xfrm>
            <a:off x="6681176" y="1928489"/>
            <a:ext cx="2035000" cy="812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200" dirty="0"/>
              <a:t>Linda Price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/>
              <a:t>University of Oregon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9CF28C32-9D68-3E42-B0A4-B7151964AFDA}"/>
              </a:ext>
            </a:extLst>
          </p:cNvPr>
          <p:cNvSpPr txBox="1">
            <a:spLocks/>
          </p:cNvSpPr>
          <p:nvPr/>
        </p:nvSpPr>
        <p:spPr>
          <a:xfrm>
            <a:off x="10072484" y="2496684"/>
            <a:ext cx="2035000" cy="812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200" dirty="0"/>
              <a:t>Todd Cherry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/>
              <a:t>Appalachian State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983CE7D0-88B4-9D45-AAFF-7C06BBC23777}"/>
              </a:ext>
            </a:extLst>
          </p:cNvPr>
          <p:cNvSpPr txBox="1">
            <a:spLocks/>
          </p:cNvSpPr>
          <p:nvPr/>
        </p:nvSpPr>
        <p:spPr>
          <a:xfrm>
            <a:off x="8417780" y="3595885"/>
            <a:ext cx="2035000" cy="812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200" dirty="0"/>
              <a:t>Ronn Smith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/>
              <a:t>University of Arkansas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0C336B07-E3A5-574B-8A74-5E5562164623}"/>
              </a:ext>
            </a:extLst>
          </p:cNvPr>
          <p:cNvSpPr txBox="1">
            <a:spLocks/>
          </p:cNvSpPr>
          <p:nvPr/>
        </p:nvSpPr>
        <p:spPr>
          <a:xfrm rot="16200000">
            <a:off x="10312933" y="4289053"/>
            <a:ext cx="3107138" cy="81206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400" dirty="0"/>
              <a:t>Plus assistant professors from: Georgia State, Cornell, Texas A&amp;M, University of Kentucky</a:t>
            </a:r>
            <a:endParaRPr lang="en-US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D9A42EA-894C-DD40-9870-1C6C918D96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022160">
            <a:off x="-307269" y="4972840"/>
            <a:ext cx="2097480" cy="1573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5F9B44-59E6-FD49-8C7F-C00B1B1C61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676" y="4695086"/>
            <a:ext cx="3050247" cy="1817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C55F-7B8F-BB44-90D0-59EFCF1B97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3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0107" y="4602129"/>
            <a:ext cx="2296203" cy="1282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4664A0-6528-5F42-B081-3122F55BF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86" y="0"/>
            <a:ext cx="10515600" cy="1325563"/>
          </a:xfrm>
        </p:spPr>
        <p:txBody>
          <a:bodyPr/>
          <a:lstStyle/>
          <a:p>
            <a:r>
              <a:rPr lang="en-US" dirty="0"/>
              <a:t>Goal 3: State Engagement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356135" y="1325563"/>
            <a:ext cx="5898016" cy="481263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&amp; Local Government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dirty="0"/>
              <a:t>Governor’s “Power Wyoming” and Revenue Diversification Task Force</a:t>
            </a:r>
          </a:p>
          <a:p>
            <a:pPr lvl="0"/>
            <a:r>
              <a:rPr lang="en-US" dirty="0"/>
              <a:t>Wyoming Business Council - consulting, metric development</a:t>
            </a:r>
          </a:p>
          <a:p>
            <a:pPr lvl="0"/>
            <a:r>
              <a:rPr lang="en-US" dirty="0"/>
              <a:t>Wyoming Workforce Services – workforce development, internships, placements</a:t>
            </a:r>
          </a:p>
          <a:p>
            <a:pPr lvl="0"/>
            <a:r>
              <a:rPr lang="en-US" dirty="0"/>
              <a:t>Energy Sector Economic Modeling/Forecasting – fossil and renewable sources </a:t>
            </a:r>
          </a:p>
          <a:p>
            <a:pPr lvl="0"/>
            <a:r>
              <a:rPr lang="en-US" dirty="0"/>
              <a:t>Wyoming Association of Municipalities – economic development resources for community leaders</a:t>
            </a:r>
          </a:p>
          <a:p>
            <a:pPr lvl="0"/>
            <a:endParaRPr lang="en-US" sz="1600" dirty="0"/>
          </a:p>
          <a:p>
            <a:pPr marL="0" indent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Wyoming’s Business Community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dirty="0"/>
              <a:t>State-wide economic development agency engagement – board leadership, special projects, strategic planning</a:t>
            </a:r>
          </a:p>
          <a:p>
            <a:pPr lvl="0"/>
            <a:r>
              <a:rPr lang="en-US" dirty="0"/>
              <a:t>Virtual small business information sessions with local business leaders</a:t>
            </a:r>
          </a:p>
          <a:p>
            <a:pPr lvl="0"/>
            <a:r>
              <a:rPr lang="en-US" dirty="0"/>
              <a:t>New summer (1) credit online course offerings</a:t>
            </a:r>
          </a:p>
          <a:p>
            <a:pPr lvl="0"/>
            <a:r>
              <a:rPr lang="en-US" dirty="0"/>
              <a:t>Classroom and field student experiential learning projects supporting state businesses</a:t>
            </a:r>
          </a:p>
          <a:p>
            <a:pPr lvl="0"/>
            <a:r>
              <a:rPr lang="en-US" dirty="0"/>
              <a:t>Access to faculty with entrepreneurial, start-up, and business sustainability expertise</a:t>
            </a:r>
          </a:p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6469811" y="1323976"/>
            <a:ext cx="5421362" cy="481580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Colleges and High Schools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dirty="0"/>
              <a:t>Online UG degree completion (Acct)</a:t>
            </a:r>
          </a:p>
          <a:p>
            <a:pPr lvl="0"/>
            <a:r>
              <a:rPr lang="en-US" dirty="0"/>
              <a:t>HBM curriculum collaboration</a:t>
            </a:r>
          </a:p>
          <a:p>
            <a:pPr lvl="0"/>
            <a:r>
              <a:rPr lang="en-US" dirty="0"/>
              <a:t>Wyoming Association for Career &amp; Technical Education – business education integration</a:t>
            </a:r>
          </a:p>
          <a:p>
            <a:pPr lvl="0"/>
            <a:r>
              <a:rPr lang="en-US" dirty="0"/>
              <a:t>Community College Summit – increasing access to curriculum and articulation/transfer efficiencies</a:t>
            </a:r>
          </a:p>
          <a:p>
            <a:pPr lvl="0"/>
            <a:endParaRPr lang="en-US" sz="1600" dirty="0"/>
          </a:p>
          <a:p>
            <a:pPr marL="0" indent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Events</a:t>
            </a:r>
          </a:p>
          <a:p>
            <a:pPr lvl="0"/>
            <a:r>
              <a:rPr lang="en-US" dirty="0"/>
              <a:t>Jackson Hole Leadership Conference</a:t>
            </a:r>
          </a:p>
          <a:p>
            <a:pPr lvl="0"/>
            <a:r>
              <a:rPr lang="en-US" dirty="0"/>
              <a:t>Global Tech Summit</a:t>
            </a:r>
          </a:p>
          <a:p>
            <a:pPr lvl="0"/>
            <a:r>
              <a:rPr lang="en-US" dirty="0"/>
              <a:t>Wyoming Hackathon</a:t>
            </a:r>
          </a:p>
          <a:p>
            <a:pPr lvl="0"/>
            <a:r>
              <a:rPr lang="en-US" dirty="0"/>
              <a:t>Cheyenne Frontier Days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70291" y="4795132"/>
            <a:ext cx="2955649" cy="12677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63750"/>
            <a:ext cx="12192000" cy="6942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8824" y="6266046"/>
            <a:ext cx="1542422" cy="4511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113" y="6182724"/>
            <a:ext cx="676692" cy="675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B47CECC-BE1C-8448-AE95-B37BC667E6F8}"/>
              </a:ext>
            </a:extLst>
          </p:cNvPr>
          <p:cNvSpPr/>
          <p:nvPr/>
        </p:nvSpPr>
        <p:spPr>
          <a:xfrm>
            <a:off x="429749" y="1124251"/>
            <a:ext cx="10553115" cy="27432"/>
          </a:xfrm>
          <a:prstGeom prst="rect">
            <a:avLst/>
          </a:prstGeom>
          <a:solidFill>
            <a:srgbClr val="FFC425"/>
          </a:solidFill>
          <a:ln>
            <a:solidFill>
              <a:srgbClr val="FFC4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2159137-E61D-6347-A2B1-998471A29122}"/>
              </a:ext>
            </a:extLst>
          </p:cNvPr>
          <p:cNvSpPr/>
          <p:nvPr/>
        </p:nvSpPr>
        <p:spPr>
          <a:xfrm>
            <a:off x="429749" y="1090389"/>
            <a:ext cx="10553115" cy="45719"/>
          </a:xfrm>
          <a:prstGeom prst="rect">
            <a:avLst/>
          </a:prstGeom>
          <a:solidFill>
            <a:srgbClr val="492F24"/>
          </a:solidFill>
          <a:ln>
            <a:solidFill>
              <a:srgbClr val="492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C55F-7B8F-BB44-90D0-59EFCF1B97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2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4664A0-6528-5F42-B081-3122F55BF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4: International  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DE637A-FDBB-0149-AAE2-81C3E8D9D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4086"/>
            <a:ext cx="5204381" cy="420359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Relationships:</a:t>
            </a:r>
          </a:p>
          <a:p>
            <a:pPr lvl="1"/>
            <a:r>
              <a:rPr lang="en-US" dirty="0"/>
              <a:t>Building relationships in China, Norway, France, UK / Scotland</a:t>
            </a:r>
          </a:p>
          <a:p>
            <a:pPr lvl="1"/>
            <a:r>
              <a:rPr lang="en-US" dirty="0"/>
              <a:t>New program in Argentina Jan 2020</a:t>
            </a:r>
          </a:p>
          <a:p>
            <a:pPr lvl="1"/>
            <a:r>
              <a:rPr lang="en-US" dirty="0"/>
              <a:t>Spring 2021 business semester in England</a:t>
            </a:r>
          </a:p>
          <a:p>
            <a:pPr lvl="1"/>
            <a:r>
              <a:rPr lang="en-US" dirty="0"/>
              <a:t>Existing MBA and UG double degree programs with Pforzheim, Germany</a:t>
            </a:r>
          </a:p>
          <a:p>
            <a:pPr lvl="4"/>
            <a:endParaRPr lang="en-US" dirty="0"/>
          </a:p>
          <a:p>
            <a:r>
              <a:rPr lang="en-US" dirty="0"/>
              <a:t>Work in an interdisciplinary fashion with partners across the university (e.g., IAC, Cheney Center, SER, English)…COVID-19 gave a blow</a:t>
            </a:r>
          </a:p>
          <a:p>
            <a:pPr lvl="4"/>
            <a:endParaRPr lang="en-US" dirty="0"/>
          </a:p>
          <a:p>
            <a:r>
              <a:rPr lang="en-US" dirty="0"/>
              <a:t>Next steps:</a:t>
            </a:r>
          </a:p>
          <a:p>
            <a:pPr lvl="1"/>
            <a:r>
              <a:rPr lang="en-US" dirty="0"/>
              <a:t>Planning for 20/21 study abroad </a:t>
            </a:r>
          </a:p>
          <a:p>
            <a:pPr lvl="1"/>
            <a:r>
              <a:rPr lang="en-US" dirty="0"/>
              <a:t>Excited to explore opportunities with President Seidel</a:t>
            </a:r>
          </a:p>
          <a:p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698B8758-CDF7-E74A-B30B-90E900E0B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E365201-3389-504B-879D-9BBBBB732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763" y="-9427"/>
            <a:ext cx="6188237" cy="68580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C55F-7B8F-BB44-90D0-59EFCF1B97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1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4664A0-6528-5F42-B081-3122F55BF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5: Online Offerings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D52D11-4DF8-1D49-BA37-0214954A6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20973">
            <a:off x="178471" y="4073222"/>
            <a:ext cx="2951229" cy="3811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A21A777D-16CC-734C-B9EE-512301C6B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016" y="1952111"/>
            <a:ext cx="4412530" cy="4026887"/>
          </a:xfrm>
        </p:spPr>
        <p:txBody>
          <a:bodyPr/>
          <a:lstStyle/>
          <a:p>
            <a:r>
              <a:rPr lang="en-US" sz="2400" dirty="0"/>
              <a:t>Benefits of better design</a:t>
            </a:r>
          </a:p>
          <a:p>
            <a:pPr lvl="1"/>
            <a:r>
              <a:rPr lang="en-US" sz="2000" dirty="0"/>
              <a:t>Better recruitment, learning outcomes, and retention</a:t>
            </a:r>
          </a:p>
          <a:p>
            <a:pPr lvl="1"/>
            <a:r>
              <a:rPr lang="en-US" sz="2000" dirty="0"/>
              <a:t>Reduced confusion</a:t>
            </a:r>
          </a:p>
          <a:p>
            <a:pPr lvl="1"/>
            <a:r>
              <a:rPr lang="en-US" sz="2000" dirty="0"/>
              <a:t>Easier access to course content state-wide and globally</a:t>
            </a:r>
          </a:p>
          <a:p>
            <a:pPr lvl="1"/>
            <a:r>
              <a:rPr lang="en-US" sz="2000" dirty="0"/>
              <a:t>Similar experiences over time (simpler)</a:t>
            </a:r>
          </a:p>
          <a:p>
            <a:pPr lvl="1"/>
            <a:r>
              <a:rPr lang="en-US" sz="2000" dirty="0"/>
              <a:t>Branding consistency and appeal</a:t>
            </a: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B720AA53-2FE8-A543-B2B1-1FA59F687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237" y="171546"/>
            <a:ext cx="4927266" cy="29933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DEFCE060-3E65-2342-885B-D24CC1FFE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690" y="2957470"/>
            <a:ext cx="5455917" cy="34781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C55F-7B8F-BB44-90D0-59EFCF1B97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5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12390</TotalTime>
  <Words>756</Words>
  <Application>Microsoft Office PowerPoint</Application>
  <PresentationFormat>Widescreen</PresentationFormat>
  <Paragraphs>163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Engravers MT</vt:lpstr>
      <vt:lpstr>Office Theme</vt:lpstr>
      <vt:lpstr>Budget Presentation</vt:lpstr>
      <vt:lpstr>Our Strategic Plan</vt:lpstr>
      <vt:lpstr>Our Goals &amp; Priorities</vt:lpstr>
      <vt:lpstr>SWOT Analysis</vt:lpstr>
      <vt:lpstr>Goal 1: The Student Experience</vt:lpstr>
      <vt:lpstr>Goal 2: Research</vt:lpstr>
      <vt:lpstr>Goal 3: State Engagement</vt:lpstr>
      <vt:lpstr>Goal 4: International    </vt:lpstr>
      <vt:lpstr>Goal 5: Online Offerings</vt:lpstr>
      <vt:lpstr>FY2021 Budget and Facilities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Sprott, David</dc:creator>
  <cp:lastModifiedBy>PJ Shumway</cp:lastModifiedBy>
  <cp:revision>640</cp:revision>
  <dcterms:created xsi:type="dcterms:W3CDTF">2018-04-28T21:08:20Z</dcterms:created>
  <dcterms:modified xsi:type="dcterms:W3CDTF">2020-05-07T19:30:19Z</dcterms:modified>
</cp:coreProperties>
</file>