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notesSlides/notesSlide6.xml" ContentType="application/vnd.openxmlformats-officedocument.presentationml.notesSl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60" r:id="rId2"/>
    <p:sldId id="261" r:id="rId3"/>
    <p:sldId id="278" r:id="rId4"/>
    <p:sldId id="279" r:id="rId5"/>
    <p:sldId id="281" r:id="rId6"/>
    <p:sldId id="283" r:id="rId7"/>
    <p:sldId id="259" r:id="rId8"/>
    <p:sldId id="275" r:id="rId9"/>
    <p:sldId id="285" r:id="rId10"/>
    <p:sldId id="288" r:id="rId11"/>
    <p:sldId id="256" r:id="rId12"/>
    <p:sldId id="286" r:id="rId13"/>
    <p:sldId id="257" r:id="rId14"/>
    <p:sldId id="269" r:id="rId15"/>
    <p:sldId id="284" r:id="rId1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409"/>
    <a:srgbClr val="E3B407"/>
    <a:srgbClr val="482400"/>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70" autoAdjust="0"/>
    <p:restoredTop sz="90223" autoAdjust="0"/>
  </p:normalViewPr>
  <p:slideViewPr>
    <p:cSldViewPr snapToGrid="0">
      <p:cViewPr varScale="1">
        <p:scale>
          <a:sx n="114" d="100"/>
          <a:sy n="114" d="100"/>
        </p:scale>
        <p:origin x="90" y="1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oleObject" Target="file:///\\warehouse\rlds\Jami\Director%20Student%20Affairs%20Bus%20Operations\FY%202021%20Budget\Trustee%20Information\Slide%20Information2021.xlsx" TargetMode="Externa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all" spc="50" baseline="0">
                <a:solidFill>
                  <a:schemeClr val="tx1">
                    <a:lumMod val="65000"/>
                    <a:lumOff val="35000"/>
                  </a:schemeClr>
                </a:solidFill>
                <a:latin typeface="+mn-lt"/>
                <a:ea typeface="+mn-ea"/>
                <a:cs typeface="+mn-cs"/>
              </a:defRPr>
            </a:pPr>
            <a:r>
              <a:rPr lang="en-US" sz="1600" dirty="0"/>
              <a:t>Division of Student Affairs Unrestricted Operating Funds – FY20 Budgeted Net Revenue</a:t>
            </a:r>
          </a:p>
          <a:p>
            <a:pPr>
              <a:defRPr sz="1600"/>
            </a:pPr>
            <a:r>
              <a:rPr lang="en-US" sz="1600" dirty="0"/>
              <a:t>$26.8M + Block grant - $1.6M ($28.4M)</a:t>
            </a:r>
          </a:p>
          <a:p>
            <a:pPr>
              <a:defRPr sz="1600"/>
            </a:pPr>
            <a:r>
              <a:rPr lang="en-US" sz="1600" dirty="0"/>
              <a:t>(not including Alumni) </a:t>
            </a:r>
          </a:p>
        </c:rich>
      </c:tx>
      <c:layout>
        <c:manualLayout>
          <c:xMode val="edge"/>
          <c:yMode val="edge"/>
          <c:x val="0.10783002606217226"/>
          <c:y val="4.0101719432267015E-2"/>
        </c:manualLayout>
      </c:layout>
      <c:overlay val="0"/>
      <c:spPr>
        <a:noFill/>
        <a:ln>
          <a:noFill/>
        </a:ln>
        <a:effectLst/>
      </c:spPr>
      <c:txPr>
        <a:bodyPr rot="0" spcFirstLastPara="1" vertOverflow="ellipsis" vert="horz" wrap="square" anchor="ctr" anchorCtr="1"/>
        <a:lstStyle/>
        <a:p>
          <a:pPr>
            <a:defRPr sz="1600"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pieChart>
        <c:varyColors val="1"/>
        <c:dLbls>
          <c:dLblPos val="inEnd"/>
          <c:showLegendKey val="0"/>
          <c:showVal val="0"/>
          <c:showCatName val="1"/>
          <c:showSerName val="0"/>
          <c:showPercent val="0"/>
          <c:showBubbleSize val="0"/>
          <c:showLeaderLines val="0"/>
        </c:dLbls>
        <c:firstSliceAng val="0"/>
      </c:pieChart>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baseline="0">
                <a:solidFill>
                  <a:schemeClr val="tx1">
                    <a:lumMod val="65000"/>
                    <a:lumOff val="35000"/>
                  </a:schemeClr>
                </a:solidFill>
                <a:latin typeface="+mn-lt"/>
                <a:ea typeface="+mn-ea"/>
                <a:cs typeface="+mn-cs"/>
              </a:defRPr>
            </a:pPr>
            <a:r>
              <a:rPr lang="en-US" sz="2000" dirty="0">
                <a:solidFill>
                  <a:schemeClr val="tx1"/>
                </a:solidFill>
              </a:rPr>
              <a:t>Division of Student Affairs Unrestricted funds - Net Revenue</a:t>
            </a:r>
          </a:p>
          <a:p>
            <a:pPr>
              <a:defRPr sz="2128" b="1" i="0" u="none" strike="noStrike" kern="1200" cap="all" baseline="0">
                <a:solidFill>
                  <a:schemeClr val="tx1">
                    <a:lumMod val="65000"/>
                    <a:lumOff val="35000"/>
                  </a:schemeClr>
                </a:solidFill>
                <a:latin typeface="+mn-lt"/>
                <a:ea typeface="+mn-ea"/>
                <a:cs typeface="+mn-cs"/>
              </a:defRPr>
            </a:pPr>
            <a:r>
              <a:rPr lang="en-US" sz="2000" dirty="0">
                <a:solidFill>
                  <a:schemeClr val="tx1"/>
                </a:solidFill>
              </a:rPr>
              <a:t>$31.9M + (Block grant)  $1.6M = 41.5M</a:t>
            </a:r>
          </a:p>
          <a:p>
            <a:pPr>
              <a:defRPr sz="2128" b="1" i="0" u="none" strike="noStrike" kern="1200" cap="all" baseline="0">
                <a:solidFill>
                  <a:schemeClr val="tx1">
                    <a:lumMod val="65000"/>
                    <a:lumOff val="35000"/>
                  </a:schemeClr>
                </a:solidFill>
                <a:latin typeface="+mn-lt"/>
                <a:ea typeface="+mn-ea"/>
                <a:cs typeface="+mn-cs"/>
              </a:defRPr>
            </a:pPr>
            <a:r>
              <a:rPr lang="en-US" sz="2000" dirty="0">
                <a:solidFill>
                  <a:schemeClr val="tx1"/>
                </a:solidFill>
              </a:rPr>
              <a:t>(not including Alumni) </a:t>
            </a:r>
          </a:p>
        </c:rich>
      </c:tx>
      <c:layout>
        <c:manualLayout>
          <c:xMode val="edge"/>
          <c:yMode val="edge"/>
          <c:x val="0.14693042779217738"/>
          <c:y val="2.1082914787672637E-3"/>
        </c:manualLayout>
      </c:layout>
      <c:overlay val="0"/>
      <c:spPr>
        <a:noFill/>
        <a:ln>
          <a:noFill/>
        </a:ln>
        <a:effectLst/>
      </c:spPr>
    </c:title>
    <c:autoTitleDeleted val="0"/>
    <c:plotArea>
      <c:layout>
        <c:manualLayout>
          <c:layoutTarget val="inner"/>
          <c:xMode val="edge"/>
          <c:yMode val="edge"/>
          <c:x val="0.26045731611826933"/>
          <c:y val="0.24542770510812462"/>
          <c:w val="0.46742876861593546"/>
          <c:h val="0.70608159088022826"/>
        </c:manualLayout>
      </c:layout>
      <c:pieChart>
        <c:varyColors val="1"/>
        <c:ser>
          <c:idx val="1"/>
          <c:order val="0"/>
          <c:explosion val="1"/>
          <c:dPt>
            <c:idx val="0"/>
            <c:bubble3D val="0"/>
            <c:spPr>
              <a:solidFill>
                <a:schemeClr val="accent1"/>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1-AEEE-4C4C-B5F8-6D227DD025A6}"/>
              </c:ext>
            </c:extLst>
          </c:dPt>
          <c:dPt>
            <c:idx val="1"/>
            <c:bubble3D val="0"/>
            <c:spPr>
              <a:solidFill>
                <a:schemeClr val="accent2"/>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3-AEEE-4C4C-B5F8-6D227DD025A6}"/>
              </c:ext>
            </c:extLst>
          </c:dPt>
          <c:dPt>
            <c:idx val="2"/>
            <c:bubble3D val="0"/>
            <c:spPr>
              <a:solidFill>
                <a:schemeClr val="accent3"/>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5-AEEE-4C4C-B5F8-6D227DD025A6}"/>
              </c:ext>
            </c:extLst>
          </c:dPt>
          <c:dPt>
            <c:idx val="3"/>
            <c:bubble3D val="0"/>
            <c:spPr>
              <a:solidFill>
                <a:schemeClr val="accent4"/>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7-AEEE-4C4C-B5F8-6D227DD025A6}"/>
              </c:ext>
            </c:extLst>
          </c:dPt>
          <c:dPt>
            <c:idx val="4"/>
            <c:bubble3D val="0"/>
            <c:spPr>
              <a:solidFill>
                <a:schemeClr val="accent5"/>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9-AEEE-4C4C-B5F8-6D227DD025A6}"/>
              </c:ext>
            </c:extLst>
          </c:dPt>
          <c:dPt>
            <c:idx val="5"/>
            <c:bubble3D val="0"/>
            <c:spPr>
              <a:solidFill>
                <a:schemeClr val="accent6"/>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B-AEEE-4C4C-B5F8-6D227DD025A6}"/>
              </c:ext>
            </c:extLst>
          </c:dPt>
          <c:dPt>
            <c:idx val="6"/>
            <c:bubble3D val="0"/>
            <c:spPr>
              <a:solidFill>
                <a:schemeClr val="accent1">
                  <a:lumMod val="60000"/>
                </a:schemeClr>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D-AEEE-4C4C-B5F8-6D227DD025A6}"/>
              </c:ext>
            </c:extLst>
          </c:dPt>
          <c:dLbls>
            <c:dLbl>
              <c:idx val="0"/>
              <c:spPr>
                <a:noFill/>
                <a:ln>
                  <a:noFill/>
                </a:ln>
                <a:effectLst/>
              </c:spPr>
              <c:txPr>
                <a:bodyPr rot="0" spcFirstLastPara="1" vertOverflow="ellipsis" vert="horz" wrap="square" lIns="38100" tIns="19050" rIns="38100" bIns="19050" anchor="ctr" anchorCtr="1">
                  <a:spAutoFit/>
                </a:bodyPr>
                <a:lstStyle/>
                <a:p>
                  <a:pPr>
                    <a:defRPr sz="1400" b="1" i="0" u="none" strike="noStrike" kern="1200" spc="0" baseline="0">
                      <a:solidFill>
                        <a:schemeClr val="accent1"/>
                      </a:solidFill>
                      <a:latin typeface="+mn-lt"/>
                      <a:ea typeface="+mn-ea"/>
                      <a:cs typeface="+mn-cs"/>
                    </a:defRPr>
                  </a:pPr>
                  <a:endParaRPr lang="en-US"/>
                </a:p>
              </c:txPr>
              <c:dLblPos val="outEnd"/>
              <c:showLegendKey val="0"/>
              <c:showVal val="1"/>
              <c:showCatName val="1"/>
              <c:showSerName val="0"/>
              <c:showPercent val="1"/>
              <c:showBubbleSize val="0"/>
            </c:dLbl>
            <c:dLbl>
              <c:idx val="1"/>
              <c:spPr>
                <a:noFill/>
                <a:ln>
                  <a:noFill/>
                </a:ln>
                <a:effectLst/>
              </c:spPr>
              <c:txPr>
                <a:bodyPr rot="0" spcFirstLastPara="1" vertOverflow="ellipsis" vert="horz" wrap="square" lIns="38100" tIns="19050" rIns="38100" bIns="19050" anchor="ctr" anchorCtr="1">
                  <a:noAutofit/>
                </a:bodyPr>
                <a:lstStyle/>
                <a:p>
                  <a:pPr>
                    <a:defRPr sz="1400" b="1" i="0" u="none" strike="noStrike" kern="1200" spc="0" baseline="0">
                      <a:solidFill>
                        <a:schemeClr val="accent2"/>
                      </a:solidFill>
                      <a:latin typeface="+mn-lt"/>
                      <a:ea typeface="+mn-ea"/>
                      <a:cs typeface="+mn-cs"/>
                    </a:defRPr>
                  </a:pPr>
                  <a:endParaRPr lang="en-US"/>
                </a:p>
              </c:txPr>
              <c:dLblPos val="outEnd"/>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3-AEEE-4C4C-B5F8-6D227DD025A6}"/>
                </c:ext>
                <c:ext xmlns:c15="http://schemas.microsoft.com/office/drawing/2012/chart" uri="{CE6537A1-D6FC-4f65-9D91-7224C49458BB}">
                  <c15:spPr xmlns:c15="http://schemas.microsoft.com/office/drawing/2012/chart">
                    <a:prstGeom prst="rect">
                      <a:avLst/>
                    </a:prstGeom>
                  </c15:spPr>
                </c:ext>
              </c:extLst>
            </c:dLbl>
            <c:dLbl>
              <c:idx val="2"/>
              <c:layout>
                <c:manualLayout>
                  <c:x val="-2.7913943729226979E-3"/>
                  <c:y val="1.4758040351370846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spc="0" baseline="0">
                      <a:solidFill>
                        <a:schemeClr val="accent3"/>
                      </a:solidFill>
                      <a:latin typeface="+mn-lt"/>
                      <a:ea typeface="+mn-ea"/>
                      <a:cs typeface="+mn-cs"/>
                    </a:defRPr>
                  </a:pPr>
                  <a:endParaRPr lang="en-US"/>
                </a:p>
              </c:txPr>
              <c:dLblPos val="bestFit"/>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5-AEEE-4C4C-B5F8-6D227DD025A6}"/>
                </c:ext>
                <c:ext xmlns:c15="http://schemas.microsoft.com/office/drawing/2012/chart" uri="{CE6537A1-D6FC-4f65-9D91-7224C49458BB}"/>
              </c:extLst>
            </c:dLbl>
            <c:dLbl>
              <c:idx val="3"/>
              <c:layout>
                <c:manualLayout>
                  <c:x val="3.4892429661532338E-2"/>
                  <c:y val="-4.0057538096578166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spc="0" baseline="0">
                      <a:solidFill>
                        <a:schemeClr val="accent4"/>
                      </a:solidFill>
                      <a:latin typeface="+mn-lt"/>
                      <a:ea typeface="+mn-ea"/>
                      <a:cs typeface="+mn-cs"/>
                    </a:defRPr>
                  </a:pPr>
                  <a:endParaRPr lang="en-US"/>
                </a:p>
              </c:txPr>
              <c:dLblPos val="bestFit"/>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7-AEEE-4C4C-B5F8-6D227DD025A6}"/>
                </c:ext>
                <c:ext xmlns:c15="http://schemas.microsoft.com/office/drawing/2012/chart" uri="{CE6537A1-D6FC-4f65-9D91-7224C49458BB}"/>
              </c:extLst>
            </c:dLbl>
            <c:dLbl>
              <c:idx val="4"/>
              <c:spPr>
                <a:noFill/>
                <a:ln>
                  <a:noFill/>
                </a:ln>
                <a:effectLst/>
              </c:spPr>
              <c:txPr>
                <a:bodyPr rot="0" spcFirstLastPara="1" vertOverflow="ellipsis" vert="horz" wrap="square" lIns="38100" tIns="19050" rIns="38100" bIns="19050" anchor="ctr" anchorCtr="1">
                  <a:spAutoFit/>
                </a:bodyPr>
                <a:lstStyle/>
                <a:p>
                  <a:pPr>
                    <a:defRPr sz="1400" b="1" i="0" u="none" strike="noStrike" kern="1200" spc="0" baseline="0">
                      <a:solidFill>
                        <a:schemeClr val="accent5"/>
                      </a:solidFill>
                      <a:latin typeface="+mn-lt"/>
                      <a:ea typeface="+mn-ea"/>
                      <a:cs typeface="+mn-cs"/>
                    </a:defRPr>
                  </a:pPr>
                  <a:endParaRPr lang="en-US"/>
                </a:p>
              </c:txPr>
              <c:dLblPos val="outEnd"/>
              <c:showLegendKey val="0"/>
              <c:showVal val="1"/>
              <c:showCatName val="1"/>
              <c:showSerName val="0"/>
              <c:showPercent val="1"/>
              <c:showBubbleSize val="0"/>
            </c:dLbl>
            <c:dLbl>
              <c:idx val="5"/>
              <c:layout>
                <c:manualLayout>
                  <c:x val="-5.5827887458451912E-3"/>
                  <c:y val="1.6866331830138109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spc="0" baseline="0">
                      <a:solidFill>
                        <a:schemeClr val="accent6"/>
                      </a:solidFill>
                      <a:latin typeface="+mn-lt"/>
                      <a:ea typeface="+mn-ea"/>
                      <a:cs typeface="+mn-cs"/>
                    </a:defRPr>
                  </a:pPr>
                  <a:endParaRPr lang="en-US"/>
                </a:p>
              </c:txPr>
              <c:dLblPos val="bestFit"/>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B-AEEE-4C4C-B5F8-6D227DD025A6}"/>
                </c:ext>
                <c:ext xmlns:c15="http://schemas.microsoft.com/office/drawing/2012/chart" uri="{CE6537A1-D6FC-4f65-9D91-7224C49458BB}"/>
              </c:extLst>
            </c:dLbl>
            <c:dLbl>
              <c:idx val="6"/>
              <c:spPr>
                <a:noFill/>
                <a:ln>
                  <a:noFill/>
                </a:ln>
                <a:effectLst/>
              </c:spPr>
              <c:txPr>
                <a:bodyPr rot="0" spcFirstLastPara="1" vertOverflow="ellipsis" vert="horz" wrap="square" lIns="38100" tIns="19050" rIns="38100" bIns="19050" anchor="ctr" anchorCtr="1">
                  <a:spAutoFit/>
                </a:bodyPr>
                <a:lstStyle/>
                <a:p>
                  <a:pPr>
                    <a:defRPr sz="1400" b="1" i="0" u="none" strike="noStrike" kern="1200" spc="0" baseline="0">
                      <a:solidFill>
                        <a:schemeClr val="accent1">
                          <a:lumMod val="60000"/>
                        </a:schemeClr>
                      </a:solidFill>
                      <a:latin typeface="+mn-lt"/>
                      <a:ea typeface="+mn-ea"/>
                      <a:cs typeface="+mn-cs"/>
                    </a:defRPr>
                  </a:pPr>
                  <a:endParaRPr lang="en-US"/>
                </a:p>
              </c:txPr>
              <c:dLblPos val="outEnd"/>
              <c:showLegendKey val="0"/>
              <c:showVal val="1"/>
              <c:showCatName val="1"/>
              <c:showSerName val="0"/>
              <c:showPercent val="1"/>
              <c:showBubbleSize val="0"/>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spc="0" baseline="0">
                    <a:solidFill>
                      <a:schemeClr val="accent2"/>
                    </a:solidFill>
                    <a:latin typeface="+mn-lt"/>
                    <a:ea typeface="+mn-ea"/>
                    <a:cs typeface="+mn-cs"/>
                  </a:defRPr>
                </a:pPr>
                <a:endParaRPr lang="en-US"/>
              </a:p>
            </c:txPr>
            <c:dLblPos val="outEnd"/>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Revenue!$A$45:$A$51</c:f>
              <c:strCache>
                <c:ptCount val="6"/>
                <c:pt idx="0">
                  <c:v>Consolidated Student Fee</c:v>
                </c:pt>
                <c:pt idx="1">
                  <c:v>Other Net Revenue: Campus Rec, Student Health, CSIL, Copy &amp; Print</c:v>
                </c:pt>
                <c:pt idx="2">
                  <c:v>Block Grant</c:v>
                </c:pt>
                <c:pt idx="3">
                  <c:v>Room &amp; Apartment Rent</c:v>
                </c:pt>
                <c:pt idx="4">
                  <c:v>Dining Revenue Less Cost of Sales &amp; Assessment</c:v>
                </c:pt>
                <c:pt idx="5">
                  <c:v>University Store</c:v>
                </c:pt>
              </c:strCache>
            </c:strRef>
          </c:cat>
          <c:val>
            <c:numRef>
              <c:f>Revenue!$B$45:$B$51</c:f>
              <c:numCache>
                <c:formatCode>_("$"* #,##0_);_("$"* \(#,##0\);_("$"* "-"??_);_(@_)</c:formatCode>
                <c:ptCount val="7"/>
                <c:pt idx="0">
                  <c:v>7256225</c:v>
                </c:pt>
                <c:pt idx="1">
                  <c:v>1154334</c:v>
                </c:pt>
                <c:pt idx="2">
                  <c:v>1563005</c:v>
                </c:pt>
                <c:pt idx="3">
                  <c:v>9755590</c:v>
                </c:pt>
                <c:pt idx="4">
                  <c:v>7920461</c:v>
                </c:pt>
                <c:pt idx="5">
                  <c:v>5976266</c:v>
                </c:pt>
              </c:numCache>
            </c:numRef>
          </c:val>
          <c:extLst xmlns:c16r2="http://schemas.microsoft.com/office/drawing/2015/06/chart">
            <c:ext xmlns:c16="http://schemas.microsoft.com/office/drawing/2014/chart" uri="{C3380CC4-5D6E-409C-BE32-E72D297353CC}">
              <c16:uniqueId val="{0000000E-AEEE-4C4C-B5F8-6D227DD025A6}"/>
            </c:ext>
          </c:extLst>
        </c:ser>
        <c:dLbls>
          <c:dLblPos val="outEnd"/>
          <c:showLegendKey val="0"/>
          <c:showVal val="0"/>
          <c:showCatName val="1"/>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solidFill>
                  <a:schemeClr val="tx1"/>
                </a:solidFill>
              </a:rPr>
              <a:t>Division of Student Affairs Unrestricted funds </a:t>
            </a:r>
          </a:p>
          <a:p>
            <a:pPr>
              <a:defRPr sz="2000" b="1"/>
            </a:pPr>
            <a:r>
              <a:rPr lang="en-US" sz="2000" b="1" dirty="0">
                <a:solidFill>
                  <a:schemeClr val="tx1"/>
                </a:solidFill>
              </a:rPr>
              <a:t>FY 21 Budgeted Expenses</a:t>
            </a:r>
          </a:p>
          <a:p>
            <a:pPr>
              <a:defRPr sz="2000" b="1"/>
            </a:pPr>
            <a:r>
              <a:rPr lang="en-US" sz="2000" b="1" dirty="0">
                <a:solidFill>
                  <a:schemeClr val="tx1"/>
                </a:solidFill>
              </a:rPr>
              <a:t>$33.5 M</a:t>
            </a:r>
          </a:p>
          <a:p>
            <a:pPr>
              <a:defRPr sz="2000" b="1"/>
            </a:pPr>
            <a:endParaRPr lang="en-US" sz="2000" b="1" dirty="0"/>
          </a:p>
        </c:rich>
      </c:tx>
      <c:layout>
        <c:manualLayout>
          <c:xMode val="edge"/>
          <c:yMode val="edge"/>
          <c:x val="0.2678991664347915"/>
          <c:y val="0"/>
        </c:manualLayout>
      </c:layout>
      <c:overlay val="0"/>
      <c:spPr>
        <a:no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3255708331721516"/>
          <c:y val="0.15574854587175993"/>
          <c:w val="0.83531343788718382"/>
          <c:h val="0.68702927392729041"/>
        </c:manualLayout>
      </c:layout>
      <c:barChart>
        <c:barDir val="col"/>
        <c:grouping val="stacked"/>
        <c:varyColors val="0"/>
        <c:ser>
          <c:idx val="0"/>
          <c:order val="0"/>
          <c:spPr>
            <a:solidFill>
              <a:schemeClr val="accent4"/>
            </a:solidFill>
            <a:ln>
              <a:noFill/>
            </a:ln>
            <a:effectLst>
              <a:outerShdw blurRad="50800" dist="50800" dir="5400000" algn="ctr" rotWithShape="0">
                <a:srgbClr val="FFC409"/>
              </a:outerShdw>
            </a:effectLst>
          </c:spPr>
          <c:invertIfNegative val="0"/>
          <c:dLbls>
            <c:dLbl>
              <c:idx val="0"/>
              <c:tx>
                <c:rich>
                  <a:bodyPr rot="0" spcFirstLastPara="1" vertOverflow="clip" horzOverflow="clip" vert="horz" wrap="square" lIns="36576" tIns="18288" rIns="36576" bIns="18288" anchor="ctr" anchorCtr="1">
                    <a:spAutoFit/>
                  </a:bodyPr>
                  <a:lstStyle/>
                  <a:p>
                    <a:pPr>
                      <a:defRPr sz="1400" b="1" i="0" u="none" strike="noStrike" kern="1200" baseline="0">
                        <a:solidFill>
                          <a:schemeClr val="tx1"/>
                        </a:solidFill>
                        <a:latin typeface="+mn-lt"/>
                        <a:ea typeface="+mn-ea"/>
                        <a:cs typeface="+mn-cs"/>
                      </a:defRPr>
                    </a:pPr>
                    <a:fld id="{70D3D531-D6F5-4F48-AA03-06BE39CC6A45}" type="CELLRANGE">
                      <a:rPr lang="en-US" b="1">
                        <a:solidFill>
                          <a:schemeClr val="tx1"/>
                        </a:solidFill>
                      </a:rPr>
                      <a:pPr>
                        <a:defRPr b="1">
                          <a:solidFill>
                            <a:schemeClr val="tx1"/>
                          </a:solidFill>
                        </a:defRPr>
                      </a:pPr>
                      <a:t>[CELLRANGE]</a:t>
                    </a:fld>
                    <a:endParaRPr lang="en-US"/>
                  </a:p>
                </c:rich>
              </c:tx>
              <c:spPr>
                <a:noFill/>
                <a:ln>
                  <a:noFill/>
                </a:ln>
                <a:effectLst/>
              </c:spPr>
              <c:txPr>
                <a:bodyPr rot="0" spcFirstLastPara="1" vertOverflow="clip" horzOverflow="clip" vert="horz" wrap="square" lIns="36576" tIns="18288" rIns="36576" bIns="18288" anchor="ctr" anchorCtr="1">
                  <a:spAutoFit/>
                </a:bodyPr>
                <a:lstStyle/>
                <a:p>
                  <a:pPr>
                    <a:defRPr sz="1400" b="1" i="0" u="none" strike="noStrike" kern="1200" baseline="0">
                      <a:solidFill>
                        <a:schemeClr val="tx1"/>
                      </a:solidFill>
                      <a:latin typeface="+mn-lt"/>
                      <a:ea typeface="+mn-ea"/>
                      <a:cs typeface="+mn-cs"/>
                    </a:defRPr>
                  </a:pPr>
                  <a:endParaRPr lang="en-US"/>
                </a:p>
              </c:txPr>
              <c:dLblPos val="ct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00-A552-4F43-BD30-C51F81E3715D}"/>
                </c:ext>
                <c:ext xmlns:c15="http://schemas.microsoft.com/office/drawing/2012/chart" uri="{CE6537A1-D6FC-4f65-9D91-7224C49458BB}">
                  <c15:spPr xmlns:c15="http://schemas.microsoft.com/office/drawing/2012/chart">
                    <a:prstGeom prst="rect">
                      <a:avLst/>
                    </a:prstGeom>
                    <a:noFill/>
                    <a:ln>
                      <a:noFill/>
                    </a:ln>
                  </c15:spPr>
                  <c15:dlblFieldTable/>
                  <c15:showDataLabelsRange val="1"/>
                </c:ext>
              </c:extLst>
            </c:dLbl>
            <c:dLbl>
              <c:idx val="1"/>
              <c:tx>
                <c:rich>
                  <a:bodyPr/>
                  <a:lstStyle/>
                  <a:p>
                    <a:fld id="{6D596471-17AA-4643-A5C7-F42A5279AE97}" type="CELLRANGE">
                      <a:rPr lang="en-US"/>
                      <a:pPr/>
                      <a:t>[CELLRANGE]</a:t>
                    </a:fld>
                    <a:endParaRPr lang="en-US"/>
                  </a:p>
                </c:rich>
              </c:tx>
              <c:dLblPos val="ct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01-A552-4F43-BD30-C51F81E3715D}"/>
                </c:ext>
                <c:ext xmlns:c15="http://schemas.microsoft.com/office/drawing/2012/chart" uri="{CE6537A1-D6FC-4f65-9D91-7224C49458BB}">
                  <c15:dlblFieldTable/>
                  <c15:showDataLabelsRange val="1"/>
                </c:ext>
              </c:extLst>
            </c:dLbl>
            <c:dLbl>
              <c:idx val="2"/>
              <c:layout>
                <c:manualLayout>
                  <c:x val="2.1350411869618582E-3"/>
                  <c:y val="-7.6095947063688996E-2"/>
                </c:manualLayout>
              </c:layout>
              <c:tx>
                <c:rich>
                  <a:bodyPr/>
                  <a:lstStyle/>
                  <a:p>
                    <a:fld id="{098FEA9C-044D-48A9-9B0B-2D90D9FCED22}" type="CELLRANGE">
                      <a:rPr lang="en-US"/>
                      <a:pPr/>
                      <a:t>[CELLRANGE]</a:t>
                    </a:fld>
                    <a:endParaRPr lang="en-US"/>
                  </a:p>
                </c:rich>
              </c:tx>
              <c:dLblPos val="ct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02-A552-4F43-BD30-C51F81E3715D}"/>
                </c:ext>
                <c:ext xmlns:c15="http://schemas.microsoft.com/office/drawing/2012/chart" uri="{CE6537A1-D6FC-4f65-9D91-7224C49458BB}">
                  <c15:dlblFieldTable/>
                  <c15:showDataLabelsRange val="1"/>
                </c:ext>
              </c:extLst>
            </c:dLbl>
            <c:dLbl>
              <c:idx val="3"/>
              <c:tx>
                <c:rich>
                  <a:bodyPr/>
                  <a:lstStyle/>
                  <a:p>
                    <a:fld id="{63AE0871-CA3E-4D22-97BA-FBC3AD358C56}" type="CELLRANGE">
                      <a:rPr lang="en-US"/>
                      <a:pPr/>
                      <a:t>[CELLRANGE]</a:t>
                    </a:fld>
                    <a:endParaRPr lang="en-US"/>
                  </a:p>
                </c:rich>
              </c:tx>
              <c:dLblPos val="ct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03-A552-4F43-BD30-C51F81E3715D}"/>
                </c:ext>
                <c:ext xmlns:c15="http://schemas.microsoft.com/office/drawing/2012/chart" uri="{CE6537A1-D6FC-4f65-9D91-7224C49458BB}">
                  <c15:dlblFieldTable/>
                  <c15:showDataLabelsRange val="1"/>
                </c:ext>
              </c:extLst>
            </c:dLbl>
            <c:dLbl>
              <c:idx val="4"/>
              <c:tx>
                <c:rich>
                  <a:bodyPr/>
                  <a:lstStyle/>
                  <a:p>
                    <a:fld id="{A0C476F3-2D8F-41B7-B1DE-8B7BA884BE28}" type="CELLRANGE">
                      <a:rPr lang="en-US"/>
                      <a:pPr/>
                      <a:t>[CELLRANGE]</a:t>
                    </a:fld>
                    <a:endParaRPr lang="en-US"/>
                  </a:p>
                </c:rich>
              </c:tx>
              <c:dLblPos val="ct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04-A552-4F43-BD30-C51F81E3715D}"/>
                </c:ext>
                <c:ext xmlns:c15="http://schemas.microsoft.com/office/drawing/2012/chart" uri="{CE6537A1-D6FC-4f65-9D91-7224C49458BB}">
                  <c15:dlblFieldTable/>
                  <c15:showDataLabelsRange val="1"/>
                </c:ext>
              </c:extLst>
            </c:dLbl>
            <c:dLbl>
              <c:idx val="5"/>
              <c:tx>
                <c:rich>
                  <a:bodyPr/>
                  <a:lstStyle/>
                  <a:p>
                    <a:fld id="{780D9BA0-8641-4E5D-B2C0-E2CA649EF068}" type="CELLRANGE">
                      <a:rPr lang="en-US"/>
                      <a:pPr/>
                      <a:t>[CELLRANGE]</a:t>
                    </a:fld>
                    <a:endParaRPr lang="en-US"/>
                  </a:p>
                </c:rich>
              </c:tx>
              <c:dLblPos val="ctr"/>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05-A552-4F43-BD30-C51F81E3715D}"/>
                </c:ext>
                <c:ext xmlns:c15="http://schemas.microsoft.com/office/drawing/2012/chart" uri="{CE6537A1-D6FC-4f65-9D91-7224C49458BB}">
                  <c15:dlblFieldTable/>
                  <c15:showDataLabelsRange val="1"/>
                </c:ext>
              </c:extLst>
            </c:dLbl>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Expenses!$A$20:$A$25</c:f>
              <c:strCache>
                <c:ptCount val="6"/>
                <c:pt idx="0">
                  <c:v>Benefited Staff Wages</c:v>
                </c:pt>
                <c:pt idx="1">
                  <c:v>Non-Benefitted Staff Wages</c:v>
                </c:pt>
                <c:pt idx="2">
                  <c:v>Graduate Assistants</c:v>
                </c:pt>
                <c:pt idx="3">
                  <c:v>Fringe Benefits</c:v>
                </c:pt>
                <c:pt idx="4">
                  <c:v>Operational Expenses</c:v>
                </c:pt>
                <c:pt idx="5">
                  <c:v>Net Interal Operating Expenses (includes internal Revenue)</c:v>
                </c:pt>
              </c:strCache>
            </c:strRef>
          </c:cat>
          <c:val>
            <c:numRef>
              <c:f>Expenses!$B$20:$B$25</c:f>
              <c:numCache>
                <c:formatCode>_("$"* #,##0_);_("$"* \(#,##0\);_("$"* "-"??_);_(@_)</c:formatCode>
                <c:ptCount val="6"/>
                <c:pt idx="0">
                  <c:v>9071406</c:v>
                </c:pt>
                <c:pt idx="1">
                  <c:v>3039809</c:v>
                </c:pt>
                <c:pt idx="2">
                  <c:v>205350</c:v>
                </c:pt>
                <c:pt idx="3">
                  <c:v>4866257</c:v>
                </c:pt>
                <c:pt idx="4">
                  <c:v>8584657</c:v>
                </c:pt>
                <c:pt idx="5">
                  <c:v>7701147</c:v>
                </c:pt>
              </c:numCache>
            </c:numRef>
          </c:val>
          <c:extLst xmlns:c16r2="http://schemas.microsoft.com/office/drawing/2015/06/chart">
            <c:ext xmlns:c16="http://schemas.microsoft.com/office/drawing/2014/chart" uri="{C3380CC4-5D6E-409C-BE32-E72D297353CC}">
              <c16:uniqueId val="{00000006-A552-4F43-BD30-C51F81E3715D}"/>
            </c:ext>
            <c:ext xmlns:c15="http://schemas.microsoft.com/office/drawing/2012/chart" uri="{02D57815-91ED-43cb-92C2-25804820EDAC}">
              <c15:datalabelsRange>
                <c15:f>Expenses!$C$20:$C$26</c15:f>
                <c15:dlblRangeCache>
                  <c:ptCount val="7"/>
                  <c:pt idx="0">
                    <c:v>27%</c:v>
                  </c:pt>
                  <c:pt idx="1">
                    <c:v>9%</c:v>
                  </c:pt>
                  <c:pt idx="2">
                    <c:v>1%</c:v>
                  </c:pt>
                  <c:pt idx="3">
                    <c:v>15%</c:v>
                  </c:pt>
                  <c:pt idx="4">
                    <c:v>26%</c:v>
                  </c:pt>
                  <c:pt idx="5">
                    <c:v>23%</c:v>
                  </c:pt>
                  <c:pt idx="6">
                    <c:v>100%</c:v>
                  </c:pt>
                </c15:dlblRangeCache>
              </c15:datalabelsRange>
            </c:ext>
          </c:extLst>
        </c:ser>
        <c:dLbls>
          <c:dLblPos val="ctr"/>
          <c:showLegendKey val="0"/>
          <c:showVal val="1"/>
          <c:showCatName val="0"/>
          <c:showSerName val="0"/>
          <c:showPercent val="0"/>
          <c:showBubbleSize val="0"/>
        </c:dLbls>
        <c:gapWidth val="150"/>
        <c:overlap val="100"/>
        <c:axId val="586207160"/>
        <c:axId val="586207944"/>
      </c:barChart>
      <c:catAx>
        <c:axId val="5862071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586207944"/>
        <c:crosses val="autoZero"/>
        <c:auto val="1"/>
        <c:lblAlgn val="ctr"/>
        <c:lblOffset val="100"/>
        <c:noMultiLvlLbl val="0"/>
      </c:catAx>
      <c:valAx>
        <c:axId val="586207944"/>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_);_(&quot;$&quot;* \(#,##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586207160"/>
        <c:crosses val="autoZero"/>
        <c:crossBetween val="between"/>
      </c:valAx>
      <c:spPr>
        <a:noFill/>
        <a:ln>
          <a:noFill/>
        </a:ln>
        <a:effectLst/>
      </c:spPr>
    </c:plotArea>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7">
  <a:schemeClr val="accent4"/>
</cs:colorStyle>
</file>

<file path=ppt/charts/style1.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6725"/>
          </a:xfrm>
          <a:prstGeom prst="rect">
            <a:avLst/>
          </a:prstGeom>
        </p:spPr>
        <p:txBody>
          <a:bodyPr vert="horz" lIns="91439" tIns="45719" rIns="91439" bIns="45719" rtlCol="0"/>
          <a:lstStyle>
            <a:lvl1pPr algn="l">
              <a:defRPr sz="1200"/>
            </a:lvl1pPr>
          </a:lstStyle>
          <a:p>
            <a:endParaRPr lang="en-US"/>
          </a:p>
        </p:txBody>
      </p:sp>
      <p:sp>
        <p:nvSpPr>
          <p:cNvPr id="3" name="Date Placeholder 2"/>
          <p:cNvSpPr>
            <a:spLocks noGrp="1"/>
          </p:cNvSpPr>
          <p:nvPr>
            <p:ph type="dt" idx="1"/>
          </p:nvPr>
        </p:nvSpPr>
        <p:spPr>
          <a:xfrm>
            <a:off x="3970339" y="1"/>
            <a:ext cx="3038475" cy="466725"/>
          </a:xfrm>
          <a:prstGeom prst="rect">
            <a:avLst/>
          </a:prstGeom>
        </p:spPr>
        <p:txBody>
          <a:bodyPr vert="horz" lIns="91439" tIns="45719" rIns="91439" bIns="45719" rtlCol="0"/>
          <a:lstStyle>
            <a:lvl1pPr algn="r">
              <a:defRPr sz="1200"/>
            </a:lvl1pPr>
          </a:lstStyle>
          <a:p>
            <a:fld id="{15D566A0-0F85-47E4-BE79-9BBB6B8D980B}" type="datetimeFigureOut">
              <a:rPr lang="en-US" smtClean="0"/>
              <a:t>5/7/2020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39" tIns="45719" rIns="91439" bIns="45719" rtlCol="0" anchor="ctr"/>
          <a:lstStyle/>
          <a:p>
            <a:endParaRPr lang="en-US"/>
          </a:p>
        </p:txBody>
      </p:sp>
      <p:sp>
        <p:nvSpPr>
          <p:cNvPr id="5" name="Notes Placeholder 4"/>
          <p:cNvSpPr>
            <a:spLocks noGrp="1"/>
          </p:cNvSpPr>
          <p:nvPr>
            <p:ph type="body" sz="quarter" idx="3"/>
          </p:nvPr>
        </p:nvSpPr>
        <p:spPr>
          <a:xfrm>
            <a:off x="701675" y="4473576"/>
            <a:ext cx="5607050" cy="3660775"/>
          </a:xfrm>
          <a:prstGeom prst="rect">
            <a:avLst/>
          </a:prstGeom>
        </p:spPr>
        <p:txBody>
          <a:bodyPr vert="horz" lIns="91439" tIns="45719" rIns="91439" bIns="4571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676"/>
            <a:ext cx="3038475" cy="466725"/>
          </a:xfrm>
          <a:prstGeom prst="rect">
            <a:avLst/>
          </a:prstGeom>
        </p:spPr>
        <p:txBody>
          <a:bodyPr vert="horz" lIns="91439" tIns="45719" rIns="91439" bIns="45719" rtlCol="0" anchor="b"/>
          <a:lstStyle>
            <a:lvl1pPr algn="l">
              <a:defRPr sz="1200"/>
            </a:lvl1pPr>
          </a:lstStyle>
          <a:p>
            <a:endParaRPr lang="en-US"/>
          </a:p>
        </p:txBody>
      </p:sp>
      <p:sp>
        <p:nvSpPr>
          <p:cNvPr id="7" name="Slide Number Placeholder 6"/>
          <p:cNvSpPr>
            <a:spLocks noGrp="1"/>
          </p:cNvSpPr>
          <p:nvPr>
            <p:ph type="sldNum" sz="quarter" idx="5"/>
          </p:nvPr>
        </p:nvSpPr>
        <p:spPr>
          <a:xfrm>
            <a:off x="3970339" y="8829676"/>
            <a:ext cx="3038475" cy="466725"/>
          </a:xfrm>
          <a:prstGeom prst="rect">
            <a:avLst/>
          </a:prstGeom>
        </p:spPr>
        <p:txBody>
          <a:bodyPr vert="horz" lIns="91439" tIns="45719" rIns="91439" bIns="45719" rtlCol="0" anchor="b"/>
          <a:lstStyle>
            <a:lvl1pPr algn="r">
              <a:defRPr sz="1200"/>
            </a:lvl1pPr>
          </a:lstStyle>
          <a:p>
            <a:fld id="{984C7B24-FD54-4B7D-AE39-C6BE7B43AD90}" type="slidenum">
              <a:rPr lang="en-US" smtClean="0"/>
              <a:t>‹#›</a:t>
            </a:fld>
            <a:endParaRPr lang="en-US"/>
          </a:p>
        </p:txBody>
      </p:sp>
    </p:spTree>
    <p:extLst>
      <p:ext uri="{BB962C8B-B14F-4D97-AF65-F5344CB8AC3E}">
        <p14:creationId xmlns:p14="http://schemas.microsoft.com/office/powerpoint/2010/main" val="13301994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84C7B24-FD54-4B7D-AE39-C6BE7B43AD90}" type="slidenum">
              <a:rPr lang="en-US" smtClean="0"/>
              <a:t>1</a:t>
            </a:fld>
            <a:endParaRPr lang="en-US"/>
          </a:p>
        </p:txBody>
      </p:sp>
    </p:spTree>
    <p:extLst>
      <p:ext uri="{BB962C8B-B14F-4D97-AF65-F5344CB8AC3E}">
        <p14:creationId xmlns:p14="http://schemas.microsoft.com/office/powerpoint/2010/main" val="3815137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4C7B24-FD54-4B7D-AE39-C6BE7B43AD90}" type="slidenum">
              <a:rPr lang="en-US" smtClean="0"/>
              <a:t>3</a:t>
            </a:fld>
            <a:endParaRPr lang="en-US"/>
          </a:p>
        </p:txBody>
      </p:sp>
    </p:spTree>
    <p:extLst>
      <p:ext uri="{BB962C8B-B14F-4D97-AF65-F5344CB8AC3E}">
        <p14:creationId xmlns:p14="http://schemas.microsoft.com/office/powerpoint/2010/main" val="37360585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4C7B24-FD54-4B7D-AE39-C6BE7B43AD90}" type="slidenum">
              <a:rPr lang="en-US" smtClean="0"/>
              <a:t>5</a:t>
            </a:fld>
            <a:endParaRPr lang="en-US"/>
          </a:p>
        </p:txBody>
      </p:sp>
    </p:spTree>
    <p:extLst>
      <p:ext uri="{BB962C8B-B14F-4D97-AF65-F5344CB8AC3E}">
        <p14:creationId xmlns:p14="http://schemas.microsoft.com/office/powerpoint/2010/main" val="135448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4C7B24-FD54-4B7D-AE39-C6BE7B43AD90}" type="slidenum">
              <a:rPr lang="en-US" smtClean="0"/>
              <a:t>10</a:t>
            </a:fld>
            <a:endParaRPr lang="en-US"/>
          </a:p>
        </p:txBody>
      </p:sp>
    </p:spTree>
    <p:extLst>
      <p:ext uri="{BB962C8B-B14F-4D97-AF65-F5344CB8AC3E}">
        <p14:creationId xmlns:p14="http://schemas.microsoft.com/office/powerpoint/2010/main" val="21400851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Revenue</a:t>
            </a:r>
            <a:r>
              <a:rPr lang="en-US" baseline="0" dirty="0"/>
              <a:t> – Room, Board, Student Fees, Block Grant, Foundation, Grants and </a:t>
            </a:r>
            <a:r>
              <a:rPr lang="en-US" baseline="0" dirty="0" err="1"/>
              <a:t>misc</a:t>
            </a:r>
            <a:r>
              <a:rPr lang="en-US" baseline="0" dirty="0"/>
              <a:t> fees for service (Student Health/Campus Rec)</a:t>
            </a:r>
          </a:p>
          <a:p>
            <a:pPr lvl="1"/>
            <a:r>
              <a:rPr lang="en-US" dirty="0"/>
              <a:t>Budgeted – current enrollment with a 2% increase</a:t>
            </a:r>
          </a:p>
          <a:p>
            <a:pPr marL="457194" lvl="1" defTabSz="914389">
              <a:defRPr/>
            </a:pPr>
            <a:r>
              <a:rPr lang="en-US" dirty="0"/>
              <a:t>Student Services Fee – Unrestricted Operating - </a:t>
            </a:r>
          </a:p>
          <a:p>
            <a:pPr marL="457194" lvl="1" defTabSz="914389">
              <a:defRPr/>
            </a:pPr>
            <a:r>
              <a:rPr lang="en-US" dirty="0"/>
              <a:t>ASUW and Student Media are now Designated Operating</a:t>
            </a:r>
          </a:p>
          <a:p>
            <a:pPr lvl="1"/>
            <a:endParaRPr lang="en-US" dirty="0"/>
          </a:p>
          <a:p>
            <a:pPr lvl="1"/>
            <a:endParaRPr lang="en-US" dirty="0"/>
          </a:p>
          <a:p>
            <a:pPr lvl="1"/>
            <a:endParaRPr lang="en-US" dirty="0"/>
          </a:p>
          <a:p>
            <a:pPr lvl="1"/>
            <a:r>
              <a:rPr lang="en-US" dirty="0"/>
              <a:t>*Majority of the variances between FY 18 and FY 19 were caused by not budgeting the natural accounts correctly, do to the change in financial systems – FY19 budget is now more in line with the correct natural accounts</a:t>
            </a:r>
          </a:p>
          <a:p>
            <a:endParaRPr lang="en-US" dirty="0"/>
          </a:p>
        </p:txBody>
      </p:sp>
      <p:sp>
        <p:nvSpPr>
          <p:cNvPr id="4" name="Slide Number Placeholder 3"/>
          <p:cNvSpPr>
            <a:spLocks noGrp="1"/>
          </p:cNvSpPr>
          <p:nvPr>
            <p:ph type="sldNum" sz="quarter" idx="10"/>
          </p:nvPr>
        </p:nvSpPr>
        <p:spPr/>
        <p:txBody>
          <a:bodyPr/>
          <a:lstStyle/>
          <a:p>
            <a:fld id="{984C7B24-FD54-4B7D-AE39-C6BE7B43AD90}" type="slidenum">
              <a:rPr lang="en-US" smtClean="0"/>
              <a:t>11</a:t>
            </a:fld>
            <a:endParaRPr lang="en-US"/>
          </a:p>
        </p:txBody>
      </p:sp>
    </p:spTree>
    <p:extLst>
      <p:ext uri="{BB962C8B-B14F-4D97-AF65-F5344CB8AC3E}">
        <p14:creationId xmlns:p14="http://schemas.microsoft.com/office/powerpoint/2010/main" val="12619056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Expenses – 48% covers Salary</a:t>
            </a:r>
            <a:r>
              <a:rPr lang="en-US" baseline="0" dirty="0"/>
              <a:t>/Fringe, 213 Ft benefited position, employ 650+ student employees, and #grad students.</a:t>
            </a:r>
          </a:p>
          <a:p>
            <a:r>
              <a:rPr lang="en-US" baseline="0" dirty="0"/>
              <a:t>Operations/Support are made up of Food costs, supplies, computer and equipment supplies, training and professional services</a:t>
            </a:r>
          </a:p>
          <a:p>
            <a:r>
              <a:rPr lang="en-US" baseline="0" dirty="0"/>
              <a:t>Internal operating – Utilities, Facilities Maintenance, Assessments, Bond payments, and IT </a:t>
            </a:r>
          </a:p>
          <a:p>
            <a:endParaRPr lang="en-US" baseline="0" dirty="0"/>
          </a:p>
          <a:p>
            <a:r>
              <a:rPr lang="en-US" baseline="0" dirty="0"/>
              <a:t>Significant changes – 3 new positions added to </a:t>
            </a:r>
          </a:p>
          <a:p>
            <a:r>
              <a:rPr lang="en-US" baseline="0" dirty="0"/>
              <a:t>	DSS – new coordinator</a:t>
            </a:r>
          </a:p>
          <a:p>
            <a:r>
              <a:rPr lang="en-US" baseline="0" dirty="0"/>
              <a:t>	Native American Program – Coordinator</a:t>
            </a:r>
          </a:p>
          <a:p>
            <a:r>
              <a:rPr lang="en-US" baseline="0" dirty="0"/>
              <a:t>	Alumni Association – Office Associate</a:t>
            </a:r>
          </a:p>
          <a:p>
            <a:endParaRPr lang="en-US" baseline="0" dirty="0"/>
          </a:p>
          <a:p>
            <a:pPr lvl="0"/>
            <a:r>
              <a:rPr lang="en-US" b="1" dirty="0"/>
              <a:t>Additionally - Unrestricted Operating Reserve Transfer balance  - Current Balance - $2.8M, paid out $2.45M in from FY 2018 $.9M – total $1.25M</a:t>
            </a:r>
            <a:endParaRPr lang="en-US" dirty="0"/>
          </a:p>
          <a:p>
            <a:pPr lvl="1"/>
            <a:r>
              <a:rPr lang="en-US" dirty="0"/>
              <a:t>$825K – Student Media</a:t>
            </a:r>
          </a:p>
          <a:p>
            <a:pPr lvl="1"/>
            <a:r>
              <a:rPr lang="en-US" dirty="0"/>
              <a:t>$600K- 3</a:t>
            </a:r>
            <a:r>
              <a:rPr lang="en-US" baseline="30000" dirty="0"/>
              <a:t>rd</a:t>
            </a:r>
            <a:r>
              <a:rPr lang="en-US" dirty="0"/>
              <a:t> Floor Union</a:t>
            </a:r>
          </a:p>
          <a:p>
            <a:pPr lvl="1"/>
            <a:r>
              <a:rPr lang="en-US" dirty="0"/>
              <a:t>$600K – WCC house back to a Fraternity and WCC relocation</a:t>
            </a:r>
          </a:p>
          <a:p>
            <a:pPr lvl="1"/>
            <a:r>
              <a:rPr lang="en-US" dirty="0"/>
              <a:t>$425K – Dining Dish Machine/Platform renovation</a:t>
            </a:r>
          </a:p>
          <a:p>
            <a:pPr lvl="1"/>
            <a:endParaRPr lang="en-US" dirty="0"/>
          </a:p>
          <a:p>
            <a:pPr lvl="1"/>
            <a:r>
              <a:rPr lang="en-US" sz="1200" b="1" dirty="0"/>
              <a:t>DESIGNATED FEE BUDGETS: </a:t>
            </a:r>
          </a:p>
          <a:p>
            <a:pPr lvl="1"/>
            <a:r>
              <a:rPr lang="en-US" sz="1200" b="1" dirty="0"/>
              <a:t>ASUW, Student Media, Campus Rec – Club Sports – bring in 1.7 million dollars (1.3 in student fees, and sales in Student Media, and other in foundation accounts)</a:t>
            </a:r>
            <a:endParaRPr lang="en-US" dirty="0"/>
          </a:p>
          <a:p>
            <a:pPr lvl="1"/>
            <a:endParaRPr lang="en-US" dirty="0"/>
          </a:p>
          <a:p>
            <a:endParaRPr lang="en-US" baseline="0" dirty="0"/>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984C7B24-FD54-4B7D-AE39-C6BE7B43AD90}" type="slidenum">
              <a:rPr lang="en-US" smtClean="0"/>
              <a:t>13</a:t>
            </a:fld>
            <a:endParaRPr lang="en-US"/>
          </a:p>
        </p:txBody>
      </p:sp>
    </p:spTree>
    <p:extLst>
      <p:ext uri="{BB962C8B-B14F-4D97-AF65-F5344CB8AC3E}">
        <p14:creationId xmlns:p14="http://schemas.microsoft.com/office/powerpoint/2010/main" val="37438186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4C7B24-FD54-4B7D-AE39-C6BE7B43AD90}" type="slidenum">
              <a:rPr lang="en-US" smtClean="0"/>
              <a:t>14</a:t>
            </a:fld>
            <a:endParaRPr lang="en-US"/>
          </a:p>
        </p:txBody>
      </p:sp>
    </p:spTree>
    <p:extLst>
      <p:ext uri="{BB962C8B-B14F-4D97-AF65-F5344CB8AC3E}">
        <p14:creationId xmlns:p14="http://schemas.microsoft.com/office/powerpoint/2010/main" val="13975387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35F46EA-F695-4A6E-ABF0-090F94DE324B}" type="datetime1">
              <a:rPr lang="en-US" smtClean="0"/>
              <a:t>5/7/2020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B9EE65-4D4E-4B37-B9C9-82795BE3DC2C}" type="slidenum">
              <a:rPr lang="en-US" smtClean="0"/>
              <a:t>‹#›</a:t>
            </a:fld>
            <a:endParaRPr lang="en-US"/>
          </a:p>
        </p:txBody>
      </p:sp>
    </p:spTree>
    <p:extLst>
      <p:ext uri="{BB962C8B-B14F-4D97-AF65-F5344CB8AC3E}">
        <p14:creationId xmlns:p14="http://schemas.microsoft.com/office/powerpoint/2010/main" val="2594507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C50C9E-1F8C-4F04-8978-057C20F0CF81}" type="datetime1">
              <a:rPr lang="en-US" smtClean="0"/>
              <a:t>5/7/2020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B9EE65-4D4E-4B37-B9C9-82795BE3DC2C}" type="slidenum">
              <a:rPr lang="en-US" smtClean="0"/>
              <a:t>‹#›</a:t>
            </a:fld>
            <a:endParaRPr lang="en-US"/>
          </a:p>
        </p:txBody>
      </p:sp>
    </p:spTree>
    <p:extLst>
      <p:ext uri="{BB962C8B-B14F-4D97-AF65-F5344CB8AC3E}">
        <p14:creationId xmlns:p14="http://schemas.microsoft.com/office/powerpoint/2010/main" val="1274162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F21F62-7291-4958-A1EB-2625B177D4CD}" type="datetime1">
              <a:rPr lang="en-US" smtClean="0"/>
              <a:t>5/7/2020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B9EE65-4D4E-4B37-B9C9-82795BE3DC2C}" type="slidenum">
              <a:rPr lang="en-US" smtClean="0"/>
              <a:t>‹#›</a:t>
            </a:fld>
            <a:endParaRPr lang="en-US"/>
          </a:p>
        </p:txBody>
      </p:sp>
    </p:spTree>
    <p:extLst>
      <p:ext uri="{BB962C8B-B14F-4D97-AF65-F5344CB8AC3E}">
        <p14:creationId xmlns:p14="http://schemas.microsoft.com/office/powerpoint/2010/main" val="1107780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1D3C7B-242B-48D9-9ABB-04E635C0CF07}" type="datetime1">
              <a:rPr lang="en-US" smtClean="0"/>
              <a:t>5/7/2020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B9EE65-4D4E-4B37-B9C9-82795BE3DC2C}" type="slidenum">
              <a:rPr lang="en-US" smtClean="0"/>
              <a:t>‹#›</a:t>
            </a:fld>
            <a:endParaRPr lang="en-US"/>
          </a:p>
        </p:txBody>
      </p:sp>
    </p:spTree>
    <p:extLst>
      <p:ext uri="{BB962C8B-B14F-4D97-AF65-F5344CB8AC3E}">
        <p14:creationId xmlns:p14="http://schemas.microsoft.com/office/powerpoint/2010/main" val="886596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BAE28EC-1D1C-41C8-97DA-E268D6B966A0}" type="datetime1">
              <a:rPr lang="en-US" smtClean="0"/>
              <a:t>5/7/2020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B9EE65-4D4E-4B37-B9C9-82795BE3DC2C}" type="slidenum">
              <a:rPr lang="en-US" smtClean="0"/>
              <a:t>‹#›</a:t>
            </a:fld>
            <a:endParaRPr lang="en-US"/>
          </a:p>
        </p:txBody>
      </p:sp>
    </p:spTree>
    <p:extLst>
      <p:ext uri="{BB962C8B-B14F-4D97-AF65-F5344CB8AC3E}">
        <p14:creationId xmlns:p14="http://schemas.microsoft.com/office/powerpoint/2010/main" val="1673849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CE4D311-39E6-47E7-B368-80679A29F1DC}" type="datetime1">
              <a:rPr lang="en-US" smtClean="0"/>
              <a:t>5/7/2020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B9EE65-4D4E-4B37-B9C9-82795BE3DC2C}" type="slidenum">
              <a:rPr lang="en-US" smtClean="0"/>
              <a:t>‹#›</a:t>
            </a:fld>
            <a:endParaRPr lang="en-US"/>
          </a:p>
        </p:txBody>
      </p:sp>
    </p:spTree>
    <p:extLst>
      <p:ext uri="{BB962C8B-B14F-4D97-AF65-F5344CB8AC3E}">
        <p14:creationId xmlns:p14="http://schemas.microsoft.com/office/powerpoint/2010/main" val="1637602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9A74447-67C8-41FC-AC8D-A2145A632519}" type="datetime1">
              <a:rPr lang="en-US" smtClean="0"/>
              <a:t>5/7/2020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B9EE65-4D4E-4B37-B9C9-82795BE3DC2C}" type="slidenum">
              <a:rPr lang="en-US" smtClean="0"/>
              <a:t>‹#›</a:t>
            </a:fld>
            <a:endParaRPr lang="en-US"/>
          </a:p>
        </p:txBody>
      </p:sp>
    </p:spTree>
    <p:extLst>
      <p:ext uri="{BB962C8B-B14F-4D97-AF65-F5344CB8AC3E}">
        <p14:creationId xmlns:p14="http://schemas.microsoft.com/office/powerpoint/2010/main" val="1388943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4A6E625-80E1-4C4D-BFD8-8E045A6FD6D9}" type="datetime1">
              <a:rPr lang="en-US" smtClean="0"/>
              <a:t>5/7/2020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B9EE65-4D4E-4B37-B9C9-82795BE3DC2C}" type="slidenum">
              <a:rPr lang="en-US" smtClean="0"/>
              <a:t>‹#›</a:t>
            </a:fld>
            <a:endParaRPr lang="en-US"/>
          </a:p>
        </p:txBody>
      </p:sp>
    </p:spTree>
    <p:extLst>
      <p:ext uri="{BB962C8B-B14F-4D97-AF65-F5344CB8AC3E}">
        <p14:creationId xmlns:p14="http://schemas.microsoft.com/office/powerpoint/2010/main" val="4177697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4FC0C1-FD10-404C-8811-590CBC94DBF2}" type="datetime1">
              <a:rPr lang="en-US" smtClean="0"/>
              <a:t>5/7/2020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B9EE65-4D4E-4B37-B9C9-82795BE3DC2C}" type="slidenum">
              <a:rPr lang="en-US" smtClean="0"/>
              <a:t>‹#›</a:t>
            </a:fld>
            <a:endParaRPr lang="en-US"/>
          </a:p>
        </p:txBody>
      </p:sp>
    </p:spTree>
    <p:extLst>
      <p:ext uri="{BB962C8B-B14F-4D97-AF65-F5344CB8AC3E}">
        <p14:creationId xmlns:p14="http://schemas.microsoft.com/office/powerpoint/2010/main" val="2017791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6F2A281-0C96-4EB3-859C-40EF4F7861D4}" type="datetime1">
              <a:rPr lang="en-US" smtClean="0"/>
              <a:t>5/7/2020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B9EE65-4D4E-4B37-B9C9-82795BE3DC2C}" type="slidenum">
              <a:rPr lang="en-US" smtClean="0"/>
              <a:t>‹#›</a:t>
            </a:fld>
            <a:endParaRPr lang="en-US"/>
          </a:p>
        </p:txBody>
      </p:sp>
    </p:spTree>
    <p:extLst>
      <p:ext uri="{BB962C8B-B14F-4D97-AF65-F5344CB8AC3E}">
        <p14:creationId xmlns:p14="http://schemas.microsoft.com/office/powerpoint/2010/main" val="3201955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4DF6A06-A1A2-4AFB-9265-1C134E0C007F}" type="datetime1">
              <a:rPr lang="en-US" smtClean="0"/>
              <a:t>5/7/2020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B9EE65-4D4E-4B37-B9C9-82795BE3DC2C}" type="slidenum">
              <a:rPr lang="en-US" smtClean="0"/>
              <a:t>‹#›</a:t>
            </a:fld>
            <a:endParaRPr lang="en-US"/>
          </a:p>
        </p:txBody>
      </p:sp>
    </p:spTree>
    <p:extLst>
      <p:ext uri="{BB962C8B-B14F-4D97-AF65-F5344CB8AC3E}">
        <p14:creationId xmlns:p14="http://schemas.microsoft.com/office/powerpoint/2010/main" val="2257351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D7AB9E-7A3C-407E-891F-26CE9C69BBF3}" type="datetime1">
              <a:rPr lang="en-US" smtClean="0"/>
              <a:t>5/7/2020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B9EE65-4D4E-4B37-B9C9-82795BE3DC2C}" type="slidenum">
              <a:rPr lang="en-US" smtClean="0"/>
              <a:t>‹#›</a:t>
            </a:fld>
            <a:endParaRPr lang="en-US"/>
          </a:p>
        </p:txBody>
      </p:sp>
    </p:spTree>
    <p:extLst>
      <p:ext uri="{BB962C8B-B14F-4D97-AF65-F5344CB8AC3E}">
        <p14:creationId xmlns:p14="http://schemas.microsoft.com/office/powerpoint/2010/main" val="1361906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chart" Target="../charts/char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chart" Target="../charts/chart3.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52039" y="2230244"/>
            <a:ext cx="9144000" cy="1283628"/>
          </a:xfrm>
        </p:spPr>
        <p:txBody>
          <a:bodyPr>
            <a:normAutofit/>
          </a:bodyPr>
          <a:lstStyle/>
          <a:p>
            <a:pPr algn="l"/>
            <a:r>
              <a:rPr lang="en-US" sz="4800" b="1" dirty="0"/>
              <a:t>Division of Student Affairs</a:t>
            </a:r>
          </a:p>
        </p:txBody>
      </p:sp>
      <p:sp>
        <p:nvSpPr>
          <p:cNvPr id="7" name="Subtitle 6"/>
          <p:cNvSpPr>
            <a:spLocks noGrp="1"/>
          </p:cNvSpPr>
          <p:nvPr>
            <p:ph type="subTitle" idx="1"/>
          </p:nvPr>
        </p:nvSpPr>
        <p:spPr/>
        <p:txBody>
          <a:bodyPr/>
          <a:lstStyle/>
          <a:p>
            <a:endParaRPr lang="en-US"/>
          </a:p>
        </p:txBody>
      </p:sp>
      <p:pic>
        <p:nvPicPr>
          <p:cNvPr id="8" name="Picture 7">
            <a:extLst>
              <a:ext uri="{FF2B5EF4-FFF2-40B4-BE49-F238E27FC236}">
                <a16:creationId xmlns:a16="http://schemas.microsoft.com/office/drawing/2014/main" xmlns="" id="{D5D44E77-858D-3C4D-BBFD-112578FD7218}"/>
              </a:ext>
            </a:extLst>
          </p:cNvPr>
          <p:cNvPicPr>
            <a:picLocks noChangeAspect="1"/>
          </p:cNvPicPr>
          <p:nvPr/>
        </p:nvPicPr>
        <p:blipFill>
          <a:blip r:embed="rId3"/>
          <a:stretch>
            <a:fillRect/>
          </a:stretch>
        </p:blipFill>
        <p:spPr>
          <a:xfrm>
            <a:off x="63190" y="6207420"/>
            <a:ext cx="5032917" cy="529637"/>
          </a:xfrm>
          <a:prstGeom prst="rect">
            <a:avLst/>
          </a:prstGeom>
        </p:spPr>
      </p:pic>
      <p:pic>
        <p:nvPicPr>
          <p:cNvPr id="9" name="Picture 8">
            <a:extLst>
              <a:ext uri="{FF2B5EF4-FFF2-40B4-BE49-F238E27FC236}">
                <a16:creationId xmlns:a16="http://schemas.microsoft.com/office/drawing/2014/main" xmlns="" id="{71AD9C7E-0630-114B-A07C-4342FAE943FC}"/>
              </a:ext>
            </a:extLst>
          </p:cNvPr>
          <p:cNvPicPr>
            <a:picLocks noChangeAspect="1"/>
          </p:cNvPicPr>
          <p:nvPr/>
        </p:nvPicPr>
        <p:blipFill>
          <a:blip r:embed="rId4"/>
          <a:stretch>
            <a:fillRect/>
          </a:stretch>
        </p:blipFill>
        <p:spPr>
          <a:xfrm>
            <a:off x="-1" y="-179614"/>
            <a:ext cx="12192001" cy="5491201"/>
          </a:xfrm>
          <a:prstGeom prst="rect">
            <a:avLst/>
          </a:prstGeom>
        </p:spPr>
      </p:pic>
      <p:sp>
        <p:nvSpPr>
          <p:cNvPr id="10" name="Rectangle 9">
            <a:extLst>
              <a:ext uri="{FF2B5EF4-FFF2-40B4-BE49-F238E27FC236}">
                <a16:creationId xmlns:a16="http://schemas.microsoft.com/office/drawing/2014/main" xmlns="" id="{39BCFC01-8E20-BB4D-954A-80C3ECFCFAA1}"/>
              </a:ext>
            </a:extLst>
          </p:cNvPr>
          <p:cNvSpPr/>
          <p:nvPr/>
        </p:nvSpPr>
        <p:spPr>
          <a:xfrm>
            <a:off x="0" y="5168349"/>
            <a:ext cx="12192000" cy="1689652"/>
          </a:xfrm>
          <a:prstGeom prst="rect">
            <a:avLst/>
          </a:prstGeom>
          <a:solidFill>
            <a:srgbClr val="492F2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xmlns="" id="{CBA9E74E-F4DA-814C-BE13-B74A8D3126F9}"/>
              </a:ext>
            </a:extLst>
          </p:cNvPr>
          <p:cNvSpPr txBox="1"/>
          <p:nvPr/>
        </p:nvSpPr>
        <p:spPr>
          <a:xfrm>
            <a:off x="1154205" y="1575438"/>
            <a:ext cx="9883588" cy="1938992"/>
          </a:xfrm>
          <a:prstGeom prst="rect">
            <a:avLst/>
          </a:prstGeom>
          <a:noFill/>
        </p:spPr>
        <p:txBody>
          <a:bodyPr wrap="square" rtlCol="0">
            <a:spAutoFit/>
          </a:bodyPr>
          <a:lstStyle/>
          <a:p>
            <a:pPr algn="ctr"/>
            <a:r>
              <a:rPr lang="en-US" sz="6000" b="1" spc="300" dirty="0">
                <a:latin typeface="Calibri" panose="020F0502020204030204" pitchFamily="34" charset="0"/>
                <a:cs typeface="Calibri" panose="020F0502020204030204" pitchFamily="34" charset="0"/>
              </a:rPr>
              <a:t>Division of </a:t>
            </a:r>
          </a:p>
          <a:p>
            <a:pPr algn="ctr"/>
            <a:r>
              <a:rPr lang="en-US" sz="6000" b="1" spc="300" dirty="0">
                <a:latin typeface="Calibri" panose="020F0502020204030204" pitchFamily="34" charset="0"/>
                <a:cs typeface="Calibri" panose="020F0502020204030204" pitchFamily="34" charset="0"/>
              </a:rPr>
              <a:t>Student Affairs</a:t>
            </a:r>
          </a:p>
        </p:txBody>
      </p:sp>
      <p:pic>
        <p:nvPicPr>
          <p:cNvPr id="12" name="Picture 11">
            <a:extLst>
              <a:ext uri="{FF2B5EF4-FFF2-40B4-BE49-F238E27FC236}">
                <a16:creationId xmlns:a16="http://schemas.microsoft.com/office/drawing/2014/main" xmlns="" id="{A440A933-A25B-A141-8F9D-ADC34A4C053A}"/>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3904053" y="5392571"/>
            <a:ext cx="3942660" cy="1241208"/>
          </a:xfrm>
          <a:prstGeom prst="rect">
            <a:avLst/>
          </a:prstGeom>
        </p:spPr>
      </p:pic>
      <p:sp>
        <p:nvSpPr>
          <p:cNvPr id="2" name="TextBox 1"/>
          <p:cNvSpPr txBox="1"/>
          <p:nvPr/>
        </p:nvSpPr>
        <p:spPr>
          <a:xfrm>
            <a:off x="3511825" y="3594856"/>
            <a:ext cx="5168347" cy="400110"/>
          </a:xfrm>
          <a:prstGeom prst="rect">
            <a:avLst/>
          </a:prstGeom>
          <a:noFill/>
        </p:spPr>
        <p:txBody>
          <a:bodyPr wrap="square" rtlCol="0">
            <a:spAutoFit/>
          </a:bodyPr>
          <a:lstStyle/>
          <a:p>
            <a:pPr algn="ctr"/>
            <a:r>
              <a:rPr lang="en-US" sz="2000" b="1" dirty="0"/>
              <a:t>May 2020, BOT Budget Review </a:t>
            </a:r>
          </a:p>
        </p:txBody>
      </p:sp>
      <p:sp>
        <p:nvSpPr>
          <p:cNvPr id="3" name="Slide Number Placeholder 2"/>
          <p:cNvSpPr>
            <a:spLocks noGrp="1"/>
          </p:cNvSpPr>
          <p:nvPr>
            <p:ph type="sldNum" sz="quarter" idx="12"/>
          </p:nvPr>
        </p:nvSpPr>
        <p:spPr/>
        <p:txBody>
          <a:bodyPr/>
          <a:lstStyle/>
          <a:p>
            <a:fld id="{BFB9EE65-4D4E-4B37-B9C9-82795BE3DC2C}" type="slidenum">
              <a:rPr lang="en-US" smtClean="0"/>
              <a:t>1</a:t>
            </a:fld>
            <a:endParaRPr lang="en-US"/>
          </a:p>
        </p:txBody>
      </p:sp>
    </p:spTree>
    <p:extLst>
      <p:ext uri="{BB962C8B-B14F-4D97-AF65-F5344CB8AC3E}">
        <p14:creationId xmlns:p14="http://schemas.microsoft.com/office/powerpoint/2010/main" val="39799313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2182" y="599352"/>
            <a:ext cx="10515600" cy="1325563"/>
          </a:xfrm>
        </p:spPr>
        <p:txBody>
          <a:bodyPr/>
          <a:lstStyle/>
          <a:p>
            <a:pPr algn="ctr"/>
            <a:r>
              <a:rPr lang="en-US" b="1" dirty="0"/>
              <a:t>Enrollment &amp; Occupancy 2019-2020</a:t>
            </a:r>
          </a:p>
        </p:txBody>
      </p:sp>
      <p:sp>
        <p:nvSpPr>
          <p:cNvPr id="3" name="Content Placeholder 2"/>
          <p:cNvSpPr>
            <a:spLocks noGrp="1"/>
          </p:cNvSpPr>
          <p:nvPr>
            <p:ph idx="1"/>
          </p:nvPr>
        </p:nvSpPr>
        <p:spPr/>
        <p:txBody>
          <a:bodyPr>
            <a:normAutofit/>
          </a:bodyPr>
          <a:lstStyle/>
          <a:p>
            <a:pPr lvl="0"/>
            <a:endParaRPr lang="en-US" dirty="0"/>
          </a:p>
          <a:p>
            <a:pPr lvl="1"/>
            <a:endParaRPr lang="en-US" dirty="0"/>
          </a:p>
          <a:p>
            <a:pPr lvl="1"/>
            <a:endParaRPr lang="en-US" dirty="0"/>
          </a:p>
        </p:txBody>
      </p:sp>
      <p:pic>
        <p:nvPicPr>
          <p:cNvPr id="4" name="Picture 3">
            <a:extLst>
              <a:ext uri="{FF2B5EF4-FFF2-40B4-BE49-F238E27FC236}">
                <a16:creationId xmlns:a16="http://schemas.microsoft.com/office/drawing/2014/main" xmlns="" id="{330E7E77-7EDF-EE45-8F23-B7B12A5ED3CE}"/>
              </a:ext>
            </a:extLst>
          </p:cNvPr>
          <p:cNvPicPr>
            <a:picLocks noChangeAspect="1"/>
          </p:cNvPicPr>
          <p:nvPr/>
        </p:nvPicPr>
        <p:blipFill>
          <a:blip r:embed="rId3"/>
          <a:stretch>
            <a:fillRect/>
          </a:stretch>
        </p:blipFill>
        <p:spPr>
          <a:xfrm>
            <a:off x="-10274" y="-81052"/>
            <a:ext cx="14180685" cy="779694"/>
          </a:xfrm>
          <a:prstGeom prst="rect">
            <a:avLst/>
          </a:prstGeom>
        </p:spPr>
      </p:pic>
      <p:pic>
        <p:nvPicPr>
          <p:cNvPr id="5" name="Picture 4">
            <a:extLst>
              <a:ext uri="{FF2B5EF4-FFF2-40B4-BE49-F238E27FC236}">
                <a16:creationId xmlns:a16="http://schemas.microsoft.com/office/drawing/2014/main" xmlns="" id="{7FFB971E-5308-2B47-BBA5-17B94A8A6AC5}"/>
              </a:ext>
            </a:extLst>
          </p:cNvPr>
          <p:cNvPicPr>
            <a:picLocks noChangeAspect="1"/>
          </p:cNvPicPr>
          <p:nvPr/>
        </p:nvPicPr>
        <p:blipFill>
          <a:blip r:embed="rId4"/>
          <a:stretch>
            <a:fillRect/>
          </a:stretch>
        </p:blipFill>
        <p:spPr>
          <a:xfrm>
            <a:off x="-10274" y="6318035"/>
            <a:ext cx="12202274" cy="581061"/>
          </a:xfrm>
          <a:prstGeom prst="rect">
            <a:avLst/>
          </a:prstGeom>
        </p:spPr>
      </p:pic>
      <p:graphicFrame>
        <p:nvGraphicFramePr>
          <p:cNvPr id="10" name="Table 9"/>
          <p:cNvGraphicFramePr>
            <a:graphicFrameLocks noGrp="1"/>
          </p:cNvGraphicFramePr>
          <p:nvPr>
            <p:extLst>
              <p:ext uri="{D42A27DB-BD31-4B8C-83A1-F6EECF244321}">
                <p14:modId xmlns:p14="http://schemas.microsoft.com/office/powerpoint/2010/main" val="159147793"/>
              </p:ext>
            </p:extLst>
          </p:nvPr>
        </p:nvGraphicFramePr>
        <p:xfrm>
          <a:off x="3101010" y="1823152"/>
          <a:ext cx="5592417" cy="1740183"/>
        </p:xfrm>
        <a:graphic>
          <a:graphicData uri="http://schemas.openxmlformats.org/drawingml/2006/table">
            <a:tbl>
              <a:tblPr firstRow="1" firstCol="1" bandRow="1">
                <a:tableStyleId>{C4B1156A-380E-4F78-BDF5-A606A8083BF9}</a:tableStyleId>
              </a:tblPr>
              <a:tblGrid>
                <a:gridCol w="3246125">
                  <a:extLst>
                    <a:ext uri="{9D8B030D-6E8A-4147-A177-3AD203B41FA5}">
                      <a16:colId xmlns:a16="http://schemas.microsoft.com/office/drawing/2014/main" xmlns="" val="1588398278"/>
                    </a:ext>
                  </a:extLst>
                </a:gridCol>
                <a:gridCol w="1059616">
                  <a:extLst>
                    <a:ext uri="{9D8B030D-6E8A-4147-A177-3AD203B41FA5}">
                      <a16:colId xmlns:a16="http://schemas.microsoft.com/office/drawing/2014/main" xmlns="" val="665699272"/>
                    </a:ext>
                  </a:extLst>
                </a:gridCol>
                <a:gridCol w="1286676">
                  <a:extLst>
                    <a:ext uri="{9D8B030D-6E8A-4147-A177-3AD203B41FA5}">
                      <a16:colId xmlns:a16="http://schemas.microsoft.com/office/drawing/2014/main" xmlns="" val="2523707158"/>
                    </a:ext>
                  </a:extLst>
                </a:gridCol>
              </a:tblGrid>
              <a:tr h="442795">
                <a:tc>
                  <a:txBody>
                    <a:bodyPr/>
                    <a:lstStyle/>
                    <a:p>
                      <a:pPr marL="0" marR="0" algn="ctr">
                        <a:spcBef>
                          <a:spcPts val="0"/>
                        </a:spcBef>
                        <a:spcAft>
                          <a:spcPts val="0"/>
                        </a:spcAft>
                      </a:pPr>
                      <a:r>
                        <a:rPr lang="en-US" sz="1800" dirty="0">
                          <a:effectLst/>
                        </a:rPr>
                        <a:t>FY 2019-2020</a:t>
                      </a:r>
                      <a:endParaRPr lang="en-US" sz="1800" dirty="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800">
                          <a:effectLst/>
                        </a:rPr>
                        <a:t>Fall 2019</a:t>
                      </a:r>
                      <a:endParaRPr lang="en-US" sz="180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800">
                          <a:effectLst/>
                        </a:rPr>
                        <a:t>Spring 2020</a:t>
                      </a:r>
                      <a:endParaRPr lang="en-US" sz="180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xmlns="" val="160291631"/>
                  </a:ext>
                </a:extLst>
              </a:tr>
              <a:tr h="389659">
                <a:tc>
                  <a:txBody>
                    <a:bodyPr/>
                    <a:lstStyle/>
                    <a:p>
                      <a:pPr marL="0" marR="0" algn="ctr">
                        <a:spcBef>
                          <a:spcPts val="0"/>
                        </a:spcBef>
                        <a:spcAft>
                          <a:spcPts val="0"/>
                        </a:spcAft>
                      </a:pPr>
                      <a:r>
                        <a:rPr lang="en-US" sz="1800" dirty="0">
                          <a:effectLst/>
                        </a:rPr>
                        <a:t>Enrollment</a:t>
                      </a:r>
                      <a:endParaRPr lang="en-US" sz="1800" dirty="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800">
                          <a:effectLst/>
                        </a:rPr>
                        <a:t>15th Day</a:t>
                      </a:r>
                      <a:endParaRPr lang="en-US" sz="180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800">
                          <a:effectLst/>
                        </a:rPr>
                        <a:t>15th Day</a:t>
                      </a:r>
                      <a:endParaRPr lang="en-US" sz="180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xmlns="" val="2154994771"/>
                  </a:ext>
                </a:extLst>
              </a:tr>
              <a:tr h="442795">
                <a:tc>
                  <a:txBody>
                    <a:bodyPr/>
                    <a:lstStyle/>
                    <a:p>
                      <a:pPr marL="0" marR="0">
                        <a:spcBef>
                          <a:spcPts val="0"/>
                        </a:spcBef>
                        <a:spcAft>
                          <a:spcPts val="0"/>
                        </a:spcAft>
                      </a:pPr>
                      <a:r>
                        <a:rPr lang="en-US" sz="1800" dirty="0">
                          <a:effectLst/>
                        </a:rPr>
                        <a:t>Headcount</a:t>
                      </a:r>
                      <a:endParaRPr lang="en-US" sz="1800" dirty="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spcBef>
                          <a:spcPts val="0"/>
                        </a:spcBef>
                        <a:spcAft>
                          <a:spcPts val="0"/>
                        </a:spcAft>
                      </a:pPr>
                      <a:r>
                        <a:rPr lang="en-US" sz="1800" dirty="0">
                          <a:effectLst/>
                        </a:rPr>
                        <a:t>    10,294 </a:t>
                      </a:r>
                      <a:endParaRPr lang="en-US" sz="1800" dirty="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spcBef>
                          <a:spcPts val="0"/>
                        </a:spcBef>
                        <a:spcAft>
                          <a:spcPts val="0"/>
                        </a:spcAft>
                      </a:pPr>
                      <a:r>
                        <a:rPr lang="en-US" sz="1800" dirty="0">
                          <a:effectLst/>
                        </a:rPr>
                        <a:t>            9,364 </a:t>
                      </a:r>
                      <a:endParaRPr lang="en-US" sz="1800" dirty="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xmlns="" val="2872615784"/>
                  </a:ext>
                </a:extLst>
              </a:tr>
              <a:tr h="464934">
                <a:tc>
                  <a:txBody>
                    <a:bodyPr/>
                    <a:lstStyle/>
                    <a:p>
                      <a:pPr marL="0" marR="0">
                        <a:spcBef>
                          <a:spcPts val="0"/>
                        </a:spcBef>
                        <a:spcAft>
                          <a:spcPts val="0"/>
                        </a:spcAft>
                      </a:pPr>
                      <a:r>
                        <a:rPr lang="en-US" sz="1800">
                          <a:effectLst/>
                        </a:rPr>
                        <a:t>Full-time Equivalent</a:t>
                      </a:r>
                      <a:endParaRPr lang="en-US" sz="180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spcBef>
                          <a:spcPts val="0"/>
                        </a:spcBef>
                        <a:spcAft>
                          <a:spcPts val="0"/>
                        </a:spcAft>
                      </a:pPr>
                      <a:r>
                        <a:rPr lang="en-US" sz="1800" dirty="0">
                          <a:effectLst/>
                        </a:rPr>
                        <a:t>       9,688 </a:t>
                      </a:r>
                      <a:endParaRPr lang="en-US" sz="1800" dirty="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spcBef>
                          <a:spcPts val="0"/>
                        </a:spcBef>
                        <a:spcAft>
                          <a:spcPts val="0"/>
                        </a:spcAft>
                      </a:pPr>
                      <a:r>
                        <a:rPr lang="en-US" sz="1800" dirty="0">
                          <a:effectLst/>
                        </a:rPr>
                        <a:t>            8,693 </a:t>
                      </a:r>
                      <a:endParaRPr lang="en-US" sz="1800" dirty="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xmlns="" val="2255560698"/>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727975574"/>
              </p:ext>
            </p:extLst>
          </p:nvPr>
        </p:nvGraphicFramePr>
        <p:xfrm>
          <a:off x="200025" y="3865240"/>
          <a:ext cx="5929312" cy="1097280"/>
        </p:xfrm>
        <a:graphic>
          <a:graphicData uri="http://schemas.openxmlformats.org/drawingml/2006/table">
            <a:tbl>
              <a:tblPr firstRow="1" firstCol="1" bandRow="1">
                <a:tableStyleId>{C4B1156A-380E-4F78-BDF5-A606A8083BF9}</a:tableStyleId>
              </a:tblPr>
              <a:tblGrid>
                <a:gridCol w="3352514">
                  <a:extLst>
                    <a:ext uri="{9D8B030D-6E8A-4147-A177-3AD203B41FA5}">
                      <a16:colId xmlns:a16="http://schemas.microsoft.com/office/drawing/2014/main" xmlns="" val="2367357780"/>
                    </a:ext>
                  </a:extLst>
                </a:gridCol>
                <a:gridCol w="1292857">
                  <a:extLst>
                    <a:ext uri="{9D8B030D-6E8A-4147-A177-3AD203B41FA5}">
                      <a16:colId xmlns:a16="http://schemas.microsoft.com/office/drawing/2014/main" xmlns="" val="3752186369"/>
                    </a:ext>
                  </a:extLst>
                </a:gridCol>
                <a:gridCol w="1283941">
                  <a:extLst>
                    <a:ext uri="{9D8B030D-6E8A-4147-A177-3AD203B41FA5}">
                      <a16:colId xmlns:a16="http://schemas.microsoft.com/office/drawing/2014/main" xmlns="" val="815196136"/>
                    </a:ext>
                  </a:extLst>
                </a:gridCol>
              </a:tblGrid>
              <a:tr h="0">
                <a:tc>
                  <a:txBody>
                    <a:bodyPr/>
                    <a:lstStyle/>
                    <a:p>
                      <a:pPr marL="0" marR="0" algn="ctr">
                        <a:spcBef>
                          <a:spcPts val="0"/>
                        </a:spcBef>
                        <a:spcAft>
                          <a:spcPts val="0"/>
                        </a:spcAft>
                      </a:pPr>
                      <a:r>
                        <a:rPr lang="en-US" sz="1800" dirty="0">
                          <a:effectLst/>
                        </a:rPr>
                        <a:t>FY 2019-2020</a:t>
                      </a:r>
                      <a:endParaRPr lang="en-US" sz="1800" dirty="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800" dirty="0">
                          <a:effectLst/>
                        </a:rPr>
                        <a:t>Fall 2019</a:t>
                      </a:r>
                      <a:endParaRPr lang="en-US" sz="1800" dirty="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800">
                          <a:effectLst/>
                        </a:rPr>
                        <a:t>Spring 2020</a:t>
                      </a:r>
                      <a:endParaRPr lang="en-US" sz="180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xmlns="" val="1708942292"/>
                  </a:ext>
                </a:extLst>
              </a:tr>
              <a:tr h="200025">
                <a:tc>
                  <a:txBody>
                    <a:bodyPr/>
                    <a:lstStyle/>
                    <a:p>
                      <a:pPr marL="0" marR="0" algn="ctr">
                        <a:spcBef>
                          <a:spcPts val="0"/>
                        </a:spcBef>
                        <a:spcAft>
                          <a:spcPts val="0"/>
                        </a:spcAft>
                      </a:pPr>
                      <a:r>
                        <a:rPr lang="en-US" sz="1800" dirty="0">
                          <a:effectLst/>
                        </a:rPr>
                        <a:t>Hall Occupancy</a:t>
                      </a:r>
                      <a:endParaRPr lang="en-US" sz="1800" dirty="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800">
                          <a:effectLst/>
                        </a:rPr>
                        <a:t>15th Day</a:t>
                      </a:r>
                      <a:endParaRPr lang="en-US" sz="180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800">
                          <a:effectLst/>
                        </a:rPr>
                        <a:t>15th Day</a:t>
                      </a:r>
                      <a:endParaRPr lang="en-US" sz="180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xmlns="" val="2725047058"/>
                  </a:ext>
                </a:extLst>
              </a:tr>
              <a:tr h="190500">
                <a:tc>
                  <a:txBody>
                    <a:bodyPr/>
                    <a:lstStyle/>
                    <a:p>
                      <a:pPr marL="0" marR="0">
                        <a:spcBef>
                          <a:spcPts val="0"/>
                        </a:spcBef>
                        <a:spcAft>
                          <a:spcPts val="0"/>
                        </a:spcAft>
                      </a:pPr>
                      <a:r>
                        <a:rPr lang="en-US" sz="1800" dirty="0">
                          <a:effectLst/>
                        </a:rPr>
                        <a:t>Overall</a:t>
                      </a:r>
                      <a:endParaRPr lang="en-US" sz="1800" dirty="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spcBef>
                          <a:spcPts val="0"/>
                        </a:spcBef>
                        <a:spcAft>
                          <a:spcPts val="0"/>
                        </a:spcAft>
                      </a:pPr>
                      <a:r>
                        <a:rPr lang="en-US" sz="1800">
                          <a:effectLst/>
                        </a:rPr>
                        <a:t>       1,863 </a:t>
                      </a:r>
                      <a:endParaRPr lang="en-US" sz="180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spcBef>
                          <a:spcPts val="0"/>
                        </a:spcBef>
                        <a:spcAft>
                          <a:spcPts val="0"/>
                        </a:spcAft>
                      </a:pPr>
                      <a:r>
                        <a:rPr lang="en-US" sz="1800" dirty="0">
                          <a:effectLst/>
                        </a:rPr>
                        <a:t>         1,724 </a:t>
                      </a:r>
                      <a:endParaRPr lang="en-US" sz="1800" dirty="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xmlns="" val="1082177509"/>
                  </a:ext>
                </a:extLst>
              </a:tr>
              <a:tr h="200025">
                <a:tc>
                  <a:txBody>
                    <a:bodyPr/>
                    <a:lstStyle/>
                    <a:p>
                      <a:pPr marL="0" marR="0">
                        <a:spcBef>
                          <a:spcPts val="0"/>
                        </a:spcBef>
                        <a:spcAft>
                          <a:spcPts val="0"/>
                        </a:spcAft>
                      </a:pPr>
                      <a:r>
                        <a:rPr lang="en-US" sz="1800" dirty="0">
                          <a:effectLst/>
                        </a:rPr>
                        <a:t>New First Time on Campus</a:t>
                      </a:r>
                      <a:endParaRPr lang="en-US" sz="1800" dirty="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spcBef>
                          <a:spcPts val="0"/>
                        </a:spcBef>
                        <a:spcAft>
                          <a:spcPts val="0"/>
                        </a:spcAft>
                      </a:pPr>
                      <a:r>
                        <a:rPr lang="en-US" sz="1800" dirty="0">
                          <a:effectLst/>
                        </a:rPr>
                        <a:t>       1,422 </a:t>
                      </a:r>
                      <a:endParaRPr lang="en-US" sz="1800" dirty="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xmlns="" val="3054326976"/>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1714797459"/>
              </p:ext>
            </p:extLst>
          </p:nvPr>
        </p:nvGraphicFramePr>
        <p:xfrm>
          <a:off x="6427271" y="3852850"/>
          <a:ext cx="5564704" cy="1097280"/>
        </p:xfrm>
        <a:graphic>
          <a:graphicData uri="http://schemas.openxmlformats.org/drawingml/2006/table">
            <a:tbl>
              <a:tblPr firstRow="1" firstCol="1" bandRow="1">
                <a:tableStyleId>{C4B1156A-380E-4F78-BDF5-A606A8083BF9}</a:tableStyleId>
              </a:tblPr>
              <a:tblGrid>
                <a:gridCol w="3397419">
                  <a:extLst>
                    <a:ext uri="{9D8B030D-6E8A-4147-A177-3AD203B41FA5}">
                      <a16:colId xmlns:a16="http://schemas.microsoft.com/office/drawing/2014/main" xmlns="" val="1323700289"/>
                    </a:ext>
                  </a:extLst>
                </a:gridCol>
                <a:gridCol w="1155897">
                  <a:extLst>
                    <a:ext uri="{9D8B030D-6E8A-4147-A177-3AD203B41FA5}">
                      <a16:colId xmlns:a16="http://schemas.microsoft.com/office/drawing/2014/main" xmlns="" val="2911574878"/>
                    </a:ext>
                  </a:extLst>
                </a:gridCol>
                <a:gridCol w="1011388">
                  <a:extLst>
                    <a:ext uri="{9D8B030D-6E8A-4147-A177-3AD203B41FA5}">
                      <a16:colId xmlns:a16="http://schemas.microsoft.com/office/drawing/2014/main" xmlns="" val="32254793"/>
                    </a:ext>
                  </a:extLst>
                </a:gridCol>
              </a:tblGrid>
              <a:tr h="200025">
                <a:tc>
                  <a:txBody>
                    <a:bodyPr/>
                    <a:lstStyle/>
                    <a:p>
                      <a:pPr marL="0" marR="0" algn="ctr">
                        <a:spcBef>
                          <a:spcPts val="0"/>
                        </a:spcBef>
                        <a:spcAft>
                          <a:spcPts val="0"/>
                        </a:spcAft>
                      </a:pPr>
                      <a:r>
                        <a:rPr lang="en-US" sz="1800" dirty="0">
                          <a:effectLst/>
                        </a:rPr>
                        <a:t>Apartment Occupancy</a:t>
                      </a:r>
                    </a:p>
                    <a:p>
                      <a:pPr marL="0" marR="0" algn="ctr">
                        <a:spcBef>
                          <a:spcPts val="0"/>
                        </a:spcBef>
                        <a:spcAft>
                          <a:spcPts val="0"/>
                        </a:spcAft>
                      </a:pPr>
                      <a:r>
                        <a:rPr lang="en-US" sz="1800" dirty="0">
                          <a:effectLst/>
                          <a:latin typeface="Calibri" panose="020F0502020204030204" pitchFamily="34" charset="0"/>
                          <a:ea typeface="Calibri" panose="020F0502020204030204" pitchFamily="34" charset="0"/>
                        </a:rPr>
                        <a:t>Annual contract</a:t>
                      </a:r>
                    </a:p>
                  </a:txBody>
                  <a:tcPr marL="68580" marR="68580" marT="0" marB="0" anchor="b"/>
                </a:tc>
                <a:tc>
                  <a:txBody>
                    <a:bodyPr/>
                    <a:lstStyle/>
                    <a:p>
                      <a:pPr marL="0" marR="0" algn="ctr">
                        <a:spcBef>
                          <a:spcPts val="0"/>
                        </a:spcBef>
                        <a:spcAft>
                          <a:spcPts val="0"/>
                        </a:spcAft>
                      </a:pPr>
                      <a:r>
                        <a:rPr lang="en-US" sz="1800">
                          <a:effectLst/>
                        </a:rPr>
                        <a:t>09/01/19</a:t>
                      </a:r>
                      <a:endParaRPr lang="en-US" sz="180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xmlns="" val="3928412687"/>
                  </a:ext>
                </a:extLst>
              </a:tr>
              <a:tr h="190500">
                <a:tc>
                  <a:txBody>
                    <a:bodyPr/>
                    <a:lstStyle/>
                    <a:p>
                      <a:pPr marL="0" marR="0">
                        <a:spcBef>
                          <a:spcPts val="0"/>
                        </a:spcBef>
                        <a:spcAft>
                          <a:spcPts val="0"/>
                        </a:spcAft>
                      </a:pPr>
                      <a:r>
                        <a:rPr lang="en-US" sz="1800" dirty="0">
                          <a:effectLst/>
                        </a:rPr>
                        <a:t>UW Apartment Occupancy</a:t>
                      </a:r>
                      <a:endParaRPr lang="en-US" sz="1800" dirty="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spcBef>
                          <a:spcPts val="0"/>
                        </a:spcBef>
                        <a:spcAft>
                          <a:spcPts val="0"/>
                        </a:spcAft>
                      </a:pPr>
                      <a:r>
                        <a:rPr lang="en-US" sz="1800" dirty="0">
                          <a:effectLst/>
                        </a:rPr>
                        <a:t>      336 </a:t>
                      </a:r>
                      <a:endParaRPr lang="en-US" sz="1800" dirty="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r">
                        <a:spcBef>
                          <a:spcPts val="0"/>
                        </a:spcBef>
                        <a:spcAft>
                          <a:spcPts val="0"/>
                        </a:spcAft>
                      </a:pPr>
                      <a:r>
                        <a:rPr lang="en-US" sz="1800">
                          <a:effectLst/>
                        </a:rPr>
                        <a:t>99%</a:t>
                      </a:r>
                      <a:endParaRPr lang="en-US" sz="180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xmlns="" val="2644210741"/>
                  </a:ext>
                </a:extLst>
              </a:tr>
              <a:tr h="200025">
                <a:tc>
                  <a:txBody>
                    <a:bodyPr/>
                    <a:lstStyle/>
                    <a:p>
                      <a:pPr marL="0" marR="0">
                        <a:spcBef>
                          <a:spcPts val="0"/>
                        </a:spcBef>
                        <a:spcAft>
                          <a:spcPts val="0"/>
                        </a:spcAft>
                      </a:pPr>
                      <a:r>
                        <a:rPr lang="en-US" sz="1800" dirty="0">
                          <a:effectLst/>
                        </a:rPr>
                        <a:t>Bison Run Apartment Occupancy</a:t>
                      </a:r>
                      <a:endParaRPr lang="en-US" sz="1800" dirty="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spcBef>
                          <a:spcPts val="0"/>
                        </a:spcBef>
                        <a:spcAft>
                          <a:spcPts val="0"/>
                        </a:spcAft>
                      </a:pPr>
                      <a:r>
                        <a:rPr lang="en-US" sz="1800" dirty="0">
                          <a:effectLst/>
                        </a:rPr>
                        <a:t>      332 </a:t>
                      </a:r>
                      <a:endParaRPr lang="en-US" sz="1800" dirty="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r">
                        <a:spcBef>
                          <a:spcPts val="0"/>
                        </a:spcBef>
                        <a:spcAft>
                          <a:spcPts val="0"/>
                        </a:spcAft>
                      </a:pPr>
                      <a:r>
                        <a:rPr lang="en-US" sz="1800" dirty="0">
                          <a:effectLst/>
                        </a:rPr>
                        <a:t>100%</a:t>
                      </a:r>
                      <a:endParaRPr lang="en-US" sz="1800" dirty="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xmlns="" val="3221579810"/>
                  </a:ext>
                </a:extLst>
              </a:tr>
            </a:tbl>
          </a:graphicData>
        </a:graphic>
      </p:graphicFrame>
      <p:sp>
        <p:nvSpPr>
          <p:cNvPr id="13" name="TextBox 12"/>
          <p:cNvSpPr txBox="1"/>
          <p:nvPr/>
        </p:nvSpPr>
        <p:spPr>
          <a:xfrm>
            <a:off x="2207976" y="5317112"/>
            <a:ext cx="7765773" cy="646331"/>
          </a:xfrm>
          <a:prstGeom prst="rect">
            <a:avLst/>
          </a:prstGeom>
          <a:noFill/>
        </p:spPr>
        <p:txBody>
          <a:bodyPr wrap="square" rtlCol="0">
            <a:spAutoFit/>
          </a:bodyPr>
          <a:lstStyle/>
          <a:p>
            <a:pPr algn="ctr"/>
            <a:r>
              <a:rPr lang="en-US" dirty="0"/>
              <a:t>FY 2019-20 budget was based off 1.5% enrollment increase from FY 2018-19, which did not materialize </a:t>
            </a:r>
          </a:p>
        </p:txBody>
      </p:sp>
      <p:sp>
        <p:nvSpPr>
          <p:cNvPr id="6" name="Slide Number Placeholder 5"/>
          <p:cNvSpPr>
            <a:spLocks noGrp="1"/>
          </p:cNvSpPr>
          <p:nvPr>
            <p:ph type="sldNum" sz="quarter" idx="12"/>
          </p:nvPr>
        </p:nvSpPr>
        <p:spPr/>
        <p:txBody>
          <a:bodyPr/>
          <a:lstStyle/>
          <a:p>
            <a:fld id="{BFB9EE65-4D4E-4B37-B9C9-82795BE3DC2C}" type="slidenum">
              <a:rPr lang="en-US" smtClean="0"/>
              <a:t>10</a:t>
            </a:fld>
            <a:endParaRPr lang="en-US"/>
          </a:p>
        </p:txBody>
      </p:sp>
    </p:spTree>
    <p:extLst>
      <p:ext uri="{BB962C8B-B14F-4D97-AF65-F5344CB8AC3E}">
        <p14:creationId xmlns:p14="http://schemas.microsoft.com/office/powerpoint/2010/main" val="3898619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ext uri="{D42A27DB-BD31-4B8C-83A1-F6EECF244321}">
                <p14:modId xmlns:p14="http://schemas.microsoft.com/office/powerpoint/2010/main" val="1860150044"/>
              </p:ext>
            </p:extLst>
          </p:nvPr>
        </p:nvGraphicFramePr>
        <p:xfrm>
          <a:off x="1717287" y="524106"/>
          <a:ext cx="9099395" cy="6333893"/>
        </p:xfrm>
        <a:graphic>
          <a:graphicData uri="http://schemas.openxmlformats.org/drawingml/2006/chart">
            <c:chart xmlns:c="http://schemas.openxmlformats.org/drawingml/2006/chart" xmlns:r="http://schemas.openxmlformats.org/officeDocument/2006/relationships" r:id="rId3"/>
          </a:graphicData>
        </a:graphic>
      </p:graphicFrame>
      <p:pic>
        <p:nvPicPr>
          <p:cNvPr id="4" name="Picture 3">
            <a:extLst>
              <a:ext uri="{FF2B5EF4-FFF2-40B4-BE49-F238E27FC236}">
                <a16:creationId xmlns:a16="http://schemas.microsoft.com/office/drawing/2014/main" xmlns="" id="{330E7E77-7EDF-EE45-8F23-B7B12A5ED3CE}"/>
              </a:ext>
            </a:extLst>
          </p:cNvPr>
          <p:cNvPicPr>
            <a:picLocks noChangeAspect="1"/>
          </p:cNvPicPr>
          <p:nvPr/>
        </p:nvPicPr>
        <p:blipFill>
          <a:blip r:embed="rId4"/>
          <a:stretch>
            <a:fillRect/>
          </a:stretch>
        </p:blipFill>
        <p:spPr>
          <a:xfrm>
            <a:off x="0" y="0"/>
            <a:ext cx="14180685" cy="779694"/>
          </a:xfrm>
          <a:prstGeom prst="rect">
            <a:avLst/>
          </a:prstGeom>
        </p:spPr>
      </p:pic>
      <p:graphicFrame>
        <p:nvGraphicFramePr>
          <p:cNvPr id="6" name="Chart 5"/>
          <p:cNvGraphicFramePr>
            <a:graphicFrameLocks/>
          </p:cNvGraphicFramePr>
          <p:nvPr>
            <p:extLst>
              <p:ext uri="{D42A27DB-BD31-4B8C-83A1-F6EECF244321}">
                <p14:modId xmlns:p14="http://schemas.microsoft.com/office/powerpoint/2010/main" val="2251172190"/>
              </p:ext>
            </p:extLst>
          </p:nvPr>
        </p:nvGraphicFramePr>
        <p:xfrm>
          <a:off x="1079746" y="834165"/>
          <a:ext cx="9340696" cy="6023835"/>
        </p:xfrm>
        <a:graphic>
          <a:graphicData uri="http://schemas.openxmlformats.org/drawingml/2006/chart">
            <c:chart xmlns:c="http://schemas.openxmlformats.org/drawingml/2006/chart" xmlns:r="http://schemas.openxmlformats.org/officeDocument/2006/relationships" r:id="rId5"/>
          </a:graphicData>
        </a:graphic>
      </p:graphicFrame>
      <p:sp>
        <p:nvSpPr>
          <p:cNvPr id="2" name="Slide Number Placeholder 1"/>
          <p:cNvSpPr>
            <a:spLocks noGrp="1"/>
          </p:cNvSpPr>
          <p:nvPr>
            <p:ph type="sldNum" sz="quarter" idx="12"/>
          </p:nvPr>
        </p:nvSpPr>
        <p:spPr/>
        <p:txBody>
          <a:bodyPr/>
          <a:lstStyle/>
          <a:p>
            <a:fld id="{BFB9EE65-4D4E-4B37-B9C9-82795BE3DC2C}" type="slidenum">
              <a:rPr lang="en-US" smtClean="0"/>
              <a:t>11</a:t>
            </a:fld>
            <a:endParaRPr lang="en-US"/>
          </a:p>
        </p:txBody>
      </p:sp>
    </p:spTree>
    <p:extLst>
      <p:ext uri="{BB962C8B-B14F-4D97-AF65-F5344CB8AC3E}">
        <p14:creationId xmlns:p14="http://schemas.microsoft.com/office/powerpoint/2010/main" val="34096758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dirty="0"/>
              <a:t/>
            </a:r>
            <a:br>
              <a:rPr lang="en-US" sz="4000" dirty="0"/>
            </a:br>
            <a:r>
              <a:rPr lang="en-US" sz="3600" dirty="0"/>
              <a:t>Division of Student Affairs</a:t>
            </a:r>
            <a:br>
              <a:rPr lang="en-US" sz="3600" dirty="0"/>
            </a:br>
            <a:r>
              <a:rPr lang="en-US" sz="3600" dirty="0"/>
              <a:t>Full Time Benefited Staff</a:t>
            </a:r>
          </a:p>
        </p:txBody>
      </p:sp>
      <p:graphicFrame>
        <p:nvGraphicFramePr>
          <p:cNvPr id="8" name="Content Placeholder 7"/>
          <p:cNvGraphicFramePr>
            <a:graphicFrameLocks noGrp="1"/>
          </p:cNvGraphicFramePr>
          <p:nvPr>
            <p:ph sz="half" idx="1"/>
            <p:extLst>
              <p:ext uri="{D42A27DB-BD31-4B8C-83A1-F6EECF244321}">
                <p14:modId xmlns:p14="http://schemas.microsoft.com/office/powerpoint/2010/main" val="1373467101"/>
              </p:ext>
            </p:extLst>
          </p:nvPr>
        </p:nvGraphicFramePr>
        <p:xfrm>
          <a:off x="838200" y="1894704"/>
          <a:ext cx="5181600" cy="3337560"/>
        </p:xfrm>
        <a:graphic>
          <a:graphicData uri="http://schemas.openxmlformats.org/drawingml/2006/table">
            <a:tbl>
              <a:tblPr firstRow="1" bandRow="1">
                <a:tableStyleId>{5C22544A-7EE6-4342-B048-85BDC9FD1C3A}</a:tableStyleId>
              </a:tblPr>
              <a:tblGrid>
                <a:gridCol w="2590800">
                  <a:extLst>
                    <a:ext uri="{9D8B030D-6E8A-4147-A177-3AD203B41FA5}">
                      <a16:colId xmlns:a16="http://schemas.microsoft.com/office/drawing/2014/main" xmlns="" val="1445362300"/>
                    </a:ext>
                  </a:extLst>
                </a:gridCol>
                <a:gridCol w="2590800">
                  <a:extLst>
                    <a:ext uri="{9D8B030D-6E8A-4147-A177-3AD203B41FA5}">
                      <a16:colId xmlns:a16="http://schemas.microsoft.com/office/drawing/2014/main" xmlns="" val="3357969169"/>
                    </a:ext>
                  </a:extLst>
                </a:gridCol>
              </a:tblGrid>
              <a:tr h="370840">
                <a:tc>
                  <a:txBody>
                    <a:bodyPr/>
                    <a:lstStyle/>
                    <a:p>
                      <a:pPr algn="ctr"/>
                      <a:r>
                        <a:rPr lang="en-US" dirty="0"/>
                        <a:t>Unit</a:t>
                      </a:r>
                    </a:p>
                  </a:txBody>
                  <a:tcPr>
                    <a:solidFill>
                      <a:srgbClr val="482400"/>
                    </a:solidFill>
                  </a:tcPr>
                </a:tc>
                <a:tc>
                  <a:txBody>
                    <a:bodyPr/>
                    <a:lstStyle/>
                    <a:p>
                      <a:pPr algn="ctr"/>
                      <a:r>
                        <a:rPr lang="en-US" dirty="0"/>
                        <a:t>Full</a:t>
                      </a:r>
                      <a:r>
                        <a:rPr lang="en-US" baseline="0" dirty="0"/>
                        <a:t>–time employees</a:t>
                      </a:r>
                      <a:endParaRPr lang="en-US" dirty="0"/>
                    </a:p>
                  </a:txBody>
                  <a:tcPr>
                    <a:solidFill>
                      <a:srgbClr val="482400"/>
                    </a:solidFill>
                  </a:tcPr>
                </a:tc>
                <a:extLst>
                  <a:ext uri="{0D108BD9-81ED-4DB2-BD59-A6C34878D82A}">
                    <a16:rowId xmlns:a16="http://schemas.microsoft.com/office/drawing/2014/main" xmlns="" val="834634695"/>
                  </a:ext>
                </a:extLst>
              </a:tr>
              <a:tr h="370840">
                <a:tc>
                  <a:txBody>
                    <a:bodyPr/>
                    <a:lstStyle/>
                    <a:p>
                      <a:r>
                        <a:rPr lang="en-US" dirty="0"/>
                        <a:t>VP Student Affairs</a:t>
                      </a:r>
                    </a:p>
                  </a:txBody>
                  <a:tcPr>
                    <a:solidFill>
                      <a:srgbClr val="FFC409"/>
                    </a:solidFill>
                  </a:tcPr>
                </a:tc>
                <a:tc>
                  <a:txBody>
                    <a:bodyPr/>
                    <a:lstStyle/>
                    <a:p>
                      <a:pPr algn="ctr"/>
                      <a:r>
                        <a:rPr lang="en-US" dirty="0"/>
                        <a:t>3.4</a:t>
                      </a:r>
                    </a:p>
                  </a:txBody>
                  <a:tcPr>
                    <a:solidFill>
                      <a:srgbClr val="FFC409"/>
                    </a:solidFill>
                  </a:tcPr>
                </a:tc>
                <a:extLst>
                  <a:ext uri="{0D108BD9-81ED-4DB2-BD59-A6C34878D82A}">
                    <a16:rowId xmlns:a16="http://schemas.microsoft.com/office/drawing/2014/main" xmlns="" val="3841119033"/>
                  </a:ext>
                </a:extLst>
              </a:tr>
              <a:tr h="370840">
                <a:tc>
                  <a:txBody>
                    <a:bodyPr/>
                    <a:lstStyle/>
                    <a:p>
                      <a:r>
                        <a:rPr lang="en-US" dirty="0"/>
                        <a:t>Dean of Students</a:t>
                      </a:r>
                    </a:p>
                  </a:txBody>
                  <a:tcPr>
                    <a:solidFill>
                      <a:srgbClr val="FFC409"/>
                    </a:solidFill>
                  </a:tcPr>
                </a:tc>
                <a:tc>
                  <a:txBody>
                    <a:bodyPr/>
                    <a:lstStyle/>
                    <a:p>
                      <a:pPr algn="ctr"/>
                      <a:r>
                        <a:rPr lang="en-US" dirty="0"/>
                        <a:t>9</a:t>
                      </a:r>
                    </a:p>
                  </a:txBody>
                  <a:tcPr>
                    <a:solidFill>
                      <a:srgbClr val="FFC409"/>
                    </a:solidFill>
                  </a:tcPr>
                </a:tc>
                <a:extLst>
                  <a:ext uri="{0D108BD9-81ED-4DB2-BD59-A6C34878D82A}">
                    <a16:rowId xmlns:a16="http://schemas.microsoft.com/office/drawing/2014/main" xmlns="" val="2449151615"/>
                  </a:ext>
                </a:extLst>
              </a:tr>
              <a:tr h="370840">
                <a:tc>
                  <a:txBody>
                    <a:bodyPr/>
                    <a:lstStyle/>
                    <a:p>
                      <a:r>
                        <a:rPr lang="en-US" sz="1600" dirty="0"/>
                        <a:t>University</a:t>
                      </a:r>
                      <a:r>
                        <a:rPr lang="en-US" sz="1600" baseline="0" dirty="0"/>
                        <a:t> Counseling Center</a:t>
                      </a:r>
                      <a:endParaRPr lang="en-US" sz="1600" dirty="0"/>
                    </a:p>
                  </a:txBody>
                  <a:tcPr>
                    <a:solidFill>
                      <a:srgbClr val="FFC409"/>
                    </a:solidFill>
                  </a:tcPr>
                </a:tc>
                <a:tc>
                  <a:txBody>
                    <a:bodyPr/>
                    <a:lstStyle/>
                    <a:p>
                      <a:pPr algn="ctr"/>
                      <a:r>
                        <a:rPr lang="en-US" dirty="0"/>
                        <a:t>11</a:t>
                      </a:r>
                    </a:p>
                  </a:txBody>
                  <a:tcPr>
                    <a:solidFill>
                      <a:srgbClr val="FFC409"/>
                    </a:solidFill>
                  </a:tcPr>
                </a:tc>
                <a:extLst>
                  <a:ext uri="{0D108BD9-81ED-4DB2-BD59-A6C34878D82A}">
                    <a16:rowId xmlns:a16="http://schemas.microsoft.com/office/drawing/2014/main" xmlns="" val="2286947238"/>
                  </a:ext>
                </a:extLst>
              </a:tr>
              <a:tr h="370840">
                <a:tc>
                  <a:txBody>
                    <a:bodyPr/>
                    <a:lstStyle/>
                    <a:p>
                      <a:r>
                        <a:rPr lang="en-US" sz="1600" dirty="0"/>
                        <a:t>Disability</a:t>
                      </a:r>
                      <a:r>
                        <a:rPr lang="en-US" sz="1600" baseline="0" dirty="0"/>
                        <a:t> Support Services</a:t>
                      </a:r>
                      <a:endParaRPr lang="en-US" sz="1600" dirty="0"/>
                    </a:p>
                  </a:txBody>
                  <a:tcPr>
                    <a:solidFill>
                      <a:srgbClr val="FFC409"/>
                    </a:solidFill>
                  </a:tcPr>
                </a:tc>
                <a:tc>
                  <a:txBody>
                    <a:bodyPr/>
                    <a:lstStyle/>
                    <a:p>
                      <a:pPr algn="ctr"/>
                      <a:r>
                        <a:rPr lang="en-US" dirty="0"/>
                        <a:t>7</a:t>
                      </a:r>
                    </a:p>
                  </a:txBody>
                  <a:tcPr>
                    <a:solidFill>
                      <a:srgbClr val="FFC409"/>
                    </a:solidFill>
                  </a:tcPr>
                </a:tc>
                <a:extLst>
                  <a:ext uri="{0D108BD9-81ED-4DB2-BD59-A6C34878D82A}">
                    <a16:rowId xmlns:a16="http://schemas.microsoft.com/office/drawing/2014/main" xmlns="" val="792937509"/>
                  </a:ext>
                </a:extLst>
              </a:tr>
              <a:tr h="370840">
                <a:tc>
                  <a:txBody>
                    <a:bodyPr/>
                    <a:lstStyle/>
                    <a:p>
                      <a:r>
                        <a:rPr lang="en-US" dirty="0"/>
                        <a:t>Campus</a:t>
                      </a:r>
                      <a:r>
                        <a:rPr lang="en-US" baseline="0" dirty="0"/>
                        <a:t> Recreation</a:t>
                      </a:r>
                      <a:endParaRPr lang="en-US" dirty="0"/>
                    </a:p>
                  </a:txBody>
                  <a:tcPr>
                    <a:solidFill>
                      <a:srgbClr val="FFC409"/>
                    </a:solidFill>
                  </a:tcPr>
                </a:tc>
                <a:tc>
                  <a:txBody>
                    <a:bodyPr/>
                    <a:lstStyle/>
                    <a:p>
                      <a:pPr algn="ctr"/>
                      <a:r>
                        <a:rPr lang="en-US" dirty="0"/>
                        <a:t>16</a:t>
                      </a:r>
                    </a:p>
                  </a:txBody>
                  <a:tcPr>
                    <a:solidFill>
                      <a:srgbClr val="FFC409"/>
                    </a:solidFill>
                  </a:tcPr>
                </a:tc>
                <a:extLst>
                  <a:ext uri="{0D108BD9-81ED-4DB2-BD59-A6C34878D82A}">
                    <a16:rowId xmlns:a16="http://schemas.microsoft.com/office/drawing/2014/main" xmlns="" val="3719220983"/>
                  </a:ext>
                </a:extLst>
              </a:tr>
              <a:tr h="370840">
                <a:tc>
                  <a:txBody>
                    <a:bodyPr/>
                    <a:lstStyle/>
                    <a:p>
                      <a:r>
                        <a:rPr lang="en-US" sz="1600" dirty="0"/>
                        <a:t>Student Health Services</a:t>
                      </a:r>
                    </a:p>
                  </a:txBody>
                  <a:tcPr>
                    <a:solidFill>
                      <a:srgbClr val="FFC409"/>
                    </a:solidFill>
                  </a:tcPr>
                </a:tc>
                <a:tc>
                  <a:txBody>
                    <a:bodyPr/>
                    <a:lstStyle/>
                    <a:p>
                      <a:pPr algn="ctr"/>
                      <a:r>
                        <a:rPr lang="en-US" dirty="0"/>
                        <a:t>16</a:t>
                      </a:r>
                    </a:p>
                  </a:txBody>
                  <a:tcPr>
                    <a:solidFill>
                      <a:srgbClr val="FFC409"/>
                    </a:solidFill>
                  </a:tcPr>
                </a:tc>
                <a:extLst>
                  <a:ext uri="{0D108BD9-81ED-4DB2-BD59-A6C34878D82A}">
                    <a16:rowId xmlns:a16="http://schemas.microsoft.com/office/drawing/2014/main" xmlns="" val="505671210"/>
                  </a:ext>
                </a:extLst>
              </a:tr>
              <a:tr h="370840">
                <a:tc>
                  <a:txBody>
                    <a:bodyPr/>
                    <a:lstStyle/>
                    <a:p>
                      <a:r>
                        <a:rPr lang="en-US" dirty="0"/>
                        <a:t>Alumni</a:t>
                      </a:r>
                    </a:p>
                  </a:txBody>
                  <a:tcPr>
                    <a:solidFill>
                      <a:srgbClr val="FFC409"/>
                    </a:solidFill>
                  </a:tcPr>
                </a:tc>
                <a:tc>
                  <a:txBody>
                    <a:bodyPr/>
                    <a:lstStyle/>
                    <a:p>
                      <a:pPr algn="ctr"/>
                      <a:r>
                        <a:rPr lang="en-US" dirty="0"/>
                        <a:t>7</a:t>
                      </a:r>
                    </a:p>
                  </a:txBody>
                  <a:tcPr>
                    <a:solidFill>
                      <a:srgbClr val="FFC409"/>
                    </a:solidFill>
                  </a:tcPr>
                </a:tc>
                <a:extLst>
                  <a:ext uri="{0D108BD9-81ED-4DB2-BD59-A6C34878D82A}">
                    <a16:rowId xmlns:a16="http://schemas.microsoft.com/office/drawing/2014/main" xmlns="" val="1247240904"/>
                  </a:ext>
                </a:extLst>
              </a:tr>
              <a:tr h="370840">
                <a:tc>
                  <a:txBody>
                    <a:bodyPr/>
                    <a:lstStyle/>
                    <a:p>
                      <a:r>
                        <a:rPr lang="en-US" dirty="0"/>
                        <a:t>Multi-Cultural Affairs</a:t>
                      </a:r>
                    </a:p>
                  </a:txBody>
                  <a:tcPr>
                    <a:solidFill>
                      <a:srgbClr val="FFC409"/>
                    </a:solidFill>
                  </a:tcPr>
                </a:tc>
                <a:tc>
                  <a:txBody>
                    <a:bodyPr/>
                    <a:lstStyle/>
                    <a:p>
                      <a:pPr algn="ctr"/>
                      <a:r>
                        <a:rPr lang="en-US" dirty="0"/>
                        <a:t>5</a:t>
                      </a:r>
                    </a:p>
                  </a:txBody>
                  <a:tcPr>
                    <a:solidFill>
                      <a:srgbClr val="FFC409"/>
                    </a:solidFill>
                  </a:tcPr>
                </a:tc>
                <a:extLst>
                  <a:ext uri="{0D108BD9-81ED-4DB2-BD59-A6C34878D82A}">
                    <a16:rowId xmlns:a16="http://schemas.microsoft.com/office/drawing/2014/main" xmlns="" val="3697715778"/>
                  </a:ext>
                </a:extLst>
              </a:tr>
            </a:tbl>
          </a:graphicData>
        </a:graphic>
      </p:graphicFrame>
      <p:graphicFrame>
        <p:nvGraphicFramePr>
          <p:cNvPr id="9" name="Content Placeholder 8"/>
          <p:cNvGraphicFramePr>
            <a:graphicFrameLocks noGrp="1"/>
          </p:cNvGraphicFramePr>
          <p:nvPr>
            <p:ph sz="half" idx="2"/>
            <p:extLst>
              <p:ext uri="{D42A27DB-BD31-4B8C-83A1-F6EECF244321}">
                <p14:modId xmlns:p14="http://schemas.microsoft.com/office/powerpoint/2010/main" val="907024976"/>
              </p:ext>
            </p:extLst>
          </p:nvPr>
        </p:nvGraphicFramePr>
        <p:xfrm>
          <a:off x="6172200" y="1910939"/>
          <a:ext cx="5181600" cy="3337560"/>
        </p:xfrm>
        <a:graphic>
          <a:graphicData uri="http://schemas.openxmlformats.org/drawingml/2006/table">
            <a:tbl>
              <a:tblPr firstRow="1" bandRow="1">
                <a:tableStyleId>{5C22544A-7EE6-4342-B048-85BDC9FD1C3A}</a:tableStyleId>
              </a:tblPr>
              <a:tblGrid>
                <a:gridCol w="2590800">
                  <a:extLst>
                    <a:ext uri="{9D8B030D-6E8A-4147-A177-3AD203B41FA5}">
                      <a16:colId xmlns:a16="http://schemas.microsoft.com/office/drawing/2014/main" xmlns="" val="1762856985"/>
                    </a:ext>
                  </a:extLst>
                </a:gridCol>
                <a:gridCol w="2590800">
                  <a:extLst>
                    <a:ext uri="{9D8B030D-6E8A-4147-A177-3AD203B41FA5}">
                      <a16:colId xmlns:a16="http://schemas.microsoft.com/office/drawing/2014/main" xmlns="" val="795142993"/>
                    </a:ext>
                  </a:extLst>
                </a:gridCol>
              </a:tblGrid>
              <a:tr h="370840">
                <a:tc>
                  <a:txBody>
                    <a:bodyPr/>
                    <a:lstStyle/>
                    <a:p>
                      <a:pPr algn="ctr"/>
                      <a:r>
                        <a:rPr lang="en-US" dirty="0"/>
                        <a:t>Unit</a:t>
                      </a:r>
                    </a:p>
                  </a:txBody>
                  <a:tcPr>
                    <a:solidFill>
                      <a:srgbClr val="482400"/>
                    </a:solidFill>
                  </a:tcPr>
                </a:tc>
                <a:tc>
                  <a:txBody>
                    <a:bodyPr/>
                    <a:lstStyle/>
                    <a:p>
                      <a:pPr algn="ctr"/>
                      <a:r>
                        <a:rPr lang="en-US" dirty="0"/>
                        <a:t>Full-time employees</a:t>
                      </a:r>
                    </a:p>
                  </a:txBody>
                  <a:tcPr>
                    <a:solidFill>
                      <a:srgbClr val="482400"/>
                    </a:solidFill>
                  </a:tcPr>
                </a:tc>
                <a:extLst>
                  <a:ext uri="{0D108BD9-81ED-4DB2-BD59-A6C34878D82A}">
                    <a16:rowId xmlns:a16="http://schemas.microsoft.com/office/drawing/2014/main" xmlns="" val="349390072"/>
                  </a:ext>
                </a:extLst>
              </a:tr>
              <a:tr h="370840">
                <a:tc>
                  <a:txBody>
                    <a:bodyPr/>
                    <a:lstStyle/>
                    <a:p>
                      <a:r>
                        <a:rPr lang="en-US" dirty="0"/>
                        <a:t>Student Media</a:t>
                      </a:r>
                    </a:p>
                  </a:txBody>
                  <a:tcPr>
                    <a:solidFill>
                      <a:srgbClr val="FFC409"/>
                    </a:solidFill>
                  </a:tcPr>
                </a:tc>
                <a:tc>
                  <a:txBody>
                    <a:bodyPr/>
                    <a:lstStyle/>
                    <a:p>
                      <a:pPr algn="ctr"/>
                      <a:r>
                        <a:rPr lang="en-US" dirty="0"/>
                        <a:t>5</a:t>
                      </a:r>
                    </a:p>
                  </a:txBody>
                  <a:tcPr>
                    <a:solidFill>
                      <a:srgbClr val="FFC409"/>
                    </a:solidFill>
                  </a:tcPr>
                </a:tc>
                <a:extLst>
                  <a:ext uri="{0D108BD9-81ED-4DB2-BD59-A6C34878D82A}">
                    <a16:rowId xmlns:a16="http://schemas.microsoft.com/office/drawing/2014/main" xmlns="" val="882983310"/>
                  </a:ext>
                </a:extLst>
              </a:tr>
              <a:tr h="370840">
                <a:tc>
                  <a:txBody>
                    <a:bodyPr/>
                    <a:lstStyle/>
                    <a:p>
                      <a:r>
                        <a:rPr lang="en-US" dirty="0"/>
                        <a:t>ASUW</a:t>
                      </a:r>
                    </a:p>
                  </a:txBody>
                  <a:tcPr>
                    <a:solidFill>
                      <a:srgbClr val="FFC409"/>
                    </a:solidFill>
                  </a:tcPr>
                </a:tc>
                <a:tc>
                  <a:txBody>
                    <a:bodyPr/>
                    <a:lstStyle/>
                    <a:p>
                      <a:pPr algn="ctr"/>
                      <a:r>
                        <a:rPr lang="en-US" dirty="0"/>
                        <a:t>7</a:t>
                      </a:r>
                    </a:p>
                  </a:txBody>
                  <a:tcPr>
                    <a:solidFill>
                      <a:srgbClr val="FFC409"/>
                    </a:solidFill>
                  </a:tcPr>
                </a:tc>
                <a:extLst>
                  <a:ext uri="{0D108BD9-81ED-4DB2-BD59-A6C34878D82A}">
                    <a16:rowId xmlns:a16="http://schemas.microsoft.com/office/drawing/2014/main" xmlns="" val="4277912965"/>
                  </a:ext>
                </a:extLst>
              </a:tr>
              <a:tr h="370840">
                <a:tc>
                  <a:txBody>
                    <a:bodyPr/>
                    <a:lstStyle/>
                    <a:p>
                      <a:r>
                        <a:rPr lang="en-US" dirty="0"/>
                        <a:t>CSIL</a:t>
                      </a:r>
                    </a:p>
                  </a:txBody>
                  <a:tcPr>
                    <a:solidFill>
                      <a:srgbClr val="FFC409"/>
                    </a:solidFill>
                  </a:tcPr>
                </a:tc>
                <a:tc>
                  <a:txBody>
                    <a:bodyPr/>
                    <a:lstStyle/>
                    <a:p>
                      <a:pPr algn="ctr"/>
                      <a:r>
                        <a:rPr lang="en-US" dirty="0"/>
                        <a:t>21.1</a:t>
                      </a:r>
                    </a:p>
                  </a:txBody>
                  <a:tcPr>
                    <a:solidFill>
                      <a:srgbClr val="FFC409"/>
                    </a:solidFill>
                  </a:tcPr>
                </a:tc>
                <a:extLst>
                  <a:ext uri="{0D108BD9-81ED-4DB2-BD59-A6C34878D82A}">
                    <a16:rowId xmlns:a16="http://schemas.microsoft.com/office/drawing/2014/main" xmlns="" val="1524643619"/>
                  </a:ext>
                </a:extLst>
              </a:tr>
              <a:tr h="370840">
                <a:tc>
                  <a:txBody>
                    <a:bodyPr/>
                    <a:lstStyle/>
                    <a:p>
                      <a:r>
                        <a:rPr lang="en-US" dirty="0"/>
                        <a:t>Residence Life</a:t>
                      </a:r>
                    </a:p>
                  </a:txBody>
                  <a:tcPr>
                    <a:solidFill>
                      <a:srgbClr val="FFC409"/>
                    </a:solidFill>
                  </a:tcPr>
                </a:tc>
                <a:tc>
                  <a:txBody>
                    <a:bodyPr/>
                    <a:lstStyle/>
                    <a:p>
                      <a:pPr algn="ctr"/>
                      <a:r>
                        <a:rPr lang="en-US" dirty="0"/>
                        <a:t>50.1</a:t>
                      </a:r>
                    </a:p>
                  </a:txBody>
                  <a:tcPr>
                    <a:solidFill>
                      <a:srgbClr val="FFC409"/>
                    </a:solidFill>
                  </a:tcPr>
                </a:tc>
                <a:extLst>
                  <a:ext uri="{0D108BD9-81ED-4DB2-BD59-A6C34878D82A}">
                    <a16:rowId xmlns:a16="http://schemas.microsoft.com/office/drawing/2014/main" xmlns="" val="3801212156"/>
                  </a:ext>
                </a:extLst>
              </a:tr>
              <a:tr h="370840">
                <a:tc>
                  <a:txBody>
                    <a:bodyPr/>
                    <a:lstStyle/>
                    <a:p>
                      <a:r>
                        <a:rPr lang="en-US" dirty="0"/>
                        <a:t>Dining, Retail, &amp; Catering</a:t>
                      </a:r>
                    </a:p>
                  </a:txBody>
                  <a:tcPr>
                    <a:solidFill>
                      <a:srgbClr val="FFC409"/>
                    </a:solidFill>
                  </a:tcPr>
                </a:tc>
                <a:tc>
                  <a:txBody>
                    <a:bodyPr/>
                    <a:lstStyle/>
                    <a:p>
                      <a:pPr algn="ctr"/>
                      <a:r>
                        <a:rPr lang="en-US" dirty="0"/>
                        <a:t>71.5</a:t>
                      </a:r>
                    </a:p>
                  </a:txBody>
                  <a:tcPr>
                    <a:solidFill>
                      <a:srgbClr val="FFC409"/>
                    </a:solidFill>
                  </a:tcPr>
                </a:tc>
                <a:extLst>
                  <a:ext uri="{0D108BD9-81ED-4DB2-BD59-A6C34878D82A}">
                    <a16:rowId xmlns:a16="http://schemas.microsoft.com/office/drawing/2014/main" xmlns="" val="2639108787"/>
                  </a:ext>
                </a:extLst>
              </a:tr>
              <a:tr h="370840">
                <a:tc>
                  <a:txBody>
                    <a:bodyPr/>
                    <a:lstStyle/>
                    <a:p>
                      <a:r>
                        <a:rPr lang="en-US" dirty="0"/>
                        <a:t>Copy &amp; Print</a:t>
                      </a:r>
                      <a:r>
                        <a:rPr lang="en-US" baseline="0" dirty="0"/>
                        <a:t> Center</a:t>
                      </a:r>
                      <a:endParaRPr lang="en-US" dirty="0"/>
                    </a:p>
                  </a:txBody>
                  <a:tcPr>
                    <a:solidFill>
                      <a:srgbClr val="FFC409"/>
                    </a:solidFill>
                  </a:tcPr>
                </a:tc>
                <a:tc>
                  <a:txBody>
                    <a:bodyPr/>
                    <a:lstStyle/>
                    <a:p>
                      <a:pPr algn="ctr"/>
                      <a:r>
                        <a:rPr lang="en-US" dirty="0"/>
                        <a:t>1.2</a:t>
                      </a:r>
                    </a:p>
                  </a:txBody>
                  <a:tcPr>
                    <a:solidFill>
                      <a:srgbClr val="FFC409"/>
                    </a:solidFill>
                  </a:tcPr>
                </a:tc>
                <a:extLst>
                  <a:ext uri="{0D108BD9-81ED-4DB2-BD59-A6C34878D82A}">
                    <a16:rowId xmlns:a16="http://schemas.microsoft.com/office/drawing/2014/main" xmlns="" val="3155770361"/>
                  </a:ext>
                </a:extLst>
              </a:tr>
              <a:tr h="370840">
                <a:tc>
                  <a:txBody>
                    <a:bodyPr/>
                    <a:lstStyle/>
                    <a:p>
                      <a:r>
                        <a:rPr lang="en-US" dirty="0"/>
                        <a:t>University</a:t>
                      </a:r>
                      <a:r>
                        <a:rPr lang="en-US" baseline="0" dirty="0"/>
                        <a:t> Store</a:t>
                      </a:r>
                      <a:endParaRPr lang="en-US" dirty="0"/>
                    </a:p>
                  </a:txBody>
                  <a:tcPr>
                    <a:solidFill>
                      <a:srgbClr val="FFC409"/>
                    </a:solidFill>
                  </a:tcPr>
                </a:tc>
                <a:tc>
                  <a:txBody>
                    <a:bodyPr/>
                    <a:lstStyle/>
                    <a:p>
                      <a:pPr algn="ctr"/>
                      <a:r>
                        <a:rPr lang="en-US" dirty="0"/>
                        <a:t>10.7</a:t>
                      </a:r>
                    </a:p>
                  </a:txBody>
                  <a:tcPr>
                    <a:solidFill>
                      <a:srgbClr val="FFC409"/>
                    </a:solidFill>
                  </a:tcPr>
                </a:tc>
                <a:extLst>
                  <a:ext uri="{0D108BD9-81ED-4DB2-BD59-A6C34878D82A}">
                    <a16:rowId xmlns:a16="http://schemas.microsoft.com/office/drawing/2014/main" xmlns="" val="1006878978"/>
                  </a:ext>
                </a:extLst>
              </a:tr>
              <a:tr h="370840">
                <a:tc>
                  <a:txBody>
                    <a:bodyPr/>
                    <a:lstStyle/>
                    <a:p>
                      <a:r>
                        <a:rPr lang="en-US" dirty="0"/>
                        <a:t>WCC</a:t>
                      </a:r>
                    </a:p>
                  </a:txBody>
                  <a:tcPr>
                    <a:solidFill>
                      <a:srgbClr val="FFC409"/>
                    </a:solidFill>
                  </a:tcPr>
                </a:tc>
                <a:tc>
                  <a:txBody>
                    <a:bodyPr/>
                    <a:lstStyle/>
                    <a:p>
                      <a:pPr algn="ctr"/>
                      <a:r>
                        <a:rPr lang="en-US" dirty="0"/>
                        <a:t>2</a:t>
                      </a:r>
                    </a:p>
                  </a:txBody>
                  <a:tcPr>
                    <a:solidFill>
                      <a:srgbClr val="FFC409"/>
                    </a:solidFill>
                  </a:tcPr>
                </a:tc>
                <a:extLst>
                  <a:ext uri="{0D108BD9-81ED-4DB2-BD59-A6C34878D82A}">
                    <a16:rowId xmlns:a16="http://schemas.microsoft.com/office/drawing/2014/main" xmlns="" val="1208691226"/>
                  </a:ext>
                </a:extLst>
              </a:tr>
            </a:tbl>
          </a:graphicData>
        </a:graphic>
      </p:graphicFrame>
      <p:pic>
        <p:nvPicPr>
          <p:cNvPr id="5" name="Picture 4">
            <a:extLst>
              <a:ext uri="{FF2B5EF4-FFF2-40B4-BE49-F238E27FC236}">
                <a16:creationId xmlns:a16="http://schemas.microsoft.com/office/drawing/2014/main" xmlns="" id="{330E7E77-7EDF-EE45-8F23-B7B12A5ED3CE}"/>
              </a:ext>
            </a:extLst>
          </p:cNvPr>
          <p:cNvPicPr>
            <a:picLocks noChangeAspect="1"/>
          </p:cNvPicPr>
          <p:nvPr/>
        </p:nvPicPr>
        <p:blipFill>
          <a:blip r:embed="rId2"/>
          <a:stretch>
            <a:fillRect/>
          </a:stretch>
        </p:blipFill>
        <p:spPr>
          <a:xfrm>
            <a:off x="-10274" y="-81052"/>
            <a:ext cx="14180685" cy="779694"/>
          </a:xfrm>
          <a:prstGeom prst="rect">
            <a:avLst/>
          </a:prstGeom>
        </p:spPr>
      </p:pic>
      <p:pic>
        <p:nvPicPr>
          <p:cNvPr id="6" name="Picture 5">
            <a:extLst>
              <a:ext uri="{FF2B5EF4-FFF2-40B4-BE49-F238E27FC236}">
                <a16:creationId xmlns:a16="http://schemas.microsoft.com/office/drawing/2014/main" xmlns="" id="{7FFB971E-5308-2B47-BBA5-17B94A8A6AC5}"/>
              </a:ext>
            </a:extLst>
          </p:cNvPr>
          <p:cNvPicPr>
            <a:picLocks noChangeAspect="1"/>
          </p:cNvPicPr>
          <p:nvPr/>
        </p:nvPicPr>
        <p:blipFill>
          <a:blip r:embed="rId3"/>
          <a:stretch>
            <a:fillRect/>
          </a:stretch>
        </p:blipFill>
        <p:spPr>
          <a:xfrm>
            <a:off x="-10274" y="6318035"/>
            <a:ext cx="12202274" cy="581061"/>
          </a:xfrm>
          <a:prstGeom prst="rect">
            <a:avLst/>
          </a:prstGeom>
        </p:spPr>
      </p:pic>
      <p:sp>
        <p:nvSpPr>
          <p:cNvPr id="3" name="TextBox 2"/>
          <p:cNvSpPr txBox="1"/>
          <p:nvPr/>
        </p:nvSpPr>
        <p:spPr>
          <a:xfrm>
            <a:off x="1701490" y="5325989"/>
            <a:ext cx="8941420" cy="1200329"/>
          </a:xfrm>
          <a:prstGeom prst="rect">
            <a:avLst/>
          </a:prstGeom>
          <a:noFill/>
        </p:spPr>
        <p:txBody>
          <a:bodyPr wrap="square" rtlCol="0">
            <a:spAutoFit/>
          </a:bodyPr>
          <a:lstStyle/>
          <a:p>
            <a:r>
              <a:rPr lang="en-US" dirty="0"/>
              <a:t>Partial positions are a split cost between departments to aid in efficiency. Business Operations, Marketing &amp; Facilities positions are shared positions between units in the Division. There are also three Grant Funded Positions  - Campus Rec - 1 &amp;  WCC - 2</a:t>
            </a:r>
          </a:p>
          <a:p>
            <a:r>
              <a:rPr lang="en-US" dirty="0"/>
              <a:t>  </a:t>
            </a:r>
          </a:p>
        </p:txBody>
      </p:sp>
      <p:sp>
        <p:nvSpPr>
          <p:cNvPr id="4" name="Slide Number Placeholder 3"/>
          <p:cNvSpPr>
            <a:spLocks noGrp="1"/>
          </p:cNvSpPr>
          <p:nvPr>
            <p:ph type="sldNum" sz="quarter" idx="12"/>
          </p:nvPr>
        </p:nvSpPr>
        <p:spPr/>
        <p:txBody>
          <a:bodyPr/>
          <a:lstStyle/>
          <a:p>
            <a:fld id="{BFB9EE65-4D4E-4B37-B9C9-82795BE3DC2C}" type="slidenum">
              <a:rPr lang="en-US" smtClean="0"/>
              <a:t>12</a:t>
            </a:fld>
            <a:endParaRPr lang="en-US"/>
          </a:p>
        </p:txBody>
      </p:sp>
    </p:spTree>
    <p:extLst>
      <p:ext uri="{BB962C8B-B14F-4D97-AF65-F5344CB8AC3E}">
        <p14:creationId xmlns:p14="http://schemas.microsoft.com/office/powerpoint/2010/main" val="16814189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330E7E77-7EDF-EE45-8F23-B7B12A5ED3CE}"/>
              </a:ext>
            </a:extLst>
          </p:cNvPr>
          <p:cNvPicPr>
            <a:picLocks noChangeAspect="1"/>
          </p:cNvPicPr>
          <p:nvPr/>
        </p:nvPicPr>
        <p:blipFill>
          <a:blip r:embed="rId3"/>
          <a:stretch>
            <a:fillRect/>
          </a:stretch>
        </p:blipFill>
        <p:spPr>
          <a:xfrm>
            <a:off x="-10274" y="-81052"/>
            <a:ext cx="14180685" cy="779694"/>
          </a:xfrm>
          <a:prstGeom prst="rect">
            <a:avLst/>
          </a:prstGeom>
        </p:spPr>
      </p:pic>
      <p:graphicFrame>
        <p:nvGraphicFramePr>
          <p:cNvPr id="5" name="Chart 4"/>
          <p:cNvGraphicFramePr>
            <a:graphicFrameLocks/>
          </p:cNvGraphicFramePr>
          <p:nvPr>
            <p:extLst>
              <p:ext uri="{D42A27DB-BD31-4B8C-83A1-F6EECF244321}">
                <p14:modId xmlns:p14="http://schemas.microsoft.com/office/powerpoint/2010/main" val="2493413095"/>
              </p:ext>
            </p:extLst>
          </p:nvPr>
        </p:nvGraphicFramePr>
        <p:xfrm>
          <a:off x="636158" y="955835"/>
          <a:ext cx="10375553" cy="5919871"/>
        </p:xfrm>
        <a:graphic>
          <a:graphicData uri="http://schemas.openxmlformats.org/drawingml/2006/chart">
            <c:chart xmlns:c="http://schemas.openxmlformats.org/drawingml/2006/chart" xmlns:r="http://schemas.openxmlformats.org/officeDocument/2006/relationships" r:id="rId4"/>
          </a:graphicData>
        </a:graphic>
      </p:graphicFrame>
      <p:sp>
        <p:nvSpPr>
          <p:cNvPr id="2" name="Slide Number Placeholder 1"/>
          <p:cNvSpPr>
            <a:spLocks noGrp="1"/>
          </p:cNvSpPr>
          <p:nvPr>
            <p:ph type="sldNum" sz="quarter" idx="12"/>
          </p:nvPr>
        </p:nvSpPr>
        <p:spPr/>
        <p:txBody>
          <a:bodyPr/>
          <a:lstStyle/>
          <a:p>
            <a:fld id="{BFB9EE65-4D4E-4B37-B9C9-82795BE3DC2C}" type="slidenum">
              <a:rPr lang="en-US" smtClean="0"/>
              <a:t>13</a:t>
            </a:fld>
            <a:endParaRPr lang="en-US"/>
          </a:p>
        </p:txBody>
      </p:sp>
    </p:spTree>
    <p:extLst>
      <p:ext uri="{BB962C8B-B14F-4D97-AF65-F5344CB8AC3E}">
        <p14:creationId xmlns:p14="http://schemas.microsoft.com/office/powerpoint/2010/main" val="39937158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
            </a:r>
            <a:br>
              <a:rPr lang="en-US" dirty="0"/>
            </a:br>
            <a:r>
              <a:rPr lang="en-US" sz="4000" b="1" dirty="0"/>
              <a:t>3 Year Outlook of Future Funding Considerations &amp; Biennium Legislative Requests</a:t>
            </a:r>
            <a:endParaRPr lang="en-US" b="1" dirty="0"/>
          </a:p>
        </p:txBody>
      </p:sp>
      <p:sp>
        <p:nvSpPr>
          <p:cNvPr id="3" name="Content Placeholder 2"/>
          <p:cNvSpPr>
            <a:spLocks noGrp="1"/>
          </p:cNvSpPr>
          <p:nvPr>
            <p:ph idx="1"/>
          </p:nvPr>
        </p:nvSpPr>
        <p:spPr>
          <a:xfrm>
            <a:off x="838200" y="1825625"/>
            <a:ext cx="10515600" cy="4790328"/>
          </a:xfrm>
        </p:spPr>
        <p:txBody>
          <a:bodyPr>
            <a:normAutofit/>
          </a:bodyPr>
          <a:lstStyle/>
          <a:p>
            <a:endParaRPr lang="en-US" dirty="0"/>
          </a:p>
          <a:p>
            <a:r>
              <a:rPr lang="en-US" dirty="0"/>
              <a:t>New Housing &amp; Dining</a:t>
            </a:r>
          </a:p>
          <a:p>
            <a:endParaRPr lang="en-US" dirty="0"/>
          </a:p>
          <a:p>
            <a:r>
              <a:rPr lang="en-US" dirty="0"/>
              <a:t>Union Remodel, Dining &amp; Engagement</a:t>
            </a:r>
          </a:p>
          <a:p>
            <a:pPr lvl="1"/>
            <a:r>
              <a:rPr lang="en-US" dirty="0"/>
              <a:t>Additional Dining</a:t>
            </a:r>
          </a:p>
          <a:p>
            <a:pPr lvl="1"/>
            <a:r>
              <a:rPr lang="en-US" dirty="0"/>
              <a:t>Expanded student programing and engagement space</a:t>
            </a:r>
          </a:p>
          <a:p>
            <a:pPr lvl="1"/>
            <a:r>
              <a:rPr lang="en-US" dirty="0"/>
              <a:t>Co-locate Student Health Service and University Counseling Service</a:t>
            </a:r>
          </a:p>
          <a:p>
            <a:pPr marL="457200" lvl="1" indent="0">
              <a:buNone/>
            </a:pPr>
            <a:endParaRPr lang="en-US" dirty="0"/>
          </a:p>
          <a:p>
            <a:r>
              <a:rPr lang="en-US" dirty="0"/>
              <a:t>Testing Center - $250K</a:t>
            </a:r>
          </a:p>
          <a:p>
            <a:r>
              <a:rPr lang="en-US" dirty="0"/>
              <a:t>Payoff Bison Run Debt – approx. -$14M</a:t>
            </a:r>
          </a:p>
        </p:txBody>
      </p:sp>
      <p:pic>
        <p:nvPicPr>
          <p:cNvPr id="4" name="Picture 3">
            <a:extLst>
              <a:ext uri="{FF2B5EF4-FFF2-40B4-BE49-F238E27FC236}">
                <a16:creationId xmlns:a16="http://schemas.microsoft.com/office/drawing/2014/main" xmlns="" id="{330E7E77-7EDF-EE45-8F23-B7B12A5ED3CE}"/>
              </a:ext>
            </a:extLst>
          </p:cNvPr>
          <p:cNvPicPr>
            <a:picLocks noChangeAspect="1"/>
          </p:cNvPicPr>
          <p:nvPr/>
        </p:nvPicPr>
        <p:blipFill>
          <a:blip r:embed="rId3"/>
          <a:stretch>
            <a:fillRect/>
          </a:stretch>
        </p:blipFill>
        <p:spPr>
          <a:xfrm>
            <a:off x="-10274" y="-81052"/>
            <a:ext cx="14180685" cy="779694"/>
          </a:xfrm>
          <a:prstGeom prst="rect">
            <a:avLst/>
          </a:prstGeom>
        </p:spPr>
      </p:pic>
      <p:sp>
        <p:nvSpPr>
          <p:cNvPr id="5" name="Slide Number Placeholder 4"/>
          <p:cNvSpPr>
            <a:spLocks noGrp="1"/>
          </p:cNvSpPr>
          <p:nvPr>
            <p:ph type="sldNum" sz="quarter" idx="12"/>
          </p:nvPr>
        </p:nvSpPr>
        <p:spPr/>
        <p:txBody>
          <a:bodyPr/>
          <a:lstStyle/>
          <a:p>
            <a:fld id="{BFB9EE65-4D4E-4B37-B9C9-82795BE3DC2C}" type="slidenum">
              <a:rPr lang="en-US" smtClean="0"/>
              <a:t>14</a:t>
            </a:fld>
            <a:endParaRPr lang="en-US"/>
          </a:p>
        </p:txBody>
      </p:sp>
    </p:spTree>
    <p:extLst>
      <p:ext uri="{BB962C8B-B14F-4D97-AF65-F5344CB8AC3E}">
        <p14:creationId xmlns:p14="http://schemas.microsoft.com/office/powerpoint/2010/main" val="1674053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
            </a:r>
            <a:br>
              <a:rPr lang="en-US" sz="4000" dirty="0"/>
            </a:br>
            <a:r>
              <a:rPr lang="en-US" sz="4000" b="1" dirty="0"/>
              <a:t>Space allocation needs &amp; quality of space issues </a:t>
            </a:r>
            <a:r>
              <a:rPr lang="en-US" b="1" dirty="0"/>
              <a:t/>
            </a:r>
            <a:br>
              <a:rPr lang="en-US" b="1" dirty="0"/>
            </a:br>
            <a:endParaRPr lang="en-US" b="1" dirty="0"/>
          </a:p>
        </p:txBody>
      </p:sp>
      <p:sp>
        <p:nvSpPr>
          <p:cNvPr id="4" name="Content Placeholder 3"/>
          <p:cNvSpPr>
            <a:spLocks noGrp="1"/>
          </p:cNvSpPr>
          <p:nvPr>
            <p:ph idx="1"/>
          </p:nvPr>
        </p:nvSpPr>
        <p:spPr>
          <a:xfrm>
            <a:off x="838200" y="1344706"/>
            <a:ext cx="10515600" cy="4832257"/>
          </a:xfrm>
        </p:spPr>
        <p:txBody>
          <a:bodyPr>
            <a:normAutofit fontScale="92500" lnSpcReduction="20000"/>
          </a:bodyPr>
          <a:lstStyle/>
          <a:p>
            <a:pPr marL="0" indent="0">
              <a:buNone/>
            </a:pPr>
            <a:endParaRPr lang="en-US" b="1" dirty="0">
              <a:solidFill>
                <a:srgbClr val="663300"/>
              </a:solidFill>
            </a:endParaRPr>
          </a:p>
          <a:p>
            <a:pPr marL="0" indent="0">
              <a:buNone/>
            </a:pPr>
            <a:r>
              <a:rPr lang="en-US" b="1" dirty="0">
                <a:solidFill>
                  <a:srgbClr val="663300"/>
                </a:solidFill>
              </a:rPr>
              <a:t>Needs:</a:t>
            </a:r>
          </a:p>
          <a:p>
            <a:pPr marL="0" lvl="0" indent="0">
              <a:buNone/>
            </a:pPr>
            <a:r>
              <a:rPr lang="en-US" sz="2400" dirty="0"/>
              <a:t>Many of the departments within Student Affairs are operating within dated facilities. </a:t>
            </a:r>
          </a:p>
          <a:p>
            <a:pPr marL="0" lvl="0" indent="0">
              <a:buNone/>
            </a:pPr>
            <a:r>
              <a:rPr lang="en-US" sz="2400" dirty="0"/>
              <a:t>Knight Hall:</a:t>
            </a:r>
          </a:p>
          <a:p>
            <a:r>
              <a:rPr lang="en-US" sz="2400" dirty="0"/>
              <a:t>Counseling Center regarding secondary egress for safety,</a:t>
            </a:r>
          </a:p>
          <a:p>
            <a:r>
              <a:rPr lang="en-US" sz="2400" dirty="0"/>
              <a:t>Disability Support Services testing is done in the basement of Knight Hall, which is not temperature controlled and has a limited capacity of 22 students being served at one time.</a:t>
            </a:r>
          </a:p>
          <a:p>
            <a:pPr marL="0" indent="0">
              <a:buNone/>
            </a:pPr>
            <a:r>
              <a:rPr lang="en-US" sz="2400" dirty="0"/>
              <a:t>Student Health Services Building:</a:t>
            </a:r>
          </a:p>
          <a:p>
            <a:r>
              <a:rPr lang="en-US" sz="2400" dirty="0"/>
              <a:t>The Student Health team functions in a hall that is outdated with older equipment, </a:t>
            </a:r>
          </a:p>
          <a:p>
            <a:pPr marL="0" indent="0">
              <a:buNone/>
            </a:pPr>
            <a:r>
              <a:rPr lang="en-US" sz="2400" dirty="0"/>
              <a:t>Union:</a:t>
            </a:r>
          </a:p>
          <a:p>
            <a:r>
              <a:rPr lang="en-US" sz="2400" dirty="0"/>
              <a:t>Multiple departments located within the Wyoming Union. There have been multiple recent Union visioning studies but sufficient funding has not been allocated to provide essential maintenance and needed construction updates. At this time, </a:t>
            </a:r>
            <a:endParaRPr lang="en-US" dirty="0"/>
          </a:p>
        </p:txBody>
      </p:sp>
      <p:pic>
        <p:nvPicPr>
          <p:cNvPr id="5" name="Picture 4">
            <a:extLst>
              <a:ext uri="{FF2B5EF4-FFF2-40B4-BE49-F238E27FC236}">
                <a16:creationId xmlns:a16="http://schemas.microsoft.com/office/drawing/2014/main" xmlns="" id="{330E7E77-7EDF-EE45-8F23-B7B12A5ED3CE}"/>
              </a:ext>
            </a:extLst>
          </p:cNvPr>
          <p:cNvPicPr>
            <a:picLocks noChangeAspect="1"/>
          </p:cNvPicPr>
          <p:nvPr/>
        </p:nvPicPr>
        <p:blipFill>
          <a:blip r:embed="rId2"/>
          <a:stretch>
            <a:fillRect/>
          </a:stretch>
        </p:blipFill>
        <p:spPr>
          <a:xfrm>
            <a:off x="-10274" y="-88404"/>
            <a:ext cx="14180685" cy="779694"/>
          </a:xfrm>
          <a:prstGeom prst="rect">
            <a:avLst/>
          </a:prstGeom>
        </p:spPr>
      </p:pic>
      <p:pic>
        <p:nvPicPr>
          <p:cNvPr id="6" name="Picture 5">
            <a:extLst>
              <a:ext uri="{FF2B5EF4-FFF2-40B4-BE49-F238E27FC236}">
                <a16:creationId xmlns:a16="http://schemas.microsoft.com/office/drawing/2014/main" xmlns="" id="{7FFB971E-5308-2B47-BBA5-17B94A8A6AC5}"/>
              </a:ext>
            </a:extLst>
          </p:cNvPr>
          <p:cNvPicPr>
            <a:picLocks noChangeAspect="1"/>
          </p:cNvPicPr>
          <p:nvPr/>
        </p:nvPicPr>
        <p:blipFill>
          <a:blip r:embed="rId3"/>
          <a:stretch>
            <a:fillRect/>
          </a:stretch>
        </p:blipFill>
        <p:spPr>
          <a:xfrm>
            <a:off x="-10274" y="6318035"/>
            <a:ext cx="12202274" cy="581061"/>
          </a:xfrm>
          <a:prstGeom prst="rect">
            <a:avLst/>
          </a:prstGeom>
        </p:spPr>
      </p:pic>
      <p:sp>
        <p:nvSpPr>
          <p:cNvPr id="3" name="Slide Number Placeholder 2"/>
          <p:cNvSpPr>
            <a:spLocks noGrp="1"/>
          </p:cNvSpPr>
          <p:nvPr>
            <p:ph type="sldNum" sz="quarter" idx="12"/>
          </p:nvPr>
        </p:nvSpPr>
        <p:spPr/>
        <p:txBody>
          <a:bodyPr/>
          <a:lstStyle/>
          <a:p>
            <a:fld id="{BFB9EE65-4D4E-4B37-B9C9-82795BE3DC2C}" type="slidenum">
              <a:rPr lang="en-US" smtClean="0"/>
              <a:t>15</a:t>
            </a:fld>
            <a:endParaRPr lang="en-US"/>
          </a:p>
        </p:txBody>
      </p:sp>
    </p:spTree>
    <p:extLst>
      <p:ext uri="{BB962C8B-B14F-4D97-AF65-F5344CB8AC3E}">
        <p14:creationId xmlns:p14="http://schemas.microsoft.com/office/powerpoint/2010/main" val="3717991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
            </a:r>
            <a:br>
              <a:rPr lang="en-US" sz="4000" dirty="0"/>
            </a:br>
            <a:r>
              <a:rPr lang="en-US" sz="4000" b="1" dirty="0"/>
              <a:t>Division of Student Affairs</a:t>
            </a:r>
            <a:r>
              <a:rPr lang="en-US" b="1" dirty="0"/>
              <a:t/>
            </a:r>
            <a:br>
              <a:rPr lang="en-US" b="1" dirty="0"/>
            </a:br>
            <a:endParaRPr lang="en-US" b="1" dirty="0"/>
          </a:p>
        </p:txBody>
      </p:sp>
      <p:sp>
        <p:nvSpPr>
          <p:cNvPr id="4" name="Content Placeholder 3"/>
          <p:cNvSpPr>
            <a:spLocks noGrp="1"/>
          </p:cNvSpPr>
          <p:nvPr>
            <p:ph idx="1"/>
          </p:nvPr>
        </p:nvSpPr>
        <p:spPr>
          <a:xfrm>
            <a:off x="838200" y="1116106"/>
            <a:ext cx="10515600" cy="5060857"/>
          </a:xfrm>
        </p:spPr>
        <p:txBody>
          <a:bodyPr>
            <a:normAutofit fontScale="92500" lnSpcReduction="20000"/>
          </a:bodyPr>
          <a:lstStyle/>
          <a:p>
            <a:pPr marL="0" indent="0">
              <a:buNone/>
            </a:pPr>
            <a:endParaRPr lang="en-US" b="1" dirty="0">
              <a:solidFill>
                <a:srgbClr val="663300"/>
              </a:solidFill>
            </a:endParaRPr>
          </a:p>
          <a:p>
            <a:pPr marL="0" indent="0">
              <a:buNone/>
            </a:pPr>
            <a:r>
              <a:rPr lang="en-US" b="1" dirty="0">
                <a:solidFill>
                  <a:srgbClr val="663300"/>
                </a:solidFill>
              </a:rPr>
              <a:t>Vision:</a:t>
            </a:r>
          </a:p>
          <a:p>
            <a:pPr marL="0" indent="0">
              <a:buNone/>
            </a:pPr>
            <a:r>
              <a:rPr lang="en-US" sz="2400" dirty="0"/>
              <a:t>To promote student success through engagement, holistic wellness, and providing excellent student-centered services.</a:t>
            </a:r>
          </a:p>
          <a:p>
            <a:pPr marL="0" indent="0">
              <a:buNone/>
            </a:pPr>
            <a:r>
              <a:rPr lang="en-US" b="1" dirty="0">
                <a:solidFill>
                  <a:srgbClr val="663300"/>
                </a:solidFill>
              </a:rPr>
              <a:t>Mission</a:t>
            </a:r>
            <a:r>
              <a:rPr lang="en-US" dirty="0"/>
              <a:t>:</a:t>
            </a:r>
          </a:p>
          <a:p>
            <a:pPr marL="0" indent="0">
              <a:buNone/>
            </a:pPr>
            <a:r>
              <a:rPr lang="en-US" sz="2400" dirty="0"/>
              <a:t>To advance the student success agenda of the University of Wyoming, we will</a:t>
            </a:r>
            <a:r>
              <a:rPr lang="en-US" dirty="0"/>
              <a:t>:</a:t>
            </a:r>
          </a:p>
          <a:p>
            <a:pPr lvl="1"/>
            <a:r>
              <a:rPr lang="en-US" sz="2200" dirty="0"/>
              <a:t>Provide safe, comfortable, affordable and physically and programmatically appealing housing and dining programs to students living on campus;</a:t>
            </a:r>
          </a:p>
          <a:p>
            <a:pPr lvl="1"/>
            <a:r>
              <a:rPr lang="en-US" sz="2200" dirty="0"/>
              <a:t>Provide integrated wellnesses service to address physical and behavioral health;</a:t>
            </a:r>
          </a:p>
          <a:p>
            <a:pPr lvl="1"/>
            <a:r>
              <a:rPr lang="en-US" sz="2200" dirty="0"/>
              <a:t>Hold students accountable for their choices and actions; refer students to appropriate resource on and off-campus;</a:t>
            </a:r>
          </a:p>
          <a:p>
            <a:pPr lvl="1"/>
            <a:r>
              <a:rPr lang="en-US" sz="2200" dirty="0"/>
              <a:t>Engage students in leadership opportunities; social justice activities; provide educational, social, and entertaining programs and events;</a:t>
            </a:r>
          </a:p>
          <a:p>
            <a:pPr lvl="1"/>
            <a:r>
              <a:rPr lang="en-US" sz="2200" dirty="0"/>
              <a:t>Foster opportunities for students to provide feedback to the university and participate in shared governance; </a:t>
            </a:r>
          </a:p>
          <a:p>
            <a:pPr lvl="1"/>
            <a:r>
              <a:rPr lang="en-US" sz="2200" dirty="0"/>
              <a:t>Provide alumni and parents opportunities to be active in the UW Community;</a:t>
            </a:r>
          </a:p>
          <a:p>
            <a:pPr marL="0" indent="0">
              <a:buNone/>
            </a:pPr>
            <a:endParaRPr lang="en-US" dirty="0"/>
          </a:p>
        </p:txBody>
      </p:sp>
      <p:pic>
        <p:nvPicPr>
          <p:cNvPr id="5" name="Picture 4">
            <a:extLst>
              <a:ext uri="{FF2B5EF4-FFF2-40B4-BE49-F238E27FC236}">
                <a16:creationId xmlns:a16="http://schemas.microsoft.com/office/drawing/2014/main" xmlns="" id="{330E7E77-7EDF-EE45-8F23-B7B12A5ED3CE}"/>
              </a:ext>
            </a:extLst>
          </p:cNvPr>
          <p:cNvPicPr>
            <a:picLocks noChangeAspect="1"/>
          </p:cNvPicPr>
          <p:nvPr/>
        </p:nvPicPr>
        <p:blipFill>
          <a:blip r:embed="rId2"/>
          <a:stretch>
            <a:fillRect/>
          </a:stretch>
        </p:blipFill>
        <p:spPr>
          <a:xfrm>
            <a:off x="-10274" y="-88404"/>
            <a:ext cx="14180685" cy="779694"/>
          </a:xfrm>
          <a:prstGeom prst="rect">
            <a:avLst/>
          </a:prstGeom>
        </p:spPr>
      </p:pic>
      <p:pic>
        <p:nvPicPr>
          <p:cNvPr id="6" name="Picture 5">
            <a:extLst>
              <a:ext uri="{FF2B5EF4-FFF2-40B4-BE49-F238E27FC236}">
                <a16:creationId xmlns:a16="http://schemas.microsoft.com/office/drawing/2014/main" xmlns="" id="{7FFB971E-5308-2B47-BBA5-17B94A8A6AC5}"/>
              </a:ext>
            </a:extLst>
          </p:cNvPr>
          <p:cNvPicPr>
            <a:picLocks noChangeAspect="1"/>
          </p:cNvPicPr>
          <p:nvPr/>
        </p:nvPicPr>
        <p:blipFill>
          <a:blip r:embed="rId3"/>
          <a:stretch>
            <a:fillRect/>
          </a:stretch>
        </p:blipFill>
        <p:spPr>
          <a:xfrm>
            <a:off x="-10274" y="6318035"/>
            <a:ext cx="12202274" cy="581061"/>
          </a:xfrm>
          <a:prstGeom prst="rect">
            <a:avLst/>
          </a:prstGeom>
        </p:spPr>
      </p:pic>
      <p:sp>
        <p:nvSpPr>
          <p:cNvPr id="3" name="Slide Number Placeholder 2"/>
          <p:cNvSpPr>
            <a:spLocks noGrp="1"/>
          </p:cNvSpPr>
          <p:nvPr>
            <p:ph type="sldNum" sz="quarter" idx="12"/>
          </p:nvPr>
        </p:nvSpPr>
        <p:spPr/>
        <p:txBody>
          <a:bodyPr/>
          <a:lstStyle/>
          <a:p>
            <a:fld id="{BFB9EE65-4D4E-4B37-B9C9-82795BE3DC2C}" type="slidenum">
              <a:rPr lang="en-US" smtClean="0"/>
              <a:t>2</a:t>
            </a:fld>
            <a:endParaRPr lang="en-US"/>
          </a:p>
        </p:txBody>
      </p:sp>
    </p:spTree>
    <p:extLst>
      <p:ext uri="{BB962C8B-B14F-4D97-AF65-F5344CB8AC3E}">
        <p14:creationId xmlns:p14="http://schemas.microsoft.com/office/powerpoint/2010/main" val="671039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2695" y="365125"/>
            <a:ext cx="10515600" cy="1325563"/>
          </a:xfrm>
        </p:spPr>
        <p:txBody>
          <a:bodyPr>
            <a:normAutofit fontScale="90000"/>
          </a:bodyPr>
          <a:lstStyle/>
          <a:p>
            <a:r>
              <a:rPr lang="en-US" sz="4000" dirty="0"/>
              <a:t/>
            </a:r>
            <a:br>
              <a:rPr lang="en-US" sz="4000" dirty="0"/>
            </a:br>
            <a:r>
              <a:rPr lang="en-US" sz="4000" b="1" dirty="0"/>
              <a:t>Assessment of Division of Student Affairs</a:t>
            </a:r>
            <a:r>
              <a:rPr lang="en-US" b="1" dirty="0"/>
              <a:t/>
            </a:r>
            <a:br>
              <a:rPr lang="en-US" b="1" dirty="0"/>
            </a:br>
            <a:endParaRPr lang="en-US" b="1" dirty="0"/>
          </a:p>
        </p:txBody>
      </p:sp>
      <p:sp>
        <p:nvSpPr>
          <p:cNvPr id="4" name="Content Placeholder 3"/>
          <p:cNvSpPr>
            <a:spLocks noGrp="1"/>
          </p:cNvSpPr>
          <p:nvPr>
            <p:ph idx="1"/>
          </p:nvPr>
        </p:nvSpPr>
        <p:spPr>
          <a:xfrm>
            <a:off x="430305" y="1144820"/>
            <a:ext cx="11313459" cy="5173216"/>
          </a:xfrm>
        </p:spPr>
        <p:txBody>
          <a:bodyPr>
            <a:normAutofit fontScale="47500" lnSpcReduction="20000"/>
          </a:bodyPr>
          <a:lstStyle/>
          <a:p>
            <a:pPr marL="0" indent="0">
              <a:buNone/>
            </a:pPr>
            <a:endParaRPr lang="en-US" b="1" dirty="0">
              <a:solidFill>
                <a:srgbClr val="663300"/>
              </a:solidFill>
            </a:endParaRPr>
          </a:p>
          <a:p>
            <a:pPr marL="0" indent="0">
              <a:buNone/>
            </a:pPr>
            <a:r>
              <a:rPr lang="en-US" sz="3900" b="1" dirty="0">
                <a:solidFill>
                  <a:srgbClr val="663300"/>
                </a:solidFill>
              </a:rPr>
              <a:t>Strengths: </a:t>
            </a:r>
          </a:p>
          <a:p>
            <a:pPr marL="0" indent="0">
              <a:buNone/>
            </a:pPr>
            <a:r>
              <a:rPr lang="en-US" sz="3900" b="1" dirty="0"/>
              <a:t>The Division of Student Affairs (</a:t>
            </a:r>
            <a:r>
              <a:rPr lang="en-US" sz="3900" b="1" dirty="0" err="1"/>
              <a:t>DoSA</a:t>
            </a:r>
            <a:r>
              <a:rPr lang="en-US" sz="3900" b="1" dirty="0"/>
              <a:t>) excels at collaboration within the University and throughout the state. </a:t>
            </a:r>
          </a:p>
          <a:p>
            <a:r>
              <a:rPr lang="en-US" sz="3900" dirty="0"/>
              <a:t>As an example, Residence Life has created an extensive Living Learning Community program within the Residence Halls by working closely with multiple partners across Academic Affairs. There are currently fourteen Freshman Interest Groups (FIG) with additional ideas for new groups each year. All groups are supported by a faculty member and the team within the Learning Resource Network. </a:t>
            </a:r>
          </a:p>
          <a:p>
            <a:pPr marL="0" indent="0">
              <a:buNone/>
            </a:pPr>
            <a:r>
              <a:rPr lang="en-US" sz="3900" b="1" dirty="0"/>
              <a:t>Student Affairs is known to be service oriented, flexible, high quality performers, attentive to others’ needs, creative, and committed to a job well done. </a:t>
            </a:r>
          </a:p>
          <a:p>
            <a:r>
              <a:rPr lang="en-US" sz="3900" dirty="0"/>
              <a:t>These qualities were evident as UW responded to COVID-19 challenges. Dr. </a:t>
            </a:r>
            <a:r>
              <a:rPr lang="en-US" sz="3900" dirty="0" err="1"/>
              <a:t>Nycole</a:t>
            </a:r>
            <a:r>
              <a:rPr lang="en-US" sz="3900" dirty="0"/>
              <a:t> Courtney put her crisis management and counseling skills to work taking on the University’s COVID-19 hotline. Residence Life arranged a plan to provide isolated housing for affected students and employees. Dining completely reorganized their food delivery methods to provide for the necessary social distancing, and members across Student Affairs willingly changed their job duties to ensure needs were being met far and wide. </a:t>
            </a:r>
          </a:p>
          <a:p>
            <a:pPr marL="0" indent="0">
              <a:buNone/>
            </a:pPr>
            <a:r>
              <a:rPr lang="en-US" sz="3900" b="1" dirty="0" err="1"/>
              <a:t>DoSA</a:t>
            </a:r>
            <a:r>
              <a:rPr lang="en-US" sz="3900" b="1" dirty="0"/>
              <a:t> is deeply committed to student development. </a:t>
            </a:r>
          </a:p>
          <a:p>
            <a:r>
              <a:rPr lang="en-US" sz="3900" dirty="0"/>
              <a:t>At every level of operation, we value creating rich student engagement experiences, and providing unbelievable out-of-class learning opportunities that compliment students’ curricular learning goals. This has been beautifully demonstrated by the Multicultural Affairs team with their creation and implementation of identity-based affinity spaces, deemed our Student Circles, as they support our students of color and students who identify as LGBTQIA.</a:t>
            </a:r>
          </a:p>
        </p:txBody>
      </p:sp>
      <p:pic>
        <p:nvPicPr>
          <p:cNvPr id="5" name="Picture 4">
            <a:extLst>
              <a:ext uri="{FF2B5EF4-FFF2-40B4-BE49-F238E27FC236}">
                <a16:creationId xmlns:a16="http://schemas.microsoft.com/office/drawing/2014/main" xmlns="" id="{330E7E77-7EDF-EE45-8F23-B7B12A5ED3CE}"/>
              </a:ext>
            </a:extLst>
          </p:cNvPr>
          <p:cNvPicPr>
            <a:picLocks noChangeAspect="1"/>
          </p:cNvPicPr>
          <p:nvPr/>
        </p:nvPicPr>
        <p:blipFill>
          <a:blip r:embed="rId3"/>
          <a:stretch>
            <a:fillRect/>
          </a:stretch>
        </p:blipFill>
        <p:spPr>
          <a:xfrm>
            <a:off x="-10274" y="-88404"/>
            <a:ext cx="14180685" cy="779694"/>
          </a:xfrm>
          <a:prstGeom prst="rect">
            <a:avLst/>
          </a:prstGeom>
        </p:spPr>
      </p:pic>
      <p:sp>
        <p:nvSpPr>
          <p:cNvPr id="3" name="Slide Number Placeholder 2"/>
          <p:cNvSpPr>
            <a:spLocks noGrp="1"/>
          </p:cNvSpPr>
          <p:nvPr>
            <p:ph type="sldNum" sz="quarter" idx="12"/>
          </p:nvPr>
        </p:nvSpPr>
        <p:spPr/>
        <p:txBody>
          <a:bodyPr/>
          <a:lstStyle/>
          <a:p>
            <a:fld id="{BFB9EE65-4D4E-4B37-B9C9-82795BE3DC2C}" type="slidenum">
              <a:rPr lang="en-US" smtClean="0"/>
              <a:t>3</a:t>
            </a:fld>
            <a:endParaRPr lang="en-US"/>
          </a:p>
        </p:txBody>
      </p:sp>
    </p:spTree>
    <p:extLst>
      <p:ext uri="{BB962C8B-B14F-4D97-AF65-F5344CB8AC3E}">
        <p14:creationId xmlns:p14="http://schemas.microsoft.com/office/powerpoint/2010/main" val="979486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
            </a:r>
            <a:br>
              <a:rPr lang="en-US" sz="4000" dirty="0"/>
            </a:br>
            <a:r>
              <a:rPr lang="en-US" sz="4000" b="1" dirty="0"/>
              <a:t>Assessment of Division of Student Affairs</a:t>
            </a:r>
            <a:r>
              <a:rPr lang="en-US" b="1" dirty="0"/>
              <a:t/>
            </a:r>
            <a:br>
              <a:rPr lang="en-US" b="1" dirty="0"/>
            </a:br>
            <a:endParaRPr lang="en-US" b="1" dirty="0"/>
          </a:p>
        </p:txBody>
      </p:sp>
      <p:sp>
        <p:nvSpPr>
          <p:cNvPr id="4" name="Content Placeholder 3"/>
          <p:cNvSpPr>
            <a:spLocks noGrp="1"/>
          </p:cNvSpPr>
          <p:nvPr>
            <p:ph idx="1"/>
          </p:nvPr>
        </p:nvSpPr>
        <p:spPr>
          <a:xfrm>
            <a:off x="457200" y="1344706"/>
            <a:ext cx="11292840" cy="4832257"/>
          </a:xfrm>
        </p:spPr>
        <p:txBody>
          <a:bodyPr>
            <a:normAutofit fontScale="47500" lnSpcReduction="20000"/>
          </a:bodyPr>
          <a:lstStyle/>
          <a:p>
            <a:pPr marL="0" indent="0">
              <a:buNone/>
            </a:pPr>
            <a:endParaRPr lang="en-US" sz="3200" b="1" dirty="0">
              <a:solidFill>
                <a:srgbClr val="663300"/>
              </a:solidFill>
            </a:endParaRPr>
          </a:p>
          <a:p>
            <a:pPr marL="0" indent="0">
              <a:buNone/>
            </a:pPr>
            <a:r>
              <a:rPr lang="en-US" sz="4000" b="1" dirty="0">
                <a:solidFill>
                  <a:srgbClr val="663300"/>
                </a:solidFill>
              </a:rPr>
              <a:t>Challenges: </a:t>
            </a:r>
          </a:p>
          <a:p>
            <a:pPr lvl="0"/>
            <a:r>
              <a:rPr lang="en-US" sz="4000" dirty="0"/>
              <a:t>Lack of competitive salaries which negatively impact staff recruitment and retention. </a:t>
            </a:r>
          </a:p>
          <a:p>
            <a:pPr lvl="0"/>
            <a:r>
              <a:rPr lang="en-US" sz="4000" dirty="0"/>
              <a:t>Lack of shared data across the university that hinders the ability to make data-informed decisions. This is a university-wide issue given limited leadership that drives the agenda on moving towards data integration and sharing. </a:t>
            </a:r>
          </a:p>
          <a:p>
            <a:pPr lvl="0"/>
            <a:r>
              <a:rPr lang="en-US" sz="4000" dirty="0"/>
              <a:t>Limited community space for student engagement in the residence hall community, both interior and exterior. </a:t>
            </a:r>
          </a:p>
          <a:p>
            <a:pPr lvl="0"/>
            <a:r>
              <a:rPr lang="en-US" sz="4000" dirty="0"/>
              <a:t>Dated first-year residence halls. This has been noted as one of the weaknesses in student recruitment at UW for over a decade. </a:t>
            </a:r>
          </a:p>
          <a:p>
            <a:pPr lvl="0"/>
            <a:r>
              <a:rPr lang="en-US" sz="4000" dirty="0"/>
              <a:t>Human Resources hiring process is slow and cumbersome, which often results in candidates dropping out of the search prior to hire.  </a:t>
            </a:r>
          </a:p>
          <a:p>
            <a:pPr lvl="0"/>
            <a:r>
              <a:rPr lang="en-US" sz="4000" dirty="0"/>
              <a:t>Wyoming Conservation Corps is aware of risks to maintaining funding year to year and the impact of Montana Conversation Corps working in Wyoming. </a:t>
            </a:r>
          </a:p>
          <a:p>
            <a:pPr lvl="0"/>
            <a:r>
              <a:rPr lang="en-US" sz="4000" dirty="0"/>
              <a:t>University Store is not considered a “local” or Wyoming vendor, leaving them unable to bid or provide product and services to campus. </a:t>
            </a:r>
          </a:p>
          <a:p>
            <a:pPr lvl="0"/>
            <a:r>
              <a:rPr lang="en-US" sz="4000" dirty="0"/>
              <a:t>Alumni Association membership revenue model is hard to keep relevant in the changing demographics of the alumni base. </a:t>
            </a:r>
          </a:p>
          <a:p>
            <a:pPr marL="0" indent="0">
              <a:buNone/>
            </a:pPr>
            <a:endParaRPr lang="en-US" dirty="0"/>
          </a:p>
        </p:txBody>
      </p:sp>
      <p:pic>
        <p:nvPicPr>
          <p:cNvPr id="5" name="Picture 4">
            <a:extLst>
              <a:ext uri="{FF2B5EF4-FFF2-40B4-BE49-F238E27FC236}">
                <a16:creationId xmlns:a16="http://schemas.microsoft.com/office/drawing/2014/main" xmlns="" id="{330E7E77-7EDF-EE45-8F23-B7B12A5ED3CE}"/>
              </a:ext>
            </a:extLst>
          </p:cNvPr>
          <p:cNvPicPr>
            <a:picLocks noChangeAspect="1"/>
          </p:cNvPicPr>
          <p:nvPr/>
        </p:nvPicPr>
        <p:blipFill>
          <a:blip r:embed="rId2"/>
          <a:stretch>
            <a:fillRect/>
          </a:stretch>
        </p:blipFill>
        <p:spPr>
          <a:xfrm>
            <a:off x="-10274" y="-88404"/>
            <a:ext cx="14180685" cy="779694"/>
          </a:xfrm>
          <a:prstGeom prst="rect">
            <a:avLst/>
          </a:prstGeom>
        </p:spPr>
      </p:pic>
      <p:sp>
        <p:nvSpPr>
          <p:cNvPr id="3" name="Slide Number Placeholder 2"/>
          <p:cNvSpPr>
            <a:spLocks noGrp="1"/>
          </p:cNvSpPr>
          <p:nvPr>
            <p:ph type="sldNum" sz="quarter" idx="12"/>
          </p:nvPr>
        </p:nvSpPr>
        <p:spPr/>
        <p:txBody>
          <a:bodyPr/>
          <a:lstStyle/>
          <a:p>
            <a:fld id="{BFB9EE65-4D4E-4B37-B9C9-82795BE3DC2C}" type="slidenum">
              <a:rPr lang="en-US" smtClean="0"/>
              <a:t>4</a:t>
            </a:fld>
            <a:endParaRPr lang="en-US"/>
          </a:p>
        </p:txBody>
      </p:sp>
    </p:spTree>
    <p:extLst>
      <p:ext uri="{BB962C8B-B14F-4D97-AF65-F5344CB8AC3E}">
        <p14:creationId xmlns:p14="http://schemas.microsoft.com/office/powerpoint/2010/main" val="1276090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2480" y="215312"/>
            <a:ext cx="10515600" cy="1325563"/>
          </a:xfrm>
        </p:spPr>
        <p:txBody>
          <a:bodyPr>
            <a:normAutofit fontScale="90000"/>
          </a:bodyPr>
          <a:lstStyle/>
          <a:p>
            <a:r>
              <a:rPr lang="en-US" sz="4000" dirty="0"/>
              <a:t/>
            </a:r>
            <a:br>
              <a:rPr lang="en-US" sz="4000" dirty="0"/>
            </a:br>
            <a:r>
              <a:rPr lang="en-US" sz="4000" b="1" dirty="0"/>
              <a:t>Assessment of Division of Student Affairs</a:t>
            </a:r>
            <a:r>
              <a:rPr lang="en-US" b="1" dirty="0"/>
              <a:t/>
            </a:r>
            <a:br>
              <a:rPr lang="en-US" b="1" dirty="0"/>
            </a:br>
            <a:endParaRPr lang="en-US" b="1" dirty="0"/>
          </a:p>
        </p:txBody>
      </p:sp>
      <p:sp>
        <p:nvSpPr>
          <p:cNvPr id="4" name="Content Placeholder 3"/>
          <p:cNvSpPr>
            <a:spLocks noGrp="1"/>
          </p:cNvSpPr>
          <p:nvPr>
            <p:ph idx="1"/>
          </p:nvPr>
        </p:nvSpPr>
        <p:spPr>
          <a:xfrm>
            <a:off x="347870" y="1276931"/>
            <a:ext cx="11643360" cy="4973329"/>
          </a:xfrm>
        </p:spPr>
        <p:txBody>
          <a:bodyPr>
            <a:noAutofit/>
          </a:bodyPr>
          <a:lstStyle/>
          <a:p>
            <a:pPr marL="0" indent="0">
              <a:buNone/>
            </a:pPr>
            <a:r>
              <a:rPr lang="en-US" sz="1800" b="1" dirty="0">
                <a:solidFill>
                  <a:srgbClr val="663300"/>
                </a:solidFill>
              </a:rPr>
              <a:t>Opportunities: </a:t>
            </a:r>
          </a:p>
          <a:p>
            <a:pPr lvl="0"/>
            <a:r>
              <a:rPr lang="en-US" sz="1800" dirty="0"/>
              <a:t>Integrating Counseling and Student Health; this is a best practice model in higher education.</a:t>
            </a:r>
          </a:p>
          <a:p>
            <a:pPr lvl="0"/>
            <a:r>
              <a:rPr lang="en-US" sz="1800" dirty="0"/>
              <a:t>Ongoing participation in campus-wide committees. Various division members serve on the food insecurity, restorative justice, and bias response committees. </a:t>
            </a:r>
          </a:p>
          <a:p>
            <a:pPr lvl="0"/>
            <a:r>
              <a:rPr lang="en-US" sz="1800" dirty="0"/>
              <a:t>Student Affairs is prepared to harness the potential and lead the university in developing a comprehensive student success, persistence, and graduation plan. </a:t>
            </a:r>
          </a:p>
          <a:p>
            <a:pPr lvl="0"/>
            <a:r>
              <a:rPr lang="en-US" sz="1800" dirty="0"/>
              <a:t>Expansion of summer camps and conferences could provide additional revenue in RLDS. </a:t>
            </a:r>
          </a:p>
          <a:p>
            <a:pPr lvl="0"/>
            <a:r>
              <a:rPr lang="en-US" sz="1800" dirty="0"/>
              <a:t>New housing for first-year students. </a:t>
            </a:r>
          </a:p>
          <a:p>
            <a:pPr lvl="0"/>
            <a:r>
              <a:rPr lang="en-US" sz="1800" dirty="0"/>
              <a:t>Potential increased revenue through commuter meal plans, and delivery services that expand our customer base to the greater Laramie community. The division’s recent NACUFS survey showed the campus community wants more delivery options.</a:t>
            </a:r>
          </a:p>
          <a:p>
            <a:pPr lvl="0"/>
            <a:r>
              <a:rPr lang="en-US" sz="1800" dirty="0"/>
              <a:t>Develop more robust marketing across the division. The division would like to more intentionally tell our story. For example, the University Store could be seen as an event gathering and social center. Prior to COVID-19, Dining was working toward a Union renovation that was to build a Starbucks that would connect with the University Store. </a:t>
            </a:r>
          </a:p>
          <a:p>
            <a:pPr lvl="0"/>
            <a:r>
              <a:rPr lang="en-US" sz="1800" dirty="0"/>
              <a:t>Alumni career support can further expand its recent work in virtual career opportunities with an online platform for Cowboy2Cowboy mentorship. A recent Alumni Affairs hire that works directly within the ACES Career Advising Center has also been a strong addition to career support offerings. </a:t>
            </a:r>
          </a:p>
        </p:txBody>
      </p:sp>
      <p:pic>
        <p:nvPicPr>
          <p:cNvPr id="5" name="Picture 4">
            <a:extLst>
              <a:ext uri="{FF2B5EF4-FFF2-40B4-BE49-F238E27FC236}">
                <a16:creationId xmlns:a16="http://schemas.microsoft.com/office/drawing/2014/main" xmlns="" id="{330E7E77-7EDF-EE45-8F23-B7B12A5ED3CE}"/>
              </a:ext>
            </a:extLst>
          </p:cNvPr>
          <p:cNvPicPr>
            <a:picLocks noChangeAspect="1"/>
          </p:cNvPicPr>
          <p:nvPr/>
        </p:nvPicPr>
        <p:blipFill>
          <a:blip r:embed="rId3"/>
          <a:stretch>
            <a:fillRect/>
          </a:stretch>
        </p:blipFill>
        <p:spPr>
          <a:xfrm>
            <a:off x="-10274" y="-88404"/>
            <a:ext cx="14180685" cy="779694"/>
          </a:xfrm>
          <a:prstGeom prst="rect">
            <a:avLst/>
          </a:prstGeom>
        </p:spPr>
      </p:pic>
      <p:sp>
        <p:nvSpPr>
          <p:cNvPr id="3" name="Slide Number Placeholder 2"/>
          <p:cNvSpPr>
            <a:spLocks noGrp="1"/>
          </p:cNvSpPr>
          <p:nvPr>
            <p:ph type="sldNum" sz="quarter" idx="12"/>
          </p:nvPr>
        </p:nvSpPr>
        <p:spPr/>
        <p:txBody>
          <a:bodyPr/>
          <a:lstStyle/>
          <a:p>
            <a:fld id="{BFB9EE65-4D4E-4B37-B9C9-82795BE3DC2C}" type="slidenum">
              <a:rPr lang="en-US" smtClean="0"/>
              <a:t>5</a:t>
            </a:fld>
            <a:endParaRPr lang="en-US"/>
          </a:p>
        </p:txBody>
      </p:sp>
    </p:spTree>
    <p:extLst>
      <p:ext uri="{BB962C8B-B14F-4D97-AF65-F5344CB8AC3E}">
        <p14:creationId xmlns:p14="http://schemas.microsoft.com/office/powerpoint/2010/main" val="712313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
            </a:r>
            <a:br>
              <a:rPr lang="en-US" sz="4000" dirty="0"/>
            </a:br>
            <a:r>
              <a:rPr lang="en-US" sz="4000" b="1" dirty="0"/>
              <a:t>Division of Student Affairs Strategic Priorities</a:t>
            </a:r>
            <a:r>
              <a:rPr lang="en-US" b="1" dirty="0"/>
              <a:t/>
            </a:r>
            <a:br>
              <a:rPr lang="en-US" b="1" dirty="0"/>
            </a:br>
            <a:endParaRPr lang="en-US" b="1" dirty="0"/>
          </a:p>
        </p:txBody>
      </p:sp>
      <p:sp>
        <p:nvSpPr>
          <p:cNvPr id="4" name="Content Placeholder 3"/>
          <p:cNvSpPr>
            <a:spLocks noGrp="1"/>
          </p:cNvSpPr>
          <p:nvPr>
            <p:ph idx="1"/>
          </p:nvPr>
        </p:nvSpPr>
        <p:spPr>
          <a:xfrm>
            <a:off x="537882" y="1344706"/>
            <a:ext cx="10815918" cy="4832257"/>
          </a:xfrm>
        </p:spPr>
        <p:txBody>
          <a:bodyPr>
            <a:normAutofit fontScale="62500" lnSpcReduction="20000"/>
          </a:bodyPr>
          <a:lstStyle/>
          <a:p>
            <a:pPr marL="0" indent="0">
              <a:buNone/>
            </a:pPr>
            <a:endParaRPr lang="en-US" b="1" dirty="0">
              <a:solidFill>
                <a:srgbClr val="663300"/>
              </a:solidFill>
            </a:endParaRPr>
          </a:p>
          <a:p>
            <a:pPr marL="0" indent="0">
              <a:buNone/>
            </a:pPr>
            <a:r>
              <a:rPr lang="en-US" b="1" dirty="0">
                <a:solidFill>
                  <a:srgbClr val="663300"/>
                </a:solidFill>
              </a:rPr>
              <a:t>2020-2021 Strategic Priorities: </a:t>
            </a:r>
          </a:p>
          <a:p>
            <a:pPr marL="0" indent="0">
              <a:buNone/>
            </a:pPr>
            <a:endParaRPr lang="en-US" b="1" dirty="0">
              <a:solidFill>
                <a:srgbClr val="663300"/>
              </a:solidFill>
            </a:endParaRPr>
          </a:p>
          <a:p>
            <a:pPr lvl="0"/>
            <a:r>
              <a:rPr lang="en-US" sz="3400" dirty="0"/>
              <a:t>Work to become less dependent on student fees and explore opportunities with other sources of revenue (Foundation, State, corporate, grants, etc.)</a:t>
            </a:r>
          </a:p>
          <a:p>
            <a:pPr lvl="0"/>
            <a:r>
              <a:rPr lang="en-US" sz="3400" dirty="0"/>
              <a:t>Offer regionally competitive salaries to recruit and retain high quality staff. Unique interest in the University providing higher pay for our lowest paid employees. </a:t>
            </a:r>
          </a:p>
          <a:p>
            <a:pPr lvl="0"/>
            <a:r>
              <a:rPr lang="en-US" sz="3400" dirty="0"/>
              <a:t>Refine division support and engagement of students from recruitment to graduation and alumni status. Ensure we provide a sense of belonging to students at each phase.</a:t>
            </a:r>
          </a:p>
          <a:p>
            <a:pPr lvl="0"/>
            <a:r>
              <a:rPr lang="en-US" sz="3400" dirty="0"/>
              <a:t>Further the articulation and adoption of the We Are UW campus community values across campus and within institutional events. </a:t>
            </a:r>
          </a:p>
          <a:p>
            <a:pPr lvl="0"/>
            <a:r>
              <a:rPr lang="en-US" sz="3400" dirty="0"/>
              <a:t>Build a coalition with key campus-wide stakeholders to create a comprehensive student success implementation plan. </a:t>
            </a:r>
          </a:p>
          <a:p>
            <a:pPr lvl="0"/>
            <a:r>
              <a:rPr lang="en-US" sz="3400" dirty="0"/>
              <a:t>Complete current housing plan and implement to build new first-year student housing.</a:t>
            </a:r>
          </a:p>
          <a:p>
            <a:pPr lvl="0"/>
            <a:r>
              <a:rPr lang="en-US" sz="3400" dirty="0"/>
              <a:t>Create a data use and strategy plan for the institution to provide for continuous improvement in collection, utilization, and sharing of date.</a:t>
            </a:r>
          </a:p>
          <a:p>
            <a:pPr marL="0" indent="0">
              <a:buNone/>
            </a:pPr>
            <a:endParaRPr lang="en-US" dirty="0"/>
          </a:p>
        </p:txBody>
      </p:sp>
      <p:pic>
        <p:nvPicPr>
          <p:cNvPr id="5" name="Picture 4">
            <a:extLst>
              <a:ext uri="{FF2B5EF4-FFF2-40B4-BE49-F238E27FC236}">
                <a16:creationId xmlns:a16="http://schemas.microsoft.com/office/drawing/2014/main" xmlns="" id="{330E7E77-7EDF-EE45-8F23-B7B12A5ED3CE}"/>
              </a:ext>
            </a:extLst>
          </p:cNvPr>
          <p:cNvPicPr>
            <a:picLocks noChangeAspect="1"/>
          </p:cNvPicPr>
          <p:nvPr/>
        </p:nvPicPr>
        <p:blipFill>
          <a:blip r:embed="rId2"/>
          <a:stretch>
            <a:fillRect/>
          </a:stretch>
        </p:blipFill>
        <p:spPr>
          <a:xfrm>
            <a:off x="-10274" y="-88404"/>
            <a:ext cx="14180685" cy="779694"/>
          </a:xfrm>
          <a:prstGeom prst="rect">
            <a:avLst/>
          </a:prstGeom>
        </p:spPr>
      </p:pic>
      <p:sp>
        <p:nvSpPr>
          <p:cNvPr id="3" name="Slide Number Placeholder 2"/>
          <p:cNvSpPr>
            <a:spLocks noGrp="1"/>
          </p:cNvSpPr>
          <p:nvPr>
            <p:ph type="sldNum" sz="quarter" idx="12"/>
          </p:nvPr>
        </p:nvSpPr>
        <p:spPr/>
        <p:txBody>
          <a:bodyPr/>
          <a:lstStyle/>
          <a:p>
            <a:fld id="{BFB9EE65-4D4E-4B37-B9C9-82795BE3DC2C}" type="slidenum">
              <a:rPr lang="en-US" smtClean="0"/>
              <a:t>6</a:t>
            </a:fld>
            <a:endParaRPr lang="en-US"/>
          </a:p>
        </p:txBody>
      </p:sp>
    </p:spTree>
    <p:extLst>
      <p:ext uri="{BB962C8B-B14F-4D97-AF65-F5344CB8AC3E}">
        <p14:creationId xmlns:p14="http://schemas.microsoft.com/office/powerpoint/2010/main" val="2876757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5860"/>
            <a:ext cx="10515600" cy="1325563"/>
          </a:xfrm>
        </p:spPr>
        <p:txBody>
          <a:bodyPr>
            <a:normAutofit/>
          </a:bodyPr>
          <a:lstStyle/>
          <a:p>
            <a:r>
              <a:rPr lang="en-US" sz="3600" dirty="0"/>
              <a:t/>
            </a:r>
            <a:br>
              <a:rPr lang="en-US" sz="3600" dirty="0"/>
            </a:br>
            <a:r>
              <a:rPr lang="en-US" sz="3600" b="1" dirty="0"/>
              <a:t>Student Affairs Major Accomplishments</a:t>
            </a:r>
          </a:p>
        </p:txBody>
      </p:sp>
      <p:sp>
        <p:nvSpPr>
          <p:cNvPr id="3" name="Content Placeholder 2"/>
          <p:cNvSpPr>
            <a:spLocks noGrp="1"/>
          </p:cNvSpPr>
          <p:nvPr>
            <p:ph idx="1"/>
          </p:nvPr>
        </p:nvSpPr>
        <p:spPr/>
        <p:txBody>
          <a:bodyPr>
            <a:normAutofit/>
          </a:bodyPr>
          <a:lstStyle/>
          <a:p>
            <a:endParaRPr lang="en-US" dirty="0"/>
          </a:p>
          <a:p>
            <a:endParaRPr lang="en-US" dirty="0"/>
          </a:p>
          <a:p>
            <a:endParaRPr lang="en-US" dirty="0"/>
          </a:p>
        </p:txBody>
      </p:sp>
      <p:sp>
        <p:nvSpPr>
          <p:cNvPr id="7" name="Content Placeholder 6"/>
          <p:cNvSpPr>
            <a:spLocks noGrp="1"/>
          </p:cNvSpPr>
          <p:nvPr>
            <p:ph sz="half" idx="4294967295"/>
          </p:nvPr>
        </p:nvSpPr>
        <p:spPr>
          <a:xfrm>
            <a:off x="7010400" y="1825625"/>
            <a:ext cx="5181600" cy="4351338"/>
          </a:xfrm>
        </p:spPr>
        <p:txBody>
          <a:bodyPr>
            <a:normAutofit/>
          </a:bodyPr>
          <a:lstStyle/>
          <a:p>
            <a:pPr marL="0" indent="0">
              <a:buNone/>
            </a:pPr>
            <a:endParaRPr lang="en-US" dirty="0"/>
          </a:p>
          <a:p>
            <a:endParaRPr lang="en-US" dirty="0"/>
          </a:p>
        </p:txBody>
      </p:sp>
      <p:pic>
        <p:nvPicPr>
          <p:cNvPr id="5" name="Picture 4">
            <a:extLst>
              <a:ext uri="{FF2B5EF4-FFF2-40B4-BE49-F238E27FC236}">
                <a16:creationId xmlns:a16="http://schemas.microsoft.com/office/drawing/2014/main" xmlns="" id="{330E7E77-7EDF-EE45-8F23-B7B12A5ED3CE}"/>
              </a:ext>
            </a:extLst>
          </p:cNvPr>
          <p:cNvPicPr>
            <a:picLocks noChangeAspect="1"/>
          </p:cNvPicPr>
          <p:nvPr/>
        </p:nvPicPr>
        <p:blipFill>
          <a:blip r:embed="rId2"/>
          <a:stretch>
            <a:fillRect/>
          </a:stretch>
        </p:blipFill>
        <p:spPr>
          <a:xfrm>
            <a:off x="-10274" y="-81052"/>
            <a:ext cx="14180685" cy="779694"/>
          </a:xfrm>
          <a:prstGeom prst="rect">
            <a:avLst/>
          </a:prstGeom>
        </p:spPr>
      </p:pic>
      <p:sp>
        <p:nvSpPr>
          <p:cNvPr id="4" name="Rectangle 3">
            <a:extLst>
              <a:ext uri="{FF2B5EF4-FFF2-40B4-BE49-F238E27FC236}">
                <a16:creationId xmlns:a16="http://schemas.microsoft.com/office/drawing/2014/main" xmlns="" id="{39EEB0E5-707B-5540-88F3-024075B7CBBD}"/>
              </a:ext>
            </a:extLst>
          </p:cNvPr>
          <p:cNvSpPr/>
          <p:nvPr/>
        </p:nvSpPr>
        <p:spPr>
          <a:xfrm>
            <a:off x="553277" y="1369804"/>
            <a:ext cx="11244275" cy="4893647"/>
          </a:xfrm>
          <a:prstGeom prst="rect">
            <a:avLst/>
          </a:prstGeom>
        </p:spPr>
        <p:txBody>
          <a:bodyPr wrap="square">
            <a:spAutoFit/>
          </a:bodyPr>
          <a:lstStyle/>
          <a:p>
            <a:r>
              <a:rPr lang="en-US" sz="2400" b="1" dirty="0">
                <a:solidFill>
                  <a:srgbClr val="663300"/>
                </a:solidFill>
              </a:rPr>
              <a:t>2019-2020 Major Accomplishments:</a:t>
            </a:r>
          </a:p>
          <a:p>
            <a:endParaRPr lang="en-US" sz="2400" b="1" dirty="0">
              <a:solidFill>
                <a:srgbClr val="663300"/>
              </a:solidFill>
            </a:endParaRPr>
          </a:p>
          <a:p>
            <a:pPr marL="285750" lvl="0" indent="-285750">
              <a:buFont typeface="Arial" panose="020B0604020202020204" pitchFamily="34" charset="0"/>
              <a:buChar char="•"/>
            </a:pPr>
            <a:r>
              <a:rPr lang="en-US" sz="2400" dirty="0"/>
              <a:t>Successful opening of Einstein Brothers Bagel in the STEM building, providing a dining option for an unserved geographical area of campus with a wide variety of options</a:t>
            </a:r>
          </a:p>
          <a:p>
            <a:pPr marL="285750" lvl="0" indent="-285750">
              <a:buFont typeface="Arial" panose="020B0604020202020204" pitchFamily="34" charset="0"/>
              <a:buChar char="•"/>
            </a:pPr>
            <a:r>
              <a:rPr lang="en-US" sz="2400" dirty="0"/>
              <a:t>Welcomed the first cohort of first-generation students in renovated Tobin House </a:t>
            </a:r>
          </a:p>
          <a:p>
            <a:pPr marL="285750" lvl="0" indent="-285750">
              <a:buFont typeface="Arial" panose="020B0604020202020204" pitchFamily="34" charset="0"/>
              <a:buChar char="•"/>
            </a:pPr>
            <a:r>
              <a:rPr lang="en-US" sz="2400" dirty="0"/>
              <a:t>Brought leading National sexual assault prevention training, Green Dot, to UW training over 40 campus employees to provide trainings to faculty, staff, and students in the next 4+ years </a:t>
            </a:r>
          </a:p>
          <a:p>
            <a:pPr marL="285750" lvl="0" indent="-285750">
              <a:buFont typeface="Arial" panose="020B0604020202020204" pitchFamily="34" charset="0"/>
              <a:buChar char="•"/>
            </a:pPr>
            <a:r>
              <a:rPr lang="en-US" sz="2400" dirty="0"/>
              <a:t>Half Acre’s Wellness Team was awarded the National Campus Suicide Prevention Grant, $102,000 for three years</a:t>
            </a:r>
          </a:p>
          <a:p>
            <a:pPr marL="285750" lvl="0" indent="-285750">
              <a:buFont typeface="Arial" panose="020B0604020202020204" pitchFamily="34" charset="0"/>
              <a:buChar char="•"/>
            </a:pPr>
            <a:r>
              <a:rPr lang="en-US" sz="2400" dirty="0"/>
              <a:t>Residence Life was selected as a member of the NASPA 2020-2021 First-generation Student Success Cohort</a:t>
            </a:r>
          </a:p>
          <a:p>
            <a:pPr marL="285750" lvl="0" indent="-285750">
              <a:buFont typeface="Arial" panose="020B0604020202020204" pitchFamily="34" charset="0"/>
              <a:buChar char="•"/>
            </a:pPr>
            <a:r>
              <a:rPr lang="en-US" sz="2400" dirty="0"/>
              <a:t>We Are UW campus community values, a reorientation for Student Code of Conduct</a:t>
            </a:r>
          </a:p>
        </p:txBody>
      </p:sp>
      <p:sp>
        <p:nvSpPr>
          <p:cNvPr id="6" name="Slide Number Placeholder 5"/>
          <p:cNvSpPr>
            <a:spLocks noGrp="1"/>
          </p:cNvSpPr>
          <p:nvPr>
            <p:ph type="sldNum" sz="quarter" idx="12"/>
          </p:nvPr>
        </p:nvSpPr>
        <p:spPr/>
        <p:txBody>
          <a:bodyPr/>
          <a:lstStyle/>
          <a:p>
            <a:fld id="{BFB9EE65-4D4E-4B37-B9C9-82795BE3DC2C}" type="slidenum">
              <a:rPr lang="en-US" smtClean="0"/>
              <a:t>7</a:t>
            </a:fld>
            <a:endParaRPr lang="en-US"/>
          </a:p>
        </p:txBody>
      </p:sp>
    </p:spTree>
    <p:extLst>
      <p:ext uri="{BB962C8B-B14F-4D97-AF65-F5344CB8AC3E}">
        <p14:creationId xmlns:p14="http://schemas.microsoft.com/office/powerpoint/2010/main" val="2973982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t>FY 2021 Budget Variances</a:t>
            </a:r>
          </a:p>
        </p:txBody>
      </p:sp>
      <p:sp>
        <p:nvSpPr>
          <p:cNvPr id="3" name="Content Placeholder 2"/>
          <p:cNvSpPr>
            <a:spLocks noGrp="1"/>
          </p:cNvSpPr>
          <p:nvPr>
            <p:ph idx="1"/>
          </p:nvPr>
        </p:nvSpPr>
        <p:spPr>
          <a:xfrm>
            <a:off x="838200" y="1265201"/>
            <a:ext cx="10323286" cy="4486275"/>
          </a:xfrm>
        </p:spPr>
        <p:txBody>
          <a:bodyPr>
            <a:normAutofit fontScale="77500" lnSpcReduction="20000"/>
          </a:bodyPr>
          <a:lstStyle/>
          <a:p>
            <a:pPr lvl="0"/>
            <a:endParaRPr lang="en-US" dirty="0"/>
          </a:p>
          <a:p>
            <a:r>
              <a:rPr lang="en-US" sz="3200" dirty="0"/>
              <a:t>Enrollment down 250 students</a:t>
            </a:r>
          </a:p>
          <a:p>
            <a:pPr lvl="1"/>
            <a:r>
              <a:rPr lang="en-US" sz="2600" dirty="0"/>
              <a:t>Consolidated Student Services Fee</a:t>
            </a:r>
          </a:p>
          <a:p>
            <a:pPr lvl="1"/>
            <a:r>
              <a:rPr lang="en-US" sz="2600" dirty="0"/>
              <a:t>Hall Contracts</a:t>
            </a:r>
          </a:p>
          <a:p>
            <a:pPr lvl="1"/>
            <a:r>
              <a:rPr lang="en-US" sz="2600" dirty="0"/>
              <a:t>Dining Contracts</a:t>
            </a:r>
          </a:p>
          <a:p>
            <a:r>
              <a:rPr lang="en-US" sz="3200" dirty="0"/>
              <a:t>Fringe Rate increase for Full-time Benefited staff 3.7%</a:t>
            </a:r>
          </a:p>
          <a:p>
            <a:r>
              <a:rPr lang="en-US" sz="3200" dirty="0"/>
              <a:t>Approved </a:t>
            </a:r>
          </a:p>
          <a:p>
            <a:pPr lvl="1"/>
            <a:r>
              <a:rPr lang="en-US" sz="2600" dirty="0"/>
              <a:t>4% increase for Consolidated Student Services Fee</a:t>
            </a:r>
          </a:p>
          <a:p>
            <a:pPr lvl="1"/>
            <a:r>
              <a:rPr lang="en-US" sz="2600" dirty="0"/>
              <a:t>1.5% increase in Dining Plan Charge</a:t>
            </a:r>
          </a:p>
          <a:p>
            <a:pPr lvl="1"/>
            <a:r>
              <a:rPr lang="en-US" sz="2600" dirty="0"/>
              <a:t>2% increase in Room Charge</a:t>
            </a:r>
          </a:p>
          <a:p>
            <a:r>
              <a:rPr lang="en-US" sz="3200" dirty="0"/>
              <a:t>Planned reduced operating expenditures </a:t>
            </a:r>
          </a:p>
          <a:p>
            <a:pPr lvl="1"/>
            <a:r>
              <a:rPr lang="en-US" sz="2600" dirty="0"/>
              <a:t>In accordance with the decrease in enrollment </a:t>
            </a:r>
          </a:p>
          <a:p>
            <a:r>
              <a:rPr lang="en-US" sz="3200" dirty="0"/>
              <a:t>Planned contribution to new hall construction bond – plant fund $3.5M</a:t>
            </a:r>
          </a:p>
        </p:txBody>
      </p:sp>
      <p:pic>
        <p:nvPicPr>
          <p:cNvPr id="4" name="Picture 3">
            <a:extLst>
              <a:ext uri="{FF2B5EF4-FFF2-40B4-BE49-F238E27FC236}">
                <a16:creationId xmlns:a16="http://schemas.microsoft.com/office/drawing/2014/main" xmlns="" id="{330E7E77-7EDF-EE45-8F23-B7B12A5ED3CE}"/>
              </a:ext>
            </a:extLst>
          </p:cNvPr>
          <p:cNvPicPr>
            <a:picLocks noChangeAspect="1"/>
          </p:cNvPicPr>
          <p:nvPr/>
        </p:nvPicPr>
        <p:blipFill>
          <a:blip r:embed="rId2"/>
          <a:stretch>
            <a:fillRect/>
          </a:stretch>
        </p:blipFill>
        <p:spPr>
          <a:xfrm>
            <a:off x="-10274" y="-81052"/>
            <a:ext cx="14180685" cy="779694"/>
          </a:xfrm>
          <a:prstGeom prst="rect">
            <a:avLst/>
          </a:prstGeom>
        </p:spPr>
      </p:pic>
      <p:pic>
        <p:nvPicPr>
          <p:cNvPr id="5" name="Picture 4">
            <a:extLst>
              <a:ext uri="{FF2B5EF4-FFF2-40B4-BE49-F238E27FC236}">
                <a16:creationId xmlns:a16="http://schemas.microsoft.com/office/drawing/2014/main" xmlns="" id="{7FFB971E-5308-2B47-BBA5-17B94A8A6AC5}"/>
              </a:ext>
            </a:extLst>
          </p:cNvPr>
          <p:cNvPicPr>
            <a:picLocks noChangeAspect="1"/>
          </p:cNvPicPr>
          <p:nvPr/>
        </p:nvPicPr>
        <p:blipFill>
          <a:blip r:embed="rId3"/>
          <a:stretch>
            <a:fillRect/>
          </a:stretch>
        </p:blipFill>
        <p:spPr>
          <a:xfrm>
            <a:off x="-10274" y="6318035"/>
            <a:ext cx="12202274" cy="581061"/>
          </a:xfrm>
          <a:prstGeom prst="rect">
            <a:avLst/>
          </a:prstGeom>
        </p:spPr>
      </p:pic>
      <p:sp>
        <p:nvSpPr>
          <p:cNvPr id="6" name="Slide Number Placeholder 5"/>
          <p:cNvSpPr>
            <a:spLocks noGrp="1"/>
          </p:cNvSpPr>
          <p:nvPr>
            <p:ph type="sldNum" sz="quarter" idx="12"/>
          </p:nvPr>
        </p:nvSpPr>
        <p:spPr/>
        <p:txBody>
          <a:bodyPr/>
          <a:lstStyle/>
          <a:p>
            <a:fld id="{BFB9EE65-4D4E-4B37-B9C9-82795BE3DC2C}" type="slidenum">
              <a:rPr lang="en-US" smtClean="0"/>
              <a:t>8</a:t>
            </a:fld>
            <a:endParaRPr lang="en-US"/>
          </a:p>
        </p:txBody>
      </p:sp>
    </p:spTree>
    <p:extLst>
      <p:ext uri="{BB962C8B-B14F-4D97-AF65-F5344CB8AC3E}">
        <p14:creationId xmlns:p14="http://schemas.microsoft.com/office/powerpoint/2010/main" val="2492242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99352"/>
            <a:ext cx="10515600" cy="1325563"/>
          </a:xfrm>
        </p:spPr>
        <p:txBody>
          <a:bodyPr/>
          <a:lstStyle/>
          <a:p>
            <a:pPr algn="ctr"/>
            <a:r>
              <a:rPr lang="en-US" b="1" dirty="0"/>
              <a:t>FY 2020 Actuals </a:t>
            </a:r>
          </a:p>
        </p:txBody>
      </p:sp>
      <p:sp>
        <p:nvSpPr>
          <p:cNvPr id="3" name="Content Placeholder 2"/>
          <p:cNvSpPr>
            <a:spLocks noGrp="1"/>
          </p:cNvSpPr>
          <p:nvPr>
            <p:ph idx="1"/>
          </p:nvPr>
        </p:nvSpPr>
        <p:spPr>
          <a:xfrm>
            <a:off x="838200" y="1379046"/>
            <a:ext cx="10515600" cy="4576763"/>
          </a:xfrm>
        </p:spPr>
        <p:txBody>
          <a:bodyPr>
            <a:normAutofit/>
          </a:bodyPr>
          <a:lstStyle/>
          <a:p>
            <a:pPr lvl="0"/>
            <a:endParaRPr lang="en-US" dirty="0"/>
          </a:p>
          <a:p>
            <a:r>
              <a:rPr lang="en-US" dirty="0"/>
              <a:t>Budgeted at 1.5% enrollment increase from FY 2018-19</a:t>
            </a:r>
          </a:p>
          <a:p>
            <a:r>
              <a:rPr lang="en-US" dirty="0"/>
              <a:t>COVID-19 refunds: $3.4M</a:t>
            </a:r>
          </a:p>
          <a:p>
            <a:r>
              <a:rPr lang="en-US" dirty="0"/>
              <a:t>Revenue decrease for spring and summer 2020 </a:t>
            </a:r>
          </a:p>
          <a:p>
            <a:pPr lvl="1"/>
            <a:r>
              <a:rPr lang="en-US" dirty="0"/>
              <a:t>The year will close with significant decreased revenue in RLDS for refunds, lost sales, decreased events &amp; catering, and inability to complete summer programming. </a:t>
            </a:r>
          </a:p>
          <a:p>
            <a:r>
              <a:rPr lang="en-US" dirty="0"/>
              <a:t>Expenditures for ongoing student employment </a:t>
            </a:r>
          </a:p>
          <a:p>
            <a:r>
              <a:rPr lang="en-US" dirty="0"/>
              <a:t>RLDS anticipated to receive CARES Funding</a:t>
            </a:r>
          </a:p>
          <a:p>
            <a:pPr lvl="1"/>
            <a:endParaRPr lang="en-US" dirty="0"/>
          </a:p>
        </p:txBody>
      </p:sp>
      <p:pic>
        <p:nvPicPr>
          <p:cNvPr id="4" name="Picture 3">
            <a:extLst>
              <a:ext uri="{FF2B5EF4-FFF2-40B4-BE49-F238E27FC236}">
                <a16:creationId xmlns:a16="http://schemas.microsoft.com/office/drawing/2014/main" xmlns="" id="{330E7E77-7EDF-EE45-8F23-B7B12A5ED3CE}"/>
              </a:ext>
            </a:extLst>
          </p:cNvPr>
          <p:cNvPicPr>
            <a:picLocks noChangeAspect="1"/>
          </p:cNvPicPr>
          <p:nvPr/>
        </p:nvPicPr>
        <p:blipFill>
          <a:blip r:embed="rId2"/>
          <a:stretch>
            <a:fillRect/>
          </a:stretch>
        </p:blipFill>
        <p:spPr>
          <a:xfrm>
            <a:off x="-10274" y="-81052"/>
            <a:ext cx="14180685" cy="779694"/>
          </a:xfrm>
          <a:prstGeom prst="rect">
            <a:avLst/>
          </a:prstGeom>
        </p:spPr>
      </p:pic>
      <p:pic>
        <p:nvPicPr>
          <p:cNvPr id="5" name="Picture 4">
            <a:extLst>
              <a:ext uri="{FF2B5EF4-FFF2-40B4-BE49-F238E27FC236}">
                <a16:creationId xmlns:a16="http://schemas.microsoft.com/office/drawing/2014/main" xmlns="" id="{7FFB971E-5308-2B47-BBA5-17B94A8A6AC5}"/>
              </a:ext>
            </a:extLst>
          </p:cNvPr>
          <p:cNvPicPr>
            <a:picLocks noChangeAspect="1"/>
          </p:cNvPicPr>
          <p:nvPr/>
        </p:nvPicPr>
        <p:blipFill>
          <a:blip r:embed="rId3"/>
          <a:stretch>
            <a:fillRect/>
          </a:stretch>
        </p:blipFill>
        <p:spPr>
          <a:xfrm>
            <a:off x="-10274" y="6318035"/>
            <a:ext cx="12202274" cy="581061"/>
          </a:xfrm>
          <a:prstGeom prst="rect">
            <a:avLst/>
          </a:prstGeom>
        </p:spPr>
      </p:pic>
      <p:sp>
        <p:nvSpPr>
          <p:cNvPr id="6" name="Slide Number Placeholder 5"/>
          <p:cNvSpPr>
            <a:spLocks noGrp="1"/>
          </p:cNvSpPr>
          <p:nvPr>
            <p:ph type="sldNum" sz="quarter" idx="12"/>
          </p:nvPr>
        </p:nvSpPr>
        <p:spPr/>
        <p:txBody>
          <a:bodyPr/>
          <a:lstStyle/>
          <a:p>
            <a:fld id="{BFB9EE65-4D4E-4B37-B9C9-82795BE3DC2C}" type="slidenum">
              <a:rPr lang="en-US" smtClean="0"/>
              <a:t>9</a:t>
            </a:fld>
            <a:endParaRPr lang="en-US"/>
          </a:p>
        </p:txBody>
      </p:sp>
    </p:spTree>
    <p:extLst>
      <p:ext uri="{BB962C8B-B14F-4D97-AF65-F5344CB8AC3E}">
        <p14:creationId xmlns:p14="http://schemas.microsoft.com/office/powerpoint/2010/main" val="27158968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15569</TotalTime>
  <Words>1831</Words>
  <Application>Microsoft Office PowerPoint</Application>
  <PresentationFormat>Widescreen</PresentationFormat>
  <Paragraphs>251</Paragraphs>
  <Slides>15</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Division of Student Affairs</vt:lpstr>
      <vt:lpstr> Division of Student Affairs </vt:lpstr>
      <vt:lpstr> Assessment of Division of Student Affairs </vt:lpstr>
      <vt:lpstr> Assessment of Division of Student Affairs </vt:lpstr>
      <vt:lpstr> Assessment of Division of Student Affairs </vt:lpstr>
      <vt:lpstr> Division of Student Affairs Strategic Priorities </vt:lpstr>
      <vt:lpstr> Student Affairs Major Accomplishments</vt:lpstr>
      <vt:lpstr>FY 2021 Budget Variances</vt:lpstr>
      <vt:lpstr>FY 2020 Actuals </vt:lpstr>
      <vt:lpstr>Enrollment &amp; Occupancy 2019-2020</vt:lpstr>
      <vt:lpstr>PowerPoint Presentation</vt:lpstr>
      <vt:lpstr> Division of Student Affairs Full Time Benefited Staff</vt:lpstr>
      <vt:lpstr>PowerPoint Presentation</vt:lpstr>
      <vt:lpstr> 3 Year Outlook of Future Funding Considerations &amp; Biennium Legislative Requests</vt:lpstr>
      <vt:lpstr> Space allocation needs &amp; quality of space issues  </vt:lpstr>
    </vt:vector>
  </TitlesOfParts>
  <Company>University of Wyoming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Jamison Marie Miller</dc:creator>
  <cp:lastModifiedBy>PJ Shumway</cp:lastModifiedBy>
  <cp:revision>107</cp:revision>
  <cp:lastPrinted>2019-05-10T17:27:39Z</cp:lastPrinted>
  <dcterms:created xsi:type="dcterms:W3CDTF">2018-04-28T18:10:31Z</dcterms:created>
  <dcterms:modified xsi:type="dcterms:W3CDTF">2020-05-07T19:22:07Z</dcterms:modified>
</cp:coreProperties>
</file>