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4"/>
  </p:notesMasterIdLst>
  <p:sldIdLst>
    <p:sldId id="257" r:id="rId5"/>
    <p:sldId id="272" r:id="rId6"/>
    <p:sldId id="282" r:id="rId7"/>
    <p:sldId id="283" r:id="rId8"/>
    <p:sldId id="284" r:id="rId9"/>
    <p:sldId id="286" r:id="rId10"/>
    <p:sldId id="285" r:id="rId11"/>
    <p:sldId id="271" r:id="rId12"/>
    <p:sldId id="275" r:id="rId13"/>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5" d="100"/>
          <a:sy n="115" d="100"/>
        </p:scale>
        <p:origin x="90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AA6B646-35E7-4FAB-8D5D-CAB3A957E177}" type="datetimeFigureOut">
              <a:rPr lang="en-US" smtClean="0"/>
              <a:t>5/8/2020</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552B67EB-BC91-4233-8F76-4D810DE9A1F8}" type="slidenum">
              <a:rPr lang="en-US" smtClean="0"/>
              <a:t>‹#›</a:t>
            </a:fld>
            <a:endParaRPr lang="en-US"/>
          </a:p>
        </p:txBody>
      </p:sp>
    </p:spTree>
    <p:extLst>
      <p:ext uri="{BB962C8B-B14F-4D97-AF65-F5344CB8AC3E}">
        <p14:creationId xmlns:p14="http://schemas.microsoft.com/office/powerpoint/2010/main" val="35133825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719138"/>
            <a:ext cx="4808537" cy="360521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1774">
              <a:defRPr/>
            </a:pPr>
            <a:fld id="{9373F1CC-D614-4FB3-AC7D-98319C689F5D}" type="slidenum">
              <a:rPr lang="en-US" sz="1800" kern="0">
                <a:solidFill>
                  <a:sysClr val="windowText" lastClr="000000"/>
                </a:solidFill>
              </a:rPr>
              <a:pPr defTabSz="931774">
                <a:defRPr/>
              </a:pPr>
              <a:t>1</a:t>
            </a:fld>
            <a:endParaRPr lang="en-US" sz="1800" kern="0" dirty="0">
              <a:solidFill>
                <a:sysClr val="windowText" lastClr="000000"/>
              </a:solidFill>
            </a:endParaRPr>
          </a:p>
        </p:txBody>
      </p:sp>
    </p:spTree>
    <p:extLst>
      <p:ext uri="{BB962C8B-B14F-4D97-AF65-F5344CB8AC3E}">
        <p14:creationId xmlns:p14="http://schemas.microsoft.com/office/powerpoint/2010/main" val="384428716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19400"/>
            <a:ext cx="7772400" cy="762000"/>
          </a:xfrm>
        </p:spPr>
        <p:txBody>
          <a:bodyPr/>
          <a:lstStyle>
            <a:lvl1pPr algn="ctr">
              <a:defRPr sz="2800" b="1"/>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1028" name="Picture 4" descr="http://wyoweb.uwyo.edu/images/footer-logo2.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419714" y="6172200"/>
            <a:ext cx="4304573" cy="4572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userDrawn="1"/>
        </p:nvPicPr>
        <p:blipFill>
          <a:blip r:embed="rId3"/>
          <a:stretch>
            <a:fillRect/>
          </a:stretch>
        </p:blipFill>
        <p:spPr>
          <a:xfrm>
            <a:off x="4051750" y="868680"/>
            <a:ext cx="1040499" cy="1645920"/>
          </a:xfrm>
          <a:prstGeom prst="rect">
            <a:avLst/>
          </a:prstGeom>
        </p:spPr>
      </p:pic>
    </p:spTree>
    <p:extLst>
      <p:ext uri="{BB962C8B-B14F-4D97-AF65-F5344CB8AC3E}">
        <p14:creationId xmlns:p14="http://schemas.microsoft.com/office/powerpoint/2010/main" val="402312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19400"/>
            <a:ext cx="7772400" cy="762000"/>
          </a:xfrm>
        </p:spPr>
        <p:txBody>
          <a:bodyPr/>
          <a:lstStyle>
            <a:lvl1pPr algn="ctr">
              <a:defRPr sz="2800" b="1"/>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418845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82880" indent="-182880">
              <a:buFont typeface="Wingdings" panose="05000000000000000000" pitchFamily="2" charset="2"/>
              <a:buChar char="§"/>
              <a:defRPr sz="1600"/>
            </a:lvl1pPr>
            <a:lvl2pPr marL="742950" indent="-285750">
              <a:buFont typeface="Courier New" panose="02070309020205020404" pitchFamily="49" charset="0"/>
              <a:buChar char="o"/>
              <a:defRPr/>
            </a:lvl2pPr>
            <a:lvl4pPr marL="1600200" indent="-228600">
              <a:buFont typeface="Wingdings" panose="05000000000000000000" pitchFamily="2" charset="2"/>
              <a:buChar char="Ø"/>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3"/>
          </p:nvPr>
        </p:nvSpPr>
        <p:spPr>
          <a:xfrm>
            <a:off x="304800" y="1066800"/>
            <a:ext cx="8503920" cy="585216"/>
          </a:xfrm>
        </p:spPr>
        <p:txBody>
          <a:bodyPr>
            <a:normAutofit/>
          </a:bodyPr>
          <a:lstStyle>
            <a:lvl1pPr marL="0" indent="0">
              <a:buNone/>
              <a:defRPr sz="1600"/>
            </a:lvl1pPr>
          </a:lstStyle>
          <a:p>
            <a:pPr lvl="0"/>
            <a:r>
              <a:rPr lang="en-US" dirty="0"/>
              <a:t>Click to edit Master text styles</a:t>
            </a:r>
          </a:p>
        </p:txBody>
      </p:sp>
      <p:sp>
        <p:nvSpPr>
          <p:cNvPr id="5" name="Slide Number Placeholder 5"/>
          <p:cNvSpPr>
            <a:spLocks noGrp="1"/>
          </p:cNvSpPr>
          <p:nvPr>
            <p:ph type="sldNum" sz="quarter" idx="4"/>
          </p:nvPr>
        </p:nvSpPr>
        <p:spPr>
          <a:xfrm>
            <a:off x="8458200" y="6451398"/>
            <a:ext cx="454905" cy="178002"/>
          </a:xfrm>
          <a:prstGeom prst="rect">
            <a:avLst/>
          </a:prstGeom>
        </p:spPr>
        <p:txBody>
          <a:bodyPr vert="horz" wrap="square" lIns="91440" tIns="45720" rIns="91440" bIns="45720" numCol="1" anchor="ctr" anchorCtr="0" compatLnSpc="1">
            <a:prstTxWarp prst="textNoShape">
              <a:avLst/>
            </a:prstTxWarp>
          </a:bodyPr>
          <a:lstStyle>
            <a:lvl1pPr>
              <a:defRPr sz="1000" b="1" baseline="0">
                <a:solidFill>
                  <a:schemeClr val="tx1"/>
                </a:solidFill>
                <a:latin typeface="Arial Narrow" panose="020B0606020202030204" pitchFamily="34" charset="0"/>
                <a:ea typeface="Arial Narrow" panose="020B0606020202030204" pitchFamily="34" charset="0"/>
                <a:cs typeface="Arial" pitchFamily="34" charset="0"/>
              </a:defRPr>
            </a:lvl1pPr>
          </a:lstStyle>
          <a:p>
            <a:fld id="{5E9B6195-AEF7-4DF8-B36C-B411EC6C02A9}" type="slidenum">
              <a:rPr lang="en-US" smtClean="0"/>
              <a:pPr/>
              <a:t>‹#›</a:t>
            </a:fld>
            <a:endParaRPr lang="en-US" dirty="0"/>
          </a:p>
        </p:txBody>
      </p:sp>
    </p:spTree>
    <p:extLst>
      <p:ext uri="{BB962C8B-B14F-4D97-AF65-F5344CB8AC3E}">
        <p14:creationId xmlns:p14="http://schemas.microsoft.com/office/powerpoint/2010/main" val="3673170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Slide Number Placeholder 5"/>
          <p:cNvSpPr>
            <a:spLocks noGrp="1"/>
          </p:cNvSpPr>
          <p:nvPr>
            <p:ph type="sldNum" sz="quarter" idx="4"/>
          </p:nvPr>
        </p:nvSpPr>
        <p:spPr>
          <a:xfrm>
            <a:off x="8458200" y="6451398"/>
            <a:ext cx="454905" cy="178002"/>
          </a:xfrm>
          <a:prstGeom prst="rect">
            <a:avLst/>
          </a:prstGeom>
        </p:spPr>
        <p:txBody>
          <a:bodyPr vert="horz" wrap="square" lIns="91440" tIns="45720" rIns="91440" bIns="45720" numCol="1" anchor="ctr" anchorCtr="0" compatLnSpc="1">
            <a:prstTxWarp prst="textNoShape">
              <a:avLst/>
            </a:prstTxWarp>
          </a:bodyPr>
          <a:lstStyle>
            <a:lvl1pPr>
              <a:defRPr sz="1000" b="1" baseline="0">
                <a:solidFill>
                  <a:schemeClr val="tx1"/>
                </a:solidFill>
                <a:latin typeface="Arial Narrow" panose="020B0606020202030204" pitchFamily="34" charset="0"/>
                <a:ea typeface="Arial Narrow" panose="020B0606020202030204" pitchFamily="34" charset="0"/>
                <a:cs typeface="Arial" pitchFamily="34" charset="0"/>
              </a:defRPr>
            </a:lvl1pPr>
          </a:lstStyle>
          <a:p>
            <a:fld id="{5E9B6195-AEF7-4DF8-B36C-B411EC6C02A9}" type="slidenum">
              <a:rPr lang="en-US" smtClean="0"/>
              <a:pPr/>
              <a:t>‹#›</a:t>
            </a:fld>
            <a:endParaRPr lang="en-US" dirty="0"/>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187309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p:cNvSpPr>
            <a:spLocks noGrp="1"/>
          </p:cNvSpPr>
          <p:nvPr>
            <p:ph type="sldNum" sz="quarter" idx="4"/>
          </p:nvPr>
        </p:nvSpPr>
        <p:spPr>
          <a:xfrm>
            <a:off x="8458200" y="6451398"/>
            <a:ext cx="454905" cy="178002"/>
          </a:xfrm>
          <a:prstGeom prst="rect">
            <a:avLst/>
          </a:prstGeom>
        </p:spPr>
        <p:txBody>
          <a:bodyPr vert="horz" wrap="square" lIns="91440" tIns="45720" rIns="91440" bIns="45720" numCol="1" anchor="ctr" anchorCtr="0" compatLnSpc="1">
            <a:prstTxWarp prst="textNoShape">
              <a:avLst/>
            </a:prstTxWarp>
          </a:bodyPr>
          <a:lstStyle>
            <a:lvl1pPr>
              <a:defRPr sz="1000" b="1" baseline="0">
                <a:solidFill>
                  <a:schemeClr val="tx1"/>
                </a:solidFill>
                <a:latin typeface="Arial Narrow" panose="020B0606020202030204" pitchFamily="34" charset="0"/>
                <a:ea typeface="Arial Narrow" panose="020B0606020202030204" pitchFamily="34" charset="0"/>
                <a:cs typeface="Arial" pitchFamily="34" charset="0"/>
              </a:defRPr>
            </a:lvl1pPr>
          </a:lstStyle>
          <a:p>
            <a:fld id="{5E9B6195-AEF7-4DF8-B36C-B411EC6C02A9}" type="slidenum">
              <a:rPr lang="en-US" smtClean="0"/>
              <a:pPr/>
              <a:t>‹#›</a:t>
            </a:fld>
            <a:endParaRPr lang="en-US" dirty="0"/>
          </a:p>
        </p:txBody>
      </p:sp>
    </p:spTree>
    <p:extLst>
      <p:ext uri="{BB962C8B-B14F-4D97-AF65-F5344CB8AC3E}">
        <p14:creationId xmlns:p14="http://schemas.microsoft.com/office/powerpoint/2010/main" val="2851392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p:cNvSpPr>
            <a:spLocks noGrp="1"/>
          </p:cNvSpPr>
          <p:nvPr>
            <p:ph type="sldNum" sz="quarter" idx="4"/>
          </p:nvPr>
        </p:nvSpPr>
        <p:spPr>
          <a:xfrm>
            <a:off x="8458200" y="6451398"/>
            <a:ext cx="454905" cy="178002"/>
          </a:xfrm>
          <a:prstGeom prst="rect">
            <a:avLst/>
          </a:prstGeom>
        </p:spPr>
        <p:txBody>
          <a:bodyPr vert="horz" wrap="square" lIns="91440" tIns="45720" rIns="91440" bIns="45720" numCol="1" anchor="ctr" anchorCtr="0" compatLnSpc="1">
            <a:prstTxWarp prst="textNoShape">
              <a:avLst/>
            </a:prstTxWarp>
          </a:bodyPr>
          <a:lstStyle>
            <a:lvl1pPr>
              <a:defRPr sz="1000" b="1" baseline="0">
                <a:solidFill>
                  <a:schemeClr val="tx1"/>
                </a:solidFill>
                <a:latin typeface="Arial Narrow" panose="020B0606020202030204" pitchFamily="34" charset="0"/>
                <a:ea typeface="Arial Narrow" panose="020B0606020202030204" pitchFamily="34" charset="0"/>
                <a:cs typeface="Arial" pitchFamily="34" charset="0"/>
              </a:defRPr>
            </a:lvl1pPr>
          </a:lstStyle>
          <a:p>
            <a:fld id="{5E9B6195-AEF7-4DF8-B36C-B411EC6C02A9}" type="slidenum">
              <a:rPr lang="en-US" smtClean="0"/>
              <a:pPr/>
              <a:t>‹#›</a:t>
            </a:fld>
            <a:endParaRPr lang="en-US" dirty="0"/>
          </a:p>
        </p:txBody>
      </p:sp>
    </p:spTree>
    <p:extLst>
      <p:ext uri="{BB962C8B-B14F-4D97-AF65-F5344CB8AC3E}">
        <p14:creationId xmlns:p14="http://schemas.microsoft.com/office/powerpoint/2010/main" val="3870604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8001" y="2160589"/>
            <a:ext cx="3138026"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17477" y="2160590"/>
            <a:ext cx="3138026"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19B967-4B08-4FBE-BE08-34997AC8C538}" type="slidenum">
              <a:rPr lang="en-US" smtClean="0"/>
              <a:t>‹#›</a:t>
            </a:fld>
            <a:endParaRPr lang="en-US"/>
          </a:p>
        </p:txBody>
      </p:sp>
    </p:spTree>
    <p:extLst>
      <p:ext uri="{BB962C8B-B14F-4D97-AF65-F5344CB8AC3E}">
        <p14:creationId xmlns:p14="http://schemas.microsoft.com/office/powerpoint/2010/main" val="214711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5403850" y="6041363"/>
            <a:ext cx="683954" cy="365125"/>
          </a:xfrm>
          <a:prstGeom prst="rect">
            <a:avLst/>
          </a:prstGeom>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a:xfrm>
            <a:off x="508001" y="6041363"/>
            <a:ext cx="4723209" cy="365125"/>
          </a:xfrm>
          <a:prstGeom prst="rect">
            <a:avLst/>
          </a:prstGeom>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219B967-4B08-4FBE-BE08-34997AC8C538}" type="slidenum">
              <a:rPr lang="en-US" smtClean="0">
                <a:solidFill>
                  <a:srgbClr val="F0A22E"/>
                </a:solidFill>
              </a:rPr>
              <a:pPr/>
              <a:t>‹#›</a:t>
            </a:fld>
            <a:endParaRPr lang="en-US">
              <a:solidFill>
                <a:srgbClr val="F0A22E"/>
              </a:solidFill>
            </a:endParaRPr>
          </a:p>
        </p:txBody>
      </p:sp>
    </p:spTree>
    <p:extLst>
      <p:ext uri="{BB962C8B-B14F-4D97-AF65-F5344CB8AC3E}">
        <p14:creationId xmlns:p14="http://schemas.microsoft.com/office/powerpoint/2010/main" val="4169330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9" name="Straight Connector 8"/>
          <p:cNvCxnSpPr/>
          <p:nvPr userDrawn="1"/>
        </p:nvCxnSpPr>
        <p:spPr>
          <a:xfrm>
            <a:off x="152400" y="838200"/>
            <a:ext cx="8610600" cy="0"/>
          </a:xfrm>
          <a:prstGeom prst="line">
            <a:avLst/>
          </a:prstGeom>
          <a:ln w="38100">
            <a:solidFill>
              <a:schemeClr val="bg1">
                <a:lumMod val="65000"/>
              </a:schemeClr>
            </a:solidFill>
          </a:ln>
          <a:effectLst>
            <a:outerShdw dist="85090" dir="1596000" rotWithShape="0">
              <a:srgbClr val="FFCC00"/>
            </a:outerShdw>
          </a:effectLst>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990600" y="137160"/>
            <a:ext cx="8001000" cy="54864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304800" y="1752600"/>
            <a:ext cx="8503920" cy="43735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ounded Rectangle 9"/>
          <p:cNvSpPr/>
          <p:nvPr userDrawn="1"/>
        </p:nvSpPr>
        <p:spPr>
          <a:xfrm>
            <a:off x="228600" y="6477000"/>
            <a:ext cx="7040880" cy="137160"/>
          </a:xfrm>
          <a:prstGeom prst="round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ysClr val="windowText" lastClr="000000"/>
                </a:solidFill>
              </a:ln>
              <a:solidFill>
                <a:schemeClr val="tx1"/>
              </a:solidFill>
            </a:endParaRPr>
          </a:p>
        </p:txBody>
      </p:sp>
      <p:sp>
        <p:nvSpPr>
          <p:cNvPr id="13" name="Rounded Rectangle 12"/>
          <p:cNvSpPr/>
          <p:nvPr userDrawn="1"/>
        </p:nvSpPr>
        <p:spPr>
          <a:xfrm>
            <a:off x="7376160" y="6477000"/>
            <a:ext cx="1463040" cy="137160"/>
          </a:xfrm>
          <a:prstGeom prst="roundRect">
            <a:avLst/>
          </a:prstGeom>
          <a:solidFill>
            <a:srgbClr val="FFCC00"/>
          </a:solidFill>
          <a:l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 name="Slide Number Placeholder 5"/>
          <p:cNvSpPr>
            <a:spLocks noGrp="1"/>
          </p:cNvSpPr>
          <p:nvPr>
            <p:ph type="sldNum" sz="quarter" idx="4"/>
          </p:nvPr>
        </p:nvSpPr>
        <p:spPr>
          <a:xfrm>
            <a:off x="8458200" y="6451398"/>
            <a:ext cx="454905" cy="178002"/>
          </a:xfrm>
          <a:prstGeom prst="rect">
            <a:avLst/>
          </a:prstGeom>
        </p:spPr>
        <p:txBody>
          <a:bodyPr vert="horz" wrap="square" lIns="91440" tIns="45720" rIns="91440" bIns="45720" numCol="1" anchor="ctr" anchorCtr="0" compatLnSpc="1">
            <a:prstTxWarp prst="textNoShape">
              <a:avLst/>
            </a:prstTxWarp>
          </a:bodyPr>
          <a:lstStyle>
            <a:lvl1pPr>
              <a:defRPr sz="1000" b="1" baseline="0">
                <a:solidFill>
                  <a:schemeClr val="tx1"/>
                </a:solidFill>
                <a:latin typeface="Arial Narrow" panose="020B0606020202030204" pitchFamily="34" charset="0"/>
                <a:ea typeface="Arial Narrow" panose="020B0606020202030204" pitchFamily="34" charset="0"/>
                <a:cs typeface="Arial" pitchFamily="34" charset="0"/>
              </a:defRPr>
            </a:lvl1pPr>
          </a:lstStyle>
          <a:p>
            <a:fld id="{5E9B6195-AEF7-4DF8-B36C-B411EC6C02A9}" type="slidenum">
              <a:rPr lang="en-US" smtClean="0"/>
              <a:pPr/>
              <a:t>‹#›</a:t>
            </a:fld>
            <a:endParaRPr lang="en-US" dirty="0"/>
          </a:p>
        </p:txBody>
      </p:sp>
      <p:sp>
        <p:nvSpPr>
          <p:cNvPr id="14" name="Rectangle 13"/>
          <p:cNvSpPr/>
          <p:nvPr userDrawn="1"/>
        </p:nvSpPr>
        <p:spPr bwMode="auto">
          <a:xfrm>
            <a:off x="3749040" y="6431280"/>
            <a:ext cx="1645920" cy="228600"/>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fontAlgn="base">
              <a:spcBef>
                <a:spcPct val="0"/>
              </a:spcBef>
              <a:spcAft>
                <a:spcPct val="0"/>
              </a:spcAft>
            </a:pPr>
            <a:r>
              <a:rPr lang="en-US" sz="900" b="1" spc="130" dirty="0">
                <a:solidFill>
                  <a:schemeClr val="tx1"/>
                </a:solidFill>
                <a:latin typeface="Arial Narrow" panose="020B0606020202030204" pitchFamily="34" charset="0"/>
              </a:rPr>
              <a:t>UNIVERSITY OF WYOMING</a:t>
            </a:r>
          </a:p>
        </p:txBody>
      </p:sp>
      <p:pic>
        <p:nvPicPr>
          <p:cNvPr id="4" name="Picture 3"/>
          <p:cNvPicPr>
            <a:picLocks noChangeAspect="1"/>
          </p:cNvPicPr>
          <p:nvPr userDrawn="1"/>
        </p:nvPicPr>
        <p:blipFill>
          <a:blip r:embed="rId10"/>
          <a:stretch>
            <a:fillRect/>
          </a:stretch>
        </p:blipFill>
        <p:spPr>
          <a:xfrm>
            <a:off x="457200" y="91440"/>
            <a:ext cx="404639" cy="640080"/>
          </a:xfrm>
          <a:prstGeom prst="rect">
            <a:avLst/>
          </a:prstGeom>
        </p:spPr>
      </p:pic>
    </p:spTree>
    <p:extLst>
      <p:ext uri="{BB962C8B-B14F-4D97-AF65-F5344CB8AC3E}">
        <p14:creationId xmlns:p14="http://schemas.microsoft.com/office/powerpoint/2010/main" val="14232116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ftr="0" dt="0"/>
  <p:txStyles>
    <p:titleStyle>
      <a:lvl1pPr algn="l" defTabSz="914400" rtl="0" eaLnBrk="1" latinLnBrk="0" hangingPunct="1">
        <a:spcBef>
          <a:spcPct val="0"/>
        </a:spcBef>
        <a:buNone/>
        <a:defRPr sz="2400" b="1" kern="1200">
          <a:solidFill>
            <a:schemeClr val="tx1"/>
          </a:solidFill>
          <a:latin typeface="Arial Narrow" panose="020B0606020202030204" pitchFamily="34" charset="0"/>
          <a:ea typeface="+mj-ea"/>
          <a:cs typeface="+mj-cs"/>
        </a:defRPr>
      </a:lvl1pPr>
    </p:titleStyle>
    <p:bodyStyle>
      <a:lvl1pPr marL="182880" indent="-182880" algn="l" defTabSz="914400" rtl="0" eaLnBrk="1" latinLnBrk="0" hangingPunct="1">
        <a:spcBef>
          <a:spcPct val="20000"/>
        </a:spcBef>
        <a:buFont typeface="Wingdings" panose="05000000000000000000" pitchFamily="2" charset="2"/>
        <a:buChar char="§"/>
        <a:defRPr sz="1800" kern="1200">
          <a:solidFill>
            <a:schemeClr val="tx1"/>
          </a:solidFill>
          <a:latin typeface="Arial Narrow" panose="020B0606020202030204" pitchFamily="34" charset="0"/>
          <a:ea typeface="+mn-ea"/>
          <a:cs typeface="+mn-cs"/>
        </a:defRPr>
      </a:lvl1pPr>
      <a:lvl2pPr marL="742950" indent="-285750" algn="l" defTabSz="914400" rtl="0" eaLnBrk="1" latinLnBrk="0" hangingPunct="1">
        <a:spcBef>
          <a:spcPct val="20000"/>
        </a:spcBef>
        <a:buFont typeface="Courier New" panose="02070309020205020404" pitchFamily="49" charset="0"/>
        <a:buChar char="o"/>
        <a:defRPr sz="16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4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Wingdings" panose="05000000000000000000" pitchFamily="2" charset="2"/>
        <a:buChar char="Ø"/>
        <a:defRPr sz="12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latin typeface="Arial Narrow" panose="020B0606020202030204" pitchFamily="34" charset="0"/>
              </a:rPr>
              <a:t>FY2021 </a:t>
            </a:r>
            <a:r>
              <a:rPr lang="en-US" dirty="0">
                <a:latin typeface="Arial Narrow" panose="020B0606020202030204" pitchFamily="34" charset="0"/>
              </a:rPr>
              <a:t>Budget Presentation</a:t>
            </a:r>
            <a:br>
              <a:rPr lang="en-US" dirty="0">
                <a:latin typeface="Arial Narrow" panose="020B0606020202030204" pitchFamily="34" charset="0"/>
              </a:rPr>
            </a:br>
            <a:r>
              <a:rPr lang="en-US" sz="2000" dirty="0"/>
              <a:t/>
            </a:r>
            <a:br>
              <a:rPr lang="en-US" sz="2000" dirty="0"/>
            </a:br>
            <a:r>
              <a:rPr lang="en-US" sz="2000" i="1" dirty="0"/>
              <a:t>Operations</a:t>
            </a:r>
            <a:endParaRPr lang="en-US" i="1" dirty="0">
              <a:latin typeface="Arial Narrow" panose="020B0606020202030204" pitchFamily="34" charset="0"/>
            </a:endParaRPr>
          </a:p>
        </p:txBody>
      </p:sp>
      <p:sp>
        <p:nvSpPr>
          <p:cNvPr id="5" name="Subtitle 4"/>
          <p:cNvSpPr>
            <a:spLocks noGrp="1"/>
          </p:cNvSpPr>
          <p:nvPr>
            <p:ph type="subTitle" idx="1"/>
          </p:nvPr>
        </p:nvSpPr>
        <p:spPr/>
        <p:txBody>
          <a:bodyPr/>
          <a:lstStyle/>
          <a:p>
            <a:r>
              <a:rPr lang="en-US" dirty="0" smtClean="0">
                <a:latin typeface="Arial Narrow" panose="020B0606020202030204" pitchFamily="34" charset="0"/>
              </a:rPr>
              <a:t>May 2020</a:t>
            </a:r>
            <a:endParaRPr lang="en-US" dirty="0">
              <a:latin typeface="Arial Narrow" panose="020B0606020202030204" pitchFamily="34" charset="0"/>
            </a:endParaRPr>
          </a:p>
        </p:txBody>
      </p:sp>
    </p:spTree>
    <p:extLst>
      <p:ext uri="{BB962C8B-B14F-4D97-AF65-F5344CB8AC3E}">
        <p14:creationId xmlns:p14="http://schemas.microsoft.com/office/powerpoint/2010/main" val="6178279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Operations - Mission</a:t>
            </a:r>
            <a:endParaRPr lang="en-US" dirty="0"/>
          </a:p>
        </p:txBody>
      </p:sp>
      <p:sp>
        <p:nvSpPr>
          <p:cNvPr id="3" name="Content Placeholder 2"/>
          <p:cNvSpPr>
            <a:spLocks noGrp="1"/>
          </p:cNvSpPr>
          <p:nvPr>
            <p:ph idx="1"/>
          </p:nvPr>
        </p:nvSpPr>
        <p:spPr>
          <a:xfrm>
            <a:off x="304800" y="1415332"/>
            <a:ext cx="8503920" cy="4710831"/>
          </a:xfrm>
        </p:spPr>
        <p:txBody>
          <a:bodyPr>
            <a:normAutofit/>
          </a:bodyPr>
          <a:lstStyle/>
          <a:p>
            <a:r>
              <a:rPr lang="en-US" dirty="0" smtClean="0"/>
              <a:t>University Operations is committed to providing students, staff, faculty and visitors with a clean, attractive, safe and functional environment, which supports the University of Wyoming’s mission of teaching, research and public service.</a:t>
            </a:r>
          </a:p>
          <a:p>
            <a:pPr marL="0" indent="0">
              <a:buNone/>
            </a:pPr>
            <a:endParaRPr lang="en-US" dirty="0" smtClean="0"/>
          </a:p>
          <a:p>
            <a:pPr lvl="1"/>
            <a:r>
              <a:rPr lang="en-US" dirty="0" smtClean="0"/>
              <a:t>Values:</a:t>
            </a:r>
          </a:p>
          <a:p>
            <a:pPr lvl="2"/>
            <a:r>
              <a:rPr lang="en-US" dirty="0" smtClean="0"/>
              <a:t>Honesty – We will be honest in our interactions with all groups as we preform the duties and responsibilities of UW Operations required by our role in the organization.</a:t>
            </a:r>
          </a:p>
          <a:p>
            <a:pPr lvl="2"/>
            <a:r>
              <a:rPr lang="en-US" dirty="0" smtClean="0"/>
              <a:t>Integrity – We will conduct ourselves with honor and dignity in all aspects of our work.</a:t>
            </a:r>
          </a:p>
          <a:p>
            <a:pPr lvl="2"/>
            <a:r>
              <a:rPr lang="en-US" dirty="0" smtClean="0"/>
              <a:t>Respect – We will respect co-workers, customers, vendors and regulating authorities.</a:t>
            </a:r>
          </a:p>
          <a:p>
            <a:pPr lvl="2"/>
            <a:r>
              <a:rPr lang="en-US" dirty="0" smtClean="0"/>
              <a:t>Stewardship – We will provide our services for a fair value and always account for the interests of our stakeholders.</a:t>
            </a:r>
          </a:p>
          <a:p>
            <a:pPr lvl="2"/>
            <a:r>
              <a:rPr lang="en-US" dirty="0" smtClean="0"/>
              <a:t>Service – We will provide reliable, friendly, and consistent customer service.</a:t>
            </a:r>
          </a:p>
          <a:p>
            <a:pPr lvl="2"/>
            <a:r>
              <a:rPr lang="en-US" dirty="0" smtClean="0"/>
              <a:t>Professionalism – We will be professional in the performance of our duties by being courteous, presenting a positive image, and conducting ourselves in a manner that reflects well on the organization.</a:t>
            </a:r>
          </a:p>
          <a:p>
            <a:pPr lvl="2"/>
            <a:r>
              <a:rPr lang="en-US" dirty="0" smtClean="0"/>
              <a:t>Fairness – We will treat others justly with impartiality, objectivity, and consistency while remaining unbiased, unprejudiced and compassionate.</a:t>
            </a:r>
          </a:p>
        </p:txBody>
      </p:sp>
      <p:sp>
        <p:nvSpPr>
          <p:cNvPr id="4" name="Slide Number Placeholder 3"/>
          <p:cNvSpPr>
            <a:spLocks noGrp="1"/>
          </p:cNvSpPr>
          <p:nvPr>
            <p:ph type="sldNum" sz="quarter" idx="12"/>
          </p:nvPr>
        </p:nvSpPr>
        <p:spPr/>
        <p:txBody>
          <a:bodyPr/>
          <a:lstStyle/>
          <a:p>
            <a:fld id="{6219B967-4B08-4FBE-BE08-34997AC8C538}" type="slidenum">
              <a:rPr lang="en-US" smtClean="0">
                <a:solidFill>
                  <a:srgbClr val="F0A22E"/>
                </a:solidFill>
              </a:rPr>
              <a:pPr/>
              <a:t>2</a:t>
            </a:fld>
            <a:endParaRPr lang="en-US">
              <a:solidFill>
                <a:srgbClr val="F0A22E"/>
              </a:solidFill>
            </a:endParaRPr>
          </a:p>
        </p:txBody>
      </p:sp>
    </p:spTree>
    <p:extLst>
      <p:ext uri="{BB962C8B-B14F-4D97-AF65-F5344CB8AC3E}">
        <p14:creationId xmlns:p14="http://schemas.microsoft.com/office/powerpoint/2010/main" val="2673649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Operations - Assessment</a:t>
            </a:r>
            <a:endParaRPr lang="en-US" dirty="0"/>
          </a:p>
        </p:txBody>
      </p:sp>
      <p:sp>
        <p:nvSpPr>
          <p:cNvPr id="3" name="Content Placeholder 2"/>
          <p:cNvSpPr>
            <a:spLocks noGrp="1"/>
          </p:cNvSpPr>
          <p:nvPr>
            <p:ph idx="1"/>
          </p:nvPr>
        </p:nvSpPr>
        <p:spPr>
          <a:xfrm>
            <a:off x="304800" y="987228"/>
            <a:ext cx="8503920" cy="5138935"/>
          </a:xfrm>
        </p:spPr>
        <p:txBody>
          <a:bodyPr>
            <a:normAutofit fontScale="92500" lnSpcReduction="10000"/>
          </a:bodyPr>
          <a:lstStyle/>
          <a:p>
            <a:r>
              <a:rPr lang="en-US" dirty="0" smtClean="0"/>
              <a:t>Strengths</a:t>
            </a:r>
          </a:p>
          <a:p>
            <a:pPr lvl="1"/>
            <a:r>
              <a:rPr lang="en-US" dirty="0"/>
              <a:t>UW Operations has talented, innovative and skilled staff responsible for providing clean, safe and functional environments for students, staff and faculty.  The </a:t>
            </a:r>
            <a:r>
              <a:rPr lang="en-US" dirty="0" smtClean="0"/>
              <a:t>dedication of our staff allows us to achieve many goals and to provide expertise in changing technologies to support teaching and research on campus.  </a:t>
            </a:r>
          </a:p>
          <a:p>
            <a:pPr lvl="1"/>
            <a:r>
              <a:rPr lang="en-US" dirty="0" smtClean="0"/>
              <a:t>UW Operations has established relationships with contractors that provides for a collaborative environment and resources to meet the budget and schedule of projects.</a:t>
            </a:r>
          </a:p>
          <a:p>
            <a:pPr lvl="1"/>
            <a:r>
              <a:rPr lang="en-US" dirty="0" smtClean="0"/>
              <a:t>UW Operations prides itself on our team mentality and approach to challenges.  As long as we are all “rowing in the same direction” we continue to make progress and succeed in changing environments.</a:t>
            </a:r>
            <a:endParaRPr lang="en-US" dirty="0"/>
          </a:p>
          <a:p>
            <a:pPr lvl="1"/>
            <a:endParaRPr lang="en-US" dirty="0" smtClean="0"/>
          </a:p>
          <a:p>
            <a:r>
              <a:rPr lang="en-US" dirty="0"/>
              <a:t>Challenges</a:t>
            </a:r>
          </a:p>
          <a:p>
            <a:pPr lvl="1"/>
            <a:r>
              <a:rPr lang="en-US" dirty="0"/>
              <a:t>Oftentimes, our biggest challenge is staying competitive with salaries for </a:t>
            </a:r>
            <a:r>
              <a:rPr lang="en-US" dirty="0" smtClean="0"/>
              <a:t>positions</a:t>
            </a:r>
            <a:r>
              <a:rPr lang="en-US" dirty="0"/>
              <a:t>.  We have lost valuable employees to private industries and other higher education institutions in the region</a:t>
            </a:r>
            <a:r>
              <a:rPr lang="en-US" dirty="0" smtClean="0"/>
              <a:t>.</a:t>
            </a:r>
            <a:endParaRPr lang="en-US" dirty="0"/>
          </a:p>
          <a:p>
            <a:pPr lvl="1"/>
            <a:endParaRPr lang="en-US" dirty="0" smtClean="0"/>
          </a:p>
          <a:p>
            <a:r>
              <a:rPr lang="en-US" dirty="0" smtClean="0"/>
              <a:t>Opportunities</a:t>
            </a:r>
          </a:p>
          <a:p>
            <a:pPr lvl="1"/>
            <a:r>
              <a:rPr lang="en-US" dirty="0" smtClean="0"/>
              <a:t>UW Operations will continue to promote a staff culture focusing on our mission and values.  By having this as our guide, we can continue to provide consistent services and provide the proper environment for teaching and research.  </a:t>
            </a:r>
          </a:p>
          <a:p>
            <a:pPr lvl="1"/>
            <a:r>
              <a:rPr lang="en-US" dirty="0" smtClean="0"/>
              <a:t>UW Operations will continue to work closely with VP Mai and HR to assess and evaluate market salaries for staff to stay competitive and retain valued employees.  With the current budget outlook, this will be a challenge and our progress may be limited, but this will continue to be an opportunity for us to evaluate.</a:t>
            </a:r>
          </a:p>
        </p:txBody>
      </p:sp>
      <p:sp>
        <p:nvSpPr>
          <p:cNvPr id="4" name="Slide Number Placeholder 3"/>
          <p:cNvSpPr>
            <a:spLocks noGrp="1"/>
          </p:cNvSpPr>
          <p:nvPr>
            <p:ph type="sldNum" sz="quarter" idx="12"/>
          </p:nvPr>
        </p:nvSpPr>
        <p:spPr/>
        <p:txBody>
          <a:bodyPr/>
          <a:lstStyle/>
          <a:p>
            <a:fld id="{6219B967-4B08-4FBE-BE08-34997AC8C538}" type="slidenum">
              <a:rPr lang="en-US" smtClean="0">
                <a:solidFill>
                  <a:srgbClr val="F0A22E"/>
                </a:solidFill>
              </a:rPr>
              <a:pPr/>
              <a:t>3</a:t>
            </a:fld>
            <a:endParaRPr lang="en-US">
              <a:solidFill>
                <a:srgbClr val="F0A22E"/>
              </a:solidFill>
            </a:endParaRPr>
          </a:p>
        </p:txBody>
      </p:sp>
    </p:spTree>
    <p:extLst>
      <p:ext uri="{BB962C8B-B14F-4D97-AF65-F5344CB8AC3E}">
        <p14:creationId xmlns:p14="http://schemas.microsoft.com/office/powerpoint/2010/main" val="1334722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Operations – FY20 Strategic priorities &amp; accomplishments</a:t>
            </a:r>
            <a:endParaRPr lang="en-US" dirty="0"/>
          </a:p>
        </p:txBody>
      </p:sp>
      <p:sp>
        <p:nvSpPr>
          <p:cNvPr id="3" name="Content Placeholder 2"/>
          <p:cNvSpPr>
            <a:spLocks noGrp="1"/>
          </p:cNvSpPr>
          <p:nvPr>
            <p:ph idx="1"/>
          </p:nvPr>
        </p:nvSpPr>
        <p:spPr>
          <a:xfrm>
            <a:off x="304800" y="1035782"/>
            <a:ext cx="8503920" cy="5090382"/>
          </a:xfrm>
        </p:spPr>
        <p:txBody>
          <a:bodyPr>
            <a:normAutofit/>
          </a:bodyPr>
          <a:lstStyle/>
          <a:p>
            <a:r>
              <a:rPr lang="en-US" dirty="0"/>
              <a:t>Strategic </a:t>
            </a:r>
            <a:r>
              <a:rPr lang="en-US" dirty="0" smtClean="0"/>
              <a:t>priorities &amp; </a:t>
            </a:r>
            <a:r>
              <a:rPr lang="en-US" dirty="0" smtClean="0">
                <a:solidFill>
                  <a:srgbClr val="00B050"/>
                </a:solidFill>
              </a:rPr>
              <a:t>accomplishments</a:t>
            </a:r>
            <a:r>
              <a:rPr lang="en-US" dirty="0" smtClean="0"/>
              <a:t>: Goals as they align with the UW Strategic Plan – </a:t>
            </a:r>
            <a:r>
              <a:rPr lang="en-US" b="1" dirty="0" smtClean="0"/>
              <a:t>Drive operating efficiencies to save costs while maintaining services.</a:t>
            </a:r>
          </a:p>
          <a:p>
            <a:pPr lvl="1"/>
            <a:r>
              <a:rPr lang="en-US" dirty="0" smtClean="0"/>
              <a:t>Implement </a:t>
            </a:r>
            <a:r>
              <a:rPr lang="en-US" dirty="0"/>
              <a:t>Custodial Services </a:t>
            </a:r>
            <a:r>
              <a:rPr lang="en-US" dirty="0" smtClean="0"/>
              <a:t>Plan.  </a:t>
            </a:r>
            <a:r>
              <a:rPr lang="en-US" dirty="0" smtClean="0">
                <a:solidFill>
                  <a:srgbClr val="00B050"/>
                </a:solidFill>
              </a:rPr>
              <a:t>Ongoing, equipment purchased and positions filled</a:t>
            </a:r>
            <a:endParaRPr lang="en-US" dirty="0">
              <a:solidFill>
                <a:srgbClr val="00B050"/>
              </a:solidFill>
            </a:endParaRPr>
          </a:p>
          <a:p>
            <a:pPr lvl="1"/>
            <a:r>
              <a:rPr lang="en-US" dirty="0"/>
              <a:t>Revise/implement efficient and effective business processes, coordinate with </a:t>
            </a:r>
            <a:r>
              <a:rPr lang="en-US" dirty="0" err="1"/>
              <a:t>WyoCloud</a:t>
            </a:r>
            <a:r>
              <a:rPr lang="en-US" dirty="0"/>
              <a:t> financial processes and HCM </a:t>
            </a:r>
            <a:r>
              <a:rPr lang="en-US" dirty="0" smtClean="0"/>
              <a:t>implementation.  </a:t>
            </a:r>
            <a:r>
              <a:rPr lang="en-US" dirty="0" smtClean="0">
                <a:solidFill>
                  <a:srgbClr val="00B050"/>
                </a:solidFill>
              </a:rPr>
              <a:t>Complete, revisions/improvements will continue</a:t>
            </a:r>
            <a:endParaRPr lang="en-US" dirty="0"/>
          </a:p>
          <a:p>
            <a:pPr lvl="1"/>
            <a:r>
              <a:rPr lang="en-US" dirty="0"/>
              <a:t>Complete construction projects on time and within </a:t>
            </a:r>
            <a:r>
              <a:rPr lang="en-US" dirty="0" smtClean="0"/>
              <a:t>budgets.  </a:t>
            </a:r>
            <a:r>
              <a:rPr lang="en-US" dirty="0" smtClean="0">
                <a:solidFill>
                  <a:srgbClr val="00B050"/>
                </a:solidFill>
              </a:rPr>
              <a:t>Ongoing, many successes in FY20</a:t>
            </a:r>
            <a:endParaRPr lang="en-US" dirty="0">
              <a:solidFill>
                <a:srgbClr val="00B050"/>
              </a:solidFill>
            </a:endParaRPr>
          </a:p>
          <a:p>
            <a:pPr lvl="1"/>
            <a:r>
              <a:rPr lang="en-US" dirty="0"/>
              <a:t>Plan, design, construct or renovate facilities that excel scientists or researchers expectations, today and for the future</a:t>
            </a:r>
            <a:r>
              <a:rPr lang="en-US" dirty="0" smtClean="0"/>
              <a:t>.  </a:t>
            </a:r>
            <a:r>
              <a:rPr lang="en-US" dirty="0" smtClean="0">
                <a:solidFill>
                  <a:srgbClr val="00B050"/>
                </a:solidFill>
              </a:rPr>
              <a:t>Ongoing, many successes in FY20</a:t>
            </a:r>
            <a:endParaRPr lang="en-US" dirty="0">
              <a:solidFill>
                <a:srgbClr val="00B050"/>
              </a:solidFill>
            </a:endParaRPr>
          </a:p>
          <a:p>
            <a:pPr lvl="1"/>
            <a:r>
              <a:rPr lang="en-US" dirty="0"/>
              <a:t>Safety initiatives: job hazard analysis, improve campus-wide chemical </a:t>
            </a:r>
            <a:r>
              <a:rPr lang="en-US" dirty="0" smtClean="0"/>
              <a:t>tracking.  </a:t>
            </a:r>
            <a:r>
              <a:rPr lang="en-US" dirty="0" smtClean="0">
                <a:solidFill>
                  <a:srgbClr val="00B050"/>
                </a:solidFill>
              </a:rPr>
              <a:t>Ongoing, multi-year phases</a:t>
            </a:r>
          </a:p>
          <a:p>
            <a:pPr lvl="1"/>
            <a:r>
              <a:rPr lang="en-US" dirty="0" smtClean="0"/>
              <a:t>Support Academic Affairs needs for classroom technology and use strategy.  </a:t>
            </a:r>
            <a:r>
              <a:rPr lang="en-US" dirty="0" smtClean="0">
                <a:solidFill>
                  <a:srgbClr val="00B050"/>
                </a:solidFill>
              </a:rPr>
              <a:t>Ongoing, many successes in FY20</a:t>
            </a:r>
          </a:p>
          <a:p>
            <a:pPr lvl="1"/>
            <a:r>
              <a:rPr lang="en-US" dirty="0" smtClean="0"/>
              <a:t>Improve </a:t>
            </a:r>
            <a:r>
              <a:rPr lang="en-US" dirty="0"/>
              <a:t>and standardize preventive maintenance </a:t>
            </a:r>
            <a:r>
              <a:rPr lang="en-US" dirty="0" smtClean="0"/>
              <a:t>program.  </a:t>
            </a:r>
            <a:r>
              <a:rPr lang="en-US" dirty="0" smtClean="0">
                <a:solidFill>
                  <a:srgbClr val="00B050"/>
                </a:solidFill>
              </a:rPr>
              <a:t>Ongoing, PM activities expanded throughout many shops in FY20</a:t>
            </a:r>
            <a:endParaRPr lang="en-US" dirty="0">
              <a:solidFill>
                <a:srgbClr val="00B050"/>
              </a:solidFill>
            </a:endParaRPr>
          </a:p>
          <a:p>
            <a:pPr lvl="1"/>
            <a:r>
              <a:rPr lang="en-US" dirty="0"/>
              <a:t>Prioritize real property and facility needs within the framework of the campus master plan, housing plan, etc</a:t>
            </a:r>
            <a:r>
              <a:rPr lang="en-US" dirty="0" smtClean="0"/>
              <a:t>.  </a:t>
            </a:r>
            <a:r>
              <a:rPr lang="en-US" dirty="0" smtClean="0">
                <a:solidFill>
                  <a:srgbClr val="00B050"/>
                </a:solidFill>
              </a:rPr>
              <a:t>Ongoing</a:t>
            </a:r>
            <a:endParaRPr lang="en-US" dirty="0">
              <a:solidFill>
                <a:srgbClr val="00B050"/>
              </a:solidFill>
            </a:endParaRPr>
          </a:p>
          <a:p>
            <a:pPr lvl="1"/>
            <a:r>
              <a:rPr lang="en-US" dirty="0" smtClean="0"/>
              <a:t>Continue </a:t>
            </a:r>
            <a:r>
              <a:rPr lang="en-US" dirty="0"/>
              <a:t>to provide lowest cost energy sources for UW in a sustainable </a:t>
            </a:r>
            <a:r>
              <a:rPr lang="en-US" dirty="0" smtClean="0"/>
              <a:t>manner.  </a:t>
            </a:r>
            <a:r>
              <a:rPr lang="en-US" dirty="0" smtClean="0">
                <a:solidFill>
                  <a:srgbClr val="00B050"/>
                </a:solidFill>
              </a:rPr>
              <a:t>Complete, efforts will be ongoing</a:t>
            </a:r>
            <a:endParaRPr lang="en-US" dirty="0">
              <a:solidFill>
                <a:srgbClr val="00B050"/>
              </a:solidFill>
            </a:endParaRPr>
          </a:p>
        </p:txBody>
      </p:sp>
      <p:sp>
        <p:nvSpPr>
          <p:cNvPr id="4" name="Slide Number Placeholder 3"/>
          <p:cNvSpPr>
            <a:spLocks noGrp="1"/>
          </p:cNvSpPr>
          <p:nvPr>
            <p:ph type="sldNum" sz="quarter" idx="12"/>
          </p:nvPr>
        </p:nvSpPr>
        <p:spPr/>
        <p:txBody>
          <a:bodyPr/>
          <a:lstStyle/>
          <a:p>
            <a:fld id="{6219B967-4B08-4FBE-BE08-34997AC8C538}" type="slidenum">
              <a:rPr lang="en-US" smtClean="0">
                <a:solidFill>
                  <a:srgbClr val="F0A22E"/>
                </a:solidFill>
              </a:rPr>
              <a:pPr/>
              <a:t>4</a:t>
            </a:fld>
            <a:endParaRPr lang="en-US">
              <a:solidFill>
                <a:srgbClr val="F0A22E"/>
              </a:solidFill>
            </a:endParaRPr>
          </a:p>
        </p:txBody>
      </p:sp>
    </p:spTree>
    <p:extLst>
      <p:ext uri="{BB962C8B-B14F-4D97-AF65-F5344CB8AC3E}">
        <p14:creationId xmlns:p14="http://schemas.microsoft.com/office/powerpoint/2010/main" val="2595377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Operations – FY2021 budget overview</a:t>
            </a:r>
            <a:endParaRPr lang="en-US" dirty="0"/>
          </a:p>
        </p:txBody>
      </p:sp>
      <p:sp>
        <p:nvSpPr>
          <p:cNvPr id="3" name="Content Placeholder 2"/>
          <p:cNvSpPr>
            <a:spLocks noGrp="1"/>
          </p:cNvSpPr>
          <p:nvPr>
            <p:ph idx="1"/>
          </p:nvPr>
        </p:nvSpPr>
        <p:spPr>
          <a:xfrm>
            <a:off x="304800" y="1068150"/>
            <a:ext cx="8503920" cy="5058014"/>
          </a:xfrm>
        </p:spPr>
        <p:txBody>
          <a:bodyPr>
            <a:normAutofit/>
          </a:bodyPr>
          <a:lstStyle/>
          <a:p>
            <a:r>
              <a:rPr lang="en-US" dirty="0"/>
              <a:t>FY2020 – FY2021 budget variance</a:t>
            </a:r>
          </a:p>
          <a:p>
            <a:pPr lvl="1"/>
            <a:r>
              <a:rPr lang="en-US" u="sng" dirty="0" smtClean="0"/>
              <a:t>Unrestricted Operating: </a:t>
            </a:r>
          </a:p>
          <a:p>
            <a:pPr lvl="2"/>
            <a:r>
              <a:rPr lang="en-US" u="sng" dirty="0" smtClean="0"/>
              <a:t>Revenue </a:t>
            </a:r>
            <a:r>
              <a:rPr lang="en-US" dirty="0"/>
              <a:t>– </a:t>
            </a:r>
            <a:r>
              <a:rPr lang="en-US" dirty="0" smtClean="0"/>
              <a:t>budgeted </a:t>
            </a:r>
            <a:r>
              <a:rPr lang="en-US" dirty="0"/>
              <a:t>amount is reduced primarily due to REO property changes (sales, purchases, leases</a:t>
            </a:r>
            <a:r>
              <a:rPr lang="en-US" dirty="0" smtClean="0"/>
              <a:t>) (line 8).  </a:t>
            </a:r>
            <a:r>
              <a:rPr lang="en-US" dirty="0"/>
              <a:t>Some properties affecting this budget line are UW Plaza ground rent, Armory property, S. 15</a:t>
            </a:r>
            <a:r>
              <a:rPr lang="en-US" baseline="30000" dirty="0"/>
              <a:t>th</a:t>
            </a:r>
            <a:r>
              <a:rPr lang="en-US" dirty="0"/>
              <a:t> – The Still, and the McCarty Motors property.  In addition, </a:t>
            </a:r>
            <a:r>
              <a:rPr lang="en-US" dirty="0" smtClean="0"/>
              <a:t>anticipated revenue </a:t>
            </a:r>
            <a:r>
              <a:rPr lang="en-US" dirty="0"/>
              <a:t>from Recycling commodities is reduced due to the reduced national market for these </a:t>
            </a:r>
            <a:r>
              <a:rPr lang="en-US" dirty="0" smtClean="0"/>
              <a:t>items (line 11). </a:t>
            </a:r>
            <a:endParaRPr lang="en-US" dirty="0"/>
          </a:p>
          <a:p>
            <a:pPr lvl="2"/>
            <a:r>
              <a:rPr lang="en-US" u="sng" dirty="0"/>
              <a:t>E</a:t>
            </a:r>
            <a:r>
              <a:rPr lang="en-US" u="sng" dirty="0" smtClean="0"/>
              <a:t>xpenses </a:t>
            </a:r>
            <a:r>
              <a:rPr lang="en-US" u="sng" dirty="0"/>
              <a:t>before transfers </a:t>
            </a:r>
            <a:r>
              <a:rPr lang="en-US" dirty="0"/>
              <a:t>– </a:t>
            </a:r>
            <a:r>
              <a:rPr lang="en-US" dirty="0" smtClean="0"/>
              <a:t>variances </a:t>
            </a:r>
            <a:r>
              <a:rPr lang="en-US" dirty="0"/>
              <a:t>primarily attributed to the UW 2.1% salary increase effective in FY20 and the increased percentage for fringe benefits in </a:t>
            </a:r>
            <a:r>
              <a:rPr lang="en-US" dirty="0" smtClean="0"/>
              <a:t>FY21 (line 20); </a:t>
            </a:r>
            <a:r>
              <a:rPr lang="en-US" dirty="0"/>
              <a:t>membership in higher education organization expired in FY20 and will not be renewed, </a:t>
            </a:r>
            <a:r>
              <a:rPr lang="en-US" dirty="0" smtClean="0"/>
              <a:t>(line 23); </a:t>
            </a:r>
            <a:r>
              <a:rPr lang="en-US" dirty="0"/>
              <a:t>capital equipment purchases for custodial services are not </a:t>
            </a:r>
            <a:r>
              <a:rPr lang="en-US" dirty="0" smtClean="0"/>
              <a:t>planned </a:t>
            </a:r>
            <a:r>
              <a:rPr lang="en-US" dirty="0"/>
              <a:t>for </a:t>
            </a:r>
            <a:r>
              <a:rPr lang="en-US" dirty="0" smtClean="0"/>
              <a:t>FY21, (line 24) </a:t>
            </a:r>
            <a:r>
              <a:rPr lang="en-US" i="1" dirty="0" smtClean="0"/>
              <a:t>(purchases </a:t>
            </a:r>
            <a:r>
              <a:rPr lang="en-US" i="1" dirty="0"/>
              <a:t>to date have positively impacted the shop and we have implemented a successful equipment maintenance program to extend the life of current equipment</a:t>
            </a:r>
            <a:r>
              <a:rPr lang="en-US" dirty="0"/>
              <a:t>).</a:t>
            </a:r>
          </a:p>
          <a:p>
            <a:pPr lvl="2"/>
            <a:r>
              <a:rPr lang="en-US" u="sng" dirty="0"/>
              <a:t>T</a:t>
            </a:r>
            <a:r>
              <a:rPr lang="en-US" u="sng" dirty="0" smtClean="0"/>
              <a:t>otal </a:t>
            </a:r>
            <a:r>
              <a:rPr lang="en-US" u="sng" dirty="0"/>
              <a:t>funding transfers </a:t>
            </a:r>
            <a:r>
              <a:rPr lang="en-US" dirty="0"/>
              <a:t>– </a:t>
            </a:r>
            <a:r>
              <a:rPr lang="en-US" dirty="0" smtClean="0"/>
              <a:t>budgeting </a:t>
            </a:r>
            <a:r>
              <a:rPr lang="en-US" dirty="0"/>
              <a:t>for internal allocations </a:t>
            </a:r>
            <a:r>
              <a:rPr lang="en-US" dirty="0" smtClean="0"/>
              <a:t>&amp; sales process revised resulting in slight variance (line 28); property purchases (if any) will not be purchased on URO therefore, removed from FY21 (lines 29 &amp; 31); debt service - </a:t>
            </a:r>
            <a:r>
              <a:rPr lang="en-US" dirty="0" err="1" smtClean="0"/>
              <a:t>ESCo</a:t>
            </a:r>
            <a:r>
              <a:rPr lang="en-US" dirty="0" smtClean="0"/>
              <a:t> quarterly payment schedule increases in FY21 by $9,625 (line 30).</a:t>
            </a:r>
            <a:endParaRPr lang="en-US" dirty="0"/>
          </a:p>
          <a:p>
            <a:pPr lvl="1"/>
            <a:r>
              <a:rPr lang="en-US" u="sng" dirty="0" smtClean="0"/>
              <a:t>Designated Operating </a:t>
            </a:r>
            <a:r>
              <a:rPr lang="en-US" dirty="0" smtClean="0"/>
              <a:t>– variance due to budgeting change in FY20, FY21 budget is similar to FY19 and prior years</a:t>
            </a:r>
          </a:p>
          <a:p>
            <a:pPr lvl="1"/>
            <a:r>
              <a:rPr lang="en-US" u="sng" dirty="0" smtClean="0"/>
              <a:t>Restricted Expendable Operating </a:t>
            </a:r>
            <a:r>
              <a:rPr lang="en-US" dirty="0" smtClean="0"/>
              <a:t>– variance due to correction of revenue funds budgeted by UW Foundation (an account in FY20 had incorrect revenue amount that exceeded planned expenses)</a:t>
            </a:r>
          </a:p>
          <a:p>
            <a:pPr lvl="1"/>
            <a:r>
              <a:rPr lang="en-US" u="sng" dirty="0" smtClean="0"/>
              <a:t>Restricted Expendable Non-Operating </a:t>
            </a:r>
            <a:r>
              <a:rPr lang="en-US" dirty="0" smtClean="0"/>
              <a:t>– variance due to UW Foundation budgeting for Hansen Livestock Teaching Arena account not previously budgeted</a:t>
            </a:r>
          </a:p>
        </p:txBody>
      </p:sp>
      <p:sp>
        <p:nvSpPr>
          <p:cNvPr id="4" name="Slide Number Placeholder 3"/>
          <p:cNvSpPr>
            <a:spLocks noGrp="1"/>
          </p:cNvSpPr>
          <p:nvPr>
            <p:ph type="sldNum" sz="quarter" idx="12"/>
          </p:nvPr>
        </p:nvSpPr>
        <p:spPr/>
        <p:txBody>
          <a:bodyPr/>
          <a:lstStyle/>
          <a:p>
            <a:fld id="{6219B967-4B08-4FBE-BE08-34997AC8C538}" type="slidenum">
              <a:rPr lang="en-US" smtClean="0">
                <a:solidFill>
                  <a:srgbClr val="F0A22E"/>
                </a:solidFill>
              </a:rPr>
              <a:pPr/>
              <a:t>5</a:t>
            </a:fld>
            <a:endParaRPr lang="en-US">
              <a:solidFill>
                <a:srgbClr val="F0A22E"/>
              </a:solidFill>
            </a:endParaRPr>
          </a:p>
        </p:txBody>
      </p:sp>
    </p:spTree>
    <p:extLst>
      <p:ext uri="{BB962C8B-B14F-4D97-AF65-F5344CB8AC3E}">
        <p14:creationId xmlns:p14="http://schemas.microsoft.com/office/powerpoint/2010/main" val="1150183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Operations - </a:t>
            </a:r>
            <a:r>
              <a:rPr lang="en-US" dirty="0"/>
              <a:t>FY2021 budget </a:t>
            </a:r>
            <a:r>
              <a:rPr lang="en-US" dirty="0" smtClean="0"/>
              <a:t>overview &amp; Space allocation</a:t>
            </a:r>
            <a:endParaRPr lang="en-US" dirty="0"/>
          </a:p>
        </p:txBody>
      </p:sp>
      <p:sp>
        <p:nvSpPr>
          <p:cNvPr id="3" name="Content Placeholder 2"/>
          <p:cNvSpPr>
            <a:spLocks noGrp="1"/>
          </p:cNvSpPr>
          <p:nvPr>
            <p:ph idx="1"/>
          </p:nvPr>
        </p:nvSpPr>
        <p:spPr>
          <a:xfrm>
            <a:off x="181732" y="1206335"/>
            <a:ext cx="8503920" cy="4373563"/>
          </a:xfrm>
        </p:spPr>
        <p:txBody>
          <a:bodyPr/>
          <a:lstStyle/>
          <a:p>
            <a:r>
              <a:rPr lang="en-US" dirty="0"/>
              <a:t>FY2020 actuals/trends</a:t>
            </a:r>
          </a:p>
          <a:p>
            <a:pPr lvl="1"/>
            <a:r>
              <a:rPr lang="en-US" dirty="0"/>
              <a:t>URO: Budgets are on track for FY20.  Several positions have been filled, however, we currently have </a:t>
            </a:r>
            <a:r>
              <a:rPr lang="en-US" dirty="0" smtClean="0"/>
              <a:t>~10 </a:t>
            </a:r>
            <a:r>
              <a:rPr lang="en-US" dirty="0"/>
              <a:t>vacancies pending.  UW Operations activities increase in Q4 for projects and maintenance on campus. In addition, seasonal areas like Grounds Services and Golf Course operations increase in Q4</a:t>
            </a:r>
            <a:r>
              <a:rPr lang="en-US" dirty="0" smtClean="0"/>
              <a:t>.</a:t>
            </a:r>
          </a:p>
          <a:p>
            <a:pPr marL="457200" lvl="1" indent="0">
              <a:buNone/>
            </a:pPr>
            <a:r>
              <a:rPr lang="en-US" dirty="0" smtClean="0"/>
              <a:t>      </a:t>
            </a:r>
          </a:p>
          <a:p>
            <a:r>
              <a:rPr lang="en-US" dirty="0" smtClean="0"/>
              <a:t>Space allocation needs</a:t>
            </a:r>
          </a:p>
          <a:p>
            <a:pPr lvl="1"/>
            <a:r>
              <a:rPr lang="en-US" dirty="0"/>
              <a:t>UW Operations is seeking approval through the Space Allocation process to relocate Postal Services from </a:t>
            </a:r>
            <a:r>
              <a:rPr lang="en-US" dirty="0" err="1"/>
              <a:t>McWhinnie</a:t>
            </a:r>
            <a:r>
              <a:rPr lang="en-US" dirty="0"/>
              <a:t> Hall in order to co-locate the operation in the General Storage building with Shipping &amp; Receiving.  This will require the relocation of UW Surplus Property from General Storage to the Armory Building.  UW Operations is currently initiating the Space Request form for these moves.</a:t>
            </a:r>
          </a:p>
          <a:p>
            <a:pPr lvl="1"/>
            <a:endParaRPr lang="en-US" dirty="0" smtClean="0"/>
          </a:p>
          <a:p>
            <a:pPr marL="0" indent="0">
              <a:buNone/>
            </a:pPr>
            <a:endParaRPr lang="en-US" dirty="0">
              <a:solidFill>
                <a:srgbClr val="FF0000"/>
              </a:solidFill>
            </a:endParaRPr>
          </a:p>
          <a:p>
            <a:pPr marL="0" indent="0">
              <a:buNone/>
            </a:pPr>
            <a:endParaRPr lang="en-US" dirty="0" smtClean="0">
              <a:solidFill>
                <a:srgbClr val="FF0000"/>
              </a:solidFill>
            </a:endParaRPr>
          </a:p>
          <a:p>
            <a:pPr marL="0" indent="0">
              <a:buNone/>
            </a:pPr>
            <a:endParaRPr lang="en-US" dirty="0">
              <a:solidFill>
                <a:srgbClr val="FF0000"/>
              </a:solidFill>
            </a:endParaRPr>
          </a:p>
        </p:txBody>
      </p:sp>
      <p:sp>
        <p:nvSpPr>
          <p:cNvPr id="4" name="Slide Number Placeholder 3"/>
          <p:cNvSpPr>
            <a:spLocks noGrp="1"/>
          </p:cNvSpPr>
          <p:nvPr>
            <p:ph type="sldNum" sz="quarter" idx="12"/>
          </p:nvPr>
        </p:nvSpPr>
        <p:spPr/>
        <p:txBody>
          <a:bodyPr/>
          <a:lstStyle/>
          <a:p>
            <a:fld id="{6219B967-4B08-4FBE-BE08-34997AC8C538}" type="slidenum">
              <a:rPr lang="en-US" smtClean="0">
                <a:solidFill>
                  <a:srgbClr val="F0A22E"/>
                </a:solidFill>
              </a:rPr>
              <a:pPr/>
              <a:t>6</a:t>
            </a:fld>
            <a:endParaRPr lang="en-US">
              <a:solidFill>
                <a:srgbClr val="F0A22E"/>
              </a:solidFill>
            </a:endParaRPr>
          </a:p>
        </p:txBody>
      </p:sp>
    </p:spTree>
    <p:extLst>
      <p:ext uri="{BB962C8B-B14F-4D97-AF65-F5344CB8AC3E}">
        <p14:creationId xmlns:p14="http://schemas.microsoft.com/office/powerpoint/2010/main" val="13784000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Operations – Organizational chart</a:t>
            </a:r>
            <a:endParaRPr lang="en-US" dirty="0"/>
          </a:p>
        </p:txBody>
      </p:sp>
      <p:pic>
        <p:nvPicPr>
          <p:cNvPr id="5" name="Content Placeholder 4"/>
          <p:cNvPicPr>
            <a:picLocks noGrp="1" noChangeAspect="1"/>
          </p:cNvPicPr>
          <p:nvPr>
            <p:ph idx="1"/>
          </p:nvPr>
        </p:nvPicPr>
        <p:blipFill>
          <a:blip r:embed="rId2"/>
          <a:stretch>
            <a:fillRect/>
          </a:stretch>
        </p:blipFill>
        <p:spPr>
          <a:xfrm>
            <a:off x="570016" y="915566"/>
            <a:ext cx="8122722" cy="5482836"/>
          </a:xfrm>
          <a:prstGeom prst="rect">
            <a:avLst/>
          </a:prstGeom>
        </p:spPr>
      </p:pic>
      <p:sp>
        <p:nvSpPr>
          <p:cNvPr id="4" name="Slide Number Placeholder 3"/>
          <p:cNvSpPr>
            <a:spLocks noGrp="1"/>
          </p:cNvSpPr>
          <p:nvPr>
            <p:ph type="sldNum" sz="quarter" idx="12"/>
          </p:nvPr>
        </p:nvSpPr>
        <p:spPr/>
        <p:txBody>
          <a:bodyPr/>
          <a:lstStyle/>
          <a:p>
            <a:fld id="{6219B967-4B08-4FBE-BE08-34997AC8C538}" type="slidenum">
              <a:rPr lang="en-US" smtClean="0">
                <a:solidFill>
                  <a:srgbClr val="F0A22E"/>
                </a:solidFill>
              </a:rPr>
              <a:pPr/>
              <a:t>7</a:t>
            </a:fld>
            <a:endParaRPr lang="en-US">
              <a:solidFill>
                <a:srgbClr val="F0A22E"/>
              </a:solidFill>
            </a:endParaRPr>
          </a:p>
        </p:txBody>
      </p:sp>
    </p:spTree>
    <p:extLst>
      <p:ext uri="{BB962C8B-B14F-4D97-AF65-F5344CB8AC3E}">
        <p14:creationId xmlns:p14="http://schemas.microsoft.com/office/powerpoint/2010/main" val="2344923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Operations - Personnel Overview</a:t>
            </a:r>
            <a:endParaRPr lang="en-US" dirty="0"/>
          </a:p>
        </p:txBody>
      </p:sp>
      <p:sp>
        <p:nvSpPr>
          <p:cNvPr id="5" name="Slide Number Placeholder 4"/>
          <p:cNvSpPr>
            <a:spLocks noGrp="1"/>
          </p:cNvSpPr>
          <p:nvPr>
            <p:ph type="sldNum" sz="quarter" idx="12"/>
          </p:nvPr>
        </p:nvSpPr>
        <p:spPr/>
        <p:txBody>
          <a:bodyPr/>
          <a:lstStyle/>
          <a:p>
            <a:fld id="{6219B967-4B08-4FBE-BE08-34997AC8C538}" type="slidenum">
              <a:rPr lang="en-US" smtClean="0"/>
              <a:t>8</a:t>
            </a:fld>
            <a:endParaRPr lang="en-US"/>
          </a:p>
        </p:txBody>
      </p:sp>
      <p:sp>
        <p:nvSpPr>
          <p:cNvPr id="6" name="Content Placeholder 2"/>
          <p:cNvSpPr>
            <a:spLocks noGrp="1"/>
          </p:cNvSpPr>
          <p:nvPr>
            <p:ph sz="half" idx="1"/>
          </p:nvPr>
        </p:nvSpPr>
        <p:spPr>
          <a:xfrm>
            <a:off x="179259" y="975255"/>
            <a:ext cx="4411660" cy="5357811"/>
          </a:xfrm>
        </p:spPr>
        <p:txBody>
          <a:bodyPr>
            <a:normAutofit lnSpcReduction="10000"/>
          </a:bodyPr>
          <a:lstStyle/>
          <a:p>
            <a:pPr marL="457200" lvl="1" indent="0">
              <a:buNone/>
            </a:pPr>
            <a:r>
              <a:rPr lang="en-US" b="1" dirty="0" smtClean="0"/>
              <a:t>Admin/Directors (6) $1,146,839</a:t>
            </a:r>
          </a:p>
          <a:p>
            <a:pPr marL="457200" lvl="1" indent="0">
              <a:buNone/>
            </a:pPr>
            <a:r>
              <a:rPr lang="en-US" b="1" dirty="0" smtClean="0"/>
              <a:t>Custodial (102)  $3,943,083 </a:t>
            </a:r>
          </a:p>
          <a:p>
            <a:pPr lvl="1"/>
            <a:r>
              <a:rPr lang="en-US" sz="1400" dirty="0" smtClean="0"/>
              <a:t>Manager</a:t>
            </a:r>
          </a:p>
          <a:p>
            <a:pPr lvl="1"/>
            <a:r>
              <a:rPr lang="en-US" sz="1400" dirty="0" smtClean="0"/>
              <a:t>Trainer</a:t>
            </a:r>
          </a:p>
          <a:p>
            <a:pPr lvl="1"/>
            <a:r>
              <a:rPr lang="en-US" sz="1400" dirty="0" smtClean="0"/>
              <a:t>Custodians (100)</a:t>
            </a:r>
          </a:p>
          <a:p>
            <a:pPr marL="457200" lvl="1" indent="0">
              <a:buNone/>
            </a:pPr>
            <a:r>
              <a:rPr lang="en-US" b="1" dirty="0" smtClean="0"/>
              <a:t>Mechanical/Structural Trades (55) $3,962,382</a:t>
            </a:r>
          </a:p>
          <a:p>
            <a:pPr lvl="1"/>
            <a:r>
              <a:rPr lang="en-US" sz="1400" dirty="0" smtClean="0"/>
              <a:t>Electricians/Welders (11) </a:t>
            </a:r>
          </a:p>
          <a:p>
            <a:pPr lvl="1"/>
            <a:r>
              <a:rPr lang="en-US" sz="1400" dirty="0" smtClean="0"/>
              <a:t>Plumbers (11)</a:t>
            </a:r>
            <a:endParaRPr lang="en-US" sz="1400" dirty="0" smtClean="0">
              <a:solidFill>
                <a:srgbClr val="FF0000"/>
              </a:solidFill>
            </a:endParaRPr>
          </a:p>
          <a:p>
            <a:pPr lvl="1"/>
            <a:r>
              <a:rPr lang="en-US" sz="1400" dirty="0" smtClean="0"/>
              <a:t>Control Technicians (9)</a:t>
            </a:r>
          </a:p>
          <a:p>
            <a:pPr lvl="1"/>
            <a:r>
              <a:rPr lang="en-US" sz="1400" dirty="0" smtClean="0"/>
              <a:t>Preventive Maintenance Technicians (10)</a:t>
            </a:r>
          </a:p>
          <a:p>
            <a:pPr lvl="1"/>
            <a:r>
              <a:rPr lang="en-US" sz="1400" dirty="0" smtClean="0"/>
              <a:t>Locksmiths (2)</a:t>
            </a:r>
          </a:p>
          <a:p>
            <a:pPr lvl="1"/>
            <a:r>
              <a:rPr lang="en-US" sz="1400" dirty="0" smtClean="0"/>
              <a:t>Structural: (12) </a:t>
            </a:r>
          </a:p>
          <a:p>
            <a:pPr lvl="2"/>
            <a:r>
              <a:rPr lang="en-US" sz="1000" dirty="0" smtClean="0"/>
              <a:t>Carpenters (4) Painters (7) Manager (1)</a:t>
            </a:r>
            <a:r>
              <a:rPr lang="en-US" sz="1000" dirty="0"/>
              <a:t>	</a:t>
            </a:r>
            <a:endParaRPr lang="en-US" sz="1000" dirty="0" smtClean="0"/>
          </a:p>
          <a:p>
            <a:pPr marL="457200" lvl="1" indent="0">
              <a:buNone/>
            </a:pPr>
            <a:r>
              <a:rPr lang="en-US" b="1" dirty="0" smtClean="0"/>
              <a:t>Services (53) $3,081,988</a:t>
            </a:r>
          </a:p>
          <a:p>
            <a:pPr lvl="1"/>
            <a:r>
              <a:rPr lang="en-US" sz="1400" dirty="0"/>
              <a:t>Grounds </a:t>
            </a:r>
            <a:r>
              <a:rPr lang="en-US" sz="1400" dirty="0" smtClean="0"/>
              <a:t>(6)</a:t>
            </a:r>
            <a:endParaRPr lang="en-US" sz="1400" dirty="0"/>
          </a:p>
          <a:p>
            <a:pPr lvl="1"/>
            <a:r>
              <a:rPr lang="en-US" sz="1400" dirty="0"/>
              <a:t>Equipment Services </a:t>
            </a:r>
            <a:r>
              <a:rPr lang="en-US" sz="1400" dirty="0" smtClean="0"/>
              <a:t>(14)</a:t>
            </a:r>
            <a:endParaRPr lang="en-US" sz="1400" dirty="0"/>
          </a:p>
          <a:p>
            <a:pPr lvl="1"/>
            <a:r>
              <a:rPr lang="en-US" sz="1400" dirty="0"/>
              <a:t>Technical Services </a:t>
            </a:r>
            <a:r>
              <a:rPr lang="en-US" sz="1400" dirty="0" smtClean="0"/>
              <a:t>(6)</a:t>
            </a:r>
            <a:endParaRPr lang="en-US" sz="1400" dirty="0"/>
          </a:p>
          <a:p>
            <a:pPr lvl="1"/>
            <a:r>
              <a:rPr lang="en-US" sz="1400" dirty="0"/>
              <a:t>Material Services </a:t>
            </a:r>
            <a:r>
              <a:rPr lang="en-US" sz="1400" dirty="0" smtClean="0"/>
              <a:t>(10)</a:t>
            </a:r>
          </a:p>
          <a:p>
            <a:pPr lvl="1"/>
            <a:r>
              <a:rPr lang="en-US" sz="1400" dirty="0"/>
              <a:t>Business Services/Stores </a:t>
            </a:r>
            <a:r>
              <a:rPr lang="en-US" sz="1400" dirty="0" smtClean="0"/>
              <a:t>(11)</a:t>
            </a:r>
            <a:endParaRPr lang="en-US" dirty="0" smtClean="0"/>
          </a:p>
          <a:p>
            <a:pPr lvl="1"/>
            <a:r>
              <a:rPr lang="en-US" sz="1400" dirty="0" smtClean="0"/>
              <a:t>Postal Services (4)</a:t>
            </a:r>
          </a:p>
          <a:p>
            <a:pPr lvl="1"/>
            <a:r>
              <a:rPr lang="en-US" sz="1400" dirty="0" smtClean="0"/>
              <a:t>Vending Services (2)</a:t>
            </a:r>
          </a:p>
          <a:p>
            <a:pPr lvl="1"/>
            <a:endParaRPr lang="en-US" dirty="0" smtClean="0"/>
          </a:p>
          <a:p>
            <a:pPr lvl="1"/>
            <a:endParaRPr lang="en-US" dirty="0"/>
          </a:p>
        </p:txBody>
      </p:sp>
      <p:sp>
        <p:nvSpPr>
          <p:cNvPr id="7" name="Content Placeholder 2"/>
          <p:cNvSpPr txBox="1">
            <a:spLocks/>
          </p:cNvSpPr>
          <p:nvPr/>
        </p:nvSpPr>
        <p:spPr>
          <a:xfrm>
            <a:off x="4292192" y="977831"/>
            <a:ext cx="4620913" cy="3348842"/>
          </a:xfrm>
          <a:prstGeom prst="rect">
            <a:avLst/>
          </a:prstGeom>
        </p:spPr>
        <p:txBody>
          <a:bodyPr vert="horz" lIns="91440" tIns="45720" rIns="91440" bIns="45720" rtlCol="0">
            <a:normAutofit fontScale="92500" lnSpcReduction="10000"/>
          </a:bodyPr>
          <a:lstStyle>
            <a:lvl1pPr marL="182880" indent="-182880" algn="l" defTabSz="914400" rtl="0" eaLnBrk="1" latinLnBrk="0" hangingPunct="1">
              <a:spcBef>
                <a:spcPct val="20000"/>
              </a:spcBef>
              <a:buFont typeface="Wingdings" panose="05000000000000000000" pitchFamily="2" charset="2"/>
              <a:buChar char="§"/>
              <a:defRPr sz="1800" kern="1200">
                <a:solidFill>
                  <a:schemeClr val="tx1"/>
                </a:solidFill>
                <a:latin typeface="Arial Narrow" panose="020B0606020202030204" pitchFamily="34" charset="0"/>
                <a:ea typeface="+mn-ea"/>
                <a:cs typeface="+mn-cs"/>
              </a:defRPr>
            </a:lvl1pPr>
            <a:lvl2pPr marL="742950" indent="-285750" algn="l" defTabSz="914400" rtl="0" eaLnBrk="1" latinLnBrk="0" hangingPunct="1">
              <a:spcBef>
                <a:spcPct val="20000"/>
              </a:spcBef>
              <a:buFont typeface="Courier New" panose="02070309020205020404" pitchFamily="49" charset="0"/>
              <a:buChar char="o"/>
              <a:defRPr sz="16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4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Wingdings" panose="05000000000000000000" pitchFamily="2" charset="2"/>
              <a:buChar char="Ø"/>
              <a:defRPr sz="12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buNone/>
            </a:pPr>
            <a:r>
              <a:rPr lang="en-US" b="1" dirty="0" smtClean="0"/>
              <a:t>Utilities Management (21) $1,709,503</a:t>
            </a:r>
          </a:p>
          <a:p>
            <a:pPr lvl="1"/>
            <a:r>
              <a:rPr lang="en-US" sz="1400" dirty="0" smtClean="0"/>
              <a:t>BAS Team/Utility Engineers (6)</a:t>
            </a:r>
          </a:p>
          <a:p>
            <a:pPr lvl="1"/>
            <a:r>
              <a:rPr lang="en-US" sz="1400" dirty="0" smtClean="0"/>
              <a:t>Central Energy Plant (15)</a:t>
            </a:r>
            <a:endParaRPr lang="en-US" sz="1500" dirty="0" smtClean="0"/>
          </a:p>
          <a:p>
            <a:pPr marL="457200" lvl="1" indent="0">
              <a:buNone/>
            </a:pPr>
            <a:r>
              <a:rPr lang="en-US" b="1" dirty="0" smtClean="0"/>
              <a:t>Engineering/Scheduling/Safety (16)  $1,597,680</a:t>
            </a:r>
          </a:p>
          <a:p>
            <a:pPr marL="457200" lvl="1" indent="0">
              <a:buNone/>
            </a:pPr>
            <a:r>
              <a:rPr lang="en-US" b="1" dirty="0" smtClean="0"/>
              <a:t>Construction Management/Space (4) $512,296 </a:t>
            </a:r>
          </a:p>
          <a:p>
            <a:pPr marL="457200" lvl="1" indent="0">
              <a:buNone/>
            </a:pPr>
            <a:r>
              <a:rPr lang="en-US" b="1" dirty="0" smtClean="0"/>
              <a:t>Real Estate Operations (3)  $279,250 </a:t>
            </a:r>
          </a:p>
          <a:p>
            <a:pPr marL="457200" lvl="1" indent="0">
              <a:buNone/>
            </a:pPr>
            <a:r>
              <a:rPr lang="en-US" b="1" dirty="0" smtClean="0"/>
              <a:t>Golf (4) $310,499</a:t>
            </a:r>
          </a:p>
          <a:p>
            <a:pPr marL="457200" lvl="1" indent="0">
              <a:buNone/>
            </a:pPr>
            <a:endParaRPr lang="en-US" b="1" dirty="0"/>
          </a:p>
          <a:p>
            <a:pPr marL="457200" lvl="1" indent="0">
              <a:buNone/>
            </a:pPr>
            <a:r>
              <a:rPr lang="en-US" sz="2000" b="1" dirty="0" smtClean="0">
                <a:solidFill>
                  <a:schemeClr val="tx2"/>
                </a:solidFill>
              </a:rPr>
              <a:t>Total FT positions (265)</a:t>
            </a:r>
          </a:p>
          <a:p>
            <a:pPr marL="457200" lvl="1" indent="0">
              <a:buNone/>
            </a:pPr>
            <a:endParaRPr lang="en-US" b="1" dirty="0" smtClean="0"/>
          </a:p>
          <a:p>
            <a:pPr marL="457200" lvl="1" indent="0">
              <a:buNone/>
            </a:pPr>
            <a:r>
              <a:rPr lang="en-US" b="1" dirty="0" smtClean="0"/>
              <a:t>PT/Seasonal (~100)  $685,200</a:t>
            </a:r>
          </a:p>
          <a:p>
            <a:pPr marL="457200" lvl="1" indent="0">
              <a:buNone/>
            </a:pPr>
            <a:r>
              <a:rPr lang="en-US" b="1" dirty="0" smtClean="0"/>
              <a:t>	 </a:t>
            </a:r>
          </a:p>
          <a:p>
            <a:pPr marL="457200" lvl="1" indent="0">
              <a:buNone/>
            </a:pPr>
            <a:r>
              <a:rPr lang="en-US" sz="1300" i="1" dirty="0" smtClean="0"/>
              <a:t>*Note: dollar amounts reflect salaries plus fringe</a:t>
            </a:r>
          </a:p>
          <a:p>
            <a:pPr marL="457200" lvl="1" indent="0">
              <a:buNone/>
            </a:pPr>
            <a:endParaRPr lang="en-US" dirty="0" smtClean="0"/>
          </a:p>
          <a:p>
            <a:pPr lvl="1"/>
            <a:endParaRPr lang="en-US" dirty="0"/>
          </a:p>
        </p:txBody>
      </p:sp>
      <p:sp>
        <p:nvSpPr>
          <p:cNvPr id="8" name="Content Placeholder 2"/>
          <p:cNvSpPr txBox="1">
            <a:spLocks/>
          </p:cNvSpPr>
          <p:nvPr/>
        </p:nvSpPr>
        <p:spPr>
          <a:xfrm>
            <a:off x="4713948" y="4618704"/>
            <a:ext cx="3306438" cy="1727199"/>
          </a:xfrm>
          <a:prstGeom prst="rect">
            <a:avLst/>
          </a:prstGeom>
        </p:spPr>
        <p:txBody>
          <a:bodyPr vert="horz" lIns="91440" tIns="45720" rIns="91440" bIns="45720" rtlCol="0">
            <a:normAutofit fontScale="92500"/>
          </a:bodyPr>
          <a:lstStyle>
            <a:lvl1pPr marL="182880" indent="-182880" algn="l" defTabSz="914400" rtl="0" eaLnBrk="1" latinLnBrk="0" hangingPunct="1">
              <a:spcBef>
                <a:spcPct val="20000"/>
              </a:spcBef>
              <a:buFont typeface="Wingdings" panose="05000000000000000000" pitchFamily="2" charset="2"/>
              <a:buChar char="§"/>
              <a:defRPr sz="1800" kern="1200">
                <a:solidFill>
                  <a:schemeClr val="tx1"/>
                </a:solidFill>
                <a:latin typeface="Arial Narrow" panose="020B0606020202030204" pitchFamily="34" charset="0"/>
                <a:ea typeface="+mn-ea"/>
                <a:cs typeface="+mn-cs"/>
              </a:defRPr>
            </a:lvl1pPr>
            <a:lvl2pPr marL="742950" indent="-285750" algn="l" defTabSz="914400" rtl="0" eaLnBrk="1" latinLnBrk="0" hangingPunct="1">
              <a:spcBef>
                <a:spcPct val="20000"/>
              </a:spcBef>
              <a:buFont typeface="Courier New" panose="02070309020205020404" pitchFamily="49" charset="0"/>
              <a:buChar char="o"/>
              <a:defRPr sz="16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4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Wingdings" panose="05000000000000000000" pitchFamily="2" charset="2"/>
              <a:buChar char="Ø"/>
              <a:defRPr sz="12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lgn="ctr">
              <a:buNone/>
            </a:pPr>
            <a:r>
              <a:rPr lang="en-US" b="1" dirty="0" smtClean="0"/>
              <a:t>FY21 Personnel Budget</a:t>
            </a:r>
          </a:p>
          <a:p>
            <a:pPr marL="457200" lvl="1" indent="0">
              <a:buNone/>
            </a:pPr>
            <a:r>
              <a:rPr lang="en-US" dirty="0" smtClean="0"/>
              <a:t>FT Salaries 	$10,833,145</a:t>
            </a:r>
          </a:p>
          <a:p>
            <a:pPr marL="457200" lvl="1" indent="0">
              <a:buNone/>
            </a:pPr>
            <a:r>
              <a:rPr lang="en-US" dirty="0" smtClean="0"/>
              <a:t>Other Salaries 	$     751,458	 </a:t>
            </a:r>
          </a:p>
          <a:p>
            <a:pPr marL="457200" lvl="1" indent="0">
              <a:buNone/>
            </a:pPr>
            <a:r>
              <a:rPr lang="en-US" dirty="0"/>
              <a:t>Overtime	$       92,464</a:t>
            </a:r>
          </a:p>
          <a:p>
            <a:pPr marL="457200" lvl="1" indent="0">
              <a:buNone/>
            </a:pPr>
            <a:r>
              <a:rPr lang="en-US" dirty="0" smtClean="0"/>
              <a:t>Fringe		</a:t>
            </a:r>
            <a:r>
              <a:rPr lang="en-US" u="sng" dirty="0" smtClean="0"/>
              <a:t>$  5,756,757</a:t>
            </a:r>
          </a:p>
          <a:p>
            <a:pPr marL="457200" lvl="1" indent="0">
              <a:buNone/>
            </a:pPr>
            <a:r>
              <a:rPr lang="en-US" dirty="0" smtClean="0"/>
              <a:t>	</a:t>
            </a:r>
            <a:r>
              <a:rPr lang="en-US" b="1" dirty="0" smtClean="0"/>
              <a:t>Total	$17,433,823</a:t>
            </a:r>
          </a:p>
          <a:p>
            <a:pPr marL="457200" lvl="1" indent="0">
              <a:buNone/>
            </a:pPr>
            <a:endParaRPr lang="en-US" b="1" dirty="0" smtClean="0"/>
          </a:p>
        </p:txBody>
      </p:sp>
    </p:spTree>
    <p:extLst>
      <p:ext uri="{BB962C8B-B14F-4D97-AF65-F5344CB8AC3E}">
        <p14:creationId xmlns:p14="http://schemas.microsoft.com/office/powerpoint/2010/main" val="733758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Operations - Statistics</a:t>
            </a:r>
            <a:endParaRPr lang="en-US" dirty="0"/>
          </a:p>
        </p:txBody>
      </p:sp>
      <p:sp>
        <p:nvSpPr>
          <p:cNvPr id="4" name="Content Placeholder 3"/>
          <p:cNvSpPr>
            <a:spLocks noGrp="1"/>
          </p:cNvSpPr>
          <p:nvPr>
            <p:ph sz="half" idx="2"/>
          </p:nvPr>
        </p:nvSpPr>
        <p:spPr>
          <a:xfrm>
            <a:off x="4262750" y="1405217"/>
            <a:ext cx="3852550" cy="4643158"/>
          </a:xfrm>
        </p:spPr>
        <p:txBody>
          <a:bodyPr>
            <a:normAutofit/>
          </a:bodyPr>
          <a:lstStyle/>
          <a:p>
            <a:pPr marL="182880" lvl="1" indent="-182880">
              <a:buFont typeface="Wingdings" panose="05000000000000000000" pitchFamily="2" charset="2"/>
              <a:buChar char="§"/>
            </a:pPr>
            <a:r>
              <a:rPr lang="en-US" sz="1800" dirty="0" smtClean="0"/>
              <a:t>Major Maintenance, as of 3/31/20:</a:t>
            </a:r>
          </a:p>
          <a:p>
            <a:pPr marL="582930" lvl="2" indent="-182880">
              <a:buFont typeface="Wingdings" panose="05000000000000000000" pitchFamily="2" charset="2"/>
              <a:buChar char="§"/>
            </a:pPr>
            <a:r>
              <a:rPr lang="en-US" sz="1600" dirty="0" smtClean="0"/>
              <a:t>MM17 allocation: $23,015,158, spent $17,700,602, in progress $4,270,719</a:t>
            </a:r>
          </a:p>
          <a:p>
            <a:pPr marL="582930" lvl="2" indent="-182880">
              <a:buFont typeface="Wingdings" panose="05000000000000000000" pitchFamily="2" charset="2"/>
              <a:buChar char="§"/>
            </a:pPr>
            <a:r>
              <a:rPr lang="en-US" sz="1600" dirty="0" smtClean="0"/>
              <a:t>MM19 allocation: $41,442,098, spent $5,842,690, in progress $35,060,473</a:t>
            </a:r>
          </a:p>
          <a:p>
            <a:pPr marL="582930" lvl="2" indent="-182880">
              <a:buFont typeface="Wingdings" panose="05000000000000000000" pitchFamily="2" charset="2"/>
              <a:buChar char="§"/>
            </a:pPr>
            <a:endParaRPr lang="en-US" sz="1600" dirty="0"/>
          </a:p>
          <a:p>
            <a:r>
              <a:rPr lang="en-US" dirty="0" smtClean="0"/>
              <a:t>FY19 KPI’s:</a:t>
            </a:r>
          </a:p>
          <a:p>
            <a:pPr lvl="1">
              <a:buFont typeface="Wingdings" panose="05000000000000000000" pitchFamily="2" charset="2"/>
              <a:buChar char="§"/>
            </a:pPr>
            <a:r>
              <a:rPr lang="en-US" dirty="0" smtClean="0"/>
              <a:t>9,716 work orders completed</a:t>
            </a:r>
          </a:p>
          <a:p>
            <a:pPr lvl="1">
              <a:buFont typeface="Wingdings" panose="05000000000000000000" pitchFamily="2" charset="2"/>
              <a:buChar char="§"/>
            </a:pPr>
            <a:r>
              <a:rPr lang="en-US" dirty="0" smtClean="0"/>
              <a:t>Ave. days to complete work orders improved (decreased) by 3.5 days from FY18</a:t>
            </a:r>
          </a:p>
          <a:p>
            <a:pPr lvl="1">
              <a:buFont typeface="Wingdings" panose="05000000000000000000" pitchFamily="2" charset="2"/>
              <a:buChar char="§"/>
            </a:pPr>
            <a:r>
              <a:rPr lang="en-US" dirty="0" smtClean="0"/>
              <a:t>398 projects completed; ~$10.4M - $3.58M of that amount was </a:t>
            </a:r>
            <a:r>
              <a:rPr lang="en-US" dirty="0" err="1" smtClean="0"/>
              <a:t>dept</a:t>
            </a:r>
            <a:r>
              <a:rPr lang="en-US" dirty="0" smtClean="0"/>
              <a:t> funded (URO, </a:t>
            </a:r>
            <a:r>
              <a:rPr lang="en-US" dirty="0" err="1" smtClean="0"/>
              <a:t>DesOp</a:t>
            </a:r>
            <a:r>
              <a:rPr lang="en-US" dirty="0" smtClean="0"/>
              <a:t>, </a:t>
            </a:r>
            <a:r>
              <a:rPr lang="en-US" dirty="0" err="1" smtClean="0"/>
              <a:t>Restr</a:t>
            </a:r>
            <a:r>
              <a:rPr lang="en-US" dirty="0" smtClean="0"/>
              <a:t>, SPO funds)</a:t>
            </a:r>
          </a:p>
          <a:p>
            <a:pPr marL="457200" lvl="1" indent="0">
              <a:buNone/>
            </a:pPr>
            <a:endParaRPr lang="en-US" dirty="0" smtClean="0"/>
          </a:p>
          <a:p>
            <a:pPr marL="457200" lvl="1" indent="0">
              <a:buNone/>
            </a:pPr>
            <a:endParaRPr lang="en-US" dirty="0"/>
          </a:p>
        </p:txBody>
      </p:sp>
      <p:sp>
        <p:nvSpPr>
          <p:cNvPr id="5" name="Slide Number Placeholder 4"/>
          <p:cNvSpPr>
            <a:spLocks noGrp="1"/>
          </p:cNvSpPr>
          <p:nvPr>
            <p:ph type="sldNum" sz="quarter" idx="12"/>
          </p:nvPr>
        </p:nvSpPr>
        <p:spPr/>
        <p:txBody>
          <a:bodyPr/>
          <a:lstStyle/>
          <a:p>
            <a:fld id="{6219B967-4B08-4FBE-BE08-34997AC8C538}" type="slidenum">
              <a:rPr lang="en-US" smtClean="0"/>
              <a:t>9</a:t>
            </a:fld>
            <a:endParaRPr lang="en-US"/>
          </a:p>
        </p:txBody>
      </p:sp>
      <p:sp>
        <p:nvSpPr>
          <p:cNvPr id="6" name="Content Placeholder 4"/>
          <p:cNvSpPr>
            <a:spLocks noGrp="1"/>
          </p:cNvSpPr>
          <p:nvPr>
            <p:ph sz="half" idx="1"/>
          </p:nvPr>
        </p:nvSpPr>
        <p:spPr>
          <a:xfrm>
            <a:off x="508001" y="1484727"/>
            <a:ext cx="3444874" cy="4544597"/>
          </a:xfrm>
        </p:spPr>
        <p:txBody>
          <a:bodyPr>
            <a:normAutofit/>
          </a:bodyPr>
          <a:lstStyle/>
          <a:p>
            <a:r>
              <a:rPr lang="en-US" dirty="0" smtClean="0"/>
              <a:t>272 Buildings; 78 Major </a:t>
            </a:r>
          </a:p>
          <a:p>
            <a:r>
              <a:rPr lang="en-US" dirty="0" smtClean="0"/>
              <a:t>7.9M Gross Square Feet of space</a:t>
            </a:r>
          </a:p>
          <a:p>
            <a:r>
              <a:rPr lang="en-US" dirty="0" smtClean="0"/>
              <a:t>3.4M Square Feet Cleaned</a:t>
            </a:r>
          </a:p>
          <a:p>
            <a:r>
              <a:rPr lang="en-US" dirty="0" smtClean="0"/>
              <a:t>137 Acres Maintained</a:t>
            </a:r>
          </a:p>
          <a:p>
            <a:r>
              <a:rPr lang="en-US" dirty="0" smtClean="0"/>
              <a:t>4 Boilers, 225,000 </a:t>
            </a:r>
            <a:r>
              <a:rPr lang="en-US" dirty="0" err="1" smtClean="0"/>
              <a:t>lbs</a:t>
            </a:r>
            <a:r>
              <a:rPr lang="en-US" dirty="0" smtClean="0"/>
              <a:t>/</a:t>
            </a:r>
            <a:r>
              <a:rPr lang="en-US" dirty="0" err="1" smtClean="0"/>
              <a:t>Hr</a:t>
            </a:r>
            <a:r>
              <a:rPr lang="en-US" dirty="0" smtClean="0"/>
              <a:t> </a:t>
            </a:r>
          </a:p>
          <a:p>
            <a:r>
              <a:rPr lang="en-US" dirty="0" smtClean="0"/>
              <a:t>13,200 Volt Campus System</a:t>
            </a:r>
          </a:p>
          <a:p>
            <a:r>
              <a:rPr lang="en-US" dirty="0" smtClean="0"/>
              <a:t>Over 70 Electrical Switch Gears</a:t>
            </a:r>
          </a:p>
          <a:p>
            <a:r>
              <a:rPr lang="en-US" dirty="0" smtClean="0"/>
              <a:t>2400 Tons of Chilled Water </a:t>
            </a:r>
          </a:p>
          <a:p>
            <a:r>
              <a:rPr lang="en-US" dirty="0" smtClean="0"/>
              <a:t>15 Miles Steam/Condensate Pipes</a:t>
            </a:r>
          </a:p>
          <a:p>
            <a:r>
              <a:rPr lang="en-US" dirty="0" smtClean="0"/>
              <a:t>Over 40 miles of Irrigation Piping</a:t>
            </a:r>
          </a:p>
          <a:p>
            <a:pPr marL="0" indent="0">
              <a:buNone/>
            </a:pPr>
            <a:endParaRPr lang="en-US" dirty="0"/>
          </a:p>
        </p:txBody>
      </p:sp>
    </p:spTree>
    <p:extLst>
      <p:ext uri="{BB962C8B-B14F-4D97-AF65-F5344CB8AC3E}">
        <p14:creationId xmlns:p14="http://schemas.microsoft.com/office/powerpoint/2010/main" val="245522371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a:lstStyle>
        <a:defPPr marL="0" marR="0" indent="0" algn="l" defTabSz="914400" rtl="0" eaLnBrk="0" fontAlgn="base" latinLnBrk="0" hangingPunct="0">
          <a:lnSpc>
            <a:spcPct val="100000"/>
          </a:lnSpc>
          <a:spcBef>
            <a:spcPct val="20000"/>
          </a:spcBef>
          <a:spcAft>
            <a:spcPct val="0"/>
          </a:spcAft>
          <a:buClrTx/>
          <a:buSzTx/>
          <a:buFont typeface="Wingdings" pitchFamily="2" charset="2"/>
          <a:buNone/>
          <a:tabLst/>
          <a:defRPr kumimoji="0" sz="1400" b="0" i="0" u="sng" strike="noStrike" kern="0" cap="none" spc="0" normalizeH="0" baseline="0" noProof="0" dirty="0" smtClean="0">
            <a:ln>
              <a:noFill/>
            </a:ln>
            <a:solidFill>
              <a:srgbClr val="000000"/>
            </a:solidFill>
            <a:effectLst/>
            <a:uLnTx/>
            <a:uFillTx/>
            <a:latin typeface="Arial Narrow"/>
            <a:ea typeface="ＭＳ Ｐゴシック" pitchFamily="-106" charset="-128"/>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A024AD08B675544BFB4D43D047962BD" ma:contentTypeVersion="7" ma:contentTypeDescription="Create a new document." ma:contentTypeScope="" ma:versionID="4e9de40ddbac612c8a386faac6fe54b6">
  <xsd:schema xmlns:xsd="http://www.w3.org/2001/XMLSchema" xmlns:xs="http://www.w3.org/2001/XMLSchema" xmlns:p="http://schemas.microsoft.com/office/2006/metadata/properties" xmlns:ns3="27e6846d-0e71-4bd6-b025-5c6bdea17359" xmlns:ns4="2c9ec9cf-eb3f-4c07-847d-e2c8dceea867" targetNamespace="http://schemas.microsoft.com/office/2006/metadata/properties" ma:root="true" ma:fieldsID="9b320a782e0ebd457d32b4c4679d6cb6" ns3:_="" ns4:_="">
    <xsd:import namespace="27e6846d-0e71-4bd6-b025-5c6bdea17359"/>
    <xsd:import namespace="2c9ec9cf-eb3f-4c07-847d-e2c8dceea867"/>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e6846d-0e71-4bd6-b025-5c6bdea1735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c9ec9cf-eb3f-4c07-847d-e2c8dceea86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100F14A-DCF3-417B-8750-F17876663B8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7e6846d-0e71-4bd6-b025-5c6bdea17359"/>
    <ds:schemaRef ds:uri="2c9ec9cf-eb3f-4c07-847d-e2c8dceea86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9B091A-E3EF-4FF6-869F-2FFE1194F674}">
  <ds:schemaRefs>
    <ds:schemaRef ds:uri="http://schemas.microsoft.com/sharepoint/v3/contenttype/forms"/>
  </ds:schemaRefs>
</ds:datastoreItem>
</file>

<file path=customXml/itemProps3.xml><?xml version="1.0" encoding="utf-8"?>
<ds:datastoreItem xmlns:ds="http://schemas.openxmlformats.org/officeDocument/2006/customXml" ds:itemID="{7157877E-D3CC-4DA2-8BCF-57E4D1833451}">
  <ds:schemaRefs>
    <ds:schemaRef ds:uri="2c9ec9cf-eb3f-4c07-847d-e2c8dceea867"/>
    <ds:schemaRef ds:uri="http://www.w3.org/XML/1998/namespace"/>
    <ds:schemaRef ds:uri="http://purl.org/dc/dcmitype/"/>
    <ds:schemaRef ds:uri="27e6846d-0e71-4bd6-b025-5c6bdea17359"/>
    <ds:schemaRef ds:uri="http://purl.org/dc/elements/1.1/"/>
    <ds:schemaRef ds:uri="http://schemas.openxmlformats.org/package/2006/metadata/core-properties"/>
    <ds:schemaRef ds:uri="http://schemas.microsoft.com/office/2006/documentManagement/types"/>
    <ds:schemaRef ds:uri="http://purl.org/dc/terms/"/>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Office Theme</Template>
  <TotalTime>2974</TotalTime>
  <Words>1439</Words>
  <Application>Microsoft Office PowerPoint</Application>
  <PresentationFormat>On-screen Show (4:3)</PresentationFormat>
  <Paragraphs>123</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Arial Narrow</vt:lpstr>
      <vt:lpstr>Calibri</vt:lpstr>
      <vt:lpstr>Courier New</vt:lpstr>
      <vt:lpstr>Wingdings</vt:lpstr>
      <vt:lpstr>1_Office Theme</vt:lpstr>
      <vt:lpstr>FY2021 Budget Presentation  Operations</vt:lpstr>
      <vt:lpstr>Operations - Mission</vt:lpstr>
      <vt:lpstr>Operations - Assessment</vt:lpstr>
      <vt:lpstr>Operations – FY20 Strategic priorities &amp; accomplishments</vt:lpstr>
      <vt:lpstr>Operations – FY2021 budget overview</vt:lpstr>
      <vt:lpstr>Operations - FY2021 budget overview &amp; Space allocation</vt:lpstr>
      <vt:lpstr>Operations – Organizational chart</vt:lpstr>
      <vt:lpstr>Operations - Personnel Overview</vt:lpstr>
      <vt:lpstr>Operations - Statistics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FY2018 Budget Presentation  Centers and Institutes</dc:title>
  <dc:creator>Taylor Jantz</dc:creator>
  <cp:lastModifiedBy>Alex Kean</cp:lastModifiedBy>
  <cp:revision>160</cp:revision>
  <cp:lastPrinted>2018-05-07T20:41:34Z</cp:lastPrinted>
  <dcterms:created xsi:type="dcterms:W3CDTF">2017-05-02T22:28:04Z</dcterms:created>
  <dcterms:modified xsi:type="dcterms:W3CDTF">2020-05-08T19:49:57Z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0x0101000A024AD08B675544BFB4D43D047962BD</vt:lpwstr>
  </property>
</Properties>
</file>