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9.jpg" ContentType="image/jpeg"/>
  <Override PartName="/ppt/media/image20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345" r:id="rId3"/>
    <p:sldId id="328" r:id="rId4"/>
    <p:sldId id="334" r:id="rId5"/>
    <p:sldId id="321" r:id="rId6"/>
    <p:sldId id="372" r:id="rId7"/>
    <p:sldId id="324" r:id="rId8"/>
    <p:sldId id="322" r:id="rId9"/>
    <p:sldId id="37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2F24"/>
    <a:srgbClr val="FFC425"/>
    <a:srgbClr val="8D6D93"/>
    <a:srgbClr val="99CC00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055" autoAdjust="0"/>
    <p:restoredTop sz="94713"/>
  </p:normalViewPr>
  <p:slideViewPr>
    <p:cSldViewPr snapToGrid="0" snapToObjects="1">
      <p:cViewPr varScale="1">
        <p:scale>
          <a:sx n="125" d="100"/>
          <a:sy n="125" d="100"/>
        </p:scale>
        <p:origin x="4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D63630-49B2-4DD0-AF8F-B47A75FB9F31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A3134-5386-4661-8AF4-50E0807DE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94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3A3134-5386-4661-8AF4-50E0807DE1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98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A3134-5386-4661-8AF4-50E0807DE1C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790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A3134-5386-4661-8AF4-50E0807DE1C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235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562619-B301-9A4B-9CE4-C0026915AC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8368579-5D49-7E44-B92A-0D727618E0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57B38E-9012-244E-896B-01F9D9344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321BE-7841-468B-86B5-5C8BED1A8D26}" type="datetime1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701CE5-101A-0D4D-AE5D-914D226BD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by: J. Petty, M. Eberle, and K. Sprague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FF89E5-22FD-094D-8521-B779E9474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9D1C-C905-6D43-977B-B51C1A5CA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82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4CDAD1-1A77-ED47-AABD-10F33B89F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D22AB27-85A3-8D4C-BD04-1CEC881EA8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BDB7FD-548C-CF49-89E7-0BED4FAEF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AB616-D5A7-4B75-8BC9-1F9633B2EA12}" type="datetime1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C8B536-AB57-C74B-8952-12310D47B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by: J. Petty, M. Eberle, and K. Sprague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F691A9-35E4-E94E-852E-76D788FF3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9D1C-C905-6D43-977B-B51C1A5CA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817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87255AE-0DD5-DE4B-985D-2B4BF9C98A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484023E-690E-B047-89C9-A88BAE4F67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50B566-B059-8B44-8D79-93835AB23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D52DA-F3CE-4EBF-A59D-B55435E453F0}" type="datetime1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2D3738-5171-C54D-8C35-110A71197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by: J. Petty, M. Eberle, and K. Sprague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265FE79-2DD5-2A44-AA8A-4E97414A7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9D1C-C905-6D43-977B-B51C1A5CA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83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0DBEC3-FAE4-DD47-84CC-348AF71C1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EDEB39-5FEF-B44F-A02A-072F66CF0C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A4657C-867B-6244-8036-C67388114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3981-D82C-4ADB-AC2C-CFB1C5A8A049}" type="datetime1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2A07E6-8058-5946-9C2D-AFFB9B140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by: J. Petty, M. Eberle, and K. Sprague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917442E-8EE7-DF48-951D-694D174A4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9D1C-C905-6D43-977B-B51C1A5CA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092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5D1767-4308-0E4D-A8D5-D134EA997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0BB54AD-F33E-A94F-85F4-C42579C82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B33FF3-5395-3242-8A8B-B4EB80683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1CE7-E149-4C68-AFFB-D24022B139E0}" type="datetime1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B6A68D5-D44C-3346-A259-A8B400931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by: J. Petty, M. Eberle, and K. Sprague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488A414-6177-7C44-A19E-54683FDAA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9D1C-C905-6D43-977B-B51C1A5CA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7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F547ED-E444-8F48-9D2D-4C771B20E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3544035-0649-0A48-8E6C-5B3DAACB40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009844C-87AA-FD4F-92CB-A54740D18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91F6881-C488-794A-AC41-94F537B1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39DCD-F3C0-4DCB-80FB-728838A740BA}" type="datetime1">
              <a:rPr lang="en-US" smtClean="0"/>
              <a:t>5/7/2020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ECA7446-1212-E349-BECD-3F42D9757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by: J. Petty, M. Eberle, and K. Sprague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07EE2EF-0BE1-1145-9D6B-95402D56F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9D1C-C905-6D43-977B-B51C1A5CA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84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EB1F7D-27E2-0E45-9BCB-005FA737C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2E56673-79D7-8B40-9AF8-2C4DA8702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7EE932F-A40C-124E-A197-6D064F53C6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E1AD215-E280-3C4E-9058-193E0FD9FB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9F6B6FC-FB02-634C-BD5F-C029A907F8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4498D63-B57F-C647-8E01-8A4FBC1AD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2184E-1E0C-47BD-9C3B-92D827396FB3}" type="datetime1">
              <a:rPr lang="en-US" smtClean="0"/>
              <a:t>5/7/2020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9C128C1-513D-3740-B47E-0CCA7757F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by: J. Petty, M. Eberle, and K. Sprague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0177D43-F4C6-5840-B7F5-07C56CE5D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9D1C-C905-6D43-977B-B51C1A5CA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69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04AC03-BE92-D34A-9492-49AE570AB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4B8227A-8D62-A44D-BD4C-DD8E1FA4D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024EC-F920-4E4A-AA77-313E1719EEBB}" type="datetime1">
              <a:rPr lang="en-US" smtClean="0"/>
              <a:t>5/7/2020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75DA9C5-F0BE-FB49-BABD-B662C8DF9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by: J. Petty, M. Eberle, and K. Sprague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D73B98C-AEFA-944D-B47F-C20936EFA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9D1C-C905-6D43-977B-B51C1A5CA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559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9698526-592F-F040-A51F-5E614DB2D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8A7A-1A26-4072-BF3F-CC878C4A5573}" type="datetime1">
              <a:rPr lang="en-US" smtClean="0"/>
              <a:t>5/7/2020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DC60140-75E3-684F-AA72-4F53DB69D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by: J. Petty, M. Eberle, and K. Sprague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D8F7D45-E0A9-CE42-BF13-C7714C1D6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9D1C-C905-6D43-977B-B51C1A5CA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466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436DA9-AD5A-EE49-8E3C-363648832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51771D5-5C75-ED4A-9F27-1F6738C90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34DCDC1-16CC-A74C-948C-BD72CCB02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99ACCD4-EB3A-934F-8B84-8D9109EB6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B8C6-2214-47EB-8B96-9C4909C38F77}" type="datetime1">
              <a:rPr lang="en-US" smtClean="0"/>
              <a:t>5/7/2020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9DB1893-142F-8041-954B-94FCD6527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by: J. Petty, M. Eberle, and K. Sprague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6E83608-A2E5-F04A-8E19-E3268D182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9D1C-C905-6D43-977B-B51C1A5CA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09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E8337A-0AAF-E34D-B3C1-67FF02069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644665A-5945-2642-8851-4AABA8D473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1132F3B-0021-F347-80AE-D176610A7D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D62FBA3-CCCA-4340-8D8B-8C4F7C763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BDA76-4DB2-4B5D-AADC-8F857F5CE48D}" type="datetime1">
              <a:rPr lang="en-US" smtClean="0"/>
              <a:t>5/7/2020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2142F5-4AEB-9947-806F-5E449BE50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by: J. Petty, M. Eberle, and K. Sprague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33CF637-011F-0146-97F7-2E996659D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9D1C-C905-6D43-977B-B51C1A5CA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479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EA66285-4665-904B-A729-CDE8AA5EF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C797692-950F-DE49-8E67-2759871C64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46400F-CAF6-F346-A4BB-26376C7439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1A985-4AB0-4F77-BA45-9C39B10C1F11}" type="datetime1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70A763-1FAF-C842-97E3-61D0A21C81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Prepared by: J. Petty, M. Eberle, and K. Sprague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AF5D57-A4A9-314B-A816-136557624D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29D1C-C905-6D43-977B-B51C1A5CA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557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wyo.edu/signingday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5395C45-3451-014B-8363-6E577CCF7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364" y="-1"/>
            <a:ext cx="7913618" cy="69658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75D0059-70CA-AC4C-B19A-DC1AEAD1531D}"/>
              </a:ext>
            </a:extLst>
          </p:cNvPr>
          <p:cNvSpPr txBox="1"/>
          <p:nvPr/>
        </p:nvSpPr>
        <p:spPr>
          <a:xfrm>
            <a:off x="174811" y="1856275"/>
            <a:ext cx="70866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 dirty="0">
                <a:latin typeface="Myriad Pro" panose="020B0503030403020204" pitchFamily="34" charset="0"/>
              </a:rPr>
              <a:t>Institutional Marketing </a:t>
            </a:r>
          </a:p>
          <a:p>
            <a:r>
              <a:rPr lang="en-US" sz="5300" b="1" dirty="0">
                <a:latin typeface="Myriad Pro" panose="020B0503030403020204" pitchFamily="34" charset="0"/>
              </a:rPr>
              <a:t>FY20 Highlights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9E6B838-B00F-1348-AA75-B2AA44865E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811" y="3726215"/>
            <a:ext cx="4888473" cy="44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55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43364C0-951B-EA47-9ADF-FD21600FA8B9}"/>
              </a:ext>
            </a:extLst>
          </p:cNvPr>
          <p:cNvSpPr/>
          <p:nvPr/>
        </p:nvSpPr>
        <p:spPr>
          <a:xfrm>
            <a:off x="-73152" y="9145"/>
            <a:ext cx="12335256" cy="6922008"/>
          </a:xfrm>
          <a:prstGeom prst="rect">
            <a:avLst/>
          </a:prstGeom>
          <a:solidFill>
            <a:srgbClr val="492F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C710F7F-C372-E54A-B72B-E000951B4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152" y="5568697"/>
            <a:ext cx="12335256" cy="13624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059" y="119467"/>
            <a:ext cx="10664698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Ad Strategies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0375" y="1223047"/>
            <a:ext cx="8233682" cy="434564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300" dirty="0">
                <a:solidFill>
                  <a:schemeClr val="bg1"/>
                </a:solidFill>
              </a:rPr>
              <a:t>Traditional, digital, public relations and experiential marketing 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</a:rPr>
              <a:t>Ads were focused on funnel stage 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</a:rPr>
              <a:t>Influencer marketing – Brand Ambassadors and Content Interns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</a:rPr>
              <a:t>Direct Mail 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</a:rPr>
              <a:t>Public Relations Events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</a:rPr>
              <a:t>Digital Ads delivered via Google Search, Facebook, Instagram, Snapchat, YouTube, Display Ads: over 5 million statewide ad impressions 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</a:rPr>
              <a:t>Social:</a:t>
            </a:r>
          </a:p>
          <a:p>
            <a:pPr lvl="1">
              <a:lnSpc>
                <a:spcPct val="100000"/>
              </a:lnSpc>
            </a:pPr>
            <a:r>
              <a:rPr lang="en-US" sz="1500" dirty="0">
                <a:solidFill>
                  <a:schemeClr val="bg1"/>
                </a:solidFill>
              </a:rPr>
              <a:t>In January 2020, a new Assoc. Director of Digital and Content Strategy was hired</a:t>
            </a:r>
          </a:p>
          <a:p>
            <a:pPr lvl="1">
              <a:lnSpc>
                <a:spcPct val="100000"/>
              </a:lnSpc>
            </a:pPr>
            <a:r>
              <a:rPr lang="en-US" sz="1500" dirty="0">
                <a:solidFill>
                  <a:schemeClr val="bg1"/>
                </a:solidFill>
              </a:rPr>
              <a:t>Role serves to create and direct strategy for social media and digital marketing </a:t>
            </a:r>
          </a:p>
          <a:p>
            <a:pPr lvl="1">
              <a:lnSpc>
                <a:spcPct val="100000"/>
              </a:lnSpc>
            </a:pPr>
            <a:r>
              <a:rPr lang="en-US" sz="1500" dirty="0">
                <a:solidFill>
                  <a:schemeClr val="bg1"/>
                </a:solidFill>
              </a:rPr>
              <a:t>Social is our largest communications medium </a:t>
            </a:r>
          </a:p>
        </p:txBody>
      </p:sp>
      <p:sp>
        <p:nvSpPr>
          <p:cNvPr id="6" name="AutoShape 2" descr="https://files.slack.com/files-pri/THJRE8QLX-FV62FGCEL/uw-itsforyou_apply-300x6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xmlns="" id="{A663FEA6-0423-3244-B972-482C25D4A31E}"/>
              </a:ext>
            </a:extLst>
          </p:cNvPr>
          <p:cNvSpPr/>
          <p:nvPr/>
        </p:nvSpPr>
        <p:spPr>
          <a:xfrm>
            <a:off x="9023423" y="782248"/>
            <a:ext cx="2909315" cy="38435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9D1C-C905-6D43-977B-B51C1A5CA8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3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400" y="649277"/>
            <a:ext cx="10515600" cy="757259"/>
          </a:xfrm>
          <a:prstGeom prst="rect">
            <a:avLst/>
          </a:prstGeom>
        </p:spPr>
        <p:txBody>
          <a:bodyPr vert="horz" wrap="square" lIns="0" tIns="7937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lang="en-US" spc="-5" dirty="0">
                <a:solidFill>
                  <a:srgbClr val="492F24"/>
                </a:solidFill>
                <a:latin typeface="+mn-lt"/>
                <a:cs typeface="Century Gothic"/>
              </a:rPr>
              <a:t>Target Markets</a:t>
            </a:r>
            <a:endParaRPr dirty="0">
              <a:solidFill>
                <a:srgbClr val="492F24"/>
              </a:solidFill>
              <a:latin typeface="+mn-lt"/>
              <a:cs typeface="Century Gothic"/>
            </a:endParaRPr>
          </a:p>
        </p:txBody>
      </p:sp>
      <p:pic>
        <p:nvPicPr>
          <p:cNvPr id="24" name="Content Placeholder 2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15182" y="1923560"/>
            <a:ext cx="5706846" cy="3708135"/>
          </a:xfrm>
          <a:prstGeom prst="rect">
            <a:avLst/>
          </a:prstGeom>
        </p:spPr>
      </p:pic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3771850"/>
              </p:ext>
            </p:extLst>
          </p:nvPr>
        </p:nvGraphicFramePr>
        <p:xfrm>
          <a:off x="1020617" y="2045399"/>
          <a:ext cx="4581236" cy="7416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581236">
                  <a:extLst>
                    <a:ext uri="{9D8B030D-6E8A-4147-A177-3AD203B41FA5}">
                      <a16:colId xmlns:a16="http://schemas.microsoft.com/office/drawing/2014/main" xmlns="" val="3249091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Primary Market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82583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Wyoming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82152800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8937629"/>
              </p:ext>
            </p:extLst>
          </p:nvPr>
        </p:nvGraphicFramePr>
        <p:xfrm>
          <a:off x="1020616" y="2907825"/>
          <a:ext cx="4581237" cy="7416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581237">
                  <a:extLst>
                    <a:ext uri="{9D8B030D-6E8A-4147-A177-3AD203B41FA5}">
                      <a16:colId xmlns:a16="http://schemas.microsoft.com/office/drawing/2014/main" xmlns="" val="6094120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Secondary Markets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31331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CA, CO, IL, MN, NE, TX, Rapid City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33279840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6927887"/>
              </p:ext>
            </p:extLst>
          </p:nvPr>
        </p:nvGraphicFramePr>
        <p:xfrm>
          <a:off x="1020617" y="3890998"/>
          <a:ext cx="4581235" cy="7416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581235">
                  <a:extLst>
                    <a:ext uri="{9D8B030D-6E8A-4147-A177-3AD203B41FA5}">
                      <a16:colId xmlns:a16="http://schemas.microsoft.com/office/drawing/2014/main" xmlns="" val="21882848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Market Three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599790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ID, KS,</a:t>
                      </a:r>
                      <a:r>
                        <a:rPr lang="en-US" sz="1600" baseline="0" dirty="0"/>
                        <a:t> MD, MO, OH, OR, PA, VA, WA, WI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01521374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9888223"/>
              </p:ext>
            </p:extLst>
          </p:nvPr>
        </p:nvGraphicFramePr>
        <p:xfrm>
          <a:off x="1020618" y="4874171"/>
          <a:ext cx="4581236" cy="7416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581236">
                  <a:extLst>
                    <a:ext uri="{9D8B030D-6E8A-4147-A177-3AD203B41FA5}">
                      <a16:colId xmlns:a16="http://schemas.microsoft.com/office/drawing/2014/main" xmlns="" val="27404496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Market Four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4222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AZ,</a:t>
                      </a:r>
                      <a:r>
                        <a:rPr lang="en-US" baseline="0" dirty="0"/>
                        <a:t> FL, GA, IN, MI, MT, NC, NV, NY, OK, TN, UT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66359008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9D1C-C905-6D43-977B-B51C1A5CA84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2644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xmlns="" id="{6C2997EE-0889-44C3-AC0D-18F26AC9AA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bject 8"/>
          <p:cNvSpPr/>
          <p:nvPr/>
        </p:nvSpPr>
        <p:spPr>
          <a:xfrm>
            <a:off x="271837" y="260605"/>
            <a:ext cx="2115703" cy="4091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4">
            <a:extLst>
              <a:ext uri="{FF2B5EF4-FFF2-40B4-BE49-F238E27FC236}">
                <a16:creationId xmlns:a16="http://schemas.microsoft.com/office/drawing/2014/main" xmlns="" id="{03D1F492-DF13-DB42-8F77-4C2743A6DFDD}"/>
              </a:ext>
            </a:extLst>
          </p:cNvPr>
          <p:cNvSpPr/>
          <p:nvPr/>
        </p:nvSpPr>
        <p:spPr>
          <a:xfrm>
            <a:off x="2550520" y="226364"/>
            <a:ext cx="2717628" cy="35329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5">
            <a:extLst>
              <a:ext uri="{FF2B5EF4-FFF2-40B4-BE49-F238E27FC236}">
                <a16:creationId xmlns:a16="http://schemas.microsoft.com/office/drawing/2014/main" xmlns="" id="{268DC2A1-FACA-B049-A17F-DD410228DE8E}"/>
              </a:ext>
            </a:extLst>
          </p:cNvPr>
          <p:cNvSpPr/>
          <p:nvPr/>
        </p:nvSpPr>
        <p:spPr>
          <a:xfrm>
            <a:off x="13571988" y="3878608"/>
            <a:ext cx="3193176" cy="41436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BD96662D-416C-B743-AD50-150AFF5E0179}"/>
              </a:ext>
            </a:extLst>
          </p:cNvPr>
          <p:cNvSpPr/>
          <p:nvPr/>
        </p:nvSpPr>
        <p:spPr>
          <a:xfrm>
            <a:off x="0" y="4789075"/>
            <a:ext cx="52218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492F24"/>
                </a:solidFill>
              </a:rPr>
              <a:t>Addy Awards</a:t>
            </a:r>
          </a:p>
          <a:p>
            <a:pPr algn="ctr"/>
            <a:r>
              <a:rPr lang="en-US" sz="1600" dirty="0">
                <a:solidFill>
                  <a:srgbClr val="492F24"/>
                </a:solidFill>
              </a:rPr>
              <a:t>Best in Show 2019</a:t>
            </a:r>
          </a:p>
          <a:p>
            <a:pPr algn="ctr"/>
            <a:r>
              <a:rPr lang="en-US" sz="1600" dirty="0">
                <a:solidFill>
                  <a:srgbClr val="492F24"/>
                </a:solidFill>
              </a:rPr>
              <a:t>Multiple Gold and Silver awards in 2019 and 2020</a:t>
            </a:r>
          </a:p>
          <a:p>
            <a:pPr algn="ctr"/>
            <a:endParaRPr lang="en-US" sz="1600" dirty="0">
              <a:solidFill>
                <a:srgbClr val="492F24"/>
              </a:solidFill>
            </a:endParaRPr>
          </a:p>
          <a:p>
            <a:pPr algn="ctr"/>
            <a:r>
              <a:rPr lang="en-US" sz="1600" b="1" dirty="0">
                <a:solidFill>
                  <a:srgbClr val="492F24"/>
                </a:solidFill>
              </a:rPr>
              <a:t>Educational Advertising Awards:</a:t>
            </a:r>
          </a:p>
          <a:p>
            <a:pPr algn="ctr"/>
            <a:r>
              <a:rPr lang="en-US" sz="1600" dirty="0">
                <a:solidFill>
                  <a:srgbClr val="492F24"/>
                </a:solidFill>
              </a:rPr>
              <a:t>Multiple Gold, Silver and Merit awards in 2019 and 2020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03CAA105-693A-EF4D-BAA6-DFA24FD3D3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1868" y="5973998"/>
            <a:ext cx="5409846" cy="66879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9D49A4E-6D7C-154B-BECC-8CAFFA00D7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2279" y="1431228"/>
            <a:ext cx="2179868" cy="146212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FF72D37B-58E2-2543-91C8-71BE896E36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1868" y="3337409"/>
            <a:ext cx="3626221" cy="241748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D9B034C6-5809-654B-BF7E-FDCEC82917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8513" y="3878609"/>
            <a:ext cx="2820267" cy="188520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5823390C-A72A-4843-9A75-1EED962945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04763" y="226364"/>
            <a:ext cx="3709090" cy="33719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B97BED20-2C1F-A047-A1FD-315C7CC740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5278" y="226364"/>
            <a:ext cx="2183999" cy="146212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9D1C-C905-6D43-977B-B51C1A5CA8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5168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189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492F24"/>
                </a:solidFill>
                <a:latin typeface="+mn-lt"/>
              </a:rPr>
              <a:t>Destination Cowboy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3189" y="1661660"/>
            <a:ext cx="5394434" cy="4351338"/>
          </a:xfrm>
        </p:spPr>
        <p:txBody>
          <a:bodyPr>
            <a:normAutofit/>
          </a:bodyPr>
          <a:lstStyle/>
          <a:p>
            <a:r>
              <a:rPr lang="en-US" sz="2300" dirty="0">
                <a:solidFill>
                  <a:srgbClr val="492F24"/>
                </a:solidFill>
              </a:rPr>
              <a:t>34 entries from 18 states</a:t>
            </a:r>
          </a:p>
          <a:p>
            <a:r>
              <a:rPr lang="en-US" sz="2300" dirty="0">
                <a:solidFill>
                  <a:srgbClr val="492F24"/>
                </a:solidFill>
              </a:rPr>
              <a:t>First-ever Partnership with Education Abroad &amp; FYS</a:t>
            </a:r>
          </a:p>
          <a:p>
            <a:r>
              <a:rPr lang="en-US" sz="2300" dirty="0">
                <a:solidFill>
                  <a:srgbClr val="492F24"/>
                </a:solidFill>
              </a:rPr>
              <a:t>In-State campaign to drive excitement about the University of Wyoming with high school underclassmen &amp; increase awareness of power of studying abroad</a:t>
            </a:r>
          </a:p>
          <a:p>
            <a:r>
              <a:rPr lang="en-US" sz="2300" dirty="0">
                <a:solidFill>
                  <a:srgbClr val="492F24"/>
                </a:solidFill>
              </a:rPr>
              <a:t>17,000 visitors to Destination Cowboy site</a:t>
            </a:r>
          </a:p>
          <a:p>
            <a:r>
              <a:rPr lang="en-US" sz="2300" dirty="0">
                <a:solidFill>
                  <a:srgbClr val="492F24"/>
                </a:solidFill>
              </a:rPr>
              <a:t>Prize package awarded to one team </a:t>
            </a:r>
            <a:br>
              <a:rPr lang="en-US" sz="2300" dirty="0">
                <a:solidFill>
                  <a:srgbClr val="492F24"/>
                </a:solidFill>
              </a:rPr>
            </a:br>
            <a:r>
              <a:rPr lang="en-US" sz="2300" dirty="0">
                <a:solidFill>
                  <a:srgbClr val="492F24"/>
                </a:solidFill>
              </a:rPr>
              <a:t>of 2 students + one high school administrator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26487" y="3429000"/>
            <a:ext cx="3844150" cy="29658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46551C5-3C47-5E4B-81F6-A7451EEE2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8125" y="365125"/>
            <a:ext cx="2543541" cy="395944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9D1C-C905-6D43-977B-B51C1A5CA84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55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2A57A3D-EB26-1845-B56B-30E323CFDD97}"/>
              </a:ext>
            </a:extLst>
          </p:cNvPr>
          <p:cNvSpPr/>
          <p:nvPr/>
        </p:nvSpPr>
        <p:spPr>
          <a:xfrm>
            <a:off x="-71628" y="9145"/>
            <a:ext cx="12335256" cy="6922008"/>
          </a:xfrm>
          <a:prstGeom prst="rect">
            <a:avLst/>
          </a:prstGeom>
          <a:solidFill>
            <a:srgbClr val="492F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81FF619-4FE5-1D4D-A8F2-AC285A6E5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152" y="5568697"/>
            <a:ext cx="12335256" cy="13624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744" y="166234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Virtual Signing Days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3744" y="1491797"/>
            <a:ext cx="5394434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Social Media Total Engagement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Instagram: 25,000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Facebook: 14,000</a:t>
            </a:r>
          </a:p>
          <a:p>
            <a:pPr lvl="1"/>
            <a:r>
              <a:rPr lang="en-US" sz="1800" dirty="0" err="1">
                <a:solidFill>
                  <a:schemeClr val="bg1"/>
                </a:solidFill>
              </a:rPr>
              <a:t>SnapChat</a:t>
            </a:r>
            <a:r>
              <a:rPr lang="en-US" sz="1800" dirty="0">
                <a:solidFill>
                  <a:schemeClr val="bg1"/>
                </a:solidFill>
              </a:rPr>
              <a:t>: 26,000</a:t>
            </a:r>
          </a:p>
          <a:p>
            <a:pPr lvl="1"/>
            <a:r>
              <a:rPr lang="en-US" sz="1800" dirty="0" err="1">
                <a:solidFill>
                  <a:schemeClr val="bg1"/>
                </a:solidFill>
              </a:rPr>
              <a:t>Giphy</a:t>
            </a:r>
            <a:r>
              <a:rPr lang="en-US" sz="1800" dirty="0">
                <a:solidFill>
                  <a:schemeClr val="bg1"/>
                </a:solidFill>
              </a:rPr>
              <a:t>: 66,000</a:t>
            </a:r>
          </a:p>
          <a:p>
            <a:pPr marL="457200" lvl="1" indent="0">
              <a:buNone/>
            </a:pPr>
            <a:endParaRPr lang="en-US" sz="1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Website Engagement – </a:t>
            </a:r>
            <a:r>
              <a:rPr lang="en-US" sz="1800" u="sng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www.uwyo.edu/signingday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</a:p>
          <a:p>
            <a:pPr lvl="0"/>
            <a:r>
              <a:rPr lang="en-US" sz="1800" dirty="0">
                <a:solidFill>
                  <a:schemeClr val="bg1"/>
                </a:solidFill>
              </a:rPr>
              <a:t>Page views: 2,009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115 exited on “Confirm Enrollment” button</a:t>
            </a:r>
          </a:p>
          <a:p>
            <a:pPr lvl="0"/>
            <a:r>
              <a:rPr lang="en-US" sz="1800" dirty="0">
                <a:solidFill>
                  <a:schemeClr val="bg1"/>
                </a:solidFill>
              </a:rPr>
              <a:t>Time on Page: 4:09 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i="1" dirty="0">
                <a:solidFill>
                  <a:schemeClr val="bg1"/>
                </a:solidFill>
              </a:rPr>
              <a:t>(this is remarkably long compared to other pages)</a:t>
            </a:r>
            <a:endParaRPr lang="en-US" sz="1800" dirty="0">
              <a:solidFill>
                <a:schemeClr val="bg1"/>
              </a:solidFill>
            </a:endParaRPr>
          </a:p>
          <a:p>
            <a:pPr lvl="0"/>
            <a:r>
              <a:rPr lang="en-US" sz="1800" dirty="0">
                <a:solidFill>
                  <a:schemeClr val="bg1"/>
                </a:solidFill>
              </a:rPr>
              <a:t>1,840 map points plotted for enrolled students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01B8331-F0C8-914D-80A7-BA25BA5960C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874656" y="601208"/>
            <a:ext cx="5943600" cy="339788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9D1C-C905-6D43-977B-B51C1A5CA84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55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1F1F5E2-D659-CE48-9833-759B8F88ED50}"/>
              </a:ext>
            </a:extLst>
          </p:cNvPr>
          <p:cNvSpPr/>
          <p:nvPr/>
        </p:nvSpPr>
        <p:spPr>
          <a:xfrm>
            <a:off x="-73152" y="9145"/>
            <a:ext cx="12335256" cy="6922008"/>
          </a:xfrm>
          <a:prstGeom prst="rect">
            <a:avLst/>
          </a:prstGeom>
          <a:solidFill>
            <a:srgbClr val="492F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7C62997-2A49-D848-AD37-FA7D7BD05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2" y="5568697"/>
            <a:ext cx="12335256" cy="13624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57E3AD-C2E9-E743-B145-FDE09B015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879" y="365125"/>
            <a:ext cx="1112792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Creative Services Workload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50857C7-5EFF-8440-AEF8-C9753E1DC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879" y="1720618"/>
            <a:ext cx="11740242" cy="3549933"/>
          </a:xfrm>
        </p:spPr>
        <p:txBody>
          <a:bodyPr numCol="2" spcCol="27432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600" dirty="0">
                <a:solidFill>
                  <a:srgbClr val="FFC425"/>
                </a:solidFill>
              </a:rPr>
              <a:t>70 videos shot and produced</a:t>
            </a:r>
          </a:p>
          <a:p>
            <a:pPr>
              <a:lnSpc>
                <a:spcPct val="100000"/>
              </a:lnSpc>
            </a:pPr>
            <a:r>
              <a:rPr lang="en-US" sz="2600" dirty="0">
                <a:solidFill>
                  <a:srgbClr val="FFC425"/>
                </a:solidFill>
              </a:rPr>
              <a:t>Magazines: </a:t>
            </a:r>
            <a:r>
              <a:rPr lang="en-US" sz="1800" dirty="0">
                <a:solidFill>
                  <a:schemeClr val="bg1"/>
                </a:solidFill>
              </a:rPr>
              <a:t>UWYO, Foresight (CEAS), FOCUS (COB) and College of Education</a:t>
            </a:r>
          </a:p>
          <a:p>
            <a:pPr>
              <a:lnSpc>
                <a:spcPct val="100000"/>
              </a:lnSpc>
            </a:pPr>
            <a:r>
              <a:rPr lang="en-US" sz="2600" dirty="0">
                <a:solidFill>
                  <a:srgbClr val="FFC425"/>
                </a:solidFill>
              </a:rPr>
              <a:t>Marketing/Communication Specialists from five colleges coordinate with us to create 100s of pieces: </a:t>
            </a:r>
            <a:r>
              <a:rPr lang="en-US" sz="1800" dirty="0">
                <a:solidFill>
                  <a:schemeClr val="bg1"/>
                </a:solidFill>
              </a:rPr>
              <a:t>Flyers, event materials, brochures, booklet, ads, displays, Strategic Plans, Dean’s Report, recruitment pieces, newsletters, rack cards, logos, swag</a:t>
            </a:r>
          </a:p>
          <a:p>
            <a:pPr>
              <a:lnSpc>
                <a:spcPct val="100000"/>
              </a:lnSpc>
            </a:pPr>
            <a:r>
              <a:rPr lang="en-US" sz="2600" dirty="0">
                <a:solidFill>
                  <a:srgbClr val="FFC425"/>
                </a:solidFill>
              </a:rPr>
              <a:t>Design for other campus units: </a:t>
            </a:r>
            <a:br>
              <a:rPr lang="en-US" sz="2600" dirty="0">
                <a:solidFill>
                  <a:srgbClr val="FFC425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President’s Office; Global Engagement; Outreach and Engagement; Diversity, Equity, and Inclusion; Research 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&amp; Economic Development; UW Libraries; American Heritage Center; </a:t>
            </a:r>
            <a:r>
              <a:rPr lang="en-US" sz="1800" dirty="0" err="1">
                <a:solidFill>
                  <a:schemeClr val="bg1"/>
                </a:solidFill>
              </a:rPr>
              <a:t>Haub</a:t>
            </a:r>
            <a:r>
              <a:rPr lang="en-US" sz="1800" dirty="0">
                <a:solidFill>
                  <a:schemeClr val="bg1"/>
                </a:solidFill>
              </a:rPr>
              <a:t> School; Institutional Analysis; Admissions; UW-Casper; Alumni; Advising; Transfer; IT; Dean of Students</a:t>
            </a:r>
          </a:p>
          <a:p>
            <a:pPr>
              <a:lnSpc>
                <a:spcPct val="100000"/>
              </a:lnSpc>
            </a:pPr>
            <a:r>
              <a:rPr lang="en-US" sz="2600" dirty="0">
                <a:solidFill>
                  <a:srgbClr val="FFC425"/>
                </a:solidFill>
              </a:rPr>
              <a:t>100s of images taken for headshots </a:t>
            </a:r>
            <a:br>
              <a:rPr lang="en-US" sz="2600" dirty="0">
                <a:solidFill>
                  <a:srgbClr val="FFC425"/>
                </a:solidFill>
              </a:rPr>
            </a:br>
            <a:r>
              <a:rPr lang="en-US" sz="2600" dirty="0">
                <a:solidFill>
                  <a:srgbClr val="FFC425"/>
                </a:solidFill>
              </a:rPr>
              <a:t>or placed on UW Photo Database; </a:t>
            </a:r>
            <a:br>
              <a:rPr lang="en-US" sz="2600" dirty="0">
                <a:solidFill>
                  <a:srgbClr val="FFC425"/>
                </a:solidFill>
              </a:rPr>
            </a:br>
            <a:r>
              <a:rPr lang="en-US" sz="2600" dirty="0">
                <a:solidFill>
                  <a:srgbClr val="FFC425"/>
                </a:solidFill>
              </a:rPr>
              <a:t>50 Athletic events photographed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FEDBCEE-49B7-1447-8C8D-78A1361EBD42}"/>
              </a:ext>
            </a:extLst>
          </p:cNvPr>
          <p:cNvSpPr txBox="1"/>
          <p:nvPr/>
        </p:nvSpPr>
        <p:spPr>
          <a:xfrm>
            <a:off x="-73152" y="5908004"/>
            <a:ext cx="12335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492F24"/>
                </a:solidFill>
              </a:rPr>
              <a:t>PRINT  •  PHOTO  •  VIDEO  •  WEB  •  SOCIAL MEDIA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9D1C-C905-6D43-977B-B51C1A5CA84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84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1F1F5E2-D659-CE48-9833-759B8F88ED50}"/>
              </a:ext>
            </a:extLst>
          </p:cNvPr>
          <p:cNvSpPr/>
          <p:nvPr/>
        </p:nvSpPr>
        <p:spPr>
          <a:xfrm>
            <a:off x="-73152" y="9145"/>
            <a:ext cx="12335256" cy="6922008"/>
          </a:xfrm>
          <a:prstGeom prst="rect">
            <a:avLst/>
          </a:prstGeom>
          <a:solidFill>
            <a:srgbClr val="492F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7C62997-2A49-D848-AD37-FA7D7BD05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2" y="5568697"/>
            <a:ext cx="12335256" cy="13624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57E3AD-C2E9-E743-B145-FDE09B015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524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n-lt"/>
              </a:rPr>
              <a:t>Additional Marketing for…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50857C7-5EFF-8440-AEF8-C9753E1DC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524" y="1962259"/>
            <a:ext cx="10515600" cy="3198320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chemeClr val="bg1"/>
                </a:solidFill>
              </a:rPr>
              <a:t>Light Pole Banners: </a:t>
            </a:r>
            <a:br>
              <a:rPr lang="en-US" sz="2600" dirty="0">
                <a:solidFill>
                  <a:schemeClr val="bg1"/>
                </a:solidFill>
              </a:rPr>
            </a:br>
            <a:r>
              <a:rPr lang="en-US" sz="2600" dirty="0">
                <a:solidFill>
                  <a:schemeClr val="bg1"/>
                </a:solidFill>
              </a:rPr>
              <a:t>39 on UW campus; 30 on Snowy Range Bridge</a:t>
            </a:r>
          </a:p>
          <a:p>
            <a:r>
              <a:rPr lang="en-US" sz="2600" dirty="0">
                <a:solidFill>
                  <a:schemeClr val="bg1"/>
                </a:solidFill>
              </a:rPr>
              <a:t>The World Needs More Cowboys – And So Does Wyoming</a:t>
            </a:r>
          </a:p>
          <a:p>
            <a:r>
              <a:rPr lang="en-US" sz="2600" dirty="0">
                <a:solidFill>
                  <a:schemeClr val="bg1"/>
                </a:solidFill>
              </a:rPr>
              <a:t>Digital Billboards: Rock Springs, Cheyenne, Casper and Gillette</a:t>
            </a:r>
          </a:p>
          <a:p>
            <a:r>
              <a:rPr lang="en-US" sz="2600" dirty="0">
                <a:solidFill>
                  <a:schemeClr val="bg1"/>
                </a:solidFill>
              </a:rPr>
              <a:t>Wrap design on second UW Transit bus</a:t>
            </a:r>
          </a:p>
          <a:p>
            <a:r>
              <a:rPr lang="en-US" sz="2600" dirty="0">
                <a:solidFill>
                  <a:schemeClr val="bg1"/>
                </a:solidFill>
              </a:rPr>
              <a:t>State rodeo event sponsorships</a:t>
            </a:r>
          </a:p>
        </p:txBody>
      </p:sp>
      <p:pic>
        <p:nvPicPr>
          <p:cNvPr id="9" name="Picture 8" descr="The World Needs More Cowboys&#10;&#10;Description automatically generated">
            <a:extLst>
              <a:ext uri="{FF2B5EF4-FFF2-40B4-BE49-F238E27FC236}">
                <a16:creationId xmlns:a16="http://schemas.microsoft.com/office/drawing/2014/main" xmlns="" id="{7C1B3767-F215-0C4B-908D-61CC117FB0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0475" y="481393"/>
            <a:ext cx="5984875" cy="1565275"/>
          </a:xfrm>
          <a:prstGeom prst="rect">
            <a:avLst/>
          </a:prstGeom>
        </p:spPr>
      </p:pic>
      <p:pic>
        <p:nvPicPr>
          <p:cNvPr id="8" name="Picture 7" descr="UW bus parked on the side of a road">
            <a:extLst>
              <a:ext uri="{FF2B5EF4-FFF2-40B4-BE49-F238E27FC236}">
                <a16:creationId xmlns:a16="http://schemas.microsoft.com/office/drawing/2014/main" xmlns="" id="{C21F8E9E-D65E-3C4D-B5F1-514E23F5D4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6050" y="4202598"/>
            <a:ext cx="5097426" cy="232408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9D1C-C905-6D43-977B-B51C1A5CA84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42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743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492F24"/>
                </a:solidFill>
                <a:latin typeface="+mn-lt"/>
              </a:rPr>
              <a:t>COVID-19 Response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3742" y="1521491"/>
            <a:ext cx="6723744" cy="5162337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492F24"/>
                </a:solidFill>
              </a:rPr>
              <a:t>Yard Signs conveyed an encouraging message; 6,000 distributed around Wyoming</a:t>
            </a:r>
          </a:p>
          <a:p>
            <a:r>
              <a:rPr lang="en-US" sz="2400" dirty="0">
                <a:solidFill>
                  <a:srgbClr val="492F24"/>
                </a:solidFill>
              </a:rPr>
              <a:t>Dozens of press releases highlighted UW faculty, staff and student contributions to the health crisis </a:t>
            </a:r>
          </a:p>
          <a:p>
            <a:r>
              <a:rPr lang="en-US" sz="2400" dirty="0">
                <a:solidFill>
                  <a:srgbClr val="492F24"/>
                </a:solidFill>
              </a:rPr>
              <a:t>Cowboy Coffee social media series</a:t>
            </a:r>
          </a:p>
          <a:p>
            <a:pPr lvl="1"/>
            <a:r>
              <a:rPr lang="en-US" sz="1800" dirty="0">
                <a:solidFill>
                  <a:srgbClr val="492F24"/>
                </a:solidFill>
              </a:rPr>
              <a:t>Regular posts starting early April gave students a sense of normalcy, rituals and resources</a:t>
            </a:r>
          </a:p>
          <a:p>
            <a:pPr lvl="1"/>
            <a:r>
              <a:rPr lang="en-US" sz="1800" dirty="0">
                <a:solidFill>
                  <a:srgbClr val="492F24"/>
                </a:solidFill>
              </a:rPr>
              <a:t>This was NOT used to communicate COVID-19 news. We intentionally separated this content so students could consume information that didn’t propagate fear or uncertainty. Each video is 1-5 minutes long </a:t>
            </a:r>
          </a:p>
          <a:p>
            <a:r>
              <a:rPr lang="en-US" sz="2400" dirty="0">
                <a:solidFill>
                  <a:srgbClr val="492F24"/>
                </a:solidFill>
              </a:rPr>
              <a:t>Better Day video series offering inspiring message; 67,000 views in first month</a:t>
            </a:r>
          </a:p>
          <a:p>
            <a:r>
              <a:rPr lang="en-US" sz="2400" dirty="0" err="1">
                <a:solidFill>
                  <a:srgbClr val="492F24"/>
                </a:solidFill>
              </a:rPr>
              <a:t>Chancey</a:t>
            </a:r>
            <a:r>
              <a:rPr lang="en-US" sz="2400" dirty="0">
                <a:solidFill>
                  <a:srgbClr val="492F24"/>
                </a:solidFill>
              </a:rPr>
              <a:t> Williams virtual concert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B17FF7F2-44C8-D346-ABAF-E127A4BAD031}"/>
              </a:ext>
            </a:extLst>
          </p:cNvPr>
          <p:cNvSpPr txBox="1">
            <a:spLocks/>
          </p:cNvSpPr>
          <p:nvPr/>
        </p:nvSpPr>
        <p:spPr>
          <a:xfrm>
            <a:off x="6738257" y="1825625"/>
            <a:ext cx="539443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300" dirty="0"/>
          </a:p>
        </p:txBody>
      </p:sp>
      <p:pic>
        <p:nvPicPr>
          <p:cNvPr id="7" name="Picture 6" descr="A sign in front of a building&#10;&#10;Description automatically generated">
            <a:extLst>
              <a:ext uri="{FF2B5EF4-FFF2-40B4-BE49-F238E27FC236}">
                <a16:creationId xmlns:a16="http://schemas.microsoft.com/office/drawing/2014/main" xmlns="" id="{810FACDB-182C-B84E-9DAF-FD405ED34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199" y="442685"/>
            <a:ext cx="4332791" cy="30117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265676F-C5F6-614F-BC99-30863FA60DE0}"/>
              </a:ext>
            </a:extLst>
          </p:cNvPr>
          <p:cNvSpPr txBox="1"/>
          <p:nvPr/>
        </p:nvSpPr>
        <p:spPr>
          <a:xfrm>
            <a:off x="7683540" y="3436258"/>
            <a:ext cx="4332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/>
              <a:t>Photo from Powell Tribune</a:t>
            </a: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xmlns="" id="{FDB951F5-C11C-7C45-837A-8209C0F69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7535" y="3778701"/>
            <a:ext cx="2844800" cy="28448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9D1C-C905-6D43-977B-B51C1A5CA84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7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433</Words>
  <Application>Microsoft Office PowerPoint</Application>
  <PresentationFormat>Widescreen</PresentationFormat>
  <Paragraphs>79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Century Gothic</vt:lpstr>
      <vt:lpstr>Myriad Pro</vt:lpstr>
      <vt:lpstr>Office Theme</vt:lpstr>
      <vt:lpstr>PowerPoint Presentation</vt:lpstr>
      <vt:lpstr>Ad Strategies</vt:lpstr>
      <vt:lpstr>Target Markets</vt:lpstr>
      <vt:lpstr>PowerPoint Presentation</vt:lpstr>
      <vt:lpstr>Destination Cowboy</vt:lpstr>
      <vt:lpstr>Virtual Signing Days</vt:lpstr>
      <vt:lpstr>Creative Services Workload</vt:lpstr>
      <vt:lpstr>Additional Marketing for…</vt:lpstr>
      <vt:lpstr>COVID-19 Response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Eberle</dc:creator>
  <cp:lastModifiedBy>PJ Shumway</cp:lastModifiedBy>
  <cp:revision>11</cp:revision>
  <dcterms:created xsi:type="dcterms:W3CDTF">2020-05-06T21:13:01Z</dcterms:created>
  <dcterms:modified xsi:type="dcterms:W3CDTF">2020-05-07T19:33:35Z</dcterms:modified>
</cp:coreProperties>
</file>