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7" r:id="rId5"/>
    <p:sldId id="264" r:id="rId6"/>
    <p:sldId id="259" r:id="rId7"/>
    <p:sldId id="258" r:id="rId8"/>
    <p:sldId id="285" r:id="rId9"/>
    <p:sldId id="286" r:id="rId10"/>
    <p:sldId id="266" r:id="rId11"/>
    <p:sldId id="272" r:id="rId12"/>
    <p:sldId id="262" r:id="rId13"/>
  </p:sldIdLst>
  <p:sldSz cx="18288000" cy="10287000"/>
  <p:notesSz cx="6858000" cy="9144000"/>
  <p:embeddedFontLst>
    <p:embeddedFont>
      <p:font typeface="AC Fifindrel" panose="020B0604020202020204" charset="0"/>
      <p:regular r:id="rId15"/>
    </p:embeddedFont>
    <p:embeddedFont>
      <p:font typeface="Lora" panose="020B0604020202020204" charset="0"/>
      <p:regular r:id="rId16"/>
    </p:embeddedFont>
    <p:embeddedFont>
      <p:font typeface="Lora Bold" panose="020B0604020202020204" charset="0"/>
      <p:regular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ezy Taggart" initials="BT" lastIdx="1" clrIdx="0">
    <p:extLst>
      <p:ext uri="{19B8F6BF-5375-455C-9EA6-DF929625EA0E}">
        <p15:presenceInfo xmlns:p15="http://schemas.microsoft.com/office/powerpoint/2012/main" userId="6147415c0b027c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2F24"/>
    <a:srgbClr val="FFC425"/>
    <a:srgbClr val="F5EEE8"/>
    <a:srgbClr val="DDA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8BD97-9180-405D-A019-900581D11F89}" type="datetimeFigureOut">
              <a:rPr lang="en-US" smtClean="0"/>
              <a:t>5/6/2020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F04A8-68EB-4886-A35D-5B25E939CE90}" type="slidenum">
              <a:rPr lang="en-US" smtClean="0"/>
              <a:t>‹#›</a:t>
            </a:fld>
            <a:endParaRPr lang="en-US"/>
          </a:p>
        </p:txBody>
      </p:sp>
    </p:spTree>
    <p:extLst>
      <p:ext uri="{BB962C8B-B14F-4D97-AF65-F5344CB8AC3E}">
        <p14:creationId xmlns:p14="http://schemas.microsoft.com/office/powerpoint/2010/main" val="188195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1F04A8-68EB-4886-A35D-5B25E939CE90}" type="slidenum">
              <a:rPr lang="en-US" smtClean="0"/>
              <a:t>5</a:t>
            </a:fld>
            <a:endParaRPr lang="en-US"/>
          </a:p>
        </p:txBody>
      </p:sp>
    </p:spTree>
    <p:extLst>
      <p:ext uri="{BB962C8B-B14F-4D97-AF65-F5344CB8AC3E}">
        <p14:creationId xmlns:p14="http://schemas.microsoft.com/office/powerpoint/2010/main" val="1396413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EEE8"/>
        </a:solidFill>
        <a:effectLst/>
      </p:bgPr>
    </p:bg>
    <p:spTree>
      <p:nvGrpSpPr>
        <p:cNvPr id="1" name=""/>
        <p:cNvGrpSpPr/>
        <p:nvPr/>
      </p:nvGrpSpPr>
      <p:grpSpPr>
        <a:xfrm>
          <a:off x="0" y="0"/>
          <a:ext cx="0" cy="0"/>
          <a:chOff x="0" y="0"/>
          <a:chExt cx="0" cy="0"/>
        </a:xfrm>
      </p:grpSpPr>
      <p:sp>
        <p:nvSpPr>
          <p:cNvPr id="4" name="TextBox 4"/>
          <p:cNvSpPr txBox="1"/>
          <p:nvPr/>
        </p:nvSpPr>
        <p:spPr>
          <a:xfrm>
            <a:off x="11582400" y="644797"/>
            <a:ext cx="6238814" cy="3139321"/>
          </a:xfrm>
          <a:prstGeom prst="rect">
            <a:avLst/>
          </a:prstGeom>
        </p:spPr>
        <p:txBody>
          <a:bodyPr lIns="0" tIns="0" rIns="0" bIns="0" rtlCol="0" anchor="t">
            <a:spAutoFit/>
          </a:bodyPr>
          <a:lstStyle/>
          <a:p>
            <a:pPr algn="ctr"/>
            <a:r>
              <a:rPr lang="en-US" sz="4000" spc="359" dirty="0">
                <a:solidFill>
                  <a:srgbClr val="492F24"/>
                </a:solidFill>
                <a:latin typeface="Lora Bold" panose="020B0604020202020204" charset="0"/>
              </a:rPr>
              <a:t>SLIDE 1</a:t>
            </a:r>
          </a:p>
          <a:p>
            <a:pPr algn="ctr"/>
            <a:r>
              <a:rPr lang="en-US" sz="4000" spc="359" dirty="0">
                <a:solidFill>
                  <a:srgbClr val="492F24"/>
                </a:solidFill>
                <a:latin typeface="Lora" panose="020B0604020202020204" charset="0"/>
              </a:rPr>
              <a:t>HONORS COLLEGE</a:t>
            </a:r>
          </a:p>
          <a:p>
            <a:pPr algn="ctr"/>
            <a:endParaRPr lang="en-US" sz="4000" spc="359" dirty="0">
              <a:solidFill>
                <a:srgbClr val="FFC425"/>
              </a:solidFill>
              <a:latin typeface="Lora Bold" panose="020B0604020202020204" charset="0"/>
            </a:endParaRPr>
          </a:p>
          <a:p>
            <a:pPr algn="ctr"/>
            <a:r>
              <a:rPr lang="en-US" sz="4200" spc="359" dirty="0">
                <a:solidFill>
                  <a:srgbClr val="492F24"/>
                </a:solidFill>
                <a:latin typeface="Lora" panose="020B0604020202020204" charset="0"/>
              </a:rPr>
              <a:t>Budget Presentation to Trustees</a:t>
            </a:r>
            <a:endParaRPr lang="en-US" sz="3600" spc="359" dirty="0">
              <a:solidFill>
                <a:srgbClr val="492F24"/>
              </a:solidFill>
              <a:latin typeface="AC Fifindrel" panose="020B0604020202020204" charset="0"/>
            </a:endParaRPr>
          </a:p>
        </p:txBody>
      </p:sp>
      <p:sp>
        <p:nvSpPr>
          <p:cNvPr id="6" name="AutoShape 6"/>
          <p:cNvSpPr/>
          <p:nvPr/>
        </p:nvSpPr>
        <p:spPr>
          <a:xfrm>
            <a:off x="5981700" y="3448050"/>
            <a:ext cx="2019300" cy="38100"/>
          </a:xfrm>
          <a:prstGeom prst="rect">
            <a:avLst/>
          </a:prstGeom>
          <a:solidFill>
            <a:srgbClr val="F5EEE8"/>
          </a:solidFill>
        </p:spPr>
      </p:sp>
      <p:pic>
        <p:nvPicPr>
          <p:cNvPr id="7" name="Picture 6">
            <a:extLst>
              <a:ext uri="{FF2B5EF4-FFF2-40B4-BE49-F238E27FC236}">
                <a16:creationId xmlns:a16="http://schemas.microsoft.com/office/drawing/2014/main" id="{00819BE0-619A-4DDF-9EE7-3B09BB1EFB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849" r="16564"/>
          <a:stretch/>
        </p:blipFill>
        <p:spPr>
          <a:xfrm>
            <a:off x="466786" y="385734"/>
            <a:ext cx="10220386" cy="9515532"/>
          </a:xfrm>
          <a:prstGeom prst="rect">
            <a:avLst/>
          </a:prstGeom>
        </p:spPr>
      </p:pic>
      <p:sp>
        <p:nvSpPr>
          <p:cNvPr id="16" name="AutoShape 8">
            <a:extLst>
              <a:ext uri="{FF2B5EF4-FFF2-40B4-BE49-F238E27FC236}">
                <a16:creationId xmlns:a16="http://schemas.microsoft.com/office/drawing/2014/main" id="{8A888201-0B85-4A2F-B24A-A4510D3FD7B7}"/>
              </a:ext>
            </a:extLst>
          </p:cNvPr>
          <p:cNvSpPr/>
          <p:nvPr/>
        </p:nvSpPr>
        <p:spPr>
          <a:xfrm flipV="1">
            <a:off x="12954000" y="2168739"/>
            <a:ext cx="3336577" cy="45719"/>
          </a:xfrm>
          <a:prstGeom prst="rect">
            <a:avLst/>
          </a:prstGeom>
          <a:solidFill>
            <a:srgbClr val="492F24"/>
          </a:solidFill>
        </p:spPr>
      </p:sp>
      <p:sp>
        <p:nvSpPr>
          <p:cNvPr id="17" name="Rectangle 16">
            <a:extLst>
              <a:ext uri="{FF2B5EF4-FFF2-40B4-BE49-F238E27FC236}">
                <a16:creationId xmlns:a16="http://schemas.microsoft.com/office/drawing/2014/main" id="{5783A7D2-AE61-455D-A902-FBF3E4229516}"/>
              </a:ext>
            </a:extLst>
          </p:cNvPr>
          <p:cNvSpPr/>
          <p:nvPr/>
        </p:nvSpPr>
        <p:spPr>
          <a:xfrm>
            <a:off x="13332398" y="4453980"/>
            <a:ext cx="2593402" cy="477054"/>
          </a:xfrm>
          <a:prstGeom prst="rect">
            <a:avLst/>
          </a:prstGeom>
        </p:spPr>
        <p:txBody>
          <a:bodyPr wrap="none">
            <a:spAutoFit/>
          </a:bodyPr>
          <a:lstStyle/>
          <a:p>
            <a:pPr algn="ctr"/>
            <a:r>
              <a:rPr lang="en-US" sz="2500" spc="359" dirty="0">
                <a:solidFill>
                  <a:srgbClr val="492F24"/>
                </a:solidFill>
                <a:latin typeface="Lora" panose="020B0604020202020204" charset="0"/>
              </a:rPr>
              <a:t>May 11, 2020</a:t>
            </a:r>
          </a:p>
        </p:txBody>
      </p:sp>
      <p:sp>
        <p:nvSpPr>
          <p:cNvPr id="20" name="AutoShape 8">
            <a:extLst>
              <a:ext uri="{FF2B5EF4-FFF2-40B4-BE49-F238E27FC236}">
                <a16:creationId xmlns:a16="http://schemas.microsoft.com/office/drawing/2014/main" id="{AC65FFE2-292A-4292-9F42-CBE7F7C7F1EC}"/>
              </a:ext>
            </a:extLst>
          </p:cNvPr>
          <p:cNvSpPr/>
          <p:nvPr/>
        </p:nvSpPr>
        <p:spPr>
          <a:xfrm flipV="1">
            <a:off x="12984126" y="4053033"/>
            <a:ext cx="3336577" cy="45719"/>
          </a:xfrm>
          <a:prstGeom prst="rect">
            <a:avLst/>
          </a:prstGeom>
          <a:solidFill>
            <a:srgbClr val="492F24"/>
          </a:solidFill>
        </p:spPr>
      </p:sp>
      <p:pic>
        <p:nvPicPr>
          <p:cNvPr id="23" name="Picture 22" descr="A picture containing drawing&#10;&#10;Description automatically generated">
            <a:extLst>
              <a:ext uri="{FF2B5EF4-FFF2-40B4-BE49-F238E27FC236}">
                <a16:creationId xmlns:a16="http://schemas.microsoft.com/office/drawing/2014/main" id="{4658586B-AF17-4C9B-833C-A1E4BAADF0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2666" y="8175013"/>
            <a:ext cx="5398534" cy="15424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EEE8"/>
        </a:solidFill>
        <a:effectLst/>
      </p:bgPr>
    </p:bg>
    <p:spTree>
      <p:nvGrpSpPr>
        <p:cNvPr id="1" name=""/>
        <p:cNvGrpSpPr/>
        <p:nvPr/>
      </p:nvGrpSpPr>
      <p:grpSpPr>
        <a:xfrm>
          <a:off x="0" y="0"/>
          <a:ext cx="0" cy="0"/>
          <a:chOff x="0" y="0"/>
          <a:chExt cx="0" cy="0"/>
        </a:xfrm>
      </p:grpSpPr>
      <p:sp>
        <p:nvSpPr>
          <p:cNvPr id="2" name="AutoShape 2"/>
          <p:cNvSpPr/>
          <p:nvPr/>
        </p:nvSpPr>
        <p:spPr>
          <a:xfrm>
            <a:off x="-419100" y="-1238250"/>
            <a:ext cx="5600700" cy="11849100"/>
          </a:xfrm>
          <a:prstGeom prst="rect">
            <a:avLst/>
          </a:prstGeom>
          <a:solidFill>
            <a:srgbClr val="492F24"/>
          </a:solidFill>
        </p:spPr>
      </p:sp>
      <p:sp>
        <p:nvSpPr>
          <p:cNvPr id="3" name="TextBox 3"/>
          <p:cNvSpPr txBox="1"/>
          <p:nvPr/>
        </p:nvSpPr>
        <p:spPr>
          <a:xfrm>
            <a:off x="9144000" y="1655893"/>
            <a:ext cx="7000814" cy="1661993"/>
          </a:xfrm>
          <a:prstGeom prst="rect">
            <a:avLst/>
          </a:prstGeom>
        </p:spPr>
        <p:txBody>
          <a:bodyPr lIns="0" tIns="0" rIns="0" bIns="0" rtlCol="0" anchor="t">
            <a:spAutoFit/>
          </a:bodyPr>
          <a:lstStyle/>
          <a:p>
            <a:pPr algn="r"/>
            <a:r>
              <a:rPr lang="en-US" sz="5400" b="1" spc="359" dirty="0">
                <a:solidFill>
                  <a:srgbClr val="492F24"/>
                </a:solidFill>
                <a:latin typeface="Lora" panose="020B0604020202020204" charset="0"/>
              </a:rPr>
              <a:t>SLIDE 2</a:t>
            </a:r>
          </a:p>
          <a:p>
            <a:pPr algn="r"/>
            <a:r>
              <a:rPr lang="en-US" sz="5400" spc="359" dirty="0">
                <a:solidFill>
                  <a:srgbClr val="492F24"/>
                </a:solidFill>
                <a:latin typeface="Lora" panose="020B0604020202020204" charset="0"/>
              </a:rPr>
              <a:t>COMMUNITY</a:t>
            </a:r>
          </a:p>
        </p:txBody>
      </p:sp>
      <p:sp>
        <p:nvSpPr>
          <p:cNvPr id="8" name="AutoShape 8"/>
          <p:cNvSpPr/>
          <p:nvPr/>
        </p:nvSpPr>
        <p:spPr>
          <a:xfrm>
            <a:off x="16687800" y="2448789"/>
            <a:ext cx="2019300" cy="38100"/>
          </a:xfrm>
          <a:prstGeom prst="rect">
            <a:avLst/>
          </a:prstGeom>
          <a:solidFill>
            <a:srgbClr val="492F24"/>
          </a:solidFill>
        </p:spPr>
      </p:sp>
      <p:pic>
        <p:nvPicPr>
          <p:cNvPr id="9" name="Picture 8">
            <a:extLst>
              <a:ext uri="{FF2B5EF4-FFF2-40B4-BE49-F238E27FC236}">
                <a16:creationId xmlns:a16="http://schemas.microsoft.com/office/drawing/2014/main" id="{5E9D3FD6-6E06-456E-AE20-86BBB00D8478}"/>
              </a:ext>
            </a:extLst>
          </p:cNvPr>
          <p:cNvPicPr>
            <a:picLocks noChangeAspect="1"/>
          </p:cNvPicPr>
          <p:nvPr/>
        </p:nvPicPr>
        <p:blipFill>
          <a:blip r:embed="rId2"/>
          <a:stretch>
            <a:fillRect/>
          </a:stretch>
        </p:blipFill>
        <p:spPr>
          <a:xfrm>
            <a:off x="814387" y="1790700"/>
            <a:ext cx="8734425" cy="6372225"/>
          </a:xfrm>
          <a:prstGeom prst="rect">
            <a:avLst/>
          </a:prstGeom>
        </p:spPr>
      </p:pic>
      <p:sp>
        <p:nvSpPr>
          <p:cNvPr id="12" name="TextBox 6">
            <a:extLst>
              <a:ext uri="{FF2B5EF4-FFF2-40B4-BE49-F238E27FC236}">
                <a16:creationId xmlns:a16="http://schemas.microsoft.com/office/drawing/2014/main" id="{7A5EF27E-F2AC-476A-9EF2-4141CA3F11F2}"/>
              </a:ext>
            </a:extLst>
          </p:cNvPr>
          <p:cNvSpPr txBox="1"/>
          <p:nvPr/>
        </p:nvSpPr>
        <p:spPr>
          <a:xfrm>
            <a:off x="10813725" y="7505700"/>
            <a:ext cx="5264475" cy="2441502"/>
          </a:xfrm>
          <a:prstGeom prst="rect">
            <a:avLst/>
          </a:prstGeom>
        </p:spPr>
        <p:txBody>
          <a:bodyPr wrap="square" lIns="0" tIns="0" rIns="0" bIns="0" rtlCol="0" anchor="t">
            <a:spAutoFit/>
          </a:bodyPr>
          <a:lstStyle/>
          <a:p>
            <a:pPr>
              <a:lnSpc>
                <a:spcPts val="3900"/>
              </a:lnSpc>
            </a:pPr>
            <a:r>
              <a:rPr lang="en-US" spc="26" dirty="0">
                <a:solidFill>
                  <a:srgbClr val="492F24"/>
                </a:solidFill>
                <a:latin typeface="Lora"/>
              </a:rPr>
              <a:t>Kailee </a:t>
            </a:r>
            <a:r>
              <a:rPr lang="en-US" spc="26" dirty="0" err="1">
                <a:solidFill>
                  <a:srgbClr val="492F24"/>
                </a:solidFill>
                <a:latin typeface="Lora"/>
              </a:rPr>
              <a:t>Behunin</a:t>
            </a:r>
            <a:r>
              <a:rPr lang="en-US" spc="26" dirty="0">
                <a:solidFill>
                  <a:srgbClr val="492F24"/>
                </a:solidFill>
                <a:latin typeface="Lora"/>
              </a:rPr>
              <a:t> enjoying her study abroad experience in Spain just before being sent home due to COVID-19. Kailee shared her story on our Honors College blog </a:t>
            </a:r>
            <a:r>
              <a:rPr lang="en-US" i="1" spc="26" dirty="0">
                <a:solidFill>
                  <a:srgbClr val="492F24"/>
                </a:solidFill>
                <a:latin typeface="Lora"/>
              </a:rPr>
              <a:t>Bridging the Social Distance. </a:t>
            </a:r>
            <a:endParaRPr lang="en-US" spc="26" dirty="0">
              <a:solidFill>
                <a:srgbClr val="492F24"/>
              </a:solidFill>
              <a:latin typeface="Lora"/>
            </a:endParaRPr>
          </a:p>
        </p:txBody>
      </p:sp>
      <p:pic>
        <p:nvPicPr>
          <p:cNvPr id="14" name="Picture 13">
            <a:extLst>
              <a:ext uri="{FF2B5EF4-FFF2-40B4-BE49-F238E27FC236}">
                <a16:creationId xmlns:a16="http://schemas.microsoft.com/office/drawing/2014/main" id="{D67D6C6C-58BF-48C9-8FC0-98952F55A7F8}"/>
              </a:ext>
            </a:extLst>
          </p:cNvPr>
          <p:cNvPicPr>
            <a:picLocks noChangeAspect="1"/>
          </p:cNvPicPr>
          <p:nvPr/>
        </p:nvPicPr>
        <p:blipFill rotWithShape="1">
          <a:blip r:embed="rId3">
            <a:extLst>
              <a:ext uri="{28A0092B-C50C-407E-A947-70E740481C1C}">
                <a14:useLocalDpi xmlns:a14="http://schemas.microsoft.com/office/drawing/2010/main" val="0"/>
              </a:ext>
            </a:extLst>
          </a:blip>
          <a:srcRect r="20050"/>
          <a:stretch/>
        </p:blipFill>
        <p:spPr>
          <a:xfrm>
            <a:off x="10813725" y="3640901"/>
            <a:ext cx="5264475" cy="34996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EEE8"/>
        </a:solidFill>
        <a:effectLst/>
      </p:bgPr>
    </p:bg>
    <p:spTree>
      <p:nvGrpSpPr>
        <p:cNvPr id="1" name=""/>
        <p:cNvGrpSpPr/>
        <p:nvPr/>
      </p:nvGrpSpPr>
      <p:grpSpPr>
        <a:xfrm>
          <a:off x="0" y="0"/>
          <a:ext cx="0" cy="0"/>
          <a:chOff x="0" y="0"/>
          <a:chExt cx="0" cy="0"/>
        </a:xfrm>
      </p:grpSpPr>
      <p:sp>
        <p:nvSpPr>
          <p:cNvPr id="6" name="AutoShape 6"/>
          <p:cNvSpPr/>
          <p:nvPr/>
        </p:nvSpPr>
        <p:spPr>
          <a:xfrm flipH="1">
            <a:off x="11035920" y="-237112"/>
            <a:ext cx="6965293" cy="10524112"/>
          </a:xfrm>
          <a:prstGeom prst="parallelogram">
            <a:avLst>
              <a:gd name="adj" fmla="val 77562"/>
            </a:avLst>
          </a:prstGeom>
          <a:solidFill>
            <a:srgbClr val="D6BAAE">
              <a:alpha val="40784"/>
            </a:srgbClr>
          </a:solidFill>
        </p:spPr>
        <p:txBody>
          <a:bodyPr/>
          <a:lstStyle/>
          <a:p>
            <a:endParaRPr lang="en-US" dirty="0"/>
          </a:p>
        </p:txBody>
      </p:sp>
      <p:pic>
        <p:nvPicPr>
          <p:cNvPr id="9" name="Content Placeholder 4">
            <a:extLst>
              <a:ext uri="{FF2B5EF4-FFF2-40B4-BE49-F238E27FC236}">
                <a16:creationId xmlns:a16="http://schemas.microsoft.com/office/drawing/2014/main" id="{0F0158AC-8B07-40C0-A8F8-8B8C9414F2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67600" y="2546732"/>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sp>
        <p:nvSpPr>
          <p:cNvPr id="2" name="TextBox 2"/>
          <p:cNvSpPr txBox="1"/>
          <p:nvPr/>
        </p:nvSpPr>
        <p:spPr>
          <a:xfrm>
            <a:off x="976343" y="474377"/>
            <a:ext cx="8167657" cy="1631216"/>
          </a:xfrm>
          <a:prstGeom prst="rect">
            <a:avLst/>
          </a:prstGeom>
        </p:spPr>
        <p:txBody>
          <a:bodyPr wrap="square" lIns="0" tIns="0" rIns="0" bIns="0" rtlCol="0" anchor="t">
            <a:spAutoFit/>
          </a:bodyPr>
          <a:lstStyle/>
          <a:p>
            <a:pPr algn="r"/>
            <a:r>
              <a:rPr lang="en-US" sz="5300" b="1" spc="359" dirty="0">
                <a:solidFill>
                  <a:srgbClr val="492F24"/>
                </a:solidFill>
                <a:latin typeface="Lora" panose="020B0604020202020204" charset="0"/>
              </a:rPr>
              <a:t>SLIDE 3</a:t>
            </a:r>
            <a:r>
              <a:rPr lang="en-US" sz="5300" spc="359" dirty="0">
                <a:solidFill>
                  <a:srgbClr val="492F24"/>
                </a:solidFill>
                <a:latin typeface="Lora" panose="020B0604020202020204" charset="0"/>
              </a:rPr>
              <a:t/>
            </a:r>
            <a:br>
              <a:rPr lang="en-US" sz="5300" spc="359" dirty="0">
                <a:solidFill>
                  <a:srgbClr val="492F24"/>
                </a:solidFill>
                <a:latin typeface="Lora" panose="020B0604020202020204" charset="0"/>
              </a:rPr>
            </a:br>
            <a:r>
              <a:rPr lang="en-US" sz="5300" spc="359" dirty="0">
                <a:solidFill>
                  <a:srgbClr val="492F24"/>
                </a:solidFill>
                <a:latin typeface="Lora" panose="020B0604020202020204" charset="0"/>
              </a:rPr>
              <a:t>INTERDISCIPLINARY</a:t>
            </a:r>
          </a:p>
        </p:txBody>
      </p:sp>
      <p:sp>
        <p:nvSpPr>
          <p:cNvPr id="8" name="AutoShape 8"/>
          <p:cNvSpPr/>
          <p:nvPr/>
        </p:nvSpPr>
        <p:spPr>
          <a:xfrm>
            <a:off x="9448800" y="1270935"/>
            <a:ext cx="2019300" cy="38100"/>
          </a:xfrm>
          <a:prstGeom prst="rect">
            <a:avLst/>
          </a:prstGeom>
          <a:solidFill>
            <a:srgbClr val="492F24"/>
          </a:solid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EEE8"/>
        </a:solidFill>
        <a:effectLst/>
      </p:bgPr>
    </p:bg>
    <p:spTree>
      <p:nvGrpSpPr>
        <p:cNvPr id="1" name=""/>
        <p:cNvGrpSpPr/>
        <p:nvPr/>
      </p:nvGrpSpPr>
      <p:grpSpPr>
        <a:xfrm>
          <a:off x="0" y="0"/>
          <a:ext cx="0" cy="0"/>
          <a:chOff x="0" y="0"/>
          <a:chExt cx="0" cy="0"/>
        </a:xfrm>
      </p:grpSpPr>
      <p:pic>
        <p:nvPicPr>
          <p:cNvPr id="10" name="Picture 9" descr="A group of people standing in a field&#10;&#10;Description automatically generated">
            <a:extLst>
              <a:ext uri="{FF2B5EF4-FFF2-40B4-BE49-F238E27FC236}">
                <a16:creationId xmlns:a16="http://schemas.microsoft.com/office/drawing/2014/main" id="{F4B17CF1-EB5C-4AA0-8700-24CA6A948D6B}"/>
              </a:ext>
            </a:extLst>
          </p:cNvPr>
          <p:cNvPicPr>
            <a:picLocks noChangeAspect="1"/>
          </p:cNvPicPr>
          <p:nvPr/>
        </p:nvPicPr>
        <p:blipFill rotWithShape="1">
          <a:blip r:embed="rId2">
            <a:extLst>
              <a:ext uri="{28A0092B-C50C-407E-A947-70E740481C1C}">
                <a14:useLocalDpi xmlns:a14="http://schemas.microsoft.com/office/drawing/2010/main" val="0"/>
              </a:ext>
            </a:extLst>
          </a:blip>
          <a:srcRect l="-99" t="29351" r="99" b="26203"/>
          <a:stretch/>
        </p:blipFill>
        <p:spPr>
          <a:xfrm>
            <a:off x="-58089" y="-1215994"/>
            <a:ext cx="18346089" cy="6115644"/>
          </a:xfrm>
          <a:prstGeom prst="rect">
            <a:avLst/>
          </a:prstGeom>
        </p:spPr>
      </p:pic>
      <p:grpSp>
        <p:nvGrpSpPr>
          <p:cNvPr id="3" name="Group 3"/>
          <p:cNvGrpSpPr/>
          <p:nvPr/>
        </p:nvGrpSpPr>
        <p:grpSpPr>
          <a:xfrm>
            <a:off x="2095501" y="5814979"/>
            <a:ext cx="12954000" cy="4129121"/>
            <a:chOff x="-335376" y="260162"/>
            <a:chExt cx="17272000" cy="5505492"/>
          </a:xfrm>
        </p:grpSpPr>
        <p:sp>
          <p:nvSpPr>
            <p:cNvPr id="4" name="TextBox 4"/>
            <p:cNvSpPr txBox="1"/>
            <p:nvPr/>
          </p:nvSpPr>
          <p:spPr>
            <a:xfrm>
              <a:off x="-335376" y="260162"/>
              <a:ext cx="14305377" cy="1969770"/>
            </a:xfrm>
            <a:prstGeom prst="rect">
              <a:avLst/>
            </a:prstGeom>
          </p:spPr>
          <p:txBody>
            <a:bodyPr lIns="0" tIns="0" rIns="0" bIns="0" rtlCol="0" anchor="t">
              <a:spAutoFit/>
            </a:bodyPr>
            <a:lstStyle/>
            <a:p>
              <a:r>
                <a:rPr lang="en-US" sz="4800" b="1" spc="128" dirty="0">
                  <a:solidFill>
                    <a:srgbClr val="492F24"/>
                  </a:solidFill>
                  <a:latin typeface="Lora"/>
                </a:rPr>
                <a:t>SLIDE 4</a:t>
              </a:r>
              <a:r>
                <a:rPr lang="en-US" sz="4800" spc="128" dirty="0">
                  <a:solidFill>
                    <a:srgbClr val="492F24"/>
                  </a:solidFill>
                  <a:latin typeface="Lora"/>
                </a:rPr>
                <a:t/>
              </a:r>
              <a:br>
                <a:rPr lang="en-US" sz="4800" spc="128" dirty="0">
                  <a:solidFill>
                    <a:srgbClr val="492F24"/>
                  </a:solidFill>
                  <a:latin typeface="Lora"/>
                </a:rPr>
              </a:br>
              <a:r>
                <a:rPr lang="en-US" sz="4800" spc="128" dirty="0">
                  <a:solidFill>
                    <a:srgbClr val="492F24"/>
                  </a:solidFill>
                  <a:latin typeface="Lora"/>
                </a:rPr>
                <a:t>INNOVATIVE CLASSES</a:t>
              </a:r>
            </a:p>
          </p:txBody>
        </p:sp>
        <p:sp>
          <p:nvSpPr>
            <p:cNvPr id="5" name="TextBox 5"/>
            <p:cNvSpPr txBox="1"/>
            <p:nvPr/>
          </p:nvSpPr>
          <p:spPr>
            <a:xfrm>
              <a:off x="-335376" y="2718838"/>
              <a:ext cx="17272000" cy="3046816"/>
            </a:xfrm>
            <a:prstGeom prst="rect">
              <a:avLst/>
            </a:prstGeom>
          </p:spPr>
          <p:txBody>
            <a:bodyPr wrap="square" lIns="0" tIns="0" rIns="0" bIns="0" rtlCol="0" anchor="t">
              <a:spAutoFit/>
            </a:bodyPr>
            <a:lstStyle/>
            <a:p>
              <a:pPr>
                <a:lnSpc>
                  <a:spcPts val="3640"/>
                </a:lnSpc>
              </a:pPr>
              <a:r>
                <a:rPr lang="en-US" sz="2600" b="1" spc="280" dirty="0">
                  <a:solidFill>
                    <a:srgbClr val="492F24"/>
                  </a:solidFill>
                  <a:latin typeface="Lora"/>
                </a:rPr>
                <a:t>SELECT EXAMPLES OF COURSE OFFERINGS</a:t>
              </a:r>
              <a:r>
                <a:rPr lang="en-US" sz="2600" spc="280" dirty="0">
                  <a:solidFill>
                    <a:srgbClr val="492F24"/>
                  </a:solidFill>
                  <a:latin typeface="Lora"/>
                </a:rPr>
                <a:t>:</a:t>
              </a:r>
              <a:br>
                <a:rPr lang="en-US" sz="2600" spc="280" dirty="0">
                  <a:solidFill>
                    <a:srgbClr val="492F24"/>
                  </a:solidFill>
                  <a:latin typeface="Lora"/>
                </a:rPr>
              </a:br>
              <a:r>
                <a:rPr lang="en-US" sz="2600" spc="280" dirty="0">
                  <a:solidFill>
                    <a:srgbClr val="492F24"/>
                  </a:solidFill>
                  <a:latin typeface="Lora"/>
                </a:rPr>
                <a:t>HP 3151: Chinese Medicine and Models of Healthcare</a:t>
              </a:r>
            </a:p>
            <a:p>
              <a:pPr>
                <a:lnSpc>
                  <a:spcPts val="3640"/>
                </a:lnSpc>
              </a:pPr>
              <a:r>
                <a:rPr lang="en-US" sz="2600" spc="280" dirty="0">
                  <a:solidFill>
                    <a:srgbClr val="492F24"/>
                  </a:solidFill>
                  <a:latin typeface="Lora"/>
                </a:rPr>
                <a:t>HP 3152: History of U.S. Military Theory and Operations</a:t>
              </a:r>
              <a:br>
                <a:rPr lang="en-US" sz="2600" spc="280" dirty="0">
                  <a:solidFill>
                    <a:srgbClr val="492F24"/>
                  </a:solidFill>
                  <a:latin typeface="Lora"/>
                </a:rPr>
              </a:br>
              <a:r>
                <a:rPr lang="en-US" sz="2600" spc="280" dirty="0">
                  <a:solidFill>
                    <a:srgbClr val="492F24"/>
                  </a:solidFill>
                  <a:latin typeface="Lora"/>
                </a:rPr>
                <a:t>HP 4152: Business Application of Blockchain and Fintech </a:t>
              </a:r>
              <a:br>
                <a:rPr lang="en-US" sz="2600" spc="280" dirty="0">
                  <a:solidFill>
                    <a:srgbClr val="492F24"/>
                  </a:solidFill>
                  <a:latin typeface="Lora"/>
                </a:rPr>
              </a:br>
              <a:r>
                <a:rPr lang="en-US" sz="2600" spc="280" dirty="0">
                  <a:solidFill>
                    <a:srgbClr val="492F24"/>
                  </a:solidFill>
                  <a:latin typeface="Lora"/>
                </a:rPr>
                <a:t>HP 4152: Ideation, Innovation, and Invention</a:t>
              </a:r>
            </a:p>
          </p:txBody>
        </p:sp>
      </p:grpSp>
      <p:sp>
        <p:nvSpPr>
          <p:cNvPr id="6" name="AutoShape 6"/>
          <p:cNvSpPr/>
          <p:nvPr/>
        </p:nvSpPr>
        <p:spPr>
          <a:xfrm rot="5400000">
            <a:off x="681991" y="5535931"/>
            <a:ext cx="45719" cy="2171700"/>
          </a:xfrm>
          <a:prstGeom prst="rect">
            <a:avLst/>
          </a:prstGeom>
          <a:solidFill>
            <a:srgbClr val="492F24"/>
          </a:solidFill>
        </p:spPr>
      </p:sp>
      <p:sp>
        <p:nvSpPr>
          <p:cNvPr id="11" name="TextBox 6">
            <a:extLst>
              <a:ext uri="{FF2B5EF4-FFF2-40B4-BE49-F238E27FC236}">
                <a16:creationId xmlns:a16="http://schemas.microsoft.com/office/drawing/2014/main" id="{8B3EDC30-F8F1-413B-9DB1-6B1D641F8BF6}"/>
              </a:ext>
            </a:extLst>
          </p:cNvPr>
          <p:cNvSpPr txBox="1"/>
          <p:nvPr/>
        </p:nvSpPr>
        <p:spPr>
          <a:xfrm>
            <a:off x="228600" y="4861550"/>
            <a:ext cx="17678400" cy="434350"/>
          </a:xfrm>
          <a:prstGeom prst="rect">
            <a:avLst/>
          </a:prstGeom>
        </p:spPr>
        <p:txBody>
          <a:bodyPr wrap="square" lIns="0" tIns="0" rIns="0" bIns="0" rtlCol="0" anchor="t">
            <a:spAutoFit/>
          </a:bodyPr>
          <a:lstStyle/>
          <a:p>
            <a:pPr>
              <a:lnSpc>
                <a:spcPts val="3900"/>
              </a:lnSpc>
            </a:pPr>
            <a:r>
              <a:rPr lang="en-US" spc="26" dirty="0">
                <a:solidFill>
                  <a:srgbClr val="492F24"/>
                </a:solidFill>
                <a:latin typeface="Lora"/>
              </a:rPr>
              <a:t>Students in the HP 3152: Wyoming Walkabout course taught by Paul Taylor participated in a Sacred Site Field Trip to Tipi Rings with Lakota custodian TJ </a:t>
            </a:r>
            <a:r>
              <a:rPr lang="en-US" spc="26" dirty="0" err="1">
                <a:solidFill>
                  <a:srgbClr val="492F24"/>
                </a:solidFill>
                <a:latin typeface="Lora"/>
              </a:rPr>
              <a:t>Murffit</a:t>
            </a:r>
            <a:r>
              <a:rPr lang="en-US" spc="26" dirty="0">
                <a:solidFill>
                  <a:srgbClr val="492F24"/>
                </a:solidFill>
                <a:latin typeface="Lora"/>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EEE8"/>
        </a:solidFill>
        <a:effectLst/>
      </p:bgPr>
    </p:bg>
    <p:spTree>
      <p:nvGrpSpPr>
        <p:cNvPr id="1" name=""/>
        <p:cNvGrpSpPr/>
        <p:nvPr/>
      </p:nvGrpSpPr>
      <p:grpSpPr>
        <a:xfrm>
          <a:off x="0" y="0"/>
          <a:ext cx="0" cy="0"/>
          <a:chOff x="0" y="0"/>
          <a:chExt cx="0" cy="0"/>
        </a:xfrm>
      </p:grpSpPr>
      <p:grpSp>
        <p:nvGrpSpPr>
          <p:cNvPr id="2" name="Group 2"/>
          <p:cNvGrpSpPr/>
          <p:nvPr/>
        </p:nvGrpSpPr>
        <p:grpSpPr>
          <a:xfrm>
            <a:off x="8839200" y="2423261"/>
            <a:ext cx="6991930" cy="6854018"/>
            <a:chOff x="-4173123" y="-2305426"/>
            <a:chExt cx="9322573" cy="9138692"/>
          </a:xfrm>
        </p:grpSpPr>
        <p:sp>
          <p:nvSpPr>
            <p:cNvPr id="3" name="TextBox 3"/>
            <p:cNvSpPr txBox="1"/>
            <p:nvPr/>
          </p:nvSpPr>
          <p:spPr>
            <a:xfrm>
              <a:off x="-4148496" y="-2305426"/>
              <a:ext cx="8408173" cy="1798186"/>
            </a:xfrm>
            <a:prstGeom prst="rect">
              <a:avLst/>
            </a:prstGeom>
          </p:spPr>
          <p:txBody>
            <a:bodyPr wrap="square" lIns="0" tIns="0" rIns="0" bIns="0" rtlCol="0" anchor="t">
              <a:spAutoFit/>
            </a:bodyPr>
            <a:lstStyle/>
            <a:p>
              <a:pPr>
                <a:lnSpc>
                  <a:spcPts val="3600"/>
                </a:lnSpc>
              </a:pPr>
              <a:r>
                <a:rPr lang="en-US" sz="2400" spc="179" dirty="0">
                  <a:solidFill>
                    <a:srgbClr val="323232"/>
                  </a:solidFill>
                  <a:latin typeface="Lora Bold"/>
                </a:rPr>
                <a:t>Asher Albertson (BS 2007) MD/PhD</a:t>
              </a:r>
            </a:p>
            <a:p>
              <a:pPr>
                <a:lnSpc>
                  <a:spcPts val="3600"/>
                </a:lnSpc>
              </a:pPr>
              <a:r>
                <a:rPr lang="en-US" sz="2400" spc="179" dirty="0">
                  <a:solidFill>
                    <a:srgbClr val="323232"/>
                  </a:solidFill>
                  <a:latin typeface="Lora" panose="020B0604020202020204" charset="0"/>
                </a:rPr>
                <a:t>Neurologist Washington University School of Medicine, St Louis</a:t>
              </a:r>
            </a:p>
          </p:txBody>
        </p:sp>
        <p:sp>
          <p:nvSpPr>
            <p:cNvPr id="4" name="TextBox 4"/>
            <p:cNvSpPr txBox="1"/>
            <p:nvPr/>
          </p:nvSpPr>
          <p:spPr>
            <a:xfrm>
              <a:off x="-4173123" y="-405640"/>
              <a:ext cx="9322573" cy="7238906"/>
            </a:xfrm>
            <a:prstGeom prst="rect">
              <a:avLst/>
            </a:prstGeom>
          </p:spPr>
          <p:txBody>
            <a:bodyPr wrap="square" lIns="0" tIns="0" rIns="0" bIns="0" rtlCol="0" anchor="t">
              <a:spAutoFit/>
            </a:bodyPr>
            <a:lstStyle/>
            <a:p>
              <a:pPr>
                <a:lnSpc>
                  <a:spcPts val="3900"/>
                </a:lnSpc>
              </a:pPr>
              <a:r>
                <a:rPr lang="en-US" sz="1600" i="1" spc="26" dirty="0">
                  <a:solidFill>
                    <a:srgbClr val="323232"/>
                  </a:solidFill>
                  <a:latin typeface="Lora"/>
                </a:rPr>
                <a:t>“I remember my first day as an undergraduate researcher like it was yesterday. Before that day, I vaguely knew that scientific advancement took place somewhere, but suddenly here it was, happening in real time, right in front of me. Unlike the classroom where I learned the principles of science - here were people just like me using those principles to discover new things about ourselves and the world around us. It struck me that they were trying to answer questions that weren’t yet written in textbooks. In the following weeks, I learned I could not only help answer those questions, but also ask and work to answer my own questions. That realization was one of the most profoundly meaningful experiences of my life.” </a:t>
              </a:r>
            </a:p>
          </p:txBody>
        </p:sp>
      </p:grpSp>
      <p:sp>
        <p:nvSpPr>
          <p:cNvPr id="5" name="AutoShape 5"/>
          <p:cNvSpPr/>
          <p:nvPr/>
        </p:nvSpPr>
        <p:spPr>
          <a:xfrm>
            <a:off x="2133600" y="1505499"/>
            <a:ext cx="5943600" cy="7708635"/>
          </a:xfrm>
          <a:prstGeom prst="rect">
            <a:avLst/>
          </a:prstGeom>
          <a:solidFill>
            <a:srgbClr val="492F24"/>
          </a:solidFill>
        </p:spPr>
        <p:txBody>
          <a:bodyPr/>
          <a:lstStyle/>
          <a:p>
            <a:endParaRPr lang="en-US" dirty="0"/>
          </a:p>
        </p:txBody>
      </p:sp>
      <p:sp>
        <p:nvSpPr>
          <p:cNvPr id="11" name="TextBox 2">
            <a:extLst>
              <a:ext uri="{FF2B5EF4-FFF2-40B4-BE49-F238E27FC236}">
                <a16:creationId xmlns:a16="http://schemas.microsoft.com/office/drawing/2014/main" id="{F809B6C7-BC89-4AF7-A796-7DCC9D6A22E9}"/>
              </a:ext>
            </a:extLst>
          </p:cNvPr>
          <p:cNvSpPr txBox="1"/>
          <p:nvPr/>
        </p:nvSpPr>
        <p:spPr>
          <a:xfrm>
            <a:off x="5023558" y="419100"/>
            <a:ext cx="11130842" cy="1600438"/>
          </a:xfrm>
          <a:prstGeom prst="rect">
            <a:avLst/>
          </a:prstGeom>
        </p:spPr>
        <p:txBody>
          <a:bodyPr wrap="square" lIns="0" tIns="0" rIns="0" bIns="0" rtlCol="0" anchor="t">
            <a:spAutoFit/>
          </a:bodyPr>
          <a:lstStyle/>
          <a:p>
            <a:pPr algn="r"/>
            <a:r>
              <a:rPr lang="en-US" sz="5200" b="1" spc="359" dirty="0">
                <a:solidFill>
                  <a:srgbClr val="492F24"/>
                </a:solidFill>
                <a:latin typeface="Lora" panose="020B0604020202020204" charset="0"/>
              </a:rPr>
              <a:t>SLIDE 5</a:t>
            </a:r>
            <a:r>
              <a:rPr lang="en-US" sz="5200" spc="359" dirty="0">
                <a:solidFill>
                  <a:srgbClr val="492F24"/>
                </a:solidFill>
                <a:latin typeface="Lora" panose="020B0604020202020204" charset="0"/>
              </a:rPr>
              <a:t/>
            </a:r>
            <a:br>
              <a:rPr lang="en-US" sz="5200" spc="359" dirty="0">
                <a:solidFill>
                  <a:srgbClr val="492F24"/>
                </a:solidFill>
                <a:latin typeface="Lora" panose="020B0604020202020204" charset="0"/>
              </a:rPr>
            </a:br>
            <a:r>
              <a:rPr lang="en-US" sz="5200" spc="359" dirty="0">
                <a:solidFill>
                  <a:srgbClr val="492F24"/>
                </a:solidFill>
                <a:latin typeface="Lora" panose="020B0604020202020204" charset="0"/>
              </a:rPr>
              <a:t>STUDENT RESEARCH</a:t>
            </a:r>
          </a:p>
        </p:txBody>
      </p:sp>
      <p:sp>
        <p:nvSpPr>
          <p:cNvPr id="12" name="AutoShape 8">
            <a:extLst>
              <a:ext uri="{FF2B5EF4-FFF2-40B4-BE49-F238E27FC236}">
                <a16:creationId xmlns:a16="http://schemas.microsoft.com/office/drawing/2014/main" id="{D31C0399-5537-4A9C-B023-84127EDFC82A}"/>
              </a:ext>
            </a:extLst>
          </p:cNvPr>
          <p:cNvSpPr/>
          <p:nvPr/>
        </p:nvSpPr>
        <p:spPr>
          <a:xfrm>
            <a:off x="16477670" y="1370037"/>
            <a:ext cx="2019300" cy="38100"/>
          </a:xfrm>
          <a:prstGeom prst="rect">
            <a:avLst/>
          </a:prstGeom>
          <a:solidFill>
            <a:srgbClr val="492F24"/>
          </a:solidFill>
        </p:spPr>
      </p:sp>
      <p:pic>
        <p:nvPicPr>
          <p:cNvPr id="13" name="Picture 12" descr="asher.jpg">
            <a:extLst>
              <a:ext uri="{FF2B5EF4-FFF2-40B4-BE49-F238E27FC236}">
                <a16:creationId xmlns:a16="http://schemas.microsoft.com/office/drawing/2014/main" id="{EF8053C7-A0A1-489D-B187-E01DF56D67B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200" y="2578555"/>
            <a:ext cx="5261104" cy="7365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39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EEE8"/>
        </a:solidFill>
        <a:effectLst/>
      </p:bgPr>
    </p:bg>
    <p:spTree>
      <p:nvGrpSpPr>
        <p:cNvPr id="1" name=""/>
        <p:cNvGrpSpPr/>
        <p:nvPr/>
      </p:nvGrpSpPr>
      <p:grpSpPr>
        <a:xfrm>
          <a:off x="0" y="0"/>
          <a:ext cx="0" cy="0"/>
          <a:chOff x="0" y="0"/>
          <a:chExt cx="0" cy="0"/>
        </a:xfrm>
      </p:grpSpPr>
      <p:grpSp>
        <p:nvGrpSpPr>
          <p:cNvPr id="2" name="Group 2"/>
          <p:cNvGrpSpPr/>
          <p:nvPr/>
        </p:nvGrpSpPr>
        <p:grpSpPr>
          <a:xfrm>
            <a:off x="2094576" y="3770712"/>
            <a:ext cx="7759010" cy="3020958"/>
            <a:chOff x="-439912" y="-769758"/>
            <a:chExt cx="10345346" cy="4027944"/>
          </a:xfrm>
        </p:grpSpPr>
        <p:sp>
          <p:nvSpPr>
            <p:cNvPr id="3" name="TextBox 3"/>
            <p:cNvSpPr txBox="1"/>
            <p:nvPr/>
          </p:nvSpPr>
          <p:spPr>
            <a:xfrm>
              <a:off x="-439912" y="-769758"/>
              <a:ext cx="10345346" cy="1173912"/>
            </a:xfrm>
            <a:prstGeom prst="rect">
              <a:avLst/>
            </a:prstGeom>
          </p:spPr>
          <p:txBody>
            <a:bodyPr lIns="0" tIns="0" rIns="0" bIns="0" rtlCol="0" anchor="t">
              <a:spAutoFit/>
            </a:bodyPr>
            <a:lstStyle/>
            <a:p>
              <a:pPr>
                <a:lnSpc>
                  <a:spcPts val="3600"/>
                </a:lnSpc>
              </a:pPr>
              <a:r>
                <a:rPr lang="en-US" sz="2200" spc="179" dirty="0">
                  <a:solidFill>
                    <a:srgbClr val="323232"/>
                  </a:solidFill>
                  <a:latin typeface="Lora Bold"/>
                </a:rPr>
                <a:t>Emily </a:t>
              </a:r>
              <a:r>
                <a:rPr lang="en-US" sz="2200" spc="179" dirty="0" err="1">
                  <a:solidFill>
                    <a:srgbClr val="323232"/>
                  </a:solidFill>
                  <a:latin typeface="Lora Bold"/>
                </a:rPr>
                <a:t>Schaneman</a:t>
              </a:r>
              <a:r>
                <a:rPr lang="en-US" sz="2200" spc="179" dirty="0">
                  <a:solidFill>
                    <a:srgbClr val="323232"/>
                  </a:solidFill>
                  <a:latin typeface="Lora Bold"/>
                </a:rPr>
                <a:t>, Visual Arts</a:t>
              </a:r>
              <a:br>
                <a:rPr lang="en-US" sz="2200" spc="179" dirty="0">
                  <a:solidFill>
                    <a:srgbClr val="323232"/>
                  </a:solidFill>
                  <a:latin typeface="Lora Bold"/>
                </a:rPr>
              </a:br>
              <a:endParaRPr lang="en-US" sz="2200" spc="179" dirty="0">
                <a:solidFill>
                  <a:srgbClr val="323232"/>
                </a:solidFill>
                <a:latin typeface="Lora Bold"/>
              </a:endParaRPr>
            </a:p>
          </p:txBody>
        </p:sp>
        <p:sp>
          <p:nvSpPr>
            <p:cNvPr id="4" name="TextBox 4"/>
            <p:cNvSpPr txBox="1"/>
            <p:nvPr/>
          </p:nvSpPr>
          <p:spPr>
            <a:xfrm>
              <a:off x="-439912" y="-163606"/>
              <a:ext cx="10345346" cy="3421792"/>
            </a:xfrm>
            <a:prstGeom prst="rect">
              <a:avLst/>
            </a:prstGeom>
          </p:spPr>
          <p:txBody>
            <a:bodyPr lIns="0" tIns="0" rIns="0" bIns="0" rtlCol="0" anchor="t">
              <a:spAutoFit/>
            </a:bodyPr>
            <a:lstStyle/>
            <a:p>
              <a:pPr>
                <a:lnSpc>
                  <a:spcPts val="3359"/>
                </a:lnSpc>
              </a:pPr>
              <a:r>
                <a:rPr lang="en-US" i="1" dirty="0">
                  <a:solidFill>
                    <a:srgbClr val="323232"/>
                  </a:solidFill>
                  <a:latin typeface="Lora"/>
                </a:rPr>
                <a:t>“The most rewarding part of my study abroad in Italy was the inspiration I gained from both the wonderful art and amazing people I was with.  Every part about my trip helped me grow in so many different ways. I was able to learn and discuss with people of different majors, be completely immersed in a new culture, have a thousand adventures, and so much more.”</a:t>
              </a:r>
            </a:p>
          </p:txBody>
        </p:sp>
      </p:grpSp>
      <p:sp>
        <p:nvSpPr>
          <p:cNvPr id="12" name="AutoShape 12"/>
          <p:cNvSpPr/>
          <p:nvPr/>
        </p:nvSpPr>
        <p:spPr>
          <a:xfrm>
            <a:off x="12344400" y="-590550"/>
            <a:ext cx="4610100" cy="11468100"/>
          </a:xfrm>
          <a:prstGeom prst="rect">
            <a:avLst/>
          </a:prstGeom>
          <a:solidFill>
            <a:srgbClr val="492F24"/>
          </a:solidFill>
        </p:spPr>
        <p:txBody>
          <a:bodyPr/>
          <a:lstStyle/>
          <a:p>
            <a:endParaRPr lang="en-US" dirty="0">
              <a:solidFill>
                <a:srgbClr val="FFC425"/>
              </a:solidFill>
            </a:endParaRPr>
          </a:p>
        </p:txBody>
      </p:sp>
      <p:sp>
        <p:nvSpPr>
          <p:cNvPr id="14" name="AutoShape 14"/>
          <p:cNvSpPr/>
          <p:nvPr/>
        </p:nvSpPr>
        <p:spPr>
          <a:xfrm>
            <a:off x="-233916" y="1402166"/>
            <a:ext cx="2019300" cy="38100"/>
          </a:xfrm>
          <a:prstGeom prst="rect">
            <a:avLst/>
          </a:prstGeom>
          <a:solidFill>
            <a:srgbClr val="492F24"/>
          </a:solidFill>
        </p:spPr>
      </p:sp>
      <p:sp>
        <p:nvSpPr>
          <p:cNvPr id="15" name="TextBox 2">
            <a:extLst>
              <a:ext uri="{FF2B5EF4-FFF2-40B4-BE49-F238E27FC236}">
                <a16:creationId xmlns:a16="http://schemas.microsoft.com/office/drawing/2014/main" id="{A6BA62E3-1106-4D4B-A4E1-BFB730A16096}"/>
              </a:ext>
            </a:extLst>
          </p:cNvPr>
          <p:cNvSpPr txBox="1"/>
          <p:nvPr/>
        </p:nvSpPr>
        <p:spPr>
          <a:xfrm>
            <a:off x="2066771" y="536076"/>
            <a:ext cx="8167657" cy="1631216"/>
          </a:xfrm>
          <a:prstGeom prst="rect">
            <a:avLst/>
          </a:prstGeom>
        </p:spPr>
        <p:txBody>
          <a:bodyPr wrap="square" lIns="0" tIns="0" rIns="0" bIns="0" rtlCol="0" anchor="t">
            <a:spAutoFit/>
          </a:bodyPr>
          <a:lstStyle/>
          <a:p>
            <a:r>
              <a:rPr lang="en-US" sz="5300" b="1" spc="359" dirty="0">
                <a:solidFill>
                  <a:srgbClr val="492F24"/>
                </a:solidFill>
                <a:latin typeface="Lora" panose="020B0604020202020204" charset="0"/>
              </a:rPr>
              <a:t>SLIDE 6</a:t>
            </a:r>
            <a:r>
              <a:rPr lang="en-US" sz="5300" spc="359" dirty="0">
                <a:solidFill>
                  <a:srgbClr val="492F24"/>
                </a:solidFill>
                <a:latin typeface="Lora" panose="020B0604020202020204" charset="0"/>
              </a:rPr>
              <a:t/>
            </a:r>
            <a:br>
              <a:rPr lang="en-US" sz="5300" spc="359" dirty="0">
                <a:solidFill>
                  <a:srgbClr val="492F24"/>
                </a:solidFill>
                <a:latin typeface="Lora" panose="020B0604020202020204" charset="0"/>
              </a:rPr>
            </a:br>
            <a:r>
              <a:rPr lang="en-US" sz="5300" spc="359" dirty="0">
                <a:solidFill>
                  <a:srgbClr val="492F24"/>
                </a:solidFill>
                <a:latin typeface="Lora" panose="020B0604020202020204" charset="0"/>
              </a:rPr>
              <a:t>EDUCATION ABROAD</a:t>
            </a:r>
          </a:p>
        </p:txBody>
      </p:sp>
      <p:pic>
        <p:nvPicPr>
          <p:cNvPr id="22" name="Picture 21">
            <a:extLst>
              <a:ext uri="{FF2B5EF4-FFF2-40B4-BE49-F238E27FC236}">
                <a16:creationId xmlns:a16="http://schemas.microsoft.com/office/drawing/2014/main" id="{27363B90-568D-4719-8735-0D71BFDDFA8E}"/>
              </a:ext>
            </a:extLst>
          </p:cNvPr>
          <p:cNvPicPr>
            <a:picLocks noChangeAspect="1"/>
          </p:cNvPicPr>
          <p:nvPr/>
        </p:nvPicPr>
        <p:blipFill rotWithShape="1">
          <a:blip r:embed="rId2">
            <a:extLst>
              <a:ext uri="{28A0092B-C50C-407E-A947-70E740481C1C}">
                <a14:useLocalDpi xmlns:a14="http://schemas.microsoft.com/office/drawing/2010/main" val="0"/>
              </a:ext>
            </a:extLst>
          </a:blip>
          <a:srcRect t="11798" r="21615" b="45149"/>
          <a:stretch/>
        </p:blipFill>
        <p:spPr>
          <a:xfrm>
            <a:off x="11690328" y="482736"/>
            <a:ext cx="5835672" cy="4273814"/>
          </a:xfrm>
          <a:prstGeom prst="rect">
            <a:avLst/>
          </a:prstGeom>
        </p:spPr>
      </p:pic>
      <p:sp>
        <p:nvSpPr>
          <p:cNvPr id="10" name="TextBox 3">
            <a:extLst>
              <a:ext uri="{FF2B5EF4-FFF2-40B4-BE49-F238E27FC236}">
                <a16:creationId xmlns:a16="http://schemas.microsoft.com/office/drawing/2014/main" id="{1E948CB7-0707-45CE-B9B6-D9768D76E98C}"/>
              </a:ext>
            </a:extLst>
          </p:cNvPr>
          <p:cNvSpPr txBox="1"/>
          <p:nvPr/>
        </p:nvSpPr>
        <p:spPr>
          <a:xfrm>
            <a:off x="2094576" y="7125694"/>
            <a:ext cx="7759010" cy="418769"/>
          </a:xfrm>
          <a:prstGeom prst="rect">
            <a:avLst/>
          </a:prstGeom>
        </p:spPr>
        <p:txBody>
          <a:bodyPr lIns="0" tIns="0" rIns="0" bIns="0" rtlCol="0" anchor="t">
            <a:spAutoFit/>
          </a:bodyPr>
          <a:lstStyle/>
          <a:p>
            <a:pPr>
              <a:lnSpc>
                <a:spcPts val="3600"/>
              </a:lnSpc>
            </a:pPr>
            <a:r>
              <a:rPr lang="en-US" sz="2200" spc="179" dirty="0">
                <a:solidFill>
                  <a:srgbClr val="323232"/>
                </a:solidFill>
                <a:latin typeface="Lora Bold"/>
              </a:rPr>
              <a:t>Zoe Hendricks, Physiology</a:t>
            </a:r>
          </a:p>
        </p:txBody>
      </p:sp>
      <p:sp>
        <p:nvSpPr>
          <p:cNvPr id="5" name="Rectangle 4">
            <a:extLst>
              <a:ext uri="{FF2B5EF4-FFF2-40B4-BE49-F238E27FC236}">
                <a16:creationId xmlns:a16="http://schemas.microsoft.com/office/drawing/2014/main" id="{6A8B6499-28D2-4EE9-A44C-F8E85B387764}"/>
              </a:ext>
            </a:extLst>
          </p:cNvPr>
          <p:cNvSpPr/>
          <p:nvPr/>
        </p:nvSpPr>
        <p:spPr>
          <a:xfrm>
            <a:off x="2010556" y="2298473"/>
            <a:ext cx="7927049" cy="892552"/>
          </a:xfrm>
          <a:prstGeom prst="rect">
            <a:avLst/>
          </a:prstGeom>
        </p:spPr>
        <p:txBody>
          <a:bodyPr wrap="square">
            <a:spAutoFit/>
          </a:bodyPr>
          <a:lstStyle/>
          <a:p>
            <a:r>
              <a:rPr lang="en-US" sz="2600" spc="179" dirty="0">
                <a:solidFill>
                  <a:srgbClr val="323232"/>
                </a:solidFill>
                <a:latin typeface="Lora Bold"/>
              </a:rPr>
              <a:t>Explorations in Medicine, Science, and Art in Florence, Italy</a:t>
            </a:r>
            <a:endParaRPr lang="en-US" sz="2600" dirty="0"/>
          </a:p>
        </p:txBody>
      </p:sp>
      <p:sp>
        <p:nvSpPr>
          <p:cNvPr id="13" name="TextBox 4">
            <a:extLst>
              <a:ext uri="{FF2B5EF4-FFF2-40B4-BE49-F238E27FC236}">
                <a16:creationId xmlns:a16="http://schemas.microsoft.com/office/drawing/2014/main" id="{91AD1DB4-9B86-40B4-9648-FC19915B4BDB}"/>
              </a:ext>
            </a:extLst>
          </p:cNvPr>
          <p:cNvSpPr txBox="1"/>
          <p:nvPr/>
        </p:nvSpPr>
        <p:spPr>
          <a:xfrm>
            <a:off x="2064096" y="7620597"/>
            <a:ext cx="7759010" cy="2130327"/>
          </a:xfrm>
          <a:prstGeom prst="rect">
            <a:avLst/>
          </a:prstGeom>
        </p:spPr>
        <p:txBody>
          <a:bodyPr lIns="0" tIns="0" rIns="0" bIns="0" rtlCol="0" anchor="t">
            <a:spAutoFit/>
          </a:bodyPr>
          <a:lstStyle/>
          <a:p>
            <a:pPr>
              <a:lnSpc>
                <a:spcPts val="3359"/>
              </a:lnSpc>
            </a:pPr>
            <a:r>
              <a:rPr lang="en-US" i="1" dirty="0">
                <a:solidFill>
                  <a:srgbClr val="323232"/>
                </a:solidFill>
                <a:latin typeface="Lora"/>
              </a:rPr>
              <a:t>“Between discovering the best gelato in Italy to attempting to speak Italian with my host mom, my adventurous experience with Medicine, Science, and Art in Florence, Italy opened my eyes to the intriguing history of medicine and art depicting health during the Renaissance period.”</a:t>
            </a:r>
          </a:p>
        </p:txBody>
      </p:sp>
      <p:pic>
        <p:nvPicPr>
          <p:cNvPr id="1026" name="Picture 2" descr="Image preview">
            <a:extLst>
              <a:ext uri="{FF2B5EF4-FFF2-40B4-BE49-F238E27FC236}">
                <a16:creationId xmlns:a16="http://schemas.microsoft.com/office/drawing/2014/main" id="{3E7F09E1-FC7A-4B35-9AB1-E700FE8EA9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421" b="20813"/>
          <a:stretch/>
        </p:blipFill>
        <p:spPr bwMode="auto">
          <a:xfrm>
            <a:off x="11690329" y="5530450"/>
            <a:ext cx="5835672" cy="426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34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EEE8"/>
        </a:solidFill>
        <a:effectLst/>
      </p:bgPr>
    </p:bg>
    <p:spTree>
      <p:nvGrpSpPr>
        <p:cNvPr id="1" name=""/>
        <p:cNvGrpSpPr/>
        <p:nvPr/>
      </p:nvGrpSpPr>
      <p:grpSpPr>
        <a:xfrm>
          <a:off x="0" y="0"/>
          <a:ext cx="0" cy="0"/>
          <a:chOff x="0" y="0"/>
          <a:chExt cx="0" cy="0"/>
        </a:xfrm>
      </p:grpSpPr>
      <p:grpSp>
        <p:nvGrpSpPr>
          <p:cNvPr id="3" name="Group 3"/>
          <p:cNvGrpSpPr/>
          <p:nvPr/>
        </p:nvGrpSpPr>
        <p:grpSpPr>
          <a:xfrm>
            <a:off x="5504120" y="2933700"/>
            <a:ext cx="12944414" cy="3230099"/>
            <a:chOff x="-478012" y="-5911649"/>
            <a:chExt cx="6748877" cy="4306798"/>
          </a:xfrm>
        </p:grpSpPr>
        <p:sp>
          <p:nvSpPr>
            <p:cNvPr id="4" name="TextBox 4"/>
            <p:cNvSpPr txBox="1"/>
            <p:nvPr/>
          </p:nvSpPr>
          <p:spPr>
            <a:xfrm>
              <a:off x="-478012" y="-5911649"/>
              <a:ext cx="6748877" cy="609600"/>
            </a:xfrm>
            <a:prstGeom prst="rect">
              <a:avLst/>
            </a:prstGeom>
          </p:spPr>
          <p:txBody>
            <a:bodyPr lIns="0" tIns="0" rIns="0" bIns="0" rtlCol="0" anchor="t">
              <a:spAutoFit/>
            </a:bodyPr>
            <a:lstStyle/>
            <a:p>
              <a:pPr>
                <a:lnSpc>
                  <a:spcPts val="3600"/>
                </a:lnSpc>
              </a:pPr>
              <a:r>
                <a:rPr lang="en-US" sz="3000" spc="179" dirty="0">
                  <a:solidFill>
                    <a:srgbClr val="323232"/>
                  </a:solidFill>
                  <a:latin typeface="Lora Bold"/>
                </a:rPr>
                <a:t>OCTOBER IMPACT DAY | Fall 2018 | In-state Students (WY)</a:t>
              </a:r>
            </a:p>
          </p:txBody>
        </p:sp>
        <p:sp>
          <p:nvSpPr>
            <p:cNvPr id="5" name="TextBox 5"/>
            <p:cNvSpPr txBox="1"/>
            <p:nvPr/>
          </p:nvSpPr>
          <p:spPr>
            <a:xfrm>
              <a:off x="-155548" y="-5553454"/>
              <a:ext cx="4836041" cy="3948603"/>
            </a:xfrm>
            <a:prstGeom prst="rect">
              <a:avLst/>
            </a:prstGeom>
          </p:spPr>
          <p:txBody>
            <a:bodyPr wrap="square" lIns="0" tIns="0" rIns="0" bIns="0" rtlCol="0" anchor="t">
              <a:spAutoFit/>
            </a:bodyPr>
            <a:lstStyle/>
            <a:p>
              <a:pPr>
                <a:lnSpc>
                  <a:spcPts val="3900"/>
                </a:lnSpc>
              </a:pPr>
              <a:endParaRPr lang="en-US" sz="2600" spc="26" dirty="0">
                <a:solidFill>
                  <a:srgbClr val="323232"/>
                </a:solidFill>
                <a:latin typeface="Lora"/>
              </a:endParaRPr>
            </a:p>
            <a:p>
              <a:pPr>
                <a:lnSpc>
                  <a:spcPts val="3900"/>
                </a:lnSpc>
              </a:pPr>
              <a:r>
                <a:rPr lang="en-US" sz="2600" spc="26" dirty="0">
                  <a:solidFill>
                    <a:srgbClr val="323232"/>
                  </a:solidFill>
                  <a:latin typeface="Lora"/>
                </a:rPr>
                <a:t>88 students attended Impacts Day with 80 of those attendees joining UW in Fall 2019</a:t>
              </a:r>
            </a:p>
            <a:p>
              <a:pPr>
                <a:lnSpc>
                  <a:spcPts val="3900"/>
                </a:lnSpc>
              </a:pPr>
              <a:endParaRPr lang="en-US" sz="2600" spc="26" dirty="0">
                <a:solidFill>
                  <a:srgbClr val="323232"/>
                </a:solidFill>
                <a:latin typeface="Lora"/>
              </a:endParaRPr>
            </a:p>
            <a:p>
              <a:pPr>
                <a:lnSpc>
                  <a:spcPts val="3900"/>
                </a:lnSpc>
              </a:pPr>
              <a:endParaRPr lang="en-US" sz="2600" spc="26" dirty="0">
                <a:solidFill>
                  <a:srgbClr val="323232"/>
                </a:solidFill>
                <a:latin typeface="Lora"/>
              </a:endParaRPr>
            </a:p>
            <a:p>
              <a:pPr>
                <a:lnSpc>
                  <a:spcPts val="3900"/>
                </a:lnSpc>
              </a:pPr>
              <a:r>
                <a:rPr lang="en-US" sz="2600" spc="26" dirty="0">
                  <a:solidFill>
                    <a:srgbClr val="323232"/>
                  </a:solidFill>
                  <a:latin typeface="Lora"/>
                </a:rPr>
                <a:t> </a:t>
              </a:r>
            </a:p>
          </p:txBody>
        </p:sp>
      </p:grpSp>
      <p:sp>
        <p:nvSpPr>
          <p:cNvPr id="7" name="AutoShape 7"/>
          <p:cNvSpPr/>
          <p:nvPr/>
        </p:nvSpPr>
        <p:spPr>
          <a:xfrm>
            <a:off x="685800" y="2762667"/>
            <a:ext cx="4440588" cy="3581400"/>
          </a:xfrm>
          <a:prstGeom prst="rect">
            <a:avLst/>
          </a:prstGeom>
          <a:solidFill>
            <a:srgbClr val="492F24"/>
          </a:solidFill>
        </p:spPr>
        <p:txBody>
          <a:bodyPr/>
          <a:lstStyle/>
          <a:p>
            <a:endParaRPr lang="en-US" dirty="0">
              <a:solidFill>
                <a:srgbClr val="492F24"/>
              </a:solidFill>
            </a:endParaRPr>
          </a:p>
        </p:txBody>
      </p:sp>
      <p:sp>
        <p:nvSpPr>
          <p:cNvPr id="9" name="AutoShape 14">
            <a:extLst>
              <a:ext uri="{FF2B5EF4-FFF2-40B4-BE49-F238E27FC236}">
                <a16:creationId xmlns:a16="http://schemas.microsoft.com/office/drawing/2014/main" id="{AD861F22-0CF9-4781-9B16-8C93F3F6206D}"/>
              </a:ext>
            </a:extLst>
          </p:cNvPr>
          <p:cNvSpPr/>
          <p:nvPr/>
        </p:nvSpPr>
        <p:spPr>
          <a:xfrm>
            <a:off x="6324600" y="1914535"/>
            <a:ext cx="2019300" cy="38100"/>
          </a:xfrm>
          <a:prstGeom prst="rect">
            <a:avLst/>
          </a:prstGeom>
          <a:solidFill>
            <a:srgbClr val="492F24"/>
          </a:solidFill>
        </p:spPr>
      </p:sp>
      <p:sp>
        <p:nvSpPr>
          <p:cNvPr id="10" name="TextBox 2">
            <a:extLst>
              <a:ext uri="{FF2B5EF4-FFF2-40B4-BE49-F238E27FC236}">
                <a16:creationId xmlns:a16="http://schemas.microsoft.com/office/drawing/2014/main" id="{607C5185-040D-4F0B-B8F2-A1346B86A5D0}"/>
              </a:ext>
            </a:extLst>
          </p:cNvPr>
          <p:cNvSpPr txBox="1"/>
          <p:nvPr/>
        </p:nvSpPr>
        <p:spPr>
          <a:xfrm>
            <a:off x="685800" y="746549"/>
            <a:ext cx="8167657" cy="1631216"/>
          </a:xfrm>
          <a:prstGeom prst="rect">
            <a:avLst/>
          </a:prstGeom>
        </p:spPr>
        <p:txBody>
          <a:bodyPr wrap="square" lIns="0" tIns="0" rIns="0" bIns="0" rtlCol="0" anchor="t">
            <a:spAutoFit/>
          </a:bodyPr>
          <a:lstStyle/>
          <a:p>
            <a:r>
              <a:rPr lang="en-US" sz="5300" b="1" spc="359" dirty="0">
                <a:solidFill>
                  <a:srgbClr val="492F24"/>
                </a:solidFill>
                <a:latin typeface="Lora" panose="020B0604020202020204" charset="0"/>
              </a:rPr>
              <a:t>SLIDE 7</a:t>
            </a:r>
            <a:r>
              <a:rPr lang="en-US" sz="5300" spc="359" dirty="0">
                <a:solidFill>
                  <a:srgbClr val="492F24"/>
                </a:solidFill>
                <a:latin typeface="Lora" panose="020B0604020202020204" charset="0"/>
              </a:rPr>
              <a:t/>
            </a:r>
            <a:br>
              <a:rPr lang="en-US" sz="5300" spc="359" dirty="0">
                <a:solidFill>
                  <a:srgbClr val="492F24"/>
                </a:solidFill>
                <a:latin typeface="Lora" panose="020B0604020202020204" charset="0"/>
              </a:rPr>
            </a:br>
            <a:r>
              <a:rPr lang="en-US" sz="5300" spc="359" dirty="0">
                <a:solidFill>
                  <a:srgbClr val="492F24"/>
                </a:solidFill>
                <a:latin typeface="Lora" panose="020B0604020202020204" charset="0"/>
              </a:rPr>
              <a:t>RECRUITMENT</a:t>
            </a:r>
          </a:p>
        </p:txBody>
      </p:sp>
      <p:sp>
        <p:nvSpPr>
          <p:cNvPr id="11" name="TextBox 4">
            <a:extLst>
              <a:ext uri="{FF2B5EF4-FFF2-40B4-BE49-F238E27FC236}">
                <a16:creationId xmlns:a16="http://schemas.microsoft.com/office/drawing/2014/main" id="{DBC1871A-7876-4FEF-BD54-FFF4B2BBD3DB}"/>
              </a:ext>
            </a:extLst>
          </p:cNvPr>
          <p:cNvSpPr txBox="1"/>
          <p:nvPr/>
        </p:nvSpPr>
        <p:spPr>
          <a:xfrm>
            <a:off x="5486400" y="5621716"/>
            <a:ext cx="12944414" cy="457200"/>
          </a:xfrm>
          <a:prstGeom prst="rect">
            <a:avLst/>
          </a:prstGeom>
        </p:spPr>
        <p:txBody>
          <a:bodyPr lIns="0" tIns="0" rIns="0" bIns="0" rtlCol="0" anchor="t">
            <a:spAutoFit/>
          </a:bodyPr>
          <a:lstStyle/>
          <a:p>
            <a:pPr>
              <a:lnSpc>
                <a:spcPts val="3600"/>
              </a:lnSpc>
            </a:pPr>
            <a:r>
              <a:rPr lang="en-US" sz="3000" spc="179" dirty="0">
                <a:solidFill>
                  <a:srgbClr val="323232"/>
                </a:solidFill>
                <a:latin typeface="Lora Bold"/>
              </a:rPr>
              <a:t>FEBRUARY IMPACT DAY | Spring 2019 | Out of State Students</a:t>
            </a:r>
          </a:p>
        </p:txBody>
      </p:sp>
      <p:sp>
        <p:nvSpPr>
          <p:cNvPr id="12" name="Rectangle 11">
            <a:extLst>
              <a:ext uri="{FF2B5EF4-FFF2-40B4-BE49-F238E27FC236}">
                <a16:creationId xmlns:a16="http://schemas.microsoft.com/office/drawing/2014/main" id="{22C486CC-CC55-4043-8D33-3E2A83C8669A}"/>
              </a:ext>
            </a:extLst>
          </p:cNvPr>
          <p:cNvSpPr/>
          <p:nvPr/>
        </p:nvSpPr>
        <p:spPr>
          <a:xfrm>
            <a:off x="6128089" y="6352754"/>
            <a:ext cx="8530293" cy="1053237"/>
          </a:xfrm>
          <a:prstGeom prst="rect">
            <a:avLst/>
          </a:prstGeom>
        </p:spPr>
        <p:txBody>
          <a:bodyPr wrap="square">
            <a:spAutoFit/>
          </a:bodyPr>
          <a:lstStyle/>
          <a:p>
            <a:pPr>
              <a:lnSpc>
                <a:spcPts val="3900"/>
              </a:lnSpc>
            </a:pPr>
            <a:r>
              <a:rPr lang="en-US" sz="2600" spc="26" dirty="0">
                <a:solidFill>
                  <a:srgbClr val="323232"/>
                </a:solidFill>
                <a:latin typeface="Lora"/>
              </a:rPr>
              <a:t>68 students attended Impact Day with 64 of those attendees joining UW in Fall 2019</a:t>
            </a:r>
          </a:p>
        </p:txBody>
      </p:sp>
      <p:sp>
        <p:nvSpPr>
          <p:cNvPr id="13" name="TextBox 4">
            <a:extLst>
              <a:ext uri="{FF2B5EF4-FFF2-40B4-BE49-F238E27FC236}">
                <a16:creationId xmlns:a16="http://schemas.microsoft.com/office/drawing/2014/main" id="{B1501820-012D-40EE-B04D-9B9B4486B181}"/>
              </a:ext>
            </a:extLst>
          </p:cNvPr>
          <p:cNvSpPr txBox="1"/>
          <p:nvPr/>
        </p:nvSpPr>
        <p:spPr>
          <a:xfrm>
            <a:off x="5504120" y="8081132"/>
            <a:ext cx="12944414" cy="457200"/>
          </a:xfrm>
          <a:prstGeom prst="rect">
            <a:avLst/>
          </a:prstGeom>
        </p:spPr>
        <p:txBody>
          <a:bodyPr lIns="0" tIns="0" rIns="0" bIns="0" rtlCol="0" anchor="t">
            <a:spAutoFit/>
          </a:bodyPr>
          <a:lstStyle/>
          <a:p>
            <a:pPr>
              <a:lnSpc>
                <a:spcPts val="3600"/>
              </a:lnSpc>
            </a:pPr>
            <a:r>
              <a:rPr lang="en-US" sz="3000" spc="179" dirty="0">
                <a:solidFill>
                  <a:srgbClr val="323232"/>
                </a:solidFill>
                <a:latin typeface="Lora Bold"/>
              </a:rPr>
              <a:t>IMPACT DAYS TOTAL | 2018-2019 | 92% Recruitment</a:t>
            </a:r>
          </a:p>
        </p:txBody>
      </p:sp>
      <p:sp>
        <p:nvSpPr>
          <p:cNvPr id="15" name="Rectangle 14">
            <a:extLst>
              <a:ext uri="{FF2B5EF4-FFF2-40B4-BE49-F238E27FC236}">
                <a16:creationId xmlns:a16="http://schemas.microsoft.com/office/drawing/2014/main" id="{9FED2B98-CFB3-470C-9865-F7CB0BA3C4CB}"/>
              </a:ext>
            </a:extLst>
          </p:cNvPr>
          <p:cNvSpPr/>
          <p:nvPr/>
        </p:nvSpPr>
        <p:spPr>
          <a:xfrm>
            <a:off x="6096000" y="8876591"/>
            <a:ext cx="8562382" cy="892552"/>
          </a:xfrm>
          <a:prstGeom prst="rect">
            <a:avLst/>
          </a:prstGeom>
        </p:spPr>
        <p:txBody>
          <a:bodyPr wrap="square">
            <a:spAutoFit/>
          </a:bodyPr>
          <a:lstStyle/>
          <a:p>
            <a:r>
              <a:rPr lang="en-US" sz="2600" dirty="0">
                <a:latin typeface="Lora" panose="020B0604020202020204" charset="0"/>
              </a:rPr>
              <a:t>156 students attended and 144 of those attendees came to UW in Fall 2019</a:t>
            </a:r>
          </a:p>
        </p:txBody>
      </p:sp>
      <p:pic>
        <p:nvPicPr>
          <p:cNvPr id="17" name="Picture 33">
            <a:extLst>
              <a:ext uri="{FF2B5EF4-FFF2-40B4-BE49-F238E27FC236}">
                <a16:creationId xmlns:a16="http://schemas.microsoft.com/office/drawing/2014/main" id="{F9E9C81B-D5A0-4523-90E9-C22F0829B65D}"/>
              </a:ext>
            </a:extLst>
          </p:cNvPr>
          <p:cNvPicPr>
            <a:picLocks noChangeAspect="1"/>
          </p:cNvPicPr>
          <p:nvPr/>
        </p:nvPicPr>
        <p:blipFill>
          <a:blip r:embed="rId2"/>
          <a:srcRect/>
          <a:stretch>
            <a:fillRect/>
          </a:stretch>
        </p:blipFill>
        <p:spPr>
          <a:xfrm>
            <a:off x="1241310" y="3624800"/>
            <a:ext cx="3329567" cy="17744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EEE8"/>
        </a:solidFill>
        <a:effectLst/>
      </p:bgPr>
    </p:bg>
    <p:spTree>
      <p:nvGrpSpPr>
        <p:cNvPr id="1" name=""/>
        <p:cNvGrpSpPr/>
        <p:nvPr/>
      </p:nvGrpSpPr>
      <p:grpSpPr>
        <a:xfrm>
          <a:off x="0" y="0"/>
          <a:ext cx="0" cy="0"/>
          <a:chOff x="0" y="0"/>
          <a:chExt cx="0" cy="0"/>
        </a:xfrm>
      </p:grpSpPr>
      <p:sp>
        <p:nvSpPr>
          <p:cNvPr id="4" name="TextBox 4"/>
          <p:cNvSpPr txBox="1"/>
          <p:nvPr/>
        </p:nvSpPr>
        <p:spPr>
          <a:xfrm>
            <a:off x="4330184" y="3874102"/>
            <a:ext cx="5671258" cy="1000274"/>
          </a:xfrm>
          <a:prstGeom prst="rect">
            <a:avLst/>
          </a:prstGeom>
        </p:spPr>
        <p:txBody>
          <a:bodyPr lIns="0" tIns="0" rIns="0" bIns="0" rtlCol="0" anchor="t">
            <a:spAutoFit/>
          </a:bodyPr>
          <a:lstStyle/>
          <a:p>
            <a:pPr>
              <a:lnSpc>
                <a:spcPts val="3900"/>
              </a:lnSpc>
            </a:pPr>
            <a:r>
              <a:rPr lang="en-US" sz="3800" spc="26" dirty="0">
                <a:solidFill>
                  <a:srgbClr val="323232"/>
                </a:solidFill>
                <a:latin typeface="Lora"/>
              </a:rPr>
              <a:t>Build concurrent </a:t>
            </a:r>
            <a:br>
              <a:rPr lang="en-US" sz="3800" spc="26" dirty="0">
                <a:solidFill>
                  <a:srgbClr val="323232"/>
                </a:solidFill>
                <a:latin typeface="Lora"/>
              </a:rPr>
            </a:br>
            <a:r>
              <a:rPr lang="en-US" sz="3800" spc="26" dirty="0">
                <a:solidFill>
                  <a:srgbClr val="323232"/>
                </a:solidFill>
                <a:latin typeface="Lora"/>
              </a:rPr>
              <a:t>Honors majors</a:t>
            </a:r>
          </a:p>
        </p:txBody>
      </p:sp>
      <p:grpSp>
        <p:nvGrpSpPr>
          <p:cNvPr id="6" name="Group 6"/>
          <p:cNvGrpSpPr/>
          <p:nvPr/>
        </p:nvGrpSpPr>
        <p:grpSpPr>
          <a:xfrm>
            <a:off x="1733550" y="3154122"/>
            <a:ext cx="2266950" cy="226695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92F24"/>
            </a:solidFill>
          </p:spPr>
          <p:txBody>
            <a:bodyPr/>
            <a:lstStyle/>
            <a:p>
              <a:endParaRPr lang="en-US" dirty="0"/>
            </a:p>
          </p:txBody>
        </p:sp>
      </p:grpSp>
      <p:sp>
        <p:nvSpPr>
          <p:cNvPr id="8" name="TextBox 8"/>
          <p:cNvSpPr txBox="1"/>
          <p:nvPr/>
        </p:nvSpPr>
        <p:spPr>
          <a:xfrm>
            <a:off x="12468624" y="3797902"/>
            <a:ext cx="5671258" cy="1000402"/>
          </a:xfrm>
          <a:prstGeom prst="rect">
            <a:avLst/>
          </a:prstGeom>
        </p:spPr>
        <p:txBody>
          <a:bodyPr lIns="0" tIns="0" rIns="0" bIns="0" rtlCol="0" anchor="t">
            <a:spAutoFit/>
          </a:bodyPr>
          <a:lstStyle/>
          <a:p>
            <a:pPr>
              <a:lnSpc>
                <a:spcPts val="3900"/>
              </a:lnSpc>
            </a:pPr>
            <a:r>
              <a:rPr lang="en-US" sz="3800" spc="26" dirty="0">
                <a:solidFill>
                  <a:srgbClr val="323232"/>
                </a:solidFill>
                <a:latin typeface="Lora"/>
              </a:rPr>
              <a:t>Increase Honors </a:t>
            </a:r>
            <a:br>
              <a:rPr lang="en-US" sz="3800" spc="26" dirty="0">
                <a:solidFill>
                  <a:srgbClr val="323232"/>
                </a:solidFill>
                <a:latin typeface="Lora"/>
              </a:rPr>
            </a:br>
            <a:r>
              <a:rPr lang="en-US" sz="3800" spc="26" dirty="0">
                <a:solidFill>
                  <a:srgbClr val="323232"/>
                </a:solidFill>
                <a:latin typeface="Lora"/>
              </a:rPr>
              <a:t>College diversity</a:t>
            </a:r>
          </a:p>
        </p:txBody>
      </p:sp>
      <p:grpSp>
        <p:nvGrpSpPr>
          <p:cNvPr id="9" name="Group 9"/>
          <p:cNvGrpSpPr/>
          <p:nvPr/>
        </p:nvGrpSpPr>
        <p:grpSpPr>
          <a:xfrm>
            <a:off x="9829800" y="3112102"/>
            <a:ext cx="2266950" cy="226695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92F24"/>
            </a:solidFill>
          </p:spPr>
          <p:txBody>
            <a:bodyPr/>
            <a:lstStyle/>
            <a:p>
              <a:endParaRPr lang="en-US" dirty="0"/>
            </a:p>
          </p:txBody>
        </p:sp>
      </p:grpSp>
      <p:sp>
        <p:nvSpPr>
          <p:cNvPr id="11" name="TextBox 11"/>
          <p:cNvSpPr txBox="1"/>
          <p:nvPr/>
        </p:nvSpPr>
        <p:spPr>
          <a:xfrm>
            <a:off x="12540542" y="7303102"/>
            <a:ext cx="5671258" cy="500265"/>
          </a:xfrm>
          <a:prstGeom prst="rect">
            <a:avLst/>
          </a:prstGeom>
        </p:spPr>
        <p:txBody>
          <a:bodyPr lIns="0" tIns="0" rIns="0" bIns="0" rtlCol="0" anchor="t">
            <a:spAutoFit/>
          </a:bodyPr>
          <a:lstStyle/>
          <a:p>
            <a:pPr>
              <a:lnSpc>
                <a:spcPts val="3900"/>
              </a:lnSpc>
            </a:pPr>
            <a:r>
              <a:rPr lang="en-US" sz="3800" spc="26" dirty="0">
                <a:solidFill>
                  <a:srgbClr val="323232"/>
                </a:solidFill>
                <a:latin typeface="Lora"/>
              </a:rPr>
              <a:t>Stabilize the Budget</a:t>
            </a:r>
          </a:p>
        </p:txBody>
      </p:sp>
      <p:grpSp>
        <p:nvGrpSpPr>
          <p:cNvPr id="12" name="Group 12"/>
          <p:cNvGrpSpPr/>
          <p:nvPr/>
        </p:nvGrpSpPr>
        <p:grpSpPr>
          <a:xfrm>
            <a:off x="9975831" y="6293650"/>
            <a:ext cx="2266950" cy="2266950"/>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92F24"/>
            </a:solidFill>
          </p:spPr>
          <p:txBody>
            <a:bodyPr/>
            <a:lstStyle/>
            <a:p>
              <a:endParaRPr lang="en-US" dirty="0"/>
            </a:p>
          </p:txBody>
        </p:sp>
      </p:grpSp>
      <p:pic>
        <p:nvPicPr>
          <p:cNvPr id="14" name="Picture 14"/>
          <p:cNvPicPr>
            <a:picLocks noChangeAspect="1"/>
          </p:cNvPicPr>
          <p:nvPr/>
        </p:nvPicPr>
        <p:blipFill>
          <a:blip r:embed="rId2"/>
          <a:srcRect/>
          <a:stretch>
            <a:fillRect/>
          </a:stretch>
        </p:blipFill>
        <p:spPr>
          <a:xfrm>
            <a:off x="10132200" y="6465100"/>
            <a:ext cx="1924050" cy="1924050"/>
          </a:xfrm>
          <a:prstGeom prst="rect">
            <a:avLst/>
          </a:prstGeom>
        </p:spPr>
      </p:pic>
      <p:pic>
        <p:nvPicPr>
          <p:cNvPr id="15" name="Picture 15"/>
          <p:cNvPicPr>
            <a:picLocks noChangeAspect="1"/>
          </p:cNvPicPr>
          <p:nvPr/>
        </p:nvPicPr>
        <p:blipFill>
          <a:blip r:embed="rId3"/>
          <a:srcRect/>
          <a:stretch>
            <a:fillRect/>
          </a:stretch>
        </p:blipFill>
        <p:spPr>
          <a:xfrm>
            <a:off x="2085944" y="3283552"/>
            <a:ext cx="1924050" cy="1924050"/>
          </a:xfrm>
          <a:prstGeom prst="rect">
            <a:avLst/>
          </a:prstGeom>
        </p:spPr>
      </p:pic>
      <p:sp>
        <p:nvSpPr>
          <p:cNvPr id="17" name="TextBox 2">
            <a:extLst>
              <a:ext uri="{FF2B5EF4-FFF2-40B4-BE49-F238E27FC236}">
                <a16:creationId xmlns:a16="http://schemas.microsoft.com/office/drawing/2014/main" id="{8E9EFFBB-208E-4A97-8F9E-23D7C7FF1755}"/>
              </a:ext>
            </a:extLst>
          </p:cNvPr>
          <p:cNvSpPr txBox="1"/>
          <p:nvPr/>
        </p:nvSpPr>
        <p:spPr>
          <a:xfrm>
            <a:off x="1293877" y="769084"/>
            <a:ext cx="11439071" cy="1631216"/>
          </a:xfrm>
          <a:prstGeom prst="rect">
            <a:avLst/>
          </a:prstGeom>
        </p:spPr>
        <p:txBody>
          <a:bodyPr wrap="square" lIns="0" tIns="0" rIns="0" bIns="0" rtlCol="0" anchor="t">
            <a:spAutoFit/>
          </a:bodyPr>
          <a:lstStyle/>
          <a:p>
            <a:r>
              <a:rPr lang="en-US" sz="5300" b="1" spc="359" dirty="0">
                <a:solidFill>
                  <a:srgbClr val="492F24"/>
                </a:solidFill>
                <a:latin typeface="Lora" panose="020B0604020202020204" charset="0"/>
              </a:rPr>
              <a:t>SLIDE 8</a:t>
            </a:r>
            <a:r>
              <a:rPr lang="en-US" sz="5300" spc="359" dirty="0">
                <a:solidFill>
                  <a:srgbClr val="492F24"/>
                </a:solidFill>
                <a:latin typeface="Lora" panose="020B0604020202020204" charset="0"/>
              </a:rPr>
              <a:t/>
            </a:r>
            <a:br>
              <a:rPr lang="en-US" sz="5300" spc="359" dirty="0">
                <a:solidFill>
                  <a:srgbClr val="492F24"/>
                </a:solidFill>
                <a:latin typeface="Lora" panose="020B0604020202020204" charset="0"/>
              </a:rPr>
            </a:br>
            <a:r>
              <a:rPr lang="en-US" sz="5300" spc="359" dirty="0">
                <a:solidFill>
                  <a:srgbClr val="492F24"/>
                </a:solidFill>
                <a:latin typeface="Lora" panose="020B0604020202020204" charset="0"/>
              </a:rPr>
              <a:t>PRIORITIES AND INITIATIVES</a:t>
            </a:r>
          </a:p>
        </p:txBody>
      </p:sp>
      <p:sp>
        <p:nvSpPr>
          <p:cNvPr id="18" name="AutoShape 8">
            <a:extLst>
              <a:ext uri="{FF2B5EF4-FFF2-40B4-BE49-F238E27FC236}">
                <a16:creationId xmlns:a16="http://schemas.microsoft.com/office/drawing/2014/main" id="{B6354013-97C3-4D22-B31E-CF8D5EDC5B03}"/>
              </a:ext>
            </a:extLst>
          </p:cNvPr>
          <p:cNvSpPr/>
          <p:nvPr/>
        </p:nvSpPr>
        <p:spPr>
          <a:xfrm>
            <a:off x="12290102" y="1921270"/>
            <a:ext cx="2019300" cy="38100"/>
          </a:xfrm>
          <a:prstGeom prst="rect">
            <a:avLst/>
          </a:prstGeom>
          <a:solidFill>
            <a:srgbClr val="492F24"/>
          </a:solidFill>
        </p:spPr>
      </p:sp>
      <p:pic>
        <p:nvPicPr>
          <p:cNvPr id="21" name="Picture 5">
            <a:extLst>
              <a:ext uri="{FF2B5EF4-FFF2-40B4-BE49-F238E27FC236}">
                <a16:creationId xmlns:a16="http://schemas.microsoft.com/office/drawing/2014/main" id="{9F3A299F-898B-4719-889B-B26F339B6699}"/>
              </a:ext>
            </a:extLst>
          </p:cNvPr>
          <p:cNvPicPr>
            <a:picLocks noChangeAspect="1"/>
          </p:cNvPicPr>
          <p:nvPr/>
        </p:nvPicPr>
        <p:blipFill>
          <a:blip r:embed="rId4"/>
          <a:srcRect/>
          <a:stretch>
            <a:fillRect/>
          </a:stretch>
        </p:blipFill>
        <p:spPr>
          <a:xfrm>
            <a:off x="10459255" y="3859302"/>
            <a:ext cx="1123145" cy="696349"/>
          </a:xfrm>
          <a:prstGeom prst="rect">
            <a:avLst/>
          </a:prstGeom>
        </p:spPr>
      </p:pic>
      <p:grpSp>
        <p:nvGrpSpPr>
          <p:cNvPr id="22" name="Group 12">
            <a:extLst>
              <a:ext uri="{FF2B5EF4-FFF2-40B4-BE49-F238E27FC236}">
                <a16:creationId xmlns:a16="http://schemas.microsoft.com/office/drawing/2014/main" id="{45733466-8C23-4315-AB1E-F64FCA205E9C}"/>
              </a:ext>
            </a:extLst>
          </p:cNvPr>
          <p:cNvGrpSpPr/>
          <p:nvPr/>
        </p:nvGrpSpPr>
        <p:grpSpPr>
          <a:xfrm>
            <a:off x="1728492" y="6381750"/>
            <a:ext cx="2266950" cy="2266950"/>
            <a:chOff x="0" y="0"/>
            <a:chExt cx="6350000" cy="6350000"/>
          </a:xfrm>
        </p:grpSpPr>
        <p:sp>
          <p:nvSpPr>
            <p:cNvPr id="23" name="Freeform 13">
              <a:extLst>
                <a:ext uri="{FF2B5EF4-FFF2-40B4-BE49-F238E27FC236}">
                  <a16:creationId xmlns:a16="http://schemas.microsoft.com/office/drawing/2014/main" id="{D1941C9B-A36C-44B6-B751-9A117FB26DA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92F24"/>
            </a:solidFill>
          </p:spPr>
          <p:txBody>
            <a:bodyPr/>
            <a:lstStyle/>
            <a:p>
              <a:endParaRPr lang="en-US" dirty="0"/>
            </a:p>
          </p:txBody>
        </p:sp>
      </p:grpSp>
      <p:pic>
        <p:nvPicPr>
          <p:cNvPr id="24" name="Picture 6">
            <a:extLst>
              <a:ext uri="{FF2B5EF4-FFF2-40B4-BE49-F238E27FC236}">
                <a16:creationId xmlns:a16="http://schemas.microsoft.com/office/drawing/2014/main" id="{CBF8B935-3864-48C9-97E2-C700969B3C6D}"/>
              </a:ext>
            </a:extLst>
          </p:cNvPr>
          <p:cNvPicPr>
            <a:picLocks noChangeAspect="1"/>
          </p:cNvPicPr>
          <p:nvPr/>
        </p:nvPicPr>
        <p:blipFill>
          <a:blip r:embed="rId5"/>
          <a:srcRect/>
          <a:stretch>
            <a:fillRect/>
          </a:stretch>
        </p:blipFill>
        <p:spPr>
          <a:xfrm>
            <a:off x="2254473" y="7054898"/>
            <a:ext cx="1214987" cy="744455"/>
          </a:xfrm>
          <a:prstGeom prst="rect">
            <a:avLst/>
          </a:prstGeom>
        </p:spPr>
      </p:pic>
      <p:sp>
        <p:nvSpPr>
          <p:cNvPr id="25" name="TextBox 11">
            <a:extLst>
              <a:ext uri="{FF2B5EF4-FFF2-40B4-BE49-F238E27FC236}">
                <a16:creationId xmlns:a16="http://schemas.microsoft.com/office/drawing/2014/main" id="{67CD61BE-84AF-4C71-9844-6F1D76300DF8}"/>
              </a:ext>
            </a:extLst>
          </p:cNvPr>
          <p:cNvSpPr txBox="1"/>
          <p:nvPr/>
        </p:nvSpPr>
        <p:spPr>
          <a:xfrm>
            <a:off x="4382432" y="7150702"/>
            <a:ext cx="5671258" cy="1000402"/>
          </a:xfrm>
          <a:prstGeom prst="rect">
            <a:avLst/>
          </a:prstGeom>
        </p:spPr>
        <p:txBody>
          <a:bodyPr lIns="0" tIns="0" rIns="0" bIns="0" rtlCol="0" anchor="t">
            <a:spAutoFit/>
          </a:bodyPr>
          <a:lstStyle/>
          <a:p>
            <a:pPr>
              <a:lnSpc>
                <a:spcPts val="3900"/>
              </a:lnSpc>
            </a:pPr>
            <a:r>
              <a:rPr lang="en-US" sz="3800" spc="26" dirty="0">
                <a:solidFill>
                  <a:srgbClr val="323232"/>
                </a:solidFill>
                <a:latin typeface="Lora"/>
              </a:rPr>
              <a:t>Scale up Honors </a:t>
            </a:r>
            <a:br>
              <a:rPr lang="en-US" sz="3800" spc="26" dirty="0">
                <a:solidFill>
                  <a:srgbClr val="323232"/>
                </a:solidFill>
                <a:latin typeface="Lora"/>
              </a:rPr>
            </a:br>
            <a:r>
              <a:rPr lang="en-US" sz="3800" spc="26" dirty="0">
                <a:solidFill>
                  <a:srgbClr val="323232"/>
                </a:solidFill>
                <a:latin typeface="Lora"/>
              </a:rPr>
              <a:t>online delivery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EEE8"/>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340704" y="25754"/>
            <a:ext cx="10681408" cy="4000500"/>
            <a:chOff x="746671" y="3302000"/>
            <a:chExt cx="14241877" cy="5334000"/>
          </a:xfrm>
        </p:grpSpPr>
        <p:sp>
          <p:nvSpPr>
            <p:cNvPr id="4" name="TextBox 4"/>
            <p:cNvSpPr txBox="1"/>
            <p:nvPr/>
          </p:nvSpPr>
          <p:spPr>
            <a:xfrm>
              <a:off x="746671" y="8045238"/>
              <a:ext cx="14241877" cy="590762"/>
            </a:xfrm>
            <a:prstGeom prst="rect">
              <a:avLst/>
            </a:prstGeom>
          </p:spPr>
          <p:txBody>
            <a:bodyPr lIns="0" tIns="0" rIns="0" bIns="0" rtlCol="0" anchor="t">
              <a:spAutoFit/>
            </a:bodyPr>
            <a:lstStyle/>
            <a:p>
              <a:pPr algn="ctr">
                <a:lnSpc>
                  <a:spcPts val="3640"/>
                </a:lnSpc>
              </a:pPr>
              <a:endParaRPr lang="en-US" sz="2800" spc="280" dirty="0">
                <a:solidFill>
                  <a:srgbClr val="F5EEE8"/>
                </a:solidFill>
                <a:latin typeface="Lora"/>
              </a:endParaRPr>
            </a:p>
          </p:txBody>
        </p:sp>
        <p:sp>
          <p:nvSpPr>
            <p:cNvPr id="5" name="AutoShape 5"/>
            <p:cNvSpPr/>
            <p:nvPr/>
          </p:nvSpPr>
          <p:spPr>
            <a:xfrm>
              <a:off x="7816809" y="3302000"/>
              <a:ext cx="50800" cy="2895600"/>
            </a:xfrm>
            <a:prstGeom prst="rect">
              <a:avLst/>
            </a:prstGeom>
            <a:solidFill>
              <a:srgbClr val="F5EEE8"/>
            </a:solidFill>
          </p:spPr>
        </p:sp>
      </p:grpSp>
      <p:pic>
        <p:nvPicPr>
          <p:cNvPr id="11" name="Picture 10">
            <a:extLst>
              <a:ext uri="{FF2B5EF4-FFF2-40B4-BE49-F238E27FC236}">
                <a16:creationId xmlns:a16="http://schemas.microsoft.com/office/drawing/2014/main" id="{9CBB48F4-583B-4922-9B14-C97312EC60E2}"/>
              </a:ext>
            </a:extLst>
          </p:cNvPr>
          <p:cNvPicPr>
            <a:picLocks noChangeAspect="1"/>
          </p:cNvPicPr>
          <p:nvPr/>
        </p:nvPicPr>
        <p:blipFill rotWithShape="1">
          <a:blip r:embed="rId2">
            <a:extLst>
              <a:ext uri="{28A0092B-C50C-407E-A947-70E740481C1C}">
                <a14:useLocalDpi xmlns:a14="http://schemas.microsoft.com/office/drawing/2010/main" val="0"/>
              </a:ext>
            </a:extLst>
          </a:blip>
          <a:srcRect l="4179" t="198" r="-7389" b="-198"/>
          <a:stretch/>
        </p:blipFill>
        <p:spPr>
          <a:xfrm>
            <a:off x="2000250" y="1897681"/>
            <a:ext cx="11930223" cy="7706124"/>
          </a:xfrm>
          <a:prstGeom prst="rect">
            <a:avLst/>
          </a:prstGeom>
        </p:spPr>
      </p:pic>
      <p:sp>
        <p:nvSpPr>
          <p:cNvPr id="17" name="Rectangle 16">
            <a:extLst>
              <a:ext uri="{FF2B5EF4-FFF2-40B4-BE49-F238E27FC236}">
                <a16:creationId xmlns:a16="http://schemas.microsoft.com/office/drawing/2014/main" id="{2403C0FB-BD29-433B-B029-E516F0D0EF11}"/>
              </a:ext>
            </a:extLst>
          </p:cNvPr>
          <p:cNvSpPr/>
          <p:nvPr/>
        </p:nvSpPr>
        <p:spPr>
          <a:xfrm>
            <a:off x="1975060" y="683195"/>
            <a:ext cx="2970750" cy="907941"/>
          </a:xfrm>
          <a:prstGeom prst="rect">
            <a:avLst/>
          </a:prstGeom>
        </p:spPr>
        <p:txBody>
          <a:bodyPr wrap="none">
            <a:spAutoFit/>
          </a:bodyPr>
          <a:lstStyle/>
          <a:p>
            <a:r>
              <a:rPr lang="en-US" sz="5300" b="1" spc="359" dirty="0">
                <a:solidFill>
                  <a:srgbClr val="492F24"/>
                </a:solidFill>
                <a:latin typeface="Lora" panose="020B0604020202020204" charset="0"/>
              </a:rPr>
              <a:t>SLIDE 9</a:t>
            </a:r>
            <a:endParaRPr lang="en-US" sz="5300" dirty="0"/>
          </a:p>
        </p:txBody>
      </p:sp>
      <p:sp>
        <p:nvSpPr>
          <p:cNvPr id="18" name="AutoShape 8">
            <a:extLst>
              <a:ext uri="{FF2B5EF4-FFF2-40B4-BE49-F238E27FC236}">
                <a16:creationId xmlns:a16="http://schemas.microsoft.com/office/drawing/2014/main" id="{C52BE694-4E87-4C3D-97EB-191CA61F418E}"/>
              </a:ext>
            </a:extLst>
          </p:cNvPr>
          <p:cNvSpPr/>
          <p:nvPr/>
        </p:nvSpPr>
        <p:spPr>
          <a:xfrm>
            <a:off x="-283289" y="1151710"/>
            <a:ext cx="2019300" cy="38100"/>
          </a:xfrm>
          <a:prstGeom prst="rect">
            <a:avLst/>
          </a:prstGeom>
          <a:solidFill>
            <a:srgbClr val="492F24"/>
          </a:solidFill>
        </p:spPr>
      </p:sp>
      <p:pic>
        <p:nvPicPr>
          <p:cNvPr id="20" name="Picture 19" descr="A close up of a logo&#10;&#10;Description automatically generated">
            <a:extLst>
              <a:ext uri="{FF2B5EF4-FFF2-40B4-BE49-F238E27FC236}">
                <a16:creationId xmlns:a16="http://schemas.microsoft.com/office/drawing/2014/main" id="{AA98C786-D4CC-4FD0-B9E9-886731789F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3200" y="7810500"/>
            <a:ext cx="3512819" cy="23418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024AD08B675544BFB4D43D047962BD" ma:contentTypeVersion="7" ma:contentTypeDescription="Create a new document." ma:contentTypeScope="" ma:versionID="4e9de40ddbac612c8a386faac6fe54b6">
  <xsd:schema xmlns:xsd="http://www.w3.org/2001/XMLSchema" xmlns:xs="http://www.w3.org/2001/XMLSchema" xmlns:p="http://schemas.microsoft.com/office/2006/metadata/properties" xmlns:ns3="27e6846d-0e71-4bd6-b025-5c6bdea17359" xmlns:ns4="2c9ec9cf-eb3f-4c07-847d-e2c8dceea867" targetNamespace="http://schemas.microsoft.com/office/2006/metadata/properties" ma:root="true" ma:fieldsID="9b320a782e0ebd457d32b4c4679d6cb6" ns3:_="" ns4:_="">
    <xsd:import namespace="27e6846d-0e71-4bd6-b025-5c6bdea17359"/>
    <xsd:import namespace="2c9ec9cf-eb3f-4c07-847d-e2c8dceea86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6846d-0e71-4bd6-b025-5c6bdea173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9ec9cf-eb3f-4c07-847d-e2c8dceea86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32258B-B206-4218-A99B-3DE4158448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e6846d-0e71-4bd6-b025-5c6bdea17359"/>
    <ds:schemaRef ds:uri="2c9ec9cf-eb3f-4c07-847d-e2c8dceea8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0D9B21-892F-462D-BD39-B72BD2912A0D}">
  <ds:schemaRefs>
    <ds:schemaRef ds:uri="http://schemas.microsoft.com/sharepoint/v3/contenttype/forms"/>
  </ds:schemaRefs>
</ds:datastoreItem>
</file>

<file path=customXml/itemProps3.xml><?xml version="1.0" encoding="utf-8"?>
<ds:datastoreItem xmlns:ds="http://schemas.openxmlformats.org/officeDocument/2006/customXml" ds:itemID="{83C4F2BC-7B8B-491C-8DE1-856E687C4D8A}">
  <ds:schemaRefs>
    <ds:schemaRef ds:uri="http://schemas.microsoft.com/office/2006/documentManagement/types"/>
    <ds:schemaRef ds:uri="http://schemas.openxmlformats.org/package/2006/metadata/core-properties"/>
    <ds:schemaRef ds:uri="http://purl.org/dc/dcmitype/"/>
    <ds:schemaRef ds:uri="2c9ec9cf-eb3f-4c07-847d-e2c8dceea867"/>
    <ds:schemaRef ds:uri="http://schemas.microsoft.com/office/2006/metadata/properties"/>
    <ds:schemaRef ds:uri="http://schemas.microsoft.com/office/infopath/2007/PartnerControls"/>
    <ds:schemaRef ds:uri="27e6846d-0e71-4bd6-b025-5c6bdea17359"/>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324</TotalTime>
  <Words>548</Words>
  <Application>Microsoft Office PowerPoint</Application>
  <PresentationFormat>Custom</PresentationFormat>
  <Paragraphs>41</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AC Fifindrel</vt:lpstr>
      <vt:lpstr>Lora</vt:lpstr>
      <vt:lpstr>Arial</vt:lpstr>
      <vt:lpstr>Lora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Advertising Approach</dc:title>
  <dc:creator>Breezy Taggart</dc:creator>
  <cp:lastModifiedBy>Alex Kean</cp:lastModifiedBy>
  <cp:revision>27</cp:revision>
  <dcterms:created xsi:type="dcterms:W3CDTF">2006-08-16T00:00:00Z</dcterms:created>
  <dcterms:modified xsi:type="dcterms:W3CDTF">2020-05-06T22:57:33Z</dcterms:modified>
  <dc:identifier>DAD7apFgsKc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0x0101000A024AD08B675544BFB4D43D047962BD</vt:lpwstr>
  </property>
</Properties>
</file>