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4" r:id="rId5"/>
    <p:sldId id="400" r:id="rId6"/>
    <p:sldId id="415" r:id="rId7"/>
    <p:sldId id="417" r:id="rId8"/>
    <p:sldId id="412" r:id="rId9"/>
    <p:sldId id="426" r:id="rId10"/>
    <p:sldId id="405" r:id="rId11"/>
    <p:sldId id="425" r:id="rId12"/>
    <p:sldId id="399" r:id="rId13"/>
    <p:sldId id="409" r:id="rId14"/>
    <p:sldId id="32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3F37"/>
    <a:srgbClr val="FEC528"/>
    <a:srgbClr val="4C1959"/>
    <a:srgbClr val="313650"/>
    <a:srgbClr val="303650"/>
    <a:srgbClr val="7F6CA1"/>
    <a:srgbClr val="B093C6"/>
    <a:srgbClr val="6DC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3" autoAdjust="0"/>
    <p:restoredTop sz="96405" autoAdjust="0"/>
  </p:normalViewPr>
  <p:slideViewPr>
    <p:cSldViewPr snapToGrid="0" showGuides="1">
      <p:cViewPr varScale="1">
        <p:scale>
          <a:sx n="101" d="100"/>
          <a:sy n="101" d="100"/>
        </p:scale>
        <p:origin x="132" y="33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45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7104"/>
    </p:cViewPr>
  </p:sorterViewPr>
  <p:notesViewPr>
    <p:cSldViewPr snapToGrid="0" showGuides="1">
      <p:cViewPr varScale="1">
        <p:scale>
          <a:sx n="99" d="100"/>
          <a:sy n="99" d="100"/>
        </p:scale>
        <p:origin x="427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989D22-AC34-DF44-BFB9-E68DF91BF4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68753-F19A-8C41-8B79-5A1979C16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3F8B6-EA24-0243-ADE7-AB70A45D63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F1853-1183-714F-A061-1D42A1035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840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39CC4-BC6F-4E80-BC0D-03833D02DC81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652E4-5120-44D6-918A-894636DEF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4674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A6FE-9F56-40E5-BBA6-0B630FE22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582" y="560991"/>
            <a:ext cx="10762332" cy="1004057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F1E879-9DF7-4DA7-85AC-CB56A8C09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582" y="1810870"/>
            <a:ext cx="10631706" cy="47166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136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ED13A07-F0A8-43F7-B682-245A3F0AE53C}"/>
              </a:ext>
            </a:extLst>
          </p:cNvPr>
          <p:cNvCxnSpPr>
            <a:cxnSpLocks/>
          </p:cNvCxnSpPr>
          <p:nvPr userDrawn="1"/>
        </p:nvCxnSpPr>
        <p:spPr>
          <a:xfrm>
            <a:off x="506061" y="3437723"/>
            <a:ext cx="11220501" cy="0"/>
          </a:xfrm>
          <a:prstGeom prst="line">
            <a:avLst/>
          </a:prstGeom>
          <a:ln w="7239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>
            <a:extLst>
              <a:ext uri="{FF2B5EF4-FFF2-40B4-BE49-F238E27FC236}">
                <a16:creationId xmlns:a16="http://schemas.microsoft.com/office/drawing/2014/main" id="{5626E3A0-4546-4CF6-A4F2-DEF7D1CD1FF9}"/>
              </a:ext>
            </a:extLst>
          </p:cNvPr>
          <p:cNvSpPr/>
          <p:nvPr userDrawn="1"/>
        </p:nvSpPr>
        <p:spPr>
          <a:xfrm>
            <a:off x="1425686" y="2806787"/>
            <a:ext cx="1261872" cy="1261872"/>
          </a:xfrm>
          <a:prstGeom prst="ellipse">
            <a:avLst/>
          </a:prstGeom>
          <a:solidFill>
            <a:srgbClr val="533F37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E2518BE-4FE7-462F-896E-F7A1045CBC7F}"/>
              </a:ext>
            </a:extLst>
          </p:cNvPr>
          <p:cNvSpPr/>
          <p:nvPr userDrawn="1"/>
        </p:nvSpPr>
        <p:spPr>
          <a:xfrm>
            <a:off x="9485991" y="2806787"/>
            <a:ext cx="1261872" cy="1261872"/>
          </a:xfrm>
          <a:prstGeom prst="ellipse">
            <a:avLst/>
          </a:prstGeom>
          <a:solidFill>
            <a:srgbClr val="533F37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13B079D-42A1-4B9D-A7F1-282A0DD6008D}"/>
              </a:ext>
            </a:extLst>
          </p:cNvPr>
          <p:cNvSpPr/>
          <p:nvPr userDrawn="1"/>
        </p:nvSpPr>
        <p:spPr>
          <a:xfrm>
            <a:off x="3447869" y="2806787"/>
            <a:ext cx="1261872" cy="1261872"/>
          </a:xfrm>
          <a:prstGeom prst="ellipse">
            <a:avLst/>
          </a:prstGeom>
          <a:solidFill>
            <a:srgbClr val="533F37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265D1BF-A6B7-4058-A96A-F0F1C76D8517}"/>
              </a:ext>
            </a:extLst>
          </p:cNvPr>
          <p:cNvSpPr/>
          <p:nvPr userDrawn="1"/>
        </p:nvSpPr>
        <p:spPr>
          <a:xfrm>
            <a:off x="5460576" y="2806787"/>
            <a:ext cx="1261872" cy="1261872"/>
          </a:xfrm>
          <a:prstGeom prst="ellipse">
            <a:avLst/>
          </a:prstGeom>
          <a:solidFill>
            <a:srgbClr val="533F37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0A1987E3-E256-4CF7-9FE6-0446D4E40179}"/>
              </a:ext>
            </a:extLst>
          </p:cNvPr>
          <p:cNvSpPr/>
          <p:nvPr userDrawn="1"/>
        </p:nvSpPr>
        <p:spPr>
          <a:xfrm>
            <a:off x="7473283" y="2806787"/>
            <a:ext cx="1261872" cy="1261872"/>
          </a:xfrm>
          <a:prstGeom prst="ellipse">
            <a:avLst/>
          </a:prstGeom>
          <a:solidFill>
            <a:srgbClr val="533F37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Text Placeholder 45">
            <a:extLst>
              <a:ext uri="{FF2B5EF4-FFF2-40B4-BE49-F238E27FC236}">
                <a16:creationId xmlns:a16="http://schemas.microsoft.com/office/drawing/2014/main" id="{62F3EA0C-FA8C-40D1-9BE6-30DACB1AB5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26622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6" name="Text Placeholder 47">
            <a:extLst>
              <a:ext uri="{FF2B5EF4-FFF2-40B4-BE49-F238E27FC236}">
                <a16:creationId xmlns:a16="http://schemas.microsoft.com/office/drawing/2014/main" id="{B62F6384-D912-4754-AC82-81F6ED586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6622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7" name="Text Placeholder 45">
            <a:extLst>
              <a:ext uri="{FF2B5EF4-FFF2-40B4-BE49-F238E27FC236}">
                <a16:creationId xmlns:a16="http://schemas.microsoft.com/office/drawing/2014/main" id="{E4557023-E1DB-4099-92BE-5DD6EDC0A5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6927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28" name="Text Placeholder 47">
            <a:extLst>
              <a:ext uri="{FF2B5EF4-FFF2-40B4-BE49-F238E27FC236}">
                <a16:creationId xmlns:a16="http://schemas.microsoft.com/office/drawing/2014/main" id="{1394A278-B5EB-4D0C-B858-6C4854D605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6927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29" name="Text Placeholder 45">
            <a:extLst>
              <a:ext uri="{FF2B5EF4-FFF2-40B4-BE49-F238E27FC236}">
                <a16:creationId xmlns:a16="http://schemas.microsoft.com/office/drawing/2014/main" id="{9A0EBBF7-4D6F-4416-9A72-43656E408A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41698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0" name="Text Placeholder 47">
            <a:extLst>
              <a:ext uri="{FF2B5EF4-FFF2-40B4-BE49-F238E27FC236}">
                <a16:creationId xmlns:a16="http://schemas.microsoft.com/office/drawing/2014/main" id="{E1D2E97C-7283-4D56-B845-31416A53E3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1698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1" name="Text Placeholder 45">
            <a:extLst>
              <a:ext uri="{FF2B5EF4-FFF2-40B4-BE49-F238E27FC236}">
                <a16:creationId xmlns:a16="http://schemas.microsoft.com/office/drawing/2014/main" id="{C7FAD635-CC52-4D35-948F-3C282B8B1D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56774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2" name="Text Placeholder 47">
            <a:extLst>
              <a:ext uri="{FF2B5EF4-FFF2-40B4-BE49-F238E27FC236}">
                <a16:creationId xmlns:a16="http://schemas.microsoft.com/office/drawing/2014/main" id="{03B8B604-1193-4627-A082-F0D9A60542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56774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sp>
        <p:nvSpPr>
          <p:cNvPr id="133" name="Text Placeholder 45">
            <a:extLst>
              <a:ext uri="{FF2B5EF4-FFF2-40B4-BE49-F238E27FC236}">
                <a16:creationId xmlns:a16="http://schemas.microsoft.com/office/drawing/2014/main" id="{BCD8CA83-EDAF-4BB0-B4B2-ACB5B3FABA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71850" y="3121173"/>
            <a:ext cx="1260000" cy="593725"/>
          </a:xfrm>
        </p:spPr>
        <p:txBody>
          <a:bodyPr anchor="b" anchorCtr="0"/>
          <a:lstStyle>
            <a:lvl1pPr marL="0" indent="0" algn="ctr">
              <a:buNone/>
              <a:defRPr lang="ru-RU" sz="3000" b="1" i="0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20XX</a:t>
            </a:r>
            <a:endParaRPr lang="ru-RU" dirty="0"/>
          </a:p>
        </p:txBody>
      </p:sp>
      <p:sp>
        <p:nvSpPr>
          <p:cNvPr id="134" name="Text Placeholder 47">
            <a:extLst>
              <a:ext uri="{FF2B5EF4-FFF2-40B4-BE49-F238E27FC236}">
                <a16:creationId xmlns:a16="http://schemas.microsoft.com/office/drawing/2014/main" id="{9E430891-2780-4B5A-85BC-72B8844790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71850" y="3587675"/>
            <a:ext cx="1260000" cy="24321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b="0" i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>
              <a:defRPr lang="ru-RU" sz="1600" b="0" i="1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Month</a:t>
            </a:r>
            <a:endParaRPr lang="ru-RU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A3E97EF-FE6B-480C-959B-7280D4585FF1}"/>
              </a:ext>
            </a:extLst>
          </p:cNvPr>
          <p:cNvCxnSpPr/>
          <p:nvPr userDrawn="1"/>
        </p:nvCxnSpPr>
        <p:spPr>
          <a:xfrm>
            <a:off x="1327206" y="4723438"/>
            <a:ext cx="1463040" cy="0"/>
          </a:xfrm>
          <a:prstGeom prst="line">
            <a:avLst/>
          </a:prstGeom>
          <a:ln w="18034">
            <a:solidFill>
              <a:srgbClr val="533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0F3B62EE-A564-46ED-B447-638921DB62E8}"/>
              </a:ext>
            </a:extLst>
          </p:cNvPr>
          <p:cNvCxnSpPr/>
          <p:nvPr userDrawn="1"/>
        </p:nvCxnSpPr>
        <p:spPr>
          <a:xfrm>
            <a:off x="9389110" y="4720097"/>
            <a:ext cx="1463040" cy="0"/>
          </a:xfrm>
          <a:prstGeom prst="line">
            <a:avLst/>
          </a:prstGeom>
          <a:ln w="18034">
            <a:solidFill>
              <a:srgbClr val="533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ED3A1797-7173-43F0-96BB-5B2509B07D40}"/>
              </a:ext>
            </a:extLst>
          </p:cNvPr>
          <p:cNvCxnSpPr/>
          <p:nvPr userDrawn="1"/>
        </p:nvCxnSpPr>
        <p:spPr>
          <a:xfrm>
            <a:off x="3342682" y="4720097"/>
            <a:ext cx="1463040" cy="0"/>
          </a:xfrm>
          <a:prstGeom prst="line">
            <a:avLst/>
          </a:prstGeom>
          <a:ln w="18034">
            <a:solidFill>
              <a:srgbClr val="533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8F57D6FD-153E-4271-A26B-6B7B47B56BC4}"/>
              </a:ext>
            </a:extLst>
          </p:cNvPr>
          <p:cNvCxnSpPr/>
          <p:nvPr userDrawn="1"/>
        </p:nvCxnSpPr>
        <p:spPr>
          <a:xfrm>
            <a:off x="5358158" y="4720097"/>
            <a:ext cx="1463040" cy="0"/>
          </a:xfrm>
          <a:prstGeom prst="line">
            <a:avLst/>
          </a:prstGeom>
          <a:ln w="18034">
            <a:solidFill>
              <a:srgbClr val="533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2DECBFAE-DE37-481F-AC90-D235D81CA640}"/>
              </a:ext>
            </a:extLst>
          </p:cNvPr>
          <p:cNvCxnSpPr/>
          <p:nvPr userDrawn="1"/>
        </p:nvCxnSpPr>
        <p:spPr>
          <a:xfrm>
            <a:off x="7373634" y="4719186"/>
            <a:ext cx="1463040" cy="0"/>
          </a:xfrm>
          <a:prstGeom prst="line">
            <a:avLst/>
          </a:prstGeom>
          <a:ln w="18034">
            <a:solidFill>
              <a:srgbClr val="533F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Picture Placeholder 60">
            <a:extLst>
              <a:ext uri="{FF2B5EF4-FFF2-40B4-BE49-F238E27FC236}">
                <a16:creationId xmlns:a16="http://schemas.microsoft.com/office/drawing/2014/main" id="{AC1E6DBA-4961-406D-AC16-A1FBE347F6B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564650" y="869401"/>
            <a:ext cx="969264" cy="969264"/>
          </a:xfrm>
          <a:prstGeom prst="ellipse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2" name="Text Placeholder 150">
            <a:extLst>
              <a:ext uri="{FF2B5EF4-FFF2-40B4-BE49-F238E27FC236}">
                <a16:creationId xmlns:a16="http://schemas.microsoft.com/office/drawing/2014/main" id="{AF955F46-550D-4FBD-949A-CAB1780A81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1726" y="4789893"/>
            <a:ext cx="1674000" cy="1151441"/>
          </a:xfrm>
        </p:spPr>
        <p:txBody>
          <a:bodyPr/>
          <a:lstStyle>
            <a:lvl1pPr marL="0" indent="0" algn="ctr">
              <a:buNone/>
              <a:defRPr>
                <a:solidFill>
                  <a:srgbClr val="533F3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5" name="Text Placeholder 153">
            <a:extLst>
              <a:ext uri="{FF2B5EF4-FFF2-40B4-BE49-F238E27FC236}">
                <a16:creationId xmlns:a16="http://schemas.microsoft.com/office/drawing/2014/main" id="{7EA772E2-9F56-4EFF-9C41-27E673E9051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48994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1</a:t>
            </a:r>
            <a:endParaRPr lang="ru-RU" dirty="0"/>
          </a:p>
        </p:txBody>
      </p:sp>
      <p:sp>
        <p:nvSpPr>
          <p:cNvPr id="156" name="Text Placeholder 150">
            <a:extLst>
              <a:ext uri="{FF2B5EF4-FFF2-40B4-BE49-F238E27FC236}">
                <a16:creationId xmlns:a16="http://schemas.microsoft.com/office/drawing/2014/main" id="{9E3D3168-A898-4150-AF7E-862B31691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85235" y="4789893"/>
            <a:ext cx="1674000" cy="1151441"/>
          </a:xfrm>
        </p:spPr>
        <p:txBody>
          <a:bodyPr/>
          <a:lstStyle>
            <a:lvl1pPr marL="0" indent="0" algn="ctr">
              <a:buNone/>
              <a:defRPr>
                <a:solidFill>
                  <a:srgbClr val="533F3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7" name="Text Placeholder 153">
            <a:extLst>
              <a:ext uri="{FF2B5EF4-FFF2-40B4-BE49-F238E27FC236}">
                <a16:creationId xmlns:a16="http://schemas.microsoft.com/office/drawing/2014/main" id="{BA9C2567-2AF9-4A73-8B7C-5B63B5C2B6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17698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5</a:t>
            </a:r>
            <a:endParaRPr lang="ru-RU" dirty="0"/>
          </a:p>
        </p:txBody>
      </p:sp>
      <p:sp>
        <p:nvSpPr>
          <p:cNvPr id="158" name="Text Placeholder 150">
            <a:extLst>
              <a:ext uri="{FF2B5EF4-FFF2-40B4-BE49-F238E27FC236}">
                <a16:creationId xmlns:a16="http://schemas.microsoft.com/office/drawing/2014/main" id="{DA2B3D14-3067-45E6-9BBE-133B7365D72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37603" y="4789893"/>
            <a:ext cx="1674000" cy="1151441"/>
          </a:xfrm>
        </p:spPr>
        <p:txBody>
          <a:bodyPr/>
          <a:lstStyle>
            <a:lvl1pPr marL="0" indent="0" algn="ctr">
              <a:buNone/>
              <a:defRPr>
                <a:solidFill>
                  <a:srgbClr val="533F3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9" name="Text Placeholder 153">
            <a:extLst>
              <a:ext uri="{FF2B5EF4-FFF2-40B4-BE49-F238E27FC236}">
                <a16:creationId xmlns:a16="http://schemas.microsoft.com/office/drawing/2014/main" id="{AD3DE571-16BA-4C29-B339-2DE7A54C1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66170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2</a:t>
            </a:r>
            <a:endParaRPr lang="ru-RU" dirty="0"/>
          </a:p>
        </p:txBody>
      </p:sp>
      <p:sp>
        <p:nvSpPr>
          <p:cNvPr id="160" name="Text Placeholder 150">
            <a:extLst>
              <a:ext uri="{FF2B5EF4-FFF2-40B4-BE49-F238E27FC236}">
                <a16:creationId xmlns:a16="http://schemas.microsoft.com/office/drawing/2014/main" id="{D9FE4127-9BA3-4B00-9BBC-67A05E58DA7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3480" y="4789893"/>
            <a:ext cx="1674000" cy="1151441"/>
          </a:xfrm>
        </p:spPr>
        <p:txBody>
          <a:bodyPr/>
          <a:lstStyle>
            <a:lvl1pPr marL="0" indent="0" algn="ctr">
              <a:buNone/>
              <a:defRPr>
                <a:solidFill>
                  <a:srgbClr val="533F3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1" name="Text Placeholder 153">
            <a:extLst>
              <a:ext uri="{FF2B5EF4-FFF2-40B4-BE49-F238E27FC236}">
                <a16:creationId xmlns:a16="http://schemas.microsoft.com/office/drawing/2014/main" id="{88D6F3B6-2D7F-49D3-96A4-AA7B23F2A6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83346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3</a:t>
            </a:r>
            <a:endParaRPr lang="ru-RU" dirty="0"/>
          </a:p>
        </p:txBody>
      </p:sp>
      <p:sp>
        <p:nvSpPr>
          <p:cNvPr id="162" name="Text Placeholder 150">
            <a:extLst>
              <a:ext uri="{FF2B5EF4-FFF2-40B4-BE49-F238E27FC236}">
                <a16:creationId xmlns:a16="http://schemas.microsoft.com/office/drawing/2014/main" id="{E6DF83B4-F73A-46B0-BC1D-074BF03B3B8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269357" y="4789893"/>
            <a:ext cx="1674000" cy="1151441"/>
          </a:xfrm>
        </p:spPr>
        <p:txBody>
          <a:bodyPr/>
          <a:lstStyle>
            <a:lvl1pPr marL="0" indent="0" algn="ctr">
              <a:buNone/>
              <a:defRPr>
                <a:solidFill>
                  <a:srgbClr val="533F3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3" name="Text Placeholder 153">
            <a:extLst>
              <a:ext uri="{FF2B5EF4-FFF2-40B4-BE49-F238E27FC236}">
                <a16:creationId xmlns:a16="http://schemas.microsoft.com/office/drawing/2014/main" id="{45821A5A-E756-4A87-B0C8-A23317B4EFF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0522" y="4174899"/>
            <a:ext cx="1800000" cy="581767"/>
          </a:xfrm>
        </p:spPr>
        <p:txBody>
          <a:bodyPr>
            <a:noAutofit/>
          </a:bodyPr>
          <a:lstStyle>
            <a:lvl1pPr marL="0" indent="0" algn="ctr">
              <a:buNone/>
              <a:defRPr sz="2500" b="1" i="0">
                <a:solidFill>
                  <a:srgbClr val="313650"/>
                </a:solidFill>
                <a:latin typeface="+mj-lt"/>
              </a:defRPr>
            </a:lvl1pPr>
            <a:lvl2pPr marL="457200" indent="0" algn="ctr">
              <a:buNone/>
              <a:defRPr sz="3000">
                <a:latin typeface="+mj-lt"/>
              </a:defRPr>
            </a:lvl2pPr>
            <a:lvl3pPr marL="914400" indent="0" algn="ctr">
              <a:buNone/>
              <a:defRPr sz="3000">
                <a:latin typeface="+mj-lt"/>
              </a:defRPr>
            </a:lvl3pPr>
            <a:lvl4pPr marL="1371600" indent="0" algn="ctr">
              <a:buNone/>
              <a:defRPr sz="3000">
                <a:latin typeface="+mj-lt"/>
              </a:defRPr>
            </a:lvl4pPr>
            <a:lvl5pPr marL="1828800" indent="0" algn="ctr">
              <a:buNone/>
              <a:defRPr sz="3000">
                <a:latin typeface="+mj-lt"/>
              </a:defRPr>
            </a:lvl5pPr>
          </a:lstStyle>
          <a:p>
            <a:pPr lvl="0"/>
            <a:r>
              <a:rPr lang="en-US" dirty="0"/>
              <a:t>Step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01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6061" y="6059409"/>
            <a:ext cx="424543" cy="237600"/>
          </a:xfrm>
          <a:prstGeom prst="rect">
            <a:avLst/>
          </a:prstGeom>
        </p:spPr>
        <p:txBody>
          <a:bodyPr/>
          <a:lstStyle/>
          <a:p>
            <a:fld id="{703DD54C-27DA-48A5-BD96-401D15A8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492A-749B-1D44-98B1-9DF760AA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E477-6BED-024A-977B-B2C7DE487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32E27-5DC4-F644-AE34-07EBA692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145EE-6B10-E645-BB54-69C585CB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0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42A4F5-FB9F-7941-B3F0-F9997C4EEA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3446" y="0"/>
            <a:ext cx="1220544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564D3E-2C64-4EA1-99C5-8C7B61F50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9" y="531385"/>
            <a:ext cx="10874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5E388-636A-4D0C-AB30-33BA13085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7359" y="1991885"/>
            <a:ext cx="10874375" cy="365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104FC-2D0E-4B96-AB5B-62EEB6DF0311}"/>
              </a:ext>
            </a:extLst>
          </p:cNvPr>
          <p:cNvSpPr/>
          <p:nvPr userDrawn="1"/>
        </p:nvSpPr>
        <p:spPr>
          <a:xfrm>
            <a:off x="481584" y="461772"/>
            <a:ext cx="11228832" cy="5934456"/>
          </a:xfrm>
          <a:prstGeom prst="rect">
            <a:avLst/>
          </a:prstGeom>
          <a:noFill/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78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rgbClr val="4C1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25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5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wyo.edu/te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90D8BA-BA75-C64D-971A-D0298BF83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3192"/>
            <a:ext cx="12257137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69254-EC58-6A4D-8F3B-9660BFFB851B}"/>
              </a:ext>
            </a:extLst>
          </p:cNvPr>
          <p:cNvSpPr/>
          <p:nvPr/>
        </p:nvSpPr>
        <p:spPr>
          <a:xfrm>
            <a:off x="3090225" y="509287"/>
            <a:ext cx="5706534" cy="5516868"/>
          </a:xfrm>
          <a:prstGeom prst="rect">
            <a:avLst/>
          </a:prstGeom>
          <a:solidFill>
            <a:srgbClr val="FFC425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DFEB6-AFA0-F24B-8C0B-8BF67AADB914}"/>
              </a:ext>
            </a:extLst>
          </p:cNvPr>
          <p:cNvSpPr/>
          <p:nvPr/>
        </p:nvSpPr>
        <p:spPr>
          <a:xfrm>
            <a:off x="3356043" y="670565"/>
            <a:ext cx="5772209" cy="5516869"/>
          </a:xfrm>
          <a:prstGeom prst="rect">
            <a:avLst/>
          </a:prstGeom>
          <a:solidFill>
            <a:srgbClr val="FFC42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2451EC-CF2B-7B46-9894-3EB143CE14BA}"/>
              </a:ext>
            </a:extLst>
          </p:cNvPr>
          <p:cNvSpPr txBox="1">
            <a:spLocks/>
          </p:cNvSpPr>
          <p:nvPr/>
        </p:nvSpPr>
        <p:spPr>
          <a:xfrm>
            <a:off x="3237121" y="4339161"/>
            <a:ext cx="5559638" cy="1001215"/>
          </a:xfrm>
          <a:prstGeom prst="rect">
            <a:avLst/>
          </a:prstGeom>
          <a:solidFill>
            <a:srgbClr val="533F37"/>
          </a:solidFill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5300" dirty="0">
                <a:solidFill>
                  <a:srgbClr val="FEC528"/>
                </a:solidFill>
              </a:rPr>
              <a:t>Annual Report to the Budget Subcommittee of the UW Board of Trustees</a:t>
            </a:r>
          </a:p>
          <a:p>
            <a:pPr algn="ctr">
              <a:lnSpc>
                <a:spcPct val="170000"/>
              </a:lnSpc>
            </a:pPr>
            <a:r>
              <a:rPr lang="en-US" sz="5300" dirty="0">
                <a:solidFill>
                  <a:srgbClr val="FEC528"/>
                </a:solidFill>
              </a:rPr>
              <a:t>May 11, 2020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9F8976E-C2B4-FE45-9575-6CA1052E88E4}"/>
              </a:ext>
            </a:extLst>
          </p:cNvPr>
          <p:cNvSpPr txBox="1">
            <a:spLocks/>
          </p:cNvSpPr>
          <p:nvPr/>
        </p:nvSpPr>
        <p:spPr>
          <a:xfrm>
            <a:off x="3534753" y="1408194"/>
            <a:ext cx="5340485" cy="13509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533F37"/>
                </a:solidFill>
              </a:rPr>
              <a:t>University of Wyoming </a:t>
            </a:r>
          </a:p>
          <a:p>
            <a:pPr algn="ctr">
              <a:lnSpc>
                <a:spcPct val="100000"/>
              </a:lnSpc>
            </a:pPr>
            <a:r>
              <a:rPr lang="en-US" sz="3600" dirty="0">
                <a:solidFill>
                  <a:srgbClr val="533F37"/>
                </a:solidFill>
              </a:rPr>
              <a:t>College of Education and Trustees Education Initiative® (TEI) </a:t>
            </a:r>
          </a:p>
          <a:p>
            <a:pPr algn="ctr">
              <a:lnSpc>
                <a:spcPct val="100000"/>
              </a:lnSpc>
            </a:pPr>
            <a:endParaRPr lang="en-US" sz="3600" b="0" dirty="0">
              <a:solidFill>
                <a:schemeClr val="accent2"/>
              </a:solidFill>
            </a:endParaRPr>
          </a:p>
        </p:txBody>
      </p:sp>
      <p:pic>
        <p:nvPicPr>
          <p:cNvPr id="9" name="Picture Placeholder 27">
            <a:extLst>
              <a:ext uri="{FF2B5EF4-FFF2-40B4-BE49-F238E27FC236}">
                <a16:creationId xmlns:a16="http://schemas.microsoft.com/office/drawing/2014/main" id="{8F5A6FFC-A6B2-914B-A117-E079608C70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3997" y="4675274"/>
            <a:ext cx="2088510" cy="20885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538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7A21C1-9B0E-4D46-A353-CD6F00299CAD}"/>
              </a:ext>
            </a:extLst>
          </p:cNvPr>
          <p:cNvSpPr/>
          <p:nvPr/>
        </p:nvSpPr>
        <p:spPr>
          <a:xfrm>
            <a:off x="2371585" y="4014074"/>
            <a:ext cx="7835635" cy="98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41E771-6DF1-6A4F-AE4F-565A7F874055}"/>
              </a:ext>
            </a:extLst>
          </p:cNvPr>
          <p:cNvSpPr txBox="1">
            <a:spLocks/>
          </p:cNvSpPr>
          <p:nvPr/>
        </p:nvSpPr>
        <p:spPr>
          <a:xfrm>
            <a:off x="406524" y="522720"/>
            <a:ext cx="11350162" cy="140909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200" dirty="0">
                <a:solidFill>
                  <a:srgbClr val="533F37"/>
                </a:solidFill>
              </a:rPr>
              <a:t>Reduce and Integrate the Trustees Education Initiative (TEI) Budget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22D1AE-D8FF-124A-AA1A-CA89C81728CC}"/>
              </a:ext>
            </a:extLst>
          </p:cNvPr>
          <p:cNvSpPr txBox="1"/>
          <p:nvPr/>
        </p:nvSpPr>
        <p:spPr>
          <a:xfrm>
            <a:off x="508845" y="2167414"/>
            <a:ext cx="1114552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33F37"/>
                </a:solidFill>
              </a:rPr>
              <a:t>Challenge: Integrate TEI Budgets and Operations into the College of Education</a:t>
            </a:r>
          </a:p>
          <a:p>
            <a:pPr algn="ctr"/>
            <a:endParaRPr lang="en-US" sz="1200" dirty="0">
              <a:solidFill>
                <a:srgbClr val="533F37"/>
              </a:solidFill>
            </a:endParaRPr>
          </a:p>
          <a:p>
            <a:r>
              <a:rPr lang="en-US" sz="2400" dirty="0">
                <a:solidFill>
                  <a:srgbClr val="533F37"/>
                </a:solidFill>
              </a:rPr>
              <a:t>	1. Reduce TEI Budget to Achieve 	Deliverables in Efficient  and 	Effective Manner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3F37"/>
                </a:solidFill>
              </a:rPr>
              <a:t>TEI Budget was 1.1M annually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3F37"/>
                </a:solidFill>
              </a:rPr>
              <a:t>TEI Budget after review is 680K annually </a:t>
            </a:r>
          </a:p>
          <a:p>
            <a:endParaRPr lang="en-US" sz="2400" dirty="0">
              <a:solidFill>
                <a:srgbClr val="533F37"/>
              </a:solidFill>
            </a:endParaRPr>
          </a:p>
          <a:p>
            <a:r>
              <a:rPr lang="en-US" sz="2400" dirty="0">
                <a:solidFill>
                  <a:srgbClr val="533F37"/>
                </a:solidFill>
              </a:rPr>
              <a:t>	2. Integrate scaled down TEI costs into College of Education Budget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33F37"/>
                </a:solidFill>
              </a:rPr>
              <a:t>See handout for TEI Funding Plan</a:t>
            </a:r>
          </a:p>
          <a:p>
            <a:endParaRPr lang="en-US" dirty="0"/>
          </a:p>
        </p:txBody>
      </p:sp>
      <p:pic>
        <p:nvPicPr>
          <p:cNvPr id="11" name="Picture Placeholder 27">
            <a:extLst>
              <a:ext uri="{FF2B5EF4-FFF2-40B4-BE49-F238E27FC236}">
                <a16:creationId xmlns:a16="http://schemas.microsoft.com/office/drawing/2014/main" id="{4BF704E2-94F5-3C44-B867-7499EE9354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1674" y="3620735"/>
            <a:ext cx="1348934" cy="1348934"/>
          </a:xfrm>
          <a:prstGeom prst="ellipse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43118" y="6527216"/>
            <a:ext cx="627136" cy="237600"/>
          </a:xfrm>
        </p:spPr>
        <p:txBody>
          <a:bodyPr/>
          <a:lstStyle/>
          <a:p>
            <a:fld id="{703DD54C-27DA-48A5-BD96-401D15A817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9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4123" y="3136611"/>
            <a:ext cx="9268245" cy="3192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800" dirty="0">
              <a:latin typeface="Lato Light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6000" b="1" dirty="0">
                <a:solidFill>
                  <a:srgbClr val="533F37"/>
                </a:solidFill>
                <a:latin typeface="+mj-lt"/>
                <a:ea typeface="Arial" panose="020B0604020202020204" pitchFamily="34" charset="0"/>
              </a:rPr>
              <a:t>THANK YOU</a:t>
            </a:r>
          </a:p>
          <a:p>
            <a:pPr algn="ctr">
              <a:lnSpc>
                <a:spcPct val="115000"/>
              </a:lnSpc>
            </a:pPr>
            <a:endParaRPr lang="en-US" sz="9600" b="1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1230E6-F737-B84A-8445-DF121AE1D48F}"/>
              </a:ext>
            </a:extLst>
          </p:cNvPr>
          <p:cNvSpPr/>
          <p:nvPr/>
        </p:nvSpPr>
        <p:spPr>
          <a:xfrm>
            <a:off x="3463686" y="4862154"/>
            <a:ext cx="57567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533F37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www.uwyo.edu/tei</a:t>
            </a:r>
            <a:endParaRPr lang="en-US" sz="3200" b="1" dirty="0">
              <a:solidFill>
                <a:srgbClr val="533F37"/>
              </a:solidFill>
              <a:latin typeface="+mj-lt"/>
            </a:endParaRPr>
          </a:p>
          <a:p>
            <a:r>
              <a:rPr lang="en-US" sz="3200" b="1" dirty="0" err="1">
                <a:solidFill>
                  <a:srgbClr val="533F37"/>
                </a:solidFill>
                <a:latin typeface="+mj-lt"/>
              </a:rPr>
              <a:t>www.uwyo.edu</a:t>
            </a:r>
            <a:r>
              <a:rPr lang="en-US" sz="3200" b="1" dirty="0">
                <a:solidFill>
                  <a:srgbClr val="533F37"/>
                </a:solidFill>
                <a:latin typeface="+mj-lt"/>
              </a:rPr>
              <a:t>/education/</a:t>
            </a:r>
          </a:p>
        </p:txBody>
      </p:sp>
      <p:pic>
        <p:nvPicPr>
          <p:cNvPr id="12" name="Picture Placeholder 27">
            <a:extLst>
              <a:ext uri="{FF2B5EF4-FFF2-40B4-BE49-F238E27FC236}">
                <a16:creationId xmlns:a16="http://schemas.microsoft.com/office/drawing/2014/main" id="{4DBF8F62-EC6F-9243-87F8-219577D5B2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3284" y="1344715"/>
            <a:ext cx="2088510" cy="208851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9BB2FA-0523-324E-A048-B0421CC64C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313" y="2271364"/>
            <a:ext cx="3223284" cy="9771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6E80F9-008A-E044-959F-3EE3E17A6ECD}"/>
              </a:ext>
            </a:extLst>
          </p:cNvPr>
          <p:cNvSpPr/>
          <p:nvPr/>
        </p:nvSpPr>
        <p:spPr>
          <a:xfrm>
            <a:off x="5434334" y="3248559"/>
            <a:ext cx="341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>
                <a:solidFill>
                  <a:srgbClr val="492F24"/>
                </a:solidFill>
                <a:latin typeface="Arial Black" panose="020B0604020202020204" pitchFamily="34" charset="0"/>
              </a:rPr>
              <a:t>COLLEGE OF EDUCATION</a:t>
            </a:r>
            <a:endParaRPr lang="en-US" b="1" i="0" u="none" strike="noStrike" cap="all" dirty="0">
              <a:solidFill>
                <a:srgbClr val="492F24"/>
              </a:solidFill>
              <a:effectLst/>
              <a:latin typeface="Arial Black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F07752-1F6F-184F-AFA5-8E133BF8F9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313" y="1070210"/>
            <a:ext cx="3223284" cy="12011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74111" y="6459459"/>
            <a:ext cx="424543" cy="237600"/>
          </a:xfrm>
        </p:spPr>
        <p:txBody>
          <a:bodyPr/>
          <a:lstStyle/>
          <a:p>
            <a:fld id="{703DD54C-27DA-48A5-BD96-401D15A817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1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9933" y="655593"/>
            <a:ext cx="5363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accent2"/>
                </a:solidFill>
                <a:latin typeface="Lato Light"/>
                <a:ea typeface="Arial" panose="020B0604020202020204" pitchFamily="34" charset="0"/>
              </a:rPr>
              <a:t>			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039B5-DA6A-3A47-9CFA-5F58AFBAD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7" y="655593"/>
            <a:ext cx="4591780" cy="5569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7066F1-3FAD-8E40-9333-1B86A0EBFA7A}"/>
              </a:ext>
            </a:extLst>
          </p:cNvPr>
          <p:cNvSpPr txBox="1"/>
          <p:nvPr/>
        </p:nvSpPr>
        <p:spPr>
          <a:xfrm>
            <a:off x="5385721" y="563260"/>
            <a:ext cx="6054006" cy="160043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EC528"/>
                </a:solidFill>
              </a:rPr>
              <a:t>College Vision</a:t>
            </a:r>
          </a:p>
          <a:p>
            <a:pPr algn="ctr"/>
            <a:r>
              <a:rPr lang="en-US" dirty="0">
                <a:solidFill>
                  <a:srgbClr val="533F37"/>
                </a:solidFill>
              </a:rPr>
              <a:t>We will make a positive and lasting educational impact on families, schools, and communities… locally, regionally, nationally and internationally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9A94C-9F64-4F42-A7EB-1ED255C4852C}"/>
              </a:ext>
            </a:extLst>
          </p:cNvPr>
          <p:cNvSpPr txBox="1"/>
          <p:nvPr/>
        </p:nvSpPr>
        <p:spPr>
          <a:xfrm>
            <a:off x="5385721" y="2256031"/>
            <a:ext cx="6054006" cy="40934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EC528"/>
                </a:solidFill>
              </a:rPr>
              <a:t>College Mission</a:t>
            </a:r>
          </a:p>
          <a:p>
            <a:pPr algn="ctr"/>
            <a:r>
              <a:rPr lang="en-US" dirty="0">
                <a:solidFill>
                  <a:srgbClr val="533F37"/>
                </a:solidFill>
              </a:rPr>
              <a:t>This vision informs our teaching, research, and service as a research-based College.  As part of a land-grant institution, the College of Education recognizes its responsibility to offer:</a:t>
            </a:r>
          </a:p>
          <a:p>
            <a:pPr algn="ctr"/>
            <a:endParaRPr lang="en-US" dirty="0">
              <a:solidFill>
                <a:srgbClr val="533F37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</a:rPr>
              <a:t>Preeminent</a:t>
            </a:r>
            <a:r>
              <a:rPr lang="en-US" dirty="0">
                <a:solidFill>
                  <a:srgbClr val="533F37"/>
                </a:solidFill>
              </a:rPr>
              <a:t> programs that prepare exceptionally effective educational practitioners for roles in educational settings</a:t>
            </a:r>
          </a:p>
          <a:p>
            <a:pPr algn="ctr"/>
            <a:r>
              <a:rPr lang="en-US" dirty="0">
                <a:solidFill>
                  <a:srgbClr val="533F37"/>
                </a:solidFill>
              </a:rPr>
              <a:t>and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</a:rPr>
              <a:t>Preeminent </a:t>
            </a:r>
            <a:r>
              <a:rPr lang="en-US" dirty="0">
                <a:solidFill>
                  <a:srgbClr val="533F37"/>
                </a:solidFill>
              </a:rPr>
              <a:t>programs that prepare educational scholars to further educational theory, policy, practice and research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74111" y="6497559"/>
            <a:ext cx="424543" cy="237600"/>
          </a:xfrm>
        </p:spPr>
        <p:txBody>
          <a:bodyPr/>
          <a:lstStyle/>
          <a:p>
            <a:fld id="{703DD54C-27DA-48A5-BD96-401D15A817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7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9814" y="960052"/>
            <a:ext cx="1113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latin typeface="+mj-lt"/>
                <a:ea typeface="Arial" panose="020B0604020202020204" pitchFamily="34" charset="0"/>
              </a:rPr>
              <a:t>Continuous National Accreditation and SPA National Recognition of College programs for over </a:t>
            </a:r>
            <a:r>
              <a:rPr lang="en-US" b="1" u="sng" dirty="0">
                <a:solidFill>
                  <a:srgbClr val="533F37"/>
                </a:solidFill>
                <a:latin typeface="+mj-lt"/>
                <a:ea typeface="Arial" panose="020B0604020202020204" pitchFamily="34" charset="0"/>
              </a:rPr>
              <a:t>65</a:t>
            </a:r>
            <a:r>
              <a:rPr lang="en-US" b="1" dirty="0">
                <a:solidFill>
                  <a:srgbClr val="533F37"/>
                </a:solidFill>
                <a:latin typeface="+mj-lt"/>
                <a:ea typeface="Arial" panose="020B0604020202020204" pitchFamily="34" charset="0"/>
              </a:rPr>
              <a:t>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latin typeface="+mj-lt"/>
                <a:ea typeface="Arial" panose="020B0604020202020204" pitchFamily="34" charset="0"/>
              </a:rPr>
              <a:t>Campus leader in offering graduate and undergraduate programs in distance and online accessible formats.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latin typeface="+mj-lt"/>
                <a:ea typeface="Arial" panose="020B0604020202020204" pitchFamily="34" charset="0"/>
              </a:rPr>
              <a:t>30 year partnership with K-12 Education and Wyoming Department of Education through </a:t>
            </a:r>
            <a:r>
              <a:rPr lang="en-US" b="1" i="1" dirty="0">
                <a:solidFill>
                  <a:srgbClr val="533F37"/>
                </a:solidFill>
                <a:latin typeface="+mj-lt"/>
                <a:ea typeface="Arial" panose="020B0604020202020204" pitchFamily="34" charset="0"/>
              </a:rPr>
              <a:t>Wyoming School University Partnership </a:t>
            </a:r>
            <a:r>
              <a:rPr lang="en-US" b="1" dirty="0">
                <a:solidFill>
                  <a:srgbClr val="533F37"/>
                </a:solidFill>
                <a:latin typeface="+mj-lt"/>
                <a:ea typeface="Arial" panose="020B0604020202020204" pitchFamily="34" charset="0"/>
              </a:rPr>
              <a:t>(WSUP). 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latin typeface="+mj-lt"/>
                <a:ea typeface="Arial" panose="020B0604020202020204" pitchFamily="34" charset="0"/>
              </a:rPr>
              <a:t>Expanded access to student teacher placement statewide (Was 9 districts now over 30). </a:t>
            </a:r>
          </a:p>
          <a:p>
            <a:pPr marL="342900" marR="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latin typeface="+mj-lt"/>
                <a:ea typeface="Arial" panose="020B0604020202020204" pitchFamily="34" charset="0"/>
              </a:rPr>
              <a:t>Elevated importance of early childhood education.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A21C1-9B0E-4D46-A353-CD6F00299CAD}"/>
              </a:ext>
            </a:extLst>
          </p:cNvPr>
          <p:cNvSpPr/>
          <p:nvPr/>
        </p:nvSpPr>
        <p:spPr>
          <a:xfrm>
            <a:off x="2371585" y="4014074"/>
            <a:ext cx="7835635" cy="98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41E771-6DF1-6A4F-AE4F-565A7F874055}"/>
              </a:ext>
            </a:extLst>
          </p:cNvPr>
          <p:cNvSpPr txBox="1">
            <a:spLocks/>
          </p:cNvSpPr>
          <p:nvPr/>
        </p:nvSpPr>
        <p:spPr>
          <a:xfrm>
            <a:off x="529132" y="456947"/>
            <a:ext cx="11133734" cy="1409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533F37"/>
                </a:solidFill>
              </a:rPr>
              <a:t>Strengths</a:t>
            </a:r>
            <a:endParaRPr lang="ru-RU" sz="3600" dirty="0">
              <a:solidFill>
                <a:srgbClr val="533F37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74D2F4A-0507-C34E-BDF4-778A6BD6C225}"/>
              </a:ext>
            </a:extLst>
          </p:cNvPr>
          <p:cNvSpPr txBox="1">
            <a:spLocks/>
          </p:cNvSpPr>
          <p:nvPr/>
        </p:nvSpPr>
        <p:spPr>
          <a:xfrm>
            <a:off x="570496" y="3491653"/>
            <a:ext cx="11133734" cy="202741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200" dirty="0">
                <a:solidFill>
                  <a:srgbClr val="533F37"/>
                </a:solidFill>
              </a:rPr>
              <a:t>Challenges</a:t>
            </a:r>
          </a:p>
          <a:p>
            <a:pPr algn="ctr"/>
            <a:endParaRPr lang="en-US" sz="11200" dirty="0">
              <a:solidFill>
                <a:srgbClr val="533F37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533F37"/>
                </a:solidFill>
                <a:ea typeface="Arial" panose="020B0604020202020204" pitchFamily="34" charset="0"/>
              </a:rPr>
              <a:t>Two-year extension of Counseling Education Program Accreditation – CACREP.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533F37"/>
                </a:solidFill>
                <a:ea typeface="Arial" panose="020B0604020202020204" pitchFamily="34" charset="0"/>
              </a:rPr>
              <a:t>UW Lab School nested within College of Education building.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533F37"/>
                </a:solidFill>
                <a:ea typeface="Arial" panose="020B0604020202020204" pitchFamily="34" charset="0"/>
              </a:rPr>
              <a:t>Loss of faculty positions in high enrollment graduate programs.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533F37"/>
                </a:solidFill>
                <a:ea typeface="Arial" panose="020B0604020202020204" pitchFamily="34" charset="0"/>
              </a:rPr>
              <a:t>Lack of uniformity in student teaching observation instrumentation. Continuing funding to support the Trustees Education Initiative.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533F37"/>
                </a:solidFill>
                <a:ea typeface="Arial" panose="020B0604020202020204" pitchFamily="34" charset="0"/>
              </a:rPr>
              <a:t>Expanding student teaching placements statewide and future school-based work force design.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rgbClr val="533F37"/>
                </a:solidFill>
                <a:ea typeface="Arial" panose="020B0604020202020204" pitchFamily="34" charset="0"/>
              </a:rPr>
              <a:t>Support for distance education at UW – especially review of courses for ADA compliance issues.</a:t>
            </a:r>
          </a:p>
          <a:p>
            <a:pPr algn="ctr"/>
            <a:endParaRPr lang="ru-RU" sz="4800" dirty="0">
              <a:solidFill>
                <a:srgbClr val="533F3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4230" y="6488034"/>
            <a:ext cx="424543" cy="237600"/>
          </a:xfrm>
        </p:spPr>
        <p:txBody>
          <a:bodyPr/>
          <a:lstStyle/>
          <a:p>
            <a:fld id="{703DD54C-27DA-48A5-BD96-401D15A817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6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9772" y="1253165"/>
            <a:ext cx="11133734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Continuation of funding to support the Trustees Education Initiative.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Focus programs on distance delivered, “home-grown”, location-bound teacher education programming statewide.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Consider interdisciplinary graduate degree programs in mental health counseling services.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Strengthen focus on scientific literacy instruction and research in LRCC.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533F37"/>
              </a:solidFill>
              <a:ea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A21C1-9B0E-4D46-A353-CD6F00299CAD}"/>
              </a:ext>
            </a:extLst>
          </p:cNvPr>
          <p:cNvSpPr/>
          <p:nvPr/>
        </p:nvSpPr>
        <p:spPr>
          <a:xfrm>
            <a:off x="2371585" y="4014074"/>
            <a:ext cx="7835635" cy="98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41E771-6DF1-6A4F-AE4F-565A7F874055}"/>
              </a:ext>
            </a:extLst>
          </p:cNvPr>
          <p:cNvSpPr txBox="1">
            <a:spLocks/>
          </p:cNvSpPr>
          <p:nvPr/>
        </p:nvSpPr>
        <p:spPr>
          <a:xfrm>
            <a:off x="559772" y="548616"/>
            <a:ext cx="11133734" cy="1409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533F37"/>
                </a:solidFill>
              </a:rPr>
              <a:t>Opportunities</a:t>
            </a:r>
            <a:endParaRPr lang="ru-RU" sz="2800" dirty="0">
              <a:solidFill>
                <a:srgbClr val="533F3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4731A0-62E2-A843-AA6B-85E9D81CC9E8}"/>
              </a:ext>
            </a:extLst>
          </p:cNvPr>
          <p:cNvSpPr/>
          <p:nvPr/>
        </p:nvSpPr>
        <p:spPr>
          <a:xfrm>
            <a:off x="5353649" y="3244334"/>
            <a:ext cx="1484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533F37"/>
                </a:solidFill>
              </a:rPr>
              <a:t>Threats</a:t>
            </a:r>
            <a:endParaRPr lang="ru-RU" sz="2800" b="1" dirty="0">
              <a:solidFill>
                <a:srgbClr val="533F37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FC6426-B63F-1442-8B83-D63F888D104F}"/>
              </a:ext>
            </a:extLst>
          </p:cNvPr>
          <p:cNvSpPr/>
          <p:nvPr/>
        </p:nvSpPr>
        <p:spPr>
          <a:xfrm>
            <a:off x="630892" y="3765748"/>
            <a:ext cx="111337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Economic conditions nationally and in Wyoming.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Hiring too many adjuncts to teach due to loss of faculty lines in highly enrolled programs.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The economic necessity of supporting local community schools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Low interest in teaching as a profession.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/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93506" y="6449934"/>
            <a:ext cx="424543" cy="237600"/>
          </a:xfrm>
        </p:spPr>
        <p:txBody>
          <a:bodyPr/>
          <a:lstStyle/>
          <a:p>
            <a:fld id="{703DD54C-27DA-48A5-BD96-401D15A817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5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7A21C1-9B0E-4D46-A353-CD6F00299CAD}"/>
              </a:ext>
            </a:extLst>
          </p:cNvPr>
          <p:cNvSpPr/>
          <p:nvPr/>
        </p:nvSpPr>
        <p:spPr>
          <a:xfrm>
            <a:off x="2371585" y="4014074"/>
            <a:ext cx="7835635" cy="98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41E771-6DF1-6A4F-AE4F-565A7F874055}"/>
              </a:ext>
            </a:extLst>
          </p:cNvPr>
          <p:cNvSpPr txBox="1">
            <a:spLocks/>
          </p:cNvSpPr>
          <p:nvPr/>
        </p:nvSpPr>
        <p:spPr>
          <a:xfrm>
            <a:off x="538481" y="500484"/>
            <a:ext cx="11154641" cy="18413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533F37"/>
                </a:solidFill>
              </a:rPr>
              <a:t>College of Education</a:t>
            </a: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533F37"/>
                </a:solidFill>
              </a:rPr>
              <a:t>Enrollment Trends in Teacher Education</a:t>
            </a:r>
          </a:p>
          <a:p>
            <a:pPr algn="ctr">
              <a:lnSpc>
                <a:spcPct val="100000"/>
              </a:lnSpc>
            </a:pPr>
            <a:r>
              <a:rPr lang="en-US" sz="3200" dirty="0">
                <a:solidFill>
                  <a:srgbClr val="533F37"/>
                </a:solidFill>
              </a:rPr>
              <a:t>Year over Year 2018-2019</a:t>
            </a:r>
            <a:endParaRPr lang="ru-RU" sz="3200" dirty="0">
              <a:solidFill>
                <a:srgbClr val="533F3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2C990-7DB2-0141-BAD6-9D3ED1FD9E8F}"/>
              </a:ext>
            </a:extLst>
          </p:cNvPr>
          <p:cNvSpPr txBox="1"/>
          <p:nvPr/>
        </p:nvSpPr>
        <p:spPr>
          <a:xfrm>
            <a:off x="445819" y="2032874"/>
            <a:ext cx="1065868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r>
              <a:rPr lang="en-US" sz="2800" dirty="0"/>
              <a:t>	</a:t>
            </a:r>
            <a:r>
              <a:rPr lang="en-US" sz="2000" b="1" dirty="0">
                <a:solidFill>
                  <a:srgbClr val="533F37"/>
                </a:solidFill>
              </a:rPr>
              <a:t>Enrolled	Changed Major	Graduated Total	% Change</a:t>
            </a:r>
          </a:p>
          <a:p>
            <a:pPr lvl="1"/>
            <a:r>
              <a:rPr lang="en-US" sz="2000" b="1" dirty="0">
                <a:solidFill>
                  <a:srgbClr val="533F37"/>
                </a:solidFill>
              </a:rPr>
              <a:t>2108	   210		         43			 241			 </a:t>
            </a:r>
          </a:p>
          <a:p>
            <a:pPr lvl="1"/>
            <a:r>
              <a:rPr lang="en-US" sz="2000" b="1" dirty="0">
                <a:solidFill>
                  <a:srgbClr val="533F37"/>
                </a:solidFill>
              </a:rPr>
              <a:t>2019	   186		         57			  211		     	↓12%</a:t>
            </a:r>
          </a:p>
          <a:p>
            <a:pPr marL="342900" indent="-342900">
              <a:buAutoNum type="arabicPlain" startAt="2018"/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36896-9137-C74D-B0C5-A9A3C561E979}"/>
              </a:ext>
            </a:extLst>
          </p:cNvPr>
          <p:cNvSpPr txBox="1"/>
          <p:nvPr/>
        </p:nvSpPr>
        <p:spPr>
          <a:xfrm>
            <a:off x="538481" y="3273102"/>
            <a:ext cx="1104391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33F37"/>
                </a:solidFill>
              </a:rPr>
              <a:t>Bachelors Education Year Over Year (2018-2019)</a:t>
            </a:r>
          </a:p>
          <a:p>
            <a:endParaRPr lang="en-US" sz="2000" dirty="0">
              <a:solidFill>
                <a:srgbClr val="533F3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Elementary Education 		↓ 9%  	(N = 355)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Secondary Education 		↓ 4% 	(N = 197)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Agricultural Education 		↑ 20% 	(N = 37)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Technical Education 			↓ 67% 	(N =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Special Education w. El Ed* 			(N = 7)</a:t>
            </a:r>
          </a:p>
          <a:p>
            <a:endParaRPr lang="en-US" sz="2000" b="1" dirty="0">
              <a:solidFill>
                <a:srgbClr val="533F37"/>
              </a:solidFill>
            </a:endParaRPr>
          </a:p>
          <a:p>
            <a:r>
              <a:rPr lang="en-US" sz="2000" b="1" dirty="0">
                <a:solidFill>
                  <a:srgbClr val="533F37"/>
                </a:solidFill>
              </a:rPr>
              <a:t>Total Undergraduate Education Students Enrolled = 597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15388" y="6482600"/>
            <a:ext cx="424543" cy="237600"/>
          </a:xfrm>
        </p:spPr>
        <p:txBody>
          <a:bodyPr/>
          <a:lstStyle/>
          <a:p>
            <a:fld id="{703DD54C-27DA-48A5-BD96-401D15A817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7A21C1-9B0E-4D46-A353-CD6F00299CAD}"/>
              </a:ext>
            </a:extLst>
          </p:cNvPr>
          <p:cNvSpPr/>
          <p:nvPr/>
        </p:nvSpPr>
        <p:spPr>
          <a:xfrm>
            <a:off x="2371585" y="4014074"/>
            <a:ext cx="7835635" cy="98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41E771-6DF1-6A4F-AE4F-565A7F874055}"/>
              </a:ext>
            </a:extLst>
          </p:cNvPr>
          <p:cNvSpPr txBox="1">
            <a:spLocks/>
          </p:cNvSpPr>
          <p:nvPr/>
        </p:nvSpPr>
        <p:spPr>
          <a:xfrm>
            <a:off x="623513" y="84784"/>
            <a:ext cx="10758195" cy="43575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rgbClr val="533F37"/>
                </a:solidFill>
              </a:rPr>
              <a:t>Enrollment Trends, Cont.</a:t>
            </a:r>
            <a:endParaRPr lang="ru-RU" sz="2400" dirty="0">
              <a:solidFill>
                <a:srgbClr val="533F3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94C36-6347-7844-A95C-317B96CF9B29}"/>
              </a:ext>
            </a:extLst>
          </p:cNvPr>
          <p:cNvSpPr txBox="1"/>
          <p:nvPr/>
        </p:nvSpPr>
        <p:spPr>
          <a:xfrm>
            <a:off x="623513" y="605959"/>
            <a:ext cx="1100968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33F37"/>
                </a:solidFill>
              </a:rPr>
              <a:t>Masters Education Year Over Year (2018-2019)</a:t>
            </a:r>
            <a:endParaRPr lang="en-US" sz="2000" dirty="0">
              <a:solidFill>
                <a:srgbClr val="533F3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Higher Education Administration 		↑ 36% 	(N = 32)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Counselor Education 				↑ 16% 	(N = 59)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Curriculum and Instruction 			↓ 17% 	(N = 36)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ED ADM/ ED LDRS - 				↓ 20% 	(N = 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ITECH - 					↓ 50% 	(N =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Special Education - 				↓10% 	(N = 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33F37"/>
                </a:solidFill>
              </a:rPr>
              <a:t>Natural Science - 				↑ 16% 	(N = 11)</a:t>
            </a:r>
            <a:endParaRPr lang="en-US" sz="2000" b="1" dirty="0">
              <a:solidFill>
                <a:srgbClr val="533F37"/>
              </a:solidFill>
            </a:endParaRPr>
          </a:p>
          <a:p>
            <a:r>
              <a:rPr lang="en-US" sz="2000" b="1" dirty="0">
                <a:solidFill>
                  <a:srgbClr val="533F37"/>
                </a:solidFill>
              </a:rPr>
              <a:t>Total Masters Student Enrollment = 226</a:t>
            </a:r>
            <a:endParaRPr lang="en-US" dirty="0"/>
          </a:p>
          <a:p>
            <a:pPr algn="ctr"/>
            <a:endParaRPr lang="en-US" b="1" dirty="0">
              <a:solidFill>
                <a:srgbClr val="533F37"/>
              </a:solidFill>
            </a:endParaRPr>
          </a:p>
          <a:p>
            <a:pPr algn="ctr"/>
            <a:r>
              <a:rPr lang="en-US" b="1" dirty="0">
                <a:solidFill>
                  <a:srgbClr val="533F37"/>
                </a:solidFill>
              </a:rPr>
              <a:t>Doctoral Education Year Over Year (2018-2019)</a:t>
            </a:r>
          </a:p>
          <a:p>
            <a:endParaRPr lang="en-US" dirty="0">
              <a:solidFill>
                <a:srgbClr val="533F3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3F37"/>
                </a:solidFill>
              </a:rPr>
              <a:t>Higher Education Administration 			↑ 36% 	(N = 23)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3F37"/>
                </a:solidFill>
              </a:rPr>
              <a:t>Counselor Education 				↓ 25% 	(N = 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3F37"/>
                </a:solidFill>
              </a:rPr>
              <a:t>Curriculum and Instruction 			↓ 25% 	(N= 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3F37"/>
                </a:solidFill>
              </a:rPr>
              <a:t>Literacy Education – 				Flat 	(N = 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3F37"/>
                </a:solidFill>
              </a:rPr>
              <a:t>Mathematics Education - 			↑ 30% 	(N = 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3F37"/>
                </a:solidFill>
              </a:rPr>
              <a:t>ED ADM/ ED LDRS - 				↓ 13% 	(N = 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3F37"/>
                </a:solidFill>
              </a:rPr>
              <a:t>ITECH - 					↓ 20% 	(N = 8)</a:t>
            </a:r>
            <a:endParaRPr lang="en-US" b="1" dirty="0">
              <a:solidFill>
                <a:srgbClr val="533F37"/>
              </a:solidFill>
            </a:endParaRPr>
          </a:p>
          <a:p>
            <a:r>
              <a:rPr lang="en-US" b="1" dirty="0">
                <a:solidFill>
                  <a:srgbClr val="533F37"/>
                </a:solidFill>
              </a:rPr>
              <a:t>Total Doctoral Student Enrollment = 127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33200" y="6440409"/>
            <a:ext cx="424543" cy="237600"/>
          </a:xfrm>
        </p:spPr>
        <p:txBody>
          <a:bodyPr/>
          <a:lstStyle/>
          <a:p>
            <a:fld id="{703DD54C-27DA-48A5-BD96-401D15A817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6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7A21C1-9B0E-4D46-A353-CD6F00299CAD}"/>
              </a:ext>
            </a:extLst>
          </p:cNvPr>
          <p:cNvSpPr/>
          <p:nvPr/>
        </p:nvSpPr>
        <p:spPr>
          <a:xfrm>
            <a:off x="2371585" y="4014074"/>
            <a:ext cx="7835635" cy="98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41E771-6DF1-6A4F-AE4F-565A7F874055}"/>
              </a:ext>
            </a:extLst>
          </p:cNvPr>
          <p:cNvSpPr txBox="1">
            <a:spLocks/>
          </p:cNvSpPr>
          <p:nvPr/>
        </p:nvSpPr>
        <p:spPr>
          <a:xfrm>
            <a:off x="529133" y="945570"/>
            <a:ext cx="11133734" cy="1409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200" dirty="0">
                <a:solidFill>
                  <a:srgbClr val="533F37"/>
                </a:solidFill>
              </a:rPr>
              <a:t>College of Education Faculty</a:t>
            </a:r>
          </a:p>
        </p:txBody>
      </p:sp>
      <p:pic>
        <p:nvPicPr>
          <p:cNvPr id="5" name="Picture Placeholder 27">
            <a:extLst>
              <a:ext uri="{FF2B5EF4-FFF2-40B4-BE49-F238E27FC236}">
                <a16:creationId xmlns:a16="http://schemas.microsoft.com/office/drawing/2014/main" id="{65D95954-DD89-8C44-8B3B-2471C828FD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6701" y="2760123"/>
            <a:ext cx="2088510" cy="208851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2122F3-BEB3-CE46-9DEA-D7A69639BA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7" y="3354441"/>
            <a:ext cx="2077717" cy="6298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514BF1-DBCE-5B4B-B10D-08DD03B64384}"/>
              </a:ext>
            </a:extLst>
          </p:cNvPr>
          <p:cNvSpPr/>
          <p:nvPr/>
        </p:nvSpPr>
        <p:spPr>
          <a:xfrm>
            <a:off x="605091" y="4000254"/>
            <a:ext cx="2200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>
                <a:solidFill>
                  <a:srgbClr val="492F24"/>
                </a:solidFill>
                <a:latin typeface="Arial Black" panose="020B0604020202020204" pitchFamily="34" charset="0"/>
              </a:rPr>
              <a:t>COLLEGE OF EDUCATION</a:t>
            </a:r>
            <a:endParaRPr lang="en-US" b="1" i="0" u="none" strike="noStrike" cap="all" dirty="0">
              <a:solidFill>
                <a:srgbClr val="492F24"/>
              </a:solidFill>
              <a:effectLst/>
              <a:latin typeface="Arial Black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E93469-A46B-3B4A-A938-5D67BB25F6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7" y="2577567"/>
            <a:ext cx="2077717" cy="7742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59FE57-E159-AD4F-8AA4-32D9CE591E70}"/>
              </a:ext>
            </a:extLst>
          </p:cNvPr>
          <p:cNvSpPr txBox="1"/>
          <p:nvPr/>
        </p:nvSpPr>
        <p:spPr>
          <a:xfrm>
            <a:off x="2787678" y="2443259"/>
            <a:ext cx="70002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533F37"/>
                </a:solidFill>
              </a:rPr>
              <a:t>Number of FTE Faculty = 54 FTE</a:t>
            </a:r>
          </a:p>
          <a:p>
            <a:pPr algn="ctr"/>
            <a:r>
              <a:rPr lang="en-US" sz="3200" b="1" dirty="0">
                <a:solidFill>
                  <a:srgbClr val="533F37"/>
                </a:solidFill>
              </a:rPr>
              <a:t>Number of FTE Staff = 21</a:t>
            </a:r>
          </a:p>
          <a:p>
            <a:pPr algn="ctr"/>
            <a:r>
              <a:rPr lang="en-US" sz="3200" b="1" dirty="0">
                <a:solidFill>
                  <a:srgbClr val="533F37"/>
                </a:solidFill>
              </a:rPr>
              <a:t>Number of  TEI Staff = 2</a:t>
            </a:r>
          </a:p>
          <a:p>
            <a:pPr algn="ctr"/>
            <a:r>
              <a:rPr lang="en-US" sz="3200" b="1" dirty="0">
                <a:solidFill>
                  <a:srgbClr val="533F37"/>
                </a:solidFill>
              </a:rPr>
              <a:t>Number of TEI PT Staff =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93161" y="6497559"/>
            <a:ext cx="424543" cy="237600"/>
          </a:xfrm>
        </p:spPr>
        <p:txBody>
          <a:bodyPr/>
          <a:lstStyle/>
          <a:p>
            <a:fld id="{703DD54C-27DA-48A5-BD96-401D15A8176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5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7A21C1-9B0E-4D46-A353-CD6F00299CAD}"/>
              </a:ext>
            </a:extLst>
          </p:cNvPr>
          <p:cNvSpPr/>
          <p:nvPr/>
        </p:nvSpPr>
        <p:spPr>
          <a:xfrm>
            <a:off x="2371585" y="4014074"/>
            <a:ext cx="7835635" cy="98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41E771-6DF1-6A4F-AE4F-565A7F874055}"/>
              </a:ext>
            </a:extLst>
          </p:cNvPr>
          <p:cNvSpPr txBox="1">
            <a:spLocks/>
          </p:cNvSpPr>
          <p:nvPr/>
        </p:nvSpPr>
        <p:spPr>
          <a:xfrm>
            <a:off x="529133" y="945570"/>
            <a:ext cx="11133734" cy="140909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200" dirty="0">
                <a:solidFill>
                  <a:srgbClr val="533F37"/>
                </a:solidFill>
              </a:rPr>
              <a:t>College of Education Space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14382F-0E68-7E42-993E-3E34219B7FF3}"/>
              </a:ext>
            </a:extLst>
          </p:cNvPr>
          <p:cNvSpPr txBox="1"/>
          <p:nvPr/>
        </p:nvSpPr>
        <p:spPr>
          <a:xfrm>
            <a:off x="848636" y="1908569"/>
            <a:ext cx="108142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33F37"/>
                </a:solidFill>
              </a:rPr>
              <a:t>% Education Annex classroom usage by Education &amp; UW Courses</a:t>
            </a:r>
          </a:p>
          <a:p>
            <a:pPr algn="ctr"/>
            <a:r>
              <a:rPr lang="en-US" sz="2400" b="1" dirty="0">
                <a:solidFill>
                  <a:srgbClr val="533F37"/>
                </a:solidFill>
              </a:rPr>
              <a:t>63%*</a:t>
            </a:r>
          </a:p>
          <a:p>
            <a:pPr algn="ctr"/>
            <a:r>
              <a:rPr lang="en-US" sz="2400" b="1" dirty="0">
                <a:solidFill>
                  <a:srgbClr val="533F37"/>
                </a:solidFill>
              </a:rPr>
              <a:t>% Education Building classrooms usage by Education and UW Courses</a:t>
            </a:r>
          </a:p>
          <a:p>
            <a:pPr algn="ctr"/>
            <a:r>
              <a:rPr lang="en-US" sz="2400" b="1" dirty="0">
                <a:solidFill>
                  <a:srgbClr val="533F37"/>
                </a:solidFill>
              </a:rPr>
              <a:t>38%</a:t>
            </a:r>
          </a:p>
          <a:p>
            <a:pPr algn="ctr"/>
            <a:endParaRPr lang="en-US" sz="2400" b="1" dirty="0">
              <a:solidFill>
                <a:srgbClr val="533F37"/>
              </a:solidFill>
            </a:endParaRPr>
          </a:p>
          <a:p>
            <a:pPr algn="ctr"/>
            <a:r>
              <a:rPr lang="en-US" sz="2400" b="1" dirty="0">
                <a:solidFill>
                  <a:srgbClr val="533F37"/>
                </a:solidFill>
              </a:rPr>
              <a:t>Education and </a:t>
            </a:r>
            <a:r>
              <a:rPr lang="en-US" sz="2400" b="1" dirty="0" err="1">
                <a:solidFill>
                  <a:srgbClr val="533F37"/>
                </a:solidFill>
              </a:rPr>
              <a:t>McWhinnie</a:t>
            </a:r>
            <a:r>
              <a:rPr lang="en-US" sz="2400" b="1" dirty="0">
                <a:solidFill>
                  <a:srgbClr val="533F37"/>
                </a:solidFill>
              </a:rPr>
              <a:t> Hall Office Space Utilization</a:t>
            </a:r>
          </a:p>
          <a:p>
            <a:pPr algn="ctr"/>
            <a:endParaRPr lang="en-US" sz="2400" b="1" dirty="0">
              <a:solidFill>
                <a:srgbClr val="533F3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33F37"/>
                </a:solidFill>
              </a:rPr>
              <a:t>Total Office Spaces = </a:t>
            </a:r>
            <a:r>
              <a:rPr lang="en-US" sz="2400" b="1" dirty="0">
                <a:solidFill>
                  <a:srgbClr val="FF0000"/>
                </a:solidFill>
              </a:rPr>
              <a:t>103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33F37"/>
                </a:solidFill>
              </a:rPr>
              <a:t>Total Office Spaces Occupied Fall 2020 = </a:t>
            </a:r>
            <a:r>
              <a:rPr lang="en-US" sz="2400" b="1" dirty="0">
                <a:solidFill>
                  <a:srgbClr val="FF0000"/>
                </a:solidFill>
              </a:rPr>
              <a:t>101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533F37"/>
                </a:solidFill>
              </a:rPr>
              <a:t>Total Office Spaces Unoccupied = </a:t>
            </a: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533F37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To be assigned to adjuncts</a:t>
            </a:r>
            <a:r>
              <a:rPr lang="en-US" b="1" dirty="0">
                <a:solidFill>
                  <a:srgbClr val="533F37"/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rgbClr val="533F37"/>
                </a:solidFill>
              </a:rPr>
              <a:t>* </a:t>
            </a:r>
            <a:r>
              <a:rPr lang="en-US" sz="900" dirty="0">
                <a:solidFill>
                  <a:srgbClr val="533F37"/>
                </a:solidFill>
              </a:rPr>
              <a:t>Highest average usage of any UW classroom facility – Sasaki Master Planning Group</a:t>
            </a:r>
          </a:p>
          <a:p>
            <a:pPr algn="ctr"/>
            <a:endParaRPr lang="en-US" sz="5400" b="1" dirty="0">
              <a:solidFill>
                <a:srgbClr val="533F37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67457" y="6449934"/>
            <a:ext cx="424543" cy="237600"/>
          </a:xfrm>
        </p:spPr>
        <p:txBody>
          <a:bodyPr/>
          <a:lstStyle/>
          <a:p>
            <a:fld id="{703DD54C-27DA-48A5-BD96-401D15A817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9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E69F85-24AF-8E4E-8290-344419895827}"/>
              </a:ext>
            </a:extLst>
          </p:cNvPr>
          <p:cNvSpPr/>
          <p:nvPr/>
        </p:nvSpPr>
        <p:spPr>
          <a:xfrm>
            <a:off x="6828608" y="2275840"/>
            <a:ext cx="4784272" cy="4124206"/>
          </a:xfrm>
          <a:prstGeom prst="rect">
            <a:avLst/>
          </a:prstGeom>
          <a:solidFill>
            <a:schemeClr val="accent4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C0F948-359C-574F-BF74-9F6B12D89693}"/>
              </a:ext>
            </a:extLst>
          </p:cNvPr>
          <p:cNvSpPr/>
          <p:nvPr/>
        </p:nvSpPr>
        <p:spPr>
          <a:xfrm>
            <a:off x="5277563" y="523886"/>
            <a:ext cx="1753157" cy="1600355"/>
          </a:xfrm>
          <a:prstGeom prst="rect">
            <a:avLst/>
          </a:prstGeom>
          <a:solidFill>
            <a:srgbClr val="533F37"/>
          </a:solidFill>
          <a:ln w="7239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933" y="655593"/>
            <a:ext cx="5363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dirty="0">
                <a:solidFill>
                  <a:schemeClr val="accent2"/>
                </a:solidFill>
                <a:latin typeface="Lato Light"/>
                <a:ea typeface="Arial" panose="020B0604020202020204" pitchFamily="34" charset="0"/>
              </a:rPr>
              <a:t>			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066F1-3FAD-8E40-9333-1B86A0EBFA7A}"/>
              </a:ext>
            </a:extLst>
          </p:cNvPr>
          <p:cNvSpPr txBox="1"/>
          <p:nvPr/>
        </p:nvSpPr>
        <p:spPr>
          <a:xfrm>
            <a:off x="501931" y="2249951"/>
            <a:ext cx="6326677" cy="412420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EC528"/>
                </a:solidFill>
              </a:rPr>
              <a:t>PARTNERSHIP</a:t>
            </a:r>
          </a:p>
          <a:p>
            <a:pPr algn="ctr"/>
            <a:r>
              <a:rPr lang="en-US" dirty="0">
                <a:solidFill>
                  <a:srgbClr val="533F37"/>
                </a:solidFill>
              </a:rPr>
              <a:t>The Trustees Education Initiative ® (TEI) engages in a partnership with the UW College of Education to create and sustain </a:t>
            </a:r>
            <a:r>
              <a:rPr lang="en-US" b="1" dirty="0">
                <a:solidFill>
                  <a:srgbClr val="533F37"/>
                </a:solidFill>
              </a:rPr>
              <a:t>preeminent </a:t>
            </a:r>
            <a:r>
              <a:rPr lang="en-US" dirty="0">
                <a:solidFill>
                  <a:srgbClr val="533F37"/>
                </a:solidFill>
              </a:rPr>
              <a:t>educator preparation programs.  All TEI innovations and the UW-E4® Educator Preparation Model </a:t>
            </a:r>
            <a:r>
              <a:rPr lang="en-US" b="1" u="sng" dirty="0">
                <a:solidFill>
                  <a:srgbClr val="533F37"/>
                </a:solidFill>
              </a:rPr>
              <a:t>must</a:t>
            </a:r>
            <a:r>
              <a:rPr lang="en-US" dirty="0">
                <a:solidFill>
                  <a:srgbClr val="533F37"/>
                </a:solidFill>
              </a:rPr>
              <a:t>:</a:t>
            </a:r>
          </a:p>
          <a:p>
            <a:pPr algn="ctr"/>
            <a:endParaRPr lang="en-US" dirty="0">
              <a:solidFill>
                <a:srgbClr val="533F37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</a:rPr>
              <a:t>Integrate</a:t>
            </a:r>
            <a:r>
              <a:rPr lang="en-US" dirty="0">
                <a:solidFill>
                  <a:srgbClr val="533F37"/>
                </a:solidFill>
              </a:rPr>
              <a:t> seamlessly into the College’s programs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533F37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3F37"/>
                </a:solidFill>
              </a:rPr>
              <a:t> </a:t>
            </a:r>
            <a:r>
              <a:rPr lang="en-US" b="1" dirty="0">
                <a:solidFill>
                  <a:srgbClr val="533F37"/>
                </a:solidFill>
              </a:rPr>
              <a:t>Scale</a:t>
            </a:r>
            <a:r>
              <a:rPr lang="en-US" dirty="0">
                <a:solidFill>
                  <a:srgbClr val="533F37"/>
                </a:solidFill>
              </a:rPr>
              <a:t> to the size and scope of the College’s programs</a:t>
            </a:r>
          </a:p>
          <a:p>
            <a:pPr algn="ctr"/>
            <a:endParaRPr lang="en-US" dirty="0">
              <a:solidFill>
                <a:srgbClr val="533F37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33F37"/>
                </a:solidFill>
              </a:rPr>
              <a:t>Be</a:t>
            </a:r>
            <a:r>
              <a:rPr lang="en-US" b="1" dirty="0">
                <a:solidFill>
                  <a:srgbClr val="533F37"/>
                </a:solidFill>
              </a:rPr>
              <a:t> Sustainable</a:t>
            </a:r>
            <a:r>
              <a:rPr lang="en-US" dirty="0">
                <a:solidFill>
                  <a:srgbClr val="533F37"/>
                </a:solidFill>
              </a:rPr>
              <a:t> in terms of resource demands for supporting the College’s programs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solidFill>
                <a:srgbClr val="533F37"/>
              </a:solidFill>
            </a:endParaRPr>
          </a:p>
        </p:txBody>
      </p:sp>
      <p:pic>
        <p:nvPicPr>
          <p:cNvPr id="12" name="Picture Placeholder 27">
            <a:extLst>
              <a:ext uri="{FF2B5EF4-FFF2-40B4-BE49-F238E27FC236}">
                <a16:creationId xmlns:a16="http://schemas.microsoft.com/office/drawing/2014/main" id="{8CA60916-D345-CE43-8818-330FF581F1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9674" y="649596"/>
            <a:ext cx="1348934" cy="1348934"/>
          </a:xfrm>
          <a:prstGeom prst="ellipse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C48285-EBA3-E944-B44A-5A8BA2AC2434}"/>
              </a:ext>
            </a:extLst>
          </p:cNvPr>
          <p:cNvSpPr/>
          <p:nvPr/>
        </p:nvSpPr>
        <p:spPr>
          <a:xfrm>
            <a:off x="6887379" y="2962970"/>
            <a:ext cx="4725501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Fundamentally changing educator preparation in Wyoming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Built on evidence and guided by results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Designed to positively affect PK-12 student achievement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Addresses educator shortages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533F37"/>
                </a:solidFill>
                <a:ea typeface="Arial" panose="020B0604020202020204" pitchFamily="34" charset="0"/>
              </a:rPr>
              <a:t>Enriches UW student clinical experiences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+mj-lt"/>
              <a:ea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4319B0-442E-BF47-9F9C-F82481A80881}"/>
              </a:ext>
            </a:extLst>
          </p:cNvPr>
          <p:cNvSpPr/>
          <p:nvPr/>
        </p:nvSpPr>
        <p:spPr>
          <a:xfrm>
            <a:off x="8213954" y="2275840"/>
            <a:ext cx="1534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533F37"/>
                </a:solidFill>
              </a:rPr>
              <a:t>IMPACT</a:t>
            </a:r>
            <a:endParaRPr lang="ru-RU" sz="2800" b="1" dirty="0">
              <a:solidFill>
                <a:srgbClr val="533F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80084" y="6432845"/>
            <a:ext cx="424543" cy="237600"/>
          </a:xfrm>
        </p:spPr>
        <p:txBody>
          <a:bodyPr/>
          <a:lstStyle/>
          <a:p>
            <a:fld id="{703DD54C-27DA-48A5-BD96-401D15A8176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8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313650"/>
      </a:dk1>
      <a:lt1>
        <a:srgbClr val="29ABE2"/>
      </a:lt1>
      <a:dk2>
        <a:srgbClr val="4C1959"/>
      </a:dk2>
      <a:lt2>
        <a:srgbClr val="1B1464"/>
      </a:lt2>
      <a:accent1>
        <a:srgbClr val="8E64AE"/>
      </a:accent1>
      <a:accent2>
        <a:srgbClr val="000000"/>
      </a:accent2>
      <a:accent3>
        <a:srgbClr val="9E005D"/>
      </a:accent3>
      <a:accent4>
        <a:srgbClr val="FFFFFF"/>
      </a:accent4>
      <a:accent5>
        <a:srgbClr val="6DC4EB"/>
      </a:accent5>
      <a:accent6>
        <a:srgbClr val="662D91"/>
      </a:accent6>
      <a:hlink>
        <a:srgbClr val="4C1959"/>
      </a:hlink>
      <a:folHlink>
        <a:srgbClr val="4C1959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F6CA1"/>
        </a:solidFill>
        <a:ln w="72390">
          <a:solidFill>
            <a:schemeClr val="accent4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story_Timeline_04_MO - v2" id="{0F1F6C48-B0BC-41F9-A6D7-4B05CFA9DEC8}" vid="{ECEDC10B-F7F5-4BB3-92C3-10F525CAEA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24AD08B675544BFB4D43D047962BD" ma:contentTypeVersion="7" ma:contentTypeDescription="Create a new document." ma:contentTypeScope="" ma:versionID="4e9de40ddbac612c8a386faac6fe54b6">
  <xsd:schema xmlns:xsd="http://www.w3.org/2001/XMLSchema" xmlns:xs="http://www.w3.org/2001/XMLSchema" xmlns:p="http://schemas.microsoft.com/office/2006/metadata/properties" xmlns:ns3="27e6846d-0e71-4bd6-b025-5c6bdea17359" xmlns:ns4="2c9ec9cf-eb3f-4c07-847d-e2c8dceea867" targetNamespace="http://schemas.microsoft.com/office/2006/metadata/properties" ma:root="true" ma:fieldsID="9b320a782e0ebd457d32b4c4679d6cb6" ns3:_="" ns4:_="">
    <xsd:import namespace="27e6846d-0e71-4bd6-b025-5c6bdea17359"/>
    <xsd:import namespace="2c9ec9cf-eb3f-4c07-847d-e2c8dceea86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6846d-0e71-4bd6-b025-5c6bdea173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ec9cf-eb3f-4c07-847d-e2c8dceea86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402908-31E8-4427-8D58-9F6650465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54295-23B6-4ABA-AD8F-FA83B00E1325}">
  <ds:schemaRefs>
    <ds:schemaRef ds:uri="http://www.w3.org/XML/1998/namespace"/>
    <ds:schemaRef ds:uri="27e6846d-0e71-4bd6-b025-5c6bdea17359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2c9ec9cf-eb3f-4c07-847d-e2c8dceea86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257D4B4-0717-46F6-AF14-347FEE81A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e6846d-0e71-4bd6-b025-5c6bdea17359"/>
    <ds:schemaRef ds:uri="2c9ec9cf-eb3f-4c07-847d-e2c8dceea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Gradient history timeline </Template>
  <TotalTime>0</TotalTime>
  <Words>1058</Words>
  <Application>Microsoft Office PowerPoint</Application>
  <PresentationFormat>Widescreen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Century Gothic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2020-05-05T17:46:29Z</cp:lastPrinted>
  <dcterms:created xsi:type="dcterms:W3CDTF">2019-03-29T17:34:22Z</dcterms:created>
  <dcterms:modified xsi:type="dcterms:W3CDTF">2020-05-07T03:55:23Z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0x0101000A024AD08B675544BFB4D43D047962BD</vt:lpwstr>
  </property>
</Properties>
</file>