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0"/>
  </p:notesMasterIdLst>
  <p:sldIdLst>
    <p:sldId id="281" r:id="rId5"/>
    <p:sldId id="279" r:id="rId6"/>
    <p:sldId id="280" r:id="rId7"/>
    <p:sldId id="282" r:id="rId8"/>
    <p:sldId id="29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9222B2-E392-4EAA-86A6-D6E96E32BFEF}" v="4" dt="2020-12-15T16:39:50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fa376baaa31ace8/Desktop/Well-Being%20Committee/Confidential/WellBeing%20Track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Presenting Concerns</a:t>
            </a:r>
          </a:p>
        </c:rich>
      </c:tx>
      <c:layout>
        <c:manualLayout>
          <c:xMode val="edge"/>
          <c:yMode val="edge"/>
          <c:x val="0.18166189111747899"/>
          <c:y val="4.1821852082366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6739465589724E-2"/>
          <c:y val="0.182019058430546"/>
          <c:w val="0.93888888888888899"/>
          <c:h val="0.39908829104695298"/>
        </c:manualLayout>
      </c:layout>
      <c:pie3DChart>
        <c:varyColors val="1"/>
        <c:ser>
          <c:idx val="0"/>
          <c:order val="0"/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97F-49E0-A3F9-5B4F47CD356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97F-49E0-A3F9-5B4F47CD356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97F-49E0-A3F9-5B4F47CD356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97F-49E0-A3F9-5B4F47CD356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97F-49E0-A3F9-5B4F47CD356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397F-49E0-A3F9-5B4F47CD356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397F-49E0-A3F9-5B4F47CD35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'[WellBeing Tracking.xlsx]Fall 2020'!$A$24:$A$30</c:f>
              <c:strCache>
                <c:ptCount val="7"/>
                <c:pt idx="0">
                  <c:v>Stress/External</c:v>
                </c:pt>
                <c:pt idx="1">
                  <c:v>Developmental/Relationships </c:v>
                </c:pt>
                <c:pt idx="2">
                  <c:v>MH DX; Anxiety, Depression</c:v>
                </c:pt>
                <c:pt idx="3">
                  <c:v>Trauma; PTSD, Acute Stress</c:v>
                </c:pt>
                <c:pt idx="4">
                  <c:v>Safety; NSSI, SA, SI</c:v>
                </c:pt>
                <c:pt idx="5">
                  <c:v>COC</c:v>
                </c:pt>
                <c:pt idx="6">
                  <c:v>Substance Use Concerns </c:v>
                </c:pt>
              </c:strCache>
            </c:strRef>
          </c:cat>
          <c:val>
            <c:numRef>
              <c:f>'[WellBeing Tracking.xlsx]Fall 2020'!$F$24:$F$30</c:f>
              <c:numCache>
                <c:formatCode>General</c:formatCode>
                <c:ptCount val="7"/>
                <c:pt idx="0">
                  <c:v>123</c:v>
                </c:pt>
                <c:pt idx="1">
                  <c:v>99</c:v>
                </c:pt>
                <c:pt idx="2">
                  <c:v>57</c:v>
                </c:pt>
                <c:pt idx="3">
                  <c:v>32</c:v>
                </c:pt>
                <c:pt idx="4">
                  <c:v>25</c:v>
                </c:pt>
                <c:pt idx="5">
                  <c:v>0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97F-49E0-A3F9-5B4F47CD356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093013338763996E-2"/>
          <c:y val="0.65798245807509403"/>
          <c:w val="0.86581381118059098"/>
          <c:h val="0.319608578339471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847EA-9081-43A3-8211-C31C722014ED}" type="datetimeFigureOut">
              <a:rPr lang="en-US" smtClean="0"/>
              <a:t>12/17/20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27234-4CCC-4D44-8574-686ADA7EE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7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25E670C-5F98-4961-8C9F-57D63CE84659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1C99-057F-4FBD-845B-32D673B4DEBB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F435-97A5-4A26-BB2D-43B7BA0D4E2A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3E38-C98F-4111-98A9-83F0DADA77A7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329F-C0AA-4519-8CC8-15655E3CE069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A885-74DC-4CF2-AAB3-12F04A474BD0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394-30EA-4FB8-A570-E6FD01E18BD5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E6B1-64AF-47FF-84F1-CFD070D0246D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2265-CF42-467A-9B40-C103C58E7FA9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5DE5-E34F-4568-A4F3-414B5E687484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9F7F-0577-44B4-BD0A-504FDE45910F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531DE-2204-4420-8EDD-B13AF617CD81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0B7-12B4-44C4-B128-45E241C8D123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EFDD-B123-4C25-A5BF-FEAEE2F07A3F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0D3C-0497-4FC6-8D6D-9AF5EE895CF1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22B1-F1F7-463E-B949-0AC9E3253AA7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C5D6-5912-49F2-84D6-8E719EAC93E6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B753C87-E0CE-4BBA-8ADC-04D27885436A}" type="datetime1">
              <a:rPr lang="en-US" smtClean="0"/>
              <a:t>12/17/20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Student-Athlete        Well-Being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64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lose 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243CDD5-F82E-454F-8486-578A477A8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88"/>
            <a:ext cx="11227442" cy="5883295"/>
          </a:xfrm>
          <a:prstGeom prst="rect">
            <a:avLst/>
          </a:prstGeom>
          <a:blipFill dpi="0" rotWithShape="1">
            <a:blip r:embed="rId4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25408EF-EA7D-413B-B27F-B1FCD06FA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262626"/>
                </a:solidFill>
              </a:rPr>
              <a:t>Student- Athlete Well-Being - UWYO</a:t>
            </a:r>
            <a:br>
              <a:rPr lang="en-US" dirty="0"/>
            </a:br>
            <a:r>
              <a:rPr lang="en-US" dirty="0"/>
              <a:t>Programming &amp; Response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8C14DAD-9B93-4225-B89C-5D0B5BD3A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CA11A81-0344-4F96-8A6F-BBBB25E6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8288" y="3128956"/>
            <a:ext cx="12234672" cy="658368"/>
            <a:chOff x="-18288" y="3128956"/>
            <a:chExt cx="12234672" cy="658368"/>
          </a:xfrm>
        </p:grpSpPr>
        <p:sp>
          <p:nvSpPr>
            <p:cNvPr id="63" name="Rounded Rectangle 22">
              <a:extLst>
                <a:ext uri="{FF2B5EF4-FFF2-40B4-BE49-F238E27FC236}">
                  <a16:creationId xmlns:a16="http://schemas.microsoft.com/office/drawing/2014/main" id="{AD8DC422-CE88-4B6D-8A13-70E10AD98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D55CCD7-8FE9-47DC-B8F9-5C25DA7A78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>
          <p:nvSpPr>
            <p:cNvPr id="65" name="Rounded Rectangle 24">
              <a:extLst>
                <a:ext uri="{FF2B5EF4-FFF2-40B4-BE49-F238E27FC236}">
                  <a16:creationId xmlns:a16="http://schemas.microsoft.com/office/drawing/2014/main" id="{B1D46D73-0ACA-4770-9E9F-D36420B9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E2AA42B-5DF9-462B-9D27-B7E8C0B6B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24476-5B53-42EF-A9D5-BE0B301D3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Offerings: individual &amp; group therapy, well-being classes, workshops, team building, crisis intervention, safety planning, screenings, assessments, training.</a:t>
            </a:r>
          </a:p>
          <a:p>
            <a:r>
              <a:rPr lang="en-US" dirty="0"/>
              <a:t>Continuum of Care: </a:t>
            </a:r>
          </a:p>
          <a:p>
            <a:pPr lvl="1"/>
            <a:r>
              <a:rPr lang="en-US" dirty="0"/>
              <a:t>UWYO Courses, well-being/E7220 semester offerings, pandemic specific sessions</a:t>
            </a:r>
          </a:p>
          <a:p>
            <a:pPr lvl="1"/>
            <a:r>
              <a:rPr lang="en-US" dirty="0"/>
              <a:t>Team building, well-being team sessions, relational problem solving</a:t>
            </a:r>
          </a:p>
          <a:p>
            <a:pPr lvl="1"/>
            <a:r>
              <a:rPr lang="en-US" dirty="0"/>
              <a:t>Short-term, solution-focused, single-session therapy</a:t>
            </a:r>
          </a:p>
          <a:p>
            <a:pPr lvl="1"/>
            <a:r>
              <a:rPr lang="en-US" dirty="0"/>
              <a:t>Treatment plan focused individual care; diagnosis driven well-being plans</a:t>
            </a:r>
          </a:p>
        </p:txBody>
      </p:sp>
    </p:spTree>
    <p:extLst>
      <p:ext uri="{BB962C8B-B14F-4D97-AF65-F5344CB8AC3E}">
        <p14:creationId xmlns:p14="http://schemas.microsoft.com/office/powerpoint/2010/main" val="463032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lose 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</a:blip>
          <a:srcRect t="8558" b="7173"/>
          <a:stretch/>
        </p:blipFill>
        <p:spPr>
          <a:xfrm>
            <a:off x="-18288" y="8740"/>
            <a:ext cx="12191980" cy="6857990"/>
          </a:xfrm>
          <a:prstGeom prst="rect">
            <a:avLst/>
          </a:prstGeom>
        </p:spPr>
      </p:pic>
      <p:sp>
        <p:nvSpPr>
          <p:cNvPr id="33" name="Rectangle 18">
            <a:extLst>
              <a:ext uri="{FF2B5EF4-FFF2-40B4-BE49-F238E27FC236}">
                <a16:creationId xmlns:a16="http://schemas.microsoft.com/office/drawing/2014/main" id="{B0393412-BB8B-4EC9-A88D-93917FA47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88"/>
            <a:ext cx="11227442" cy="5883295"/>
          </a:xfrm>
          <a:prstGeom prst="rect">
            <a:avLst/>
          </a:prstGeom>
          <a:blipFill dpi="0" rotWithShape="1">
            <a:blip r:embed="rId4">
              <a:alphaModFix amt="88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4" name="Rectangle 20">
            <a:extLst>
              <a:ext uri="{FF2B5EF4-FFF2-40B4-BE49-F238E27FC236}">
                <a16:creationId xmlns:a16="http://schemas.microsoft.com/office/drawing/2014/main" id="{68AB7DB4-4BE9-465B-8843-8073715FF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Data &amp; Trends</a:t>
            </a:r>
            <a:br>
              <a:rPr lang="en-US" dirty="0"/>
            </a:br>
            <a:r>
              <a:rPr lang="en-US" dirty="0"/>
              <a:t>2020</a:t>
            </a:r>
          </a:p>
        </p:txBody>
      </p:sp>
      <p:cxnSp>
        <p:nvCxnSpPr>
          <p:cNvPr id="35" name="Straight Connector 22">
            <a:extLst>
              <a:ext uri="{FF2B5EF4-FFF2-40B4-BE49-F238E27FC236}">
                <a16:creationId xmlns:a16="http://schemas.microsoft.com/office/drawing/2014/main" id="{AFC431BA-A96A-492C-A2FA-F9F701E38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24">
            <a:extLst>
              <a:ext uri="{FF2B5EF4-FFF2-40B4-BE49-F238E27FC236}">
                <a16:creationId xmlns:a16="http://schemas.microsoft.com/office/drawing/2014/main" id="{79E73055-8C3E-4C1D-88EA-3D22039CD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8288" y="3128956"/>
            <a:ext cx="12234672" cy="658368"/>
            <a:chOff x="-18288" y="3128956"/>
            <a:chExt cx="12234672" cy="658368"/>
          </a:xfrm>
        </p:grpSpPr>
        <p:sp>
          <p:nvSpPr>
            <p:cNvPr id="26" name="Rounded Rectangle 30">
              <a:extLst>
                <a:ext uri="{FF2B5EF4-FFF2-40B4-BE49-F238E27FC236}">
                  <a16:creationId xmlns:a16="http://schemas.microsoft.com/office/drawing/2014/main" id="{FF9A1137-08E4-442C-9270-0F23E380D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7" name="Picture 26">
              <a:extLst>
                <a:ext uri="{FF2B5EF4-FFF2-40B4-BE49-F238E27FC236}">
                  <a16:creationId xmlns:a16="http://schemas.microsoft.com/office/drawing/2014/main" id="{6A4AC3F5-7F5F-4B49-835E-36CBE45D3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>
          <p:nvSpPr>
            <p:cNvPr id="38" name="Rounded Rectangle 32">
              <a:extLst>
                <a:ext uri="{FF2B5EF4-FFF2-40B4-BE49-F238E27FC236}">
                  <a16:creationId xmlns:a16="http://schemas.microsoft.com/office/drawing/2014/main" id="{C79DCCFA-B647-41F3-8C57-D19A61760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C7401E9-AF65-4A82-8FB1-401302CD5A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graphicFrame>
        <p:nvGraphicFramePr>
          <p:cNvPr id="32" name="Content Placeholder 31">
            <a:extLst>
              <a:ext uri="{FF2B5EF4-FFF2-40B4-BE49-F238E27FC236}">
                <a16:creationId xmlns:a16="http://schemas.microsoft.com/office/drawing/2014/main" id="{4B10058A-4317-487E-B621-BE63ACB7EC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7716938"/>
              </p:ext>
            </p:extLst>
          </p:nvPr>
        </p:nvGraphicFramePr>
        <p:xfrm>
          <a:off x="7334237" y="2534309"/>
          <a:ext cx="4019203" cy="3537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D6F9A220-0F36-4D78-9C6E-882F4DD7D063}"/>
              </a:ext>
            </a:extLst>
          </p:cNvPr>
          <p:cNvSpPr txBox="1">
            <a:spLocks/>
          </p:cNvSpPr>
          <p:nvPr/>
        </p:nvSpPr>
        <p:spPr>
          <a:xfrm>
            <a:off x="1295401" y="2399511"/>
            <a:ext cx="5816860" cy="347635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January – December 2020:</a:t>
            </a:r>
          </a:p>
          <a:p>
            <a:pPr lvl="1"/>
            <a:r>
              <a:rPr lang="en-US" dirty="0"/>
              <a:t>80+ Group, Class, Team Sessions</a:t>
            </a:r>
          </a:p>
          <a:p>
            <a:pPr lvl="1"/>
            <a:r>
              <a:rPr lang="en-US" dirty="0"/>
              <a:t>1100+ Individual Sessions </a:t>
            </a:r>
          </a:p>
          <a:p>
            <a:pPr lvl="1"/>
            <a:r>
              <a:rPr lang="en-US" dirty="0"/>
              <a:t>Mental Health First Aid – staff training</a:t>
            </a:r>
          </a:p>
          <a:p>
            <a:pPr lvl="1"/>
            <a:r>
              <a:rPr lang="en-US" dirty="0"/>
              <a:t>86% - Student-athletes engaged in well-being programming and services over the spring, summer and fall semesters of 2020. </a:t>
            </a:r>
          </a:p>
          <a:p>
            <a:pPr lvl="1"/>
            <a:r>
              <a:rPr lang="en-US" dirty="0"/>
              <a:t>17 Teams participated in well-being/pandemic specific programming prior to Fall 2020 Semester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09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Athletic Academics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1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2019-2020 Athletic Academic Achievements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GPA</a:t>
            </a:r>
          </a:p>
          <a:p>
            <a:pPr lvl="1"/>
            <a:r>
              <a:rPr lang="en-US" dirty="0"/>
              <a:t>All Wyoming Students – 3.17</a:t>
            </a:r>
          </a:p>
          <a:p>
            <a:pPr lvl="1"/>
            <a:r>
              <a:rPr lang="en-US" dirty="0"/>
              <a:t>Student-Athletes – 3.302</a:t>
            </a:r>
          </a:p>
          <a:p>
            <a:endParaRPr lang="en-US" dirty="0"/>
          </a:p>
          <a:p>
            <a:r>
              <a:rPr lang="en-US" dirty="0"/>
              <a:t>Academic Progress Rate</a:t>
            </a:r>
          </a:p>
          <a:p>
            <a:pPr lvl="1"/>
            <a:r>
              <a:rPr lang="en-US" dirty="0"/>
              <a:t>Single Year Average Score – 990 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Federal Graduation Rate</a:t>
            </a:r>
          </a:p>
          <a:p>
            <a:pPr lvl="1"/>
            <a:r>
              <a:rPr lang="en-US" dirty="0"/>
              <a:t>All Wyoming Students – 56%</a:t>
            </a:r>
          </a:p>
          <a:p>
            <a:pPr lvl="1"/>
            <a:r>
              <a:rPr lang="en-US" dirty="0"/>
              <a:t>Student-Athletes – 71%</a:t>
            </a:r>
          </a:p>
          <a:p>
            <a:endParaRPr lang="en-US" dirty="0"/>
          </a:p>
          <a:p>
            <a:r>
              <a:rPr lang="en-US" dirty="0"/>
              <a:t>Graduation Success Rate</a:t>
            </a:r>
          </a:p>
          <a:p>
            <a:pPr lvl="1"/>
            <a:r>
              <a:rPr lang="en-US" dirty="0"/>
              <a:t>Student-Athletes – 91%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794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F027939-E3B8-41D6-8A67-A640CA8A50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1E945A-F8B2-4917-A3C0-E5FD0C7053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AC0881-EA88-432B-86BB-4EB78D0EA8C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190</Words>
  <Application>Microsoft Macintosh PowerPoint</Application>
  <PresentationFormat>Widescreen</PresentationFormat>
  <Paragraphs>31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Garamond</vt:lpstr>
      <vt:lpstr>Organic</vt:lpstr>
      <vt:lpstr>Student-Athlete        Well-Being</vt:lpstr>
      <vt:lpstr>Student- Athlete Well-Being - UWYO Programming &amp; Response</vt:lpstr>
      <vt:lpstr>Data &amp; Trends 2020</vt:lpstr>
      <vt:lpstr>Athletic Academics</vt:lpstr>
      <vt:lpstr>2019-2020 Athletic Academic Achievements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Student- Athlete Well-Being 2020</dc:title>
  <dc:creator>Katie Wille</dc:creator>
  <cp:lastModifiedBy>Alyson Hagy</cp:lastModifiedBy>
  <cp:revision>11</cp:revision>
  <dcterms:created xsi:type="dcterms:W3CDTF">2020-12-10T16:53:27Z</dcterms:created>
  <dcterms:modified xsi:type="dcterms:W3CDTF">2020-12-17T22:08:01Z</dcterms:modified>
</cp:coreProperties>
</file>