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56" r:id="rId5"/>
    <p:sldId id="296" r:id="rId6"/>
    <p:sldId id="285" r:id="rId7"/>
    <p:sldId id="297" r:id="rId8"/>
    <p:sldId id="295" r:id="rId9"/>
    <p:sldId id="294" r:id="rId10"/>
    <p:sldId id="293" r:id="rId11"/>
    <p:sldId id="282" r:id="rId12"/>
    <p:sldId id="25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425"/>
    <a:srgbClr val="492F24"/>
    <a:srgbClr val="66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46"/>
    <p:restoredTop sz="94679"/>
  </p:normalViewPr>
  <p:slideViewPr>
    <p:cSldViewPr snapToGrid="0" snapToObjects="1">
      <p:cViewPr varScale="1">
        <p:scale>
          <a:sx n="73" d="100"/>
          <a:sy n="73" d="100"/>
        </p:scale>
        <p:origin x="1026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D9FB8-FF1D-46B2-AC46-697CA09CC64F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8DE842-44AD-4B1D-96A7-AC08DD69C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20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395C45-3451-014B-8363-6E577CCF797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61364" y="-1"/>
            <a:ext cx="7913618" cy="696587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9E6B838-B00F-1348-AA75-B2AA44865EE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582" y="6386763"/>
            <a:ext cx="4888473" cy="448484"/>
          </a:xfrm>
          <a:prstGeom prst="rect">
            <a:avLst/>
          </a:prstGeom>
        </p:spPr>
      </p:pic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0" y="1849152"/>
            <a:ext cx="6790544" cy="1325563"/>
          </a:xfrm>
        </p:spPr>
        <p:txBody>
          <a:bodyPr>
            <a:noAutofit/>
          </a:bodyPr>
          <a:lstStyle>
            <a:lvl1pPr>
              <a:defRPr sz="8000" b="1" baseline="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TITLE SLIDE</a:t>
            </a:r>
          </a:p>
        </p:txBody>
      </p:sp>
    </p:spTree>
    <p:extLst>
      <p:ext uri="{BB962C8B-B14F-4D97-AF65-F5344CB8AC3E}">
        <p14:creationId xmlns:p14="http://schemas.microsoft.com/office/powerpoint/2010/main" val="61368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CDAD1-1A77-ED47-AABD-10F33B89F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22AB27-85A3-8D4C-BD04-1CEC881EA8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DB7FD-548C-CF49-89E7-0BED4FAEF0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9BA26C-2191-AD47-89D4-D0A75C40E12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8B536-AB57-C74B-8952-12310D47B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691A9-35E4-E94E-852E-76D788FF3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529D1C-C905-6D43-977B-B51C1A5CA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1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7255AE-0DD5-DE4B-985D-2B4BF9C98A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84023E-690E-B047-89C9-A88BAE4F67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0B566-B059-8B44-8D79-93835AB23D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9BA26C-2191-AD47-89D4-D0A75C40E12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D3738-5171-C54D-8C35-110A71197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5FE79-2DD5-2A44-AA8A-4E97414A7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529D1C-C905-6D43-977B-B51C1A5CA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83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DBEC3-FAE4-DD47-84CC-348AF71C1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75086"/>
            <a:ext cx="12192000" cy="983990"/>
          </a:xfrm>
        </p:spPr>
        <p:txBody>
          <a:bodyPr/>
          <a:lstStyle>
            <a:lvl1pPr marL="120650" indent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DEB39-5FEF-B44F-A02A-072F66CF0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86142"/>
            <a:ext cx="12192000" cy="4519785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4DA4952-C60B-E947-A28D-AAD8D0097D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274" y="6318035"/>
            <a:ext cx="12202274" cy="58106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1A179D3-C1A9-9C49-BC34-6390301A3C1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81052"/>
            <a:ext cx="14170411" cy="779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092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D1767-4308-0E4D-A8D5-D134EA997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BB54AD-F33E-A94F-85F4-C42579C82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33FF3-5395-3242-8A8B-B4EB806837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9BA26C-2191-AD47-89D4-D0A75C40E12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A68D5-D44C-3346-A259-A8B400931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8A414-6177-7C44-A19E-54683FDAA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529D1C-C905-6D43-977B-B51C1A5CA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547ED-E444-8F48-9D2D-4C771B20E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44035-0649-0A48-8E6C-5B3DAACB40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09844C-87AA-FD4F-92CB-A54740D18B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1F6881-C488-794A-AC41-94F537B101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9BA26C-2191-AD47-89D4-D0A75C40E12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CA7446-1212-E349-BECD-3F42D9757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7EE2EF-0BE1-1145-9D6B-95402D56F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529D1C-C905-6D43-977B-B51C1A5CA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84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B1F7D-27E2-0E45-9BCB-005FA737C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E56673-79D7-8B40-9AF8-2C4DA8702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EE932F-A40C-124E-A197-6D064F53C6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1AD215-E280-3C4E-9058-193E0FD9FB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F6B6FC-FB02-634C-BD5F-C029A907F8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498D63-B57F-C647-8E01-8A4FBC1AD1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9BA26C-2191-AD47-89D4-D0A75C40E12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C128C1-513D-3740-B47E-0CCA7757F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177D43-F4C6-5840-B7F5-07C56CE5D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529D1C-C905-6D43-977B-B51C1A5CA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969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4AC03-BE92-D34A-9492-49AE570AB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B8227A-8D62-A44D-BD4C-DD8E1FA4D2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9BA26C-2191-AD47-89D4-D0A75C40E12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5DA9C5-F0BE-FB49-BABD-B662C8DF9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73B98C-AEFA-944D-B47F-C20936EFA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529D1C-C905-6D43-977B-B51C1A5CA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559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698526-592F-F040-A51F-5E614DB2DE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9BA26C-2191-AD47-89D4-D0A75C40E12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C60140-75E3-684F-AA72-4F53DB69D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8F7D45-E0A9-CE42-BF13-C7714C1D6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529D1C-C905-6D43-977B-B51C1A5CA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46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36DA9-AD5A-EE49-8E3C-363648832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771D5-5C75-ED4A-9F27-1F6738C90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4DCDC1-16CC-A74C-948C-BD72CCB020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ACCD4-EB3A-934F-8B84-8D9109EB68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9BA26C-2191-AD47-89D4-D0A75C40E12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DB1893-142F-8041-954B-94FCD6527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E83608-A2E5-F04A-8E19-E3268D182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529D1C-C905-6D43-977B-B51C1A5CA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09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8337A-0AAF-E34D-B3C1-67FF02069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44665A-5945-2642-8851-4AABA8D473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132F3B-0021-F347-80AE-D176610A7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62FBA3-CCCA-4340-8D8B-8C4F7C763E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9BA26C-2191-AD47-89D4-D0A75C40E12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142F5-4AEB-9947-806F-5E449BE50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3CF637-011F-0146-97F7-2E996659D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529D1C-C905-6D43-977B-B51C1A5CA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79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A66285-4665-904B-A729-CDE8AA5EF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97692-950F-DE49-8E67-2759871C6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825625"/>
            <a:ext cx="12192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4557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569913" indent="-333375" algn="l" defTabSz="914400" rtl="0" eaLnBrk="1" latinLnBrk="0" hangingPunct="1">
        <a:lnSpc>
          <a:spcPct val="90000"/>
        </a:lnSpc>
        <a:spcBef>
          <a:spcPts val="1000"/>
        </a:spcBef>
        <a:buClr>
          <a:srgbClr val="FFC425"/>
        </a:buClr>
        <a:buFont typeface="Segoe UI" panose="020B0502040204020203" pitchFamily="34" charset="0"/>
        <a:buChar char="●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914400" indent="-344488" algn="l" defTabSz="914400" rtl="0" eaLnBrk="1" latinLnBrk="0" hangingPunct="1">
        <a:lnSpc>
          <a:spcPct val="90000"/>
        </a:lnSpc>
        <a:spcBef>
          <a:spcPts val="500"/>
        </a:spcBef>
        <a:buClr>
          <a:srgbClr val="FFC425"/>
        </a:buClr>
        <a:buFont typeface="Segoe UI" panose="020B0502040204020203" pitchFamily="34" charset="0"/>
        <a:buChar char="●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39825" indent="-225425" algn="l" defTabSz="914400" rtl="0" eaLnBrk="1" latinLnBrk="0" hangingPunct="1">
        <a:lnSpc>
          <a:spcPct val="90000"/>
        </a:lnSpc>
        <a:spcBef>
          <a:spcPts val="500"/>
        </a:spcBef>
        <a:buClr>
          <a:srgbClr val="FFC425"/>
        </a:buClr>
        <a:buFont typeface="Segoe UI" panose="020B0502040204020203" pitchFamily="34" charset="0"/>
        <a:buChar char="●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484313" indent="-225425" algn="l" defTabSz="914400" rtl="0" eaLnBrk="1" latinLnBrk="0" hangingPunct="1">
        <a:lnSpc>
          <a:spcPct val="90000"/>
        </a:lnSpc>
        <a:spcBef>
          <a:spcPts val="500"/>
        </a:spcBef>
        <a:buClr>
          <a:srgbClr val="FFC425"/>
        </a:buClr>
        <a:buFont typeface="Segoe UI" panose="020B0502040204020203" pitchFamily="34" charset="0"/>
        <a:buChar char="●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1828800" indent="-225425" algn="l" defTabSz="914400" rtl="0" eaLnBrk="1" latinLnBrk="0" hangingPunct="1">
        <a:lnSpc>
          <a:spcPct val="90000"/>
        </a:lnSpc>
        <a:spcBef>
          <a:spcPts val="500"/>
        </a:spcBef>
        <a:buClr>
          <a:srgbClr val="FFC425"/>
        </a:buClr>
        <a:buFont typeface="Segoe UI" panose="020B0502040204020203" pitchFamily="34" charset="0"/>
        <a:buChar char="●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5395C45-3451-014B-8363-6E577CCF79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1364" y="-1"/>
            <a:ext cx="7913618" cy="69658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267" y="790223"/>
            <a:ext cx="6762044" cy="3889022"/>
          </a:xfrm>
        </p:spPr>
        <p:txBody>
          <a:bodyPr/>
          <a:lstStyle/>
          <a:p>
            <a:r>
              <a:rPr lang="en-US" sz="5400" dirty="0" smtClean="0"/>
              <a:t>Impact of COVID-19 on the Research Enterprise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06558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– Types of Research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 of lost productivity</a:t>
            </a:r>
          </a:p>
          <a:p>
            <a:r>
              <a:rPr lang="en-US" dirty="0" smtClean="0"/>
              <a:t>Student impacts – progress towards degree</a:t>
            </a:r>
          </a:p>
          <a:p>
            <a:r>
              <a:rPr lang="en-US" dirty="0" smtClean="0"/>
              <a:t>Lost opportunities</a:t>
            </a:r>
          </a:p>
          <a:p>
            <a:r>
              <a:rPr lang="en-US" dirty="0" smtClean="0"/>
              <a:t>Added costs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130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Research Impacts – Lost Productivity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/>
              <a:t>Individuals still on payroll but not able to fully perform duties</a:t>
            </a:r>
          </a:p>
          <a:p>
            <a:pPr lvl="1"/>
            <a:r>
              <a:rPr lang="en-US" dirty="0" smtClean="0"/>
              <a:t>Shift of faculty duties </a:t>
            </a:r>
          </a:p>
          <a:p>
            <a:pPr lvl="2"/>
            <a:r>
              <a:rPr lang="en-US" dirty="0" smtClean="0"/>
              <a:t>Effort of individuals on state funding shifted from research to teaching</a:t>
            </a:r>
            <a:endParaRPr lang="en-US" dirty="0" smtClean="0"/>
          </a:p>
          <a:p>
            <a:pPr lvl="1"/>
            <a:r>
              <a:rPr lang="en-US" dirty="0" smtClean="0"/>
              <a:t>Lack of access to labs or research sites</a:t>
            </a:r>
          </a:p>
          <a:p>
            <a:pPr lvl="1"/>
            <a:r>
              <a:rPr lang="en-US" dirty="0" smtClean="0"/>
              <a:t>Cancelled experiments  - lab, clinical trials</a:t>
            </a:r>
          </a:p>
          <a:p>
            <a:pPr lvl="1"/>
            <a:r>
              <a:rPr lang="en-US" dirty="0" smtClean="0"/>
              <a:t>Research conducted “in shifts” for social distancing</a:t>
            </a:r>
          </a:p>
          <a:p>
            <a:pPr lvl="1"/>
            <a:r>
              <a:rPr lang="en-US" dirty="0" smtClean="0"/>
              <a:t>Travel restrictions</a:t>
            </a:r>
          </a:p>
          <a:p>
            <a:pPr lvl="1"/>
            <a:r>
              <a:rPr lang="en-US" dirty="0" smtClean="0"/>
              <a:t>Inability to attract researchers, other workers, research subjects for projects</a:t>
            </a:r>
          </a:p>
          <a:p>
            <a:pPr lvl="1"/>
            <a:r>
              <a:rPr lang="en-US" dirty="0" smtClean="0"/>
              <a:t>Inability to have collaborators on-site</a:t>
            </a:r>
          </a:p>
          <a:p>
            <a:pPr lvl="1"/>
            <a:r>
              <a:rPr lang="en-US" dirty="0" smtClean="0"/>
              <a:t>Less effective collaborative activities</a:t>
            </a:r>
          </a:p>
          <a:p>
            <a:pPr lvl="2"/>
            <a:r>
              <a:rPr lang="en-US" dirty="0" smtClean="0"/>
              <a:t>Conference attendance, planning workshops, working group meetings</a:t>
            </a:r>
          </a:p>
          <a:p>
            <a:pPr lvl="1"/>
            <a:r>
              <a:rPr lang="en-US" dirty="0" smtClean="0"/>
              <a:t>Burnout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3585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Research Impacts – Added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Added travel expense </a:t>
            </a:r>
            <a:r>
              <a:rPr lang="en-US" dirty="0"/>
              <a:t>required because of social distancing</a:t>
            </a:r>
          </a:p>
          <a:p>
            <a:pPr lvl="1"/>
            <a:r>
              <a:rPr lang="en-US" dirty="0"/>
              <a:t>Expendables - lab supplies</a:t>
            </a:r>
          </a:p>
          <a:p>
            <a:pPr lvl="1"/>
            <a:r>
              <a:rPr lang="en-US" dirty="0"/>
              <a:t>Leases, non-refundable travel and registration expenses</a:t>
            </a:r>
          </a:p>
          <a:p>
            <a:pPr lvl="1"/>
            <a:r>
              <a:rPr lang="en-US" dirty="0" smtClean="0"/>
              <a:t>Maintenance </a:t>
            </a:r>
            <a:r>
              <a:rPr lang="en-US" dirty="0"/>
              <a:t>of animal care facilities, research plots, cultures</a:t>
            </a:r>
          </a:p>
          <a:p>
            <a:pPr lvl="2"/>
            <a:r>
              <a:rPr lang="en-US" dirty="0"/>
              <a:t>Loss of (or loss of use of) experimental animals, plants, microbes</a:t>
            </a:r>
          </a:p>
          <a:p>
            <a:pPr lvl="1"/>
            <a:r>
              <a:rPr lang="en-US" dirty="0"/>
              <a:t>Licenses, rental </a:t>
            </a:r>
            <a:r>
              <a:rPr lang="en-US" dirty="0" smtClean="0"/>
              <a:t>fees</a:t>
            </a:r>
          </a:p>
          <a:p>
            <a:pPr lvl="1"/>
            <a:r>
              <a:rPr lang="en-US" dirty="0" smtClean="0"/>
              <a:t>Inability to operate key research instrumentation</a:t>
            </a:r>
          </a:p>
          <a:p>
            <a:pPr lvl="2"/>
            <a:r>
              <a:rPr lang="en-US" dirty="0" smtClean="0"/>
              <a:t>Rental, software license, maintenance fees, expendables </a:t>
            </a:r>
            <a:endParaRPr lang="en-US" dirty="0"/>
          </a:p>
          <a:p>
            <a:pPr lvl="1"/>
            <a:r>
              <a:rPr lang="en-US" dirty="0"/>
              <a:t>Human subject </a:t>
            </a:r>
            <a:r>
              <a:rPr lang="en-US" dirty="0" smtClean="0"/>
              <a:t>compensation</a:t>
            </a:r>
          </a:p>
          <a:p>
            <a:pPr lvl="1"/>
            <a:r>
              <a:rPr lang="en-US" dirty="0" smtClean="0"/>
              <a:t>Supply chain issues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338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Types of Research Impacts – </a:t>
            </a:r>
            <a:r>
              <a:rPr lang="en-US" dirty="0" smtClean="0"/>
              <a:t>Added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Cancelled, non-renewals </a:t>
            </a:r>
          </a:p>
          <a:p>
            <a:pPr lvl="1"/>
            <a:r>
              <a:rPr lang="en-US" dirty="0" smtClean="0"/>
              <a:t>Funds returned to agencies (NIH), DOE funds at risk</a:t>
            </a:r>
          </a:p>
          <a:p>
            <a:pPr lvl="1"/>
            <a:r>
              <a:rPr lang="en-US" dirty="0" smtClean="0"/>
              <a:t>Missed project deadlines</a:t>
            </a:r>
            <a:endParaRPr lang="en-US" dirty="0"/>
          </a:p>
          <a:p>
            <a:r>
              <a:rPr lang="en-US" dirty="0" smtClean="0"/>
              <a:t>Postponed </a:t>
            </a:r>
            <a:r>
              <a:rPr lang="en-US" dirty="0"/>
              <a:t>contracts and grants </a:t>
            </a:r>
            <a:endParaRPr lang="en-US" dirty="0" smtClean="0"/>
          </a:p>
          <a:p>
            <a:pPr lvl="1"/>
            <a:r>
              <a:rPr lang="en-US" dirty="0" smtClean="0"/>
              <a:t>US Department of Agriculture (relocation of offices during COVID)</a:t>
            </a:r>
          </a:p>
          <a:p>
            <a:r>
              <a:rPr lang="en-US" dirty="0" smtClean="0"/>
              <a:t>Ineffective </a:t>
            </a:r>
            <a:r>
              <a:rPr lang="en-US" dirty="0"/>
              <a:t>cost extensions </a:t>
            </a:r>
          </a:p>
          <a:p>
            <a:pPr lvl="1"/>
            <a:r>
              <a:rPr lang="en-US" dirty="0"/>
              <a:t>Grants/contracts extended but without any follow-on funding to allow for completion of contracted </a:t>
            </a:r>
            <a:r>
              <a:rPr lang="en-US" dirty="0" smtClean="0"/>
              <a:t>work</a:t>
            </a:r>
          </a:p>
          <a:p>
            <a:r>
              <a:rPr lang="en-US" dirty="0"/>
              <a:t>Lost ticket </a:t>
            </a:r>
            <a:r>
              <a:rPr lang="en-US" dirty="0" smtClean="0"/>
              <a:t>revenue</a:t>
            </a:r>
          </a:p>
          <a:p>
            <a:r>
              <a:rPr lang="en-US" dirty="0" smtClean="0"/>
              <a:t>Lost opportunity costs</a:t>
            </a:r>
            <a:endParaRPr lang="en-US" dirty="0"/>
          </a:p>
          <a:p>
            <a:pPr lvl="1"/>
            <a:endParaRPr lang="en-US" dirty="0"/>
          </a:p>
          <a:p>
            <a:pPr marL="569912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386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Research </a:t>
            </a:r>
            <a:r>
              <a:rPr lang="en-US" dirty="0" smtClean="0"/>
              <a:t>Impacts -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Burnout</a:t>
            </a:r>
          </a:p>
          <a:p>
            <a:r>
              <a:rPr lang="en-US" dirty="0" smtClean="0"/>
              <a:t>Delays </a:t>
            </a:r>
            <a:r>
              <a:rPr lang="en-US" dirty="0"/>
              <a:t>in graduation</a:t>
            </a:r>
          </a:p>
          <a:p>
            <a:pPr lvl="1"/>
            <a:r>
              <a:rPr lang="en-US" dirty="0"/>
              <a:t>Average loss of 1 semester for MS and longer for doctoral students </a:t>
            </a:r>
          </a:p>
          <a:p>
            <a:r>
              <a:rPr lang="en-US" dirty="0"/>
              <a:t>Lost opportunities</a:t>
            </a:r>
          </a:p>
          <a:p>
            <a:pPr lvl="1"/>
            <a:r>
              <a:rPr lang="en-US" dirty="0"/>
              <a:t>Student research</a:t>
            </a:r>
          </a:p>
          <a:p>
            <a:pPr lvl="1"/>
            <a:r>
              <a:rPr lang="en-US" dirty="0"/>
              <a:t>Grants and </a:t>
            </a:r>
            <a:r>
              <a:rPr lang="en-US" dirty="0" smtClean="0"/>
              <a:t>contracts -  availability of funds (salary or operating)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096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concern across colleges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ufficient funds to </a:t>
            </a:r>
            <a:r>
              <a:rPr lang="en-US" b="1" i="1" dirty="0" smtClean="0"/>
              <a:t>cover salary and costs </a:t>
            </a:r>
            <a:r>
              <a:rPr lang="en-US" dirty="0" smtClean="0"/>
              <a:t>of graduate or undergraduate students, post-doctoral associates and others who will need to have additional funding to complete their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939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086"/>
            <a:ext cx="12192000" cy="50057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Summary of College Costs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120183"/>
              </p:ext>
            </p:extLst>
          </p:nvPr>
        </p:nvGraphicFramePr>
        <p:xfrm>
          <a:off x="0" y="1175655"/>
          <a:ext cx="12191999" cy="570955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85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7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68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294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College</a:t>
                      </a:r>
                      <a:endParaRPr lang="en-US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Non-Personnel</a:t>
                      </a:r>
                      <a:r>
                        <a:rPr lang="en-US" sz="24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Losses</a:t>
                      </a:r>
                      <a:endParaRPr lang="en-US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Unrecoverable Graduate Student Costs</a:t>
                      </a:r>
                      <a:endParaRPr lang="en-US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56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Agriculture</a:t>
                      </a:r>
                      <a:r>
                        <a:rPr lang="en-US" sz="2000" baseline="0" dirty="0" smtClean="0"/>
                        <a:t> and Natural Resources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$550,000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$928K-1.8M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547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</a:t>
                      </a:r>
                      <a:r>
                        <a:rPr lang="en-US" sz="2000" dirty="0" smtClean="0"/>
                        <a:t>Arts</a:t>
                      </a:r>
                      <a:r>
                        <a:rPr lang="en-US" sz="2000" baseline="0" dirty="0" smtClean="0"/>
                        <a:t> and Sciences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$162,000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$2.1-2.3M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547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Business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$109,886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None reported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1226682"/>
                  </a:ext>
                </a:extLst>
              </a:tr>
              <a:tr h="67547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Engineering and Applied Science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$375,892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$604,146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6036449"/>
                  </a:ext>
                </a:extLst>
              </a:tr>
              <a:tr h="6754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Haub</a:t>
                      </a:r>
                      <a:r>
                        <a:rPr lang="en-US" sz="2000" dirty="0" smtClean="0"/>
                        <a:t> School </a:t>
                      </a:r>
                    </a:p>
                    <a:p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$127,125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None reported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3478215"/>
                  </a:ext>
                </a:extLst>
              </a:tr>
              <a:tr h="6754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Health Science</a:t>
                      </a:r>
                    </a:p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$119,000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$57,000 – 500,000+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4160977"/>
                  </a:ext>
                </a:extLst>
              </a:tr>
              <a:tr h="817832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TOTAL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$1,324,993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$3,689,146-4,761,146</a:t>
                      </a:r>
                      <a:endParaRPr lang="en-US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5067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7126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0DDF393-BDF7-374B-BD71-82E5B3E4F1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9314" y="2086184"/>
            <a:ext cx="3858160" cy="301828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6643C60-41A0-CA45-AE5A-E6CB5120DF5F}"/>
              </a:ext>
            </a:extLst>
          </p:cNvPr>
          <p:cNvSpPr txBox="1"/>
          <p:nvPr/>
        </p:nvSpPr>
        <p:spPr>
          <a:xfrm>
            <a:off x="659758" y="2086184"/>
            <a:ext cx="61461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spc="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Questions?</a:t>
            </a:r>
            <a:endParaRPr lang="en-US" sz="6600" b="1" spc="3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FCDDDF8-ECBA-3B40-A0B9-C98A901EB9D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83974" y="2381385"/>
            <a:ext cx="2196974" cy="1653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942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285750" indent="-285750">
          <a:spcAft>
            <a:spcPts val="600"/>
          </a:spcAft>
          <a:buClr>
            <a:srgbClr val="FFC425"/>
          </a:buClr>
          <a:buSzPct val="100000"/>
          <a:buFont typeface="Arial" panose="020B0604020202020204" pitchFamily="34" charset="0"/>
          <a:buChar char="•"/>
          <a:defRPr sz="2400" dirty="0" smtClean="0">
            <a:latin typeface="Myriad Pro" panose="020B0503030403020204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12A7330B358E4AA7143E9B36D6330B" ma:contentTypeVersion="12" ma:contentTypeDescription="Create a new document." ma:contentTypeScope="" ma:versionID="2d8ead42be807a7ba0fb8352b14af88c">
  <xsd:schema xmlns:xsd="http://www.w3.org/2001/XMLSchema" xmlns:xs="http://www.w3.org/2001/XMLSchema" xmlns:p="http://schemas.microsoft.com/office/2006/metadata/properties" xmlns:ns3="64e3f984-67d4-4613-becc-935641e908fb" xmlns:ns4="3a7767bb-9654-4aad-95e8-a8b41c8ab6b9" targetNamespace="http://schemas.microsoft.com/office/2006/metadata/properties" ma:root="true" ma:fieldsID="2b7330fc2d7fc3469da5d65a1a2814fe" ns3:_="" ns4:_="">
    <xsd:import namespace="64e3f984-67d4-4613-becc-935641e908fb"/>
    <xsd:import namespace="3a7767bb-9654-4aad-95e8-a8b41c8ab6b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e3f984-67d4-4613-becc-935641e908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7767bb-9654-4aad-95e8-a8b41c8ab6b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A2B831-F718-49AE-A1AC-057E5316831C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3a7767bb-9654-4aad-95e8-a8b41c8ab6b9"/>
    <ds:schemaRef ds:uri="http://purl.org/dc/elements/1.1/"/>
    <ds:schemaRef ds:uri="http://www.w3.org/XML/1998/namespace"/>
    <ds:schemaRef ds:uri="64e3f984-67d4-4613-becc-935641e908fb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34AD09C-637F-4F0E-9F02-A1A0955BA5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22A98F-D9E6-4940-A164-B38CE20573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e3f984-67d4-4613-becc-935641e908fb"/>
    <ds:schemaRef ds:uri="3a7767bb-9654-4aad-95e8-a8b41c8ab6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2922</TotalTime>
  <Words>387</Words>
  <Application>Microsoft Office PowerPoint</Application>
  <PresentationFormat>Widescreen</PresentationFormat>
  <Paragraphs>77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Franklin Gothic Book</vt:lpstr>
      <vt:lpstr>Segoe UI</vt:lpstr>
      <vt:lpstr>Office Theme</vt:lpstr>
      <vt:lpstr>Impact of COVID-19 on the Research Enterprise</vt:lpstr>
      <vt:lpstr>Overview – Types of Research Impacts</vt:lpstr>
      <vt:lpstr>Types of Research Impacts – Lost Productivity</vt:lpstr>
      <vt:lpstr>Types of Research Impacts – Added Costs</vt:lpstr>
      <vt:lpstr>Types of Research Impacts – Added Costs</vt:lpstr>
      <vt:lpstr>Types of Research Impacts - Students</vt:lpstr>
      <vt:lpstr>Major concern across colleges</vt:lpstr>
      <vt:lpstr>Summary of College Costs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Barbara Ann Rasco</cp:lastModifiedBy>
  <cp:revision>114</cp:revision>
  <dcterms:created xsi:type="dcterms:W3CDTF">2018-11-06T21:10:55Z</dcterms:created>
  <dcterms:modified xsi:type="dcterms:W3CDTF">2020-11-06T19:05:56Z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0x0101006912A7330B358E4AA7143E9B36D6330B</vt:lpwstr>
  </property>
</Properties>
</file>