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8.xml" ContentType="application/vnd.openxmlformats-officedocument.presentationml.tags+xml"/>
  <Override PartName="/ppt/revisionInfo.xml" ContentType="application/vnd.ms-powerpoint.revisioninfo+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5.xml" ContentType="application/vnd.openxmlformats-officedocument.presentationml.tags+xml"/>
  <Override PartName="/ppt/tags/tag13.xml" ContentType="application/vnd.openxmlformats-officedocument.presentationml.tags+xml"/>
  <Override PartName="/ppt/tags/tag27.xml" ContentType="application/vnd.openxmlformats-officedocument.presentationml.tags+xml"/>
  <Override PartName="/ppt/tags/tag20.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26.xml" ContentType="application/vnd.openxmlformats-officedocument.presentationml.tags+xml"/>
  <Override PartName="/ppt/tags/tag31.xml" ContentType="application/vnd.openxmlformats-officedocument.presentationml.tags+xml"/>
  <Override PartName="/ppt/tags/tag12.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2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58" r:id="rId3"/>
    <p:sldId id="290" r:id="rId4"/>
    <p:sldId id="278" r:id="rId5"/>
    <p:sldId id="259" r:id="rId6"/>
    <p:sldId id="282" r:id="rId7"/>
    <p:sldId id="294" r:id="rId8"/>
    <p:sldId id="291" r:id="rId9"/>
    <p:sldId id="288" r:id="rId10"/>
    <p:sldId id="292" r:id="rId11"/>
    <p:sldId id="289" r:id="rId12"/>
    <p:sldId id="301" r:id="rId13"/>
    <p:sldId id="293" r:id="rId14"/>
    <p:sldId id="296" r:id="rId15"/>
    <p:sldId id="299" r:id="rId16"/>
    <p:sldId id="260" r:id="rId17"/>
    <p:sldId id="275" r:id="rId18"/>
    <p:sldId id="302" r:id="rId19"/>
    <p:sldId id="262" r:id="rId20"/>
    <p:sldId id="300" r:id="rId21"/>
    <p:sldId id="297"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4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0457F-FD3A-48FB-9D44-D7F52A968035}" v="305" dt="2022-01-12T21:46:26.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6019" autoAdjust="0"/>
  </p:normalViewPr>
  <p:slideViewPr>
    <p:cSldViewPr snapToGrid="0">
      <p:cViewPr varScale="1">
        <p:scale>
          <a:sx n="30" d="100"/>
          <a:sy n="30" d="100"/>
        </p:scale>
        <p:origin x="2056" y="36"/>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Pre-award</a:t>
            </a: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Sheet1!$D$29</c:f>
              <c:strCache>
                <c:ptCount val="1"/>
                <c:pt idx="0">
                  <c:v>Pre-award </c:v>
                </c:pt>
              </c:strCache>
            </c:strRef>
          </c:tx>
          <c:spPr>
            <a:solidFill>
              <a:schemeClr val="accent1"/>
            </a:solidFill>
            <a:ln>
              <a:noFill/>
            </a:ln>
            <a:effectLst/>
          </c:spPr>
          <c:dLbls>
            <c:delete val="1"/>
          </c:dLbls>
          <c:cat>
            <c:strRef>
              <c:f>Sheet1!$C$30:$C$57</c:f>
              <c:strCache>
                <c:ptCount val="28"/>
                <c:pt idx="0">
                  <c:v>5-1-2018</c:v>
                </c:pt>
                <c:pt idx="1">
                  <c:v>5-25-2018</c:v>
                </c:pt>
                <c:pt idx="2">
                  <c:v>6-30-2018</c:v>
                </c:pt>
                <c:pt idx="3">
                  <c:v>8-15-2018</c:v>
                </c:pt>
                <c:pt idx="4">
                  <c:v>10-15-2018</c:v>
                </c:pt>
                <c:pt idx="5">
                  <c:v>11-14-2018</c:v>
                </c:pt>
                <c:pt idx="6">
                  <c:v>12-14-2018</c:v>
                </c:pt>
                <c:pt idx="7">
                  <c:v>1-3-2019</c:v>
                </c:pt>
                <c:pt idx="8">
                  <c:v>3-15-2019</c:v>
                </c:pt>
                <c:pt idx="9">
                  <c:v>6-26-2019</c:v>
                </c:pt>
                <c:pt idx="10">
                  <c:v>9-1-2019</c:v>
                </c:pt>
                <c:pt idx="11">
                  <c:v>10-8-2019</c:v>
                </c:pt>
                <c:pt idx="12">
                  <c:v>2-11-2020</c:v>
                </c:pt>
                <c:pt idx="13">
                  <c:v>5-15-2020</c:v>
                </c:pt>
                <c:pt idx="14">
                  <c:v>6-29-2020</c:v>
                </c:pt>
                <c:pt idx="15">
                  <c:v>6-30-2020</c:v>
                </c:pt>
                <c:pt idx="16">
                  <c:v>8-10-2020</c:v>
                </c:pt>
                <c:pt idx="17">
                  <c:v>8-27-2020</c:v>
                </c:pt>
                <c:pt idx="18">
                  <c:v>1-1-2021</c:v>
                </c:pt>
                <c:pt idx="19">
                  <c:v>1-4-2021</c:v>
                </c:pt>
                <c:pt idx="20">
                  <c:v>1-8-2021</c:v>
                </c:pt>
                <c:pt idx="21">
                  <c:v>3-1-2021</c:v>
                </c:pt>
                <c:pt idx="22">
                  <c:v>7-1-2021</c:v>
                </c:pt>
                <c:pt idx="23">
                  <c:v>8-16-2021</c:v>
                </c:pt>
                <c:pt idx="24">
                  <c:v>8-23-2021</c:v>
                </c:pt>
                <c:pt idx="25">
                  <c:v>8-30-2021</c:v>
                </c:pt>
                <c:pt idx="26">
                  <c:v>9-1-2021</c:v>
                </c:pt>
                <c:pt idx="27">
                  <c:v>12-31-21</c:v>
                </c:pt>
              </c:strCache>
            </c:strRef>
          </c:cat>
          <c:val>
            <c:numRef>
              <c:f>Sheet1!$D$30:$D$57</c:f>
              <c:numCache>
                <c:formatCode>General</c:formatCode>
                <c:ptCount val="28"/>
                <c:pt idx="0">
                  <c:v>2</c:v>
                </c:pt>
                <c:pt idx="1">
                  <c:v>3</c:v>
                </c:pt>
                <c:pt idx="2">
                  <c:v>2</c:v>
                </c:pt>
                <c:pt idx="3">
                  <c:v>2</c:v>
                </c:pt>
                <c:pt idx="4">
                  <c:v>2</c:v>
                </c:pt>
                <c:pt idx="5">
                  <c:v>3</c:v>
                </c:pt>
                <c:pt idx="6">
                  <c:v>4</c:v>
                </c:pt>
                <c:pt idx="7">
                  <c:v>4</c:v>
                </c:pt>
                <c:pt idx="8">
                  <c:v>4</c:v>
                </c:pt>
                <c:pt idx="9">
                  <c:v>3</c:v>
                </c:pt>
                <c:pt idx="10">
                  <c:v>3</c:v>
                </c:pt>
                <c:pt idx="11">
                  <c:v>4</c:v>
                </c:pt>
                <c:pt idx="12">
                  <c:v>5</c:v>
                </c:pt>
                <c:pt idx="13">
                  <c:v>5</c:v>
                </c:pt>
                <c:pt idx="14">
                  <c:v>5</c:v>
                </c:pt>
                <c:pt idx="15">
                  <c:v>4</c:v>
                </c:pt>
                <c:pt idx="16">
                  <c:v>5</c:v>
                </c:pt>
                <c:pt idx="17">
                  <c:v>5</c:v>
                </c:pt>
                <c:pt idx="18">
                  <c:v>4</c:v>
                </c:pt>
                <c:pt idx="19">
                  <c:v>4</c:v>
                </c:pt>
                <c:pt idx="20">
                  <c:v>5</c:v>
                </c:pt>
                <c:pt idx="21">
                  <c:v>5</c:v>
                </c:pt>
                <c:pt idx="22">
                  <c:v>4</c:v>
                </c:pt>
                <c:pt idx="23">
                  <c:v>5</c:v>
                </c:pt>
                <c:pt idx="24">
                  <c:v>5</c:v>
                </c:pt>
                <c:pt idx="25">
                  <c:v>6</c:v>
                </c:pt>
                <c:pt idx="26">
                  <c:v>7</c:v>
                </c:pt>
                <c:pt idx="27">
                  <c:v>7</c:v>
                </c:pt>
              </c:numCache>
            </c:numRef>
          </c:val>
          <c:extLst>
            <c:ext xmlns:c16="http://schemas.microsoft.com/office/drawing/2014/chart" uri="{C3380CC4-5D6E-409C-BE32-E72D297353CC}">
              <c16:uniqueId val="{00000000-7722-4970-8ED7-3BD18FAC2CA9}"/>
            </c:ext>
          </c:extLst>
        </c:ser>
        <c:dLbls>
          <c:showLegendKey val="0"/>
          <c:showVal val="1"/>
          <c:showCatName val="0"/>
          <c:showSerName val="0"/>
          <c:showPercent val="0"/>
          <c:showBubbleSize val="0"/>
        </c:dLbls>
        <c:axId val="75843023"/>
        <c:axId val="75838447"/>
      </c:areaChart>
      <c:catAx>
        <c:axId val="758430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Date</a:t>
                </a:r>
                <a:r>
                  <a:rPr lang="en-US" sz="1600" baseline="0" dirty="0"/>
                  <a:t> of  Employee Hire/Departure</a:t>
                </a:r>
                <a:endParaRPr lang="en-US" sz="16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838447"/>
        <c:crosses val="autoZero"/>
        <c:auto val="1"/>
        <c:lblAlgn val="ctr"/>
        <c:lblOffset val="100"/>
        <c:noMultiLvlLbl val="0"/>
      </c:catAx>
      <c:valAx>
        <c:axId val="758384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a:t>
                </a:r>
                <a:r>
                  <a:rPr lang="en-US" sz="1600" baseline="0" dirty="0"/>
                  <a:t> of Employees</a:t>
                </a:r>
                <a:endParaRPr lang="en-US" sz="16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843023"/>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BB9A2-A08D-4742-A7BF-150142C5993F}"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C09D9-D7A9-4E45-A1E4-D814D941F39F}" type="slidenum">
              <a:rPr lang="en-US" smtClean="0"/>
              <a:t>‹#›</a:t>
            </a:fld>
            <a:endParaRPr lang="en-US"/>
          </a:p>
        </p:txBody>
      </p:sp>
    </p:spTree>
    <p:extLst>
      <p:ext uri="{BB962C8B-B14F-4D97-AF65-F5344CB8AC3E}">
        <p14:creationId xmlns:p14="http://schemas.microsoft.com/office/powerpoint/2010/main" val="300388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C09D9-D7A9-4E45-A1E4-D814D941F39F}" type="slidenum">
              <a:rPr lang="en-US" smtClean="0"/>
              <a:t>2</a:t>
            </a:fld>
            <a:endParaRPr lang="en-US"/>
          </a:p>
        </p:txBody>
      </p:sp>
    </p:spTree>
    <p:extLst>
      <p:ext uri="{BB962C8B-B14F-4D97-AF65-F5344CB8AC3E}">
        <p14:creationId xmlns:p14="http://schemas.microsoft.com/office/powerpoint/2010/main" val="4260351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Institute for Standards and Testing, Manufacturing Extension Partnership</a:t>
            </a:r>
          </a:p>
        </p:txBody>
      </p:sp>
      <p:sp>
        <p:nvSpPr>
          <p:cNvPr id="4" name="Slide Number Placeholder 3"/>
          <p:cNvSpPr>
            <a:spLocks noGrp="1"/>
          </p:cNvSpPr>
          <p:nvPr>
            <p:ph type="sldNum" sz="quarter" idx="5"/>
          </p:nvPr>
        </p:nvSpPr>
        <p:spPr/>
        <p:txBody>
          <a:bodyPr/>
          <a:lstStyle/>
          <a:p>
            <a:fld id="{3D7C09D9-D7A9-4E45-A1E4-D814D941F39F}" type="slidenum">
              <a:rPr lang="en-US" smtClean="0"/>
              <a:t>19</a:t>
            </a:fld>
            <a:endParaRPr lang="en-US"/>
          </a:p>
        </p:txBody>
      </p:sp>
    </p:spTree>
    <p:extLst>
      <p:ext uri="{BB962C8B-B14F-4D97-AF65-F5344CB8AC3E}">
        <p14:creationId xmlns:p14="http://schemas.microsoft.com/office/powerpoint/2010/main" val="3260399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SBDC – various business sector startups</a:t>
            </a:r>
          </a:p>
          <a:p>
            <a:r>
              <a:rPr lang="en-US" dirty="0"/>
              <a:t>TTO – 20 new patents filed in FY 21.  14 were issued that had previously been filed.  In various fields but primarily petroleum and chemical engineering and biotech.</a:t>
            </a:r>
          </a:p>
          <a:p>
            <a:r>
              <a:rPr lang="en-US" dirty="0"/>
              <a:t>2 license agreements – Literacy Teachers and Cell Drop</a:t>
            </a:r>
          </a:p>
        </p:txBody>
      </p:sp>
      <p:sp>
        <p:nvSpPr>
          <p:cNvPr id="4" name="Slide Number Placeholder 3"/>
          <p:cNvSpPr>
            <a:spLocks noGrp="1"/>
          </p:cNvSpPr>
          <p:nvPr>
            <p:ph type="sldNum" sz="quarter" idx="5"/>
          </p:nvPr>
        </p:nvSpPr>
        <p:spPr/>
        <p:txBody>
          <a:bodyPr/>
          <a:lstStyle/>
          <a:p>
            <a:fld id="{3D7C09D9-D7A9-4E45-A1E4-D814D941F39F}" type="slidenum">
              <a:rPr lang="en-US" smtClean="0"/>
              <a:t>20</a:t>
            </a:fld>
            <a:endParaRPr lang="en-US"/>
          </a:p>
        </p:txBody>
      </p:sp>
    </p:spTree>
    <p:extLst>
      <p:ext uri="{BB962C8B-B14F-4D97-AF65-F5344CB8AC3E}">
        <p14:creationId xmlns:p14="http://schemas.microsoft.com/office/powerpoint/2010/main" val="2567930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HERD survey</a:t>
            </a:r>
          </a:p>
          <a:p>
            <a:r>
              <a:rPr lang="en-US" dirty="0"/>
              <a:t>Collects data on research and development (R&amp;D) expenditures at higher education institutions in the U.S. by field of research and source of funds </a:t>
            </a:r>
          </a:p>
          <a:p>
            <a:r>
              <a:rPr lang="en-US" dirty="0"/>
              <a:t>• completed annually for Fiscal year, due by the end of January of the following year.  UW’s for FY21 has not yet been completed.</a:t>
            </a:r>
          </a:p>
          <a:p>
            <a:r>
              <a:rPr lang="en-US" dirty="0"/>
              <a:t>• results of the survey are primarily used to:</a:t>
            </a:r>
          </a:p>
          <a:p>
            <a:r>
              <a:rPr lang="en-US" dirty="0"/>
              <a:t>– assess trends in R&amp;D expenditures across the fields of science and engineering (S&amp;E)</a:t>
            </a:r>
          </a:p>
          <a:p>
            <a:r>
              <a:rPr lang="en-US" dirty="0"/>
              <a:t>– rank institutions by R&amp;D expenditures</a:t>
            </a:r>
          </a:p>
          <a:p>
            <a:r>
              <a:rPr lang="en-US" dirty="0"/>
              <a:t>– maintain data from previous fiscal years for historical trend analysis purposes</a:t>
            </a:r>
          </a:p>
          <a:p>
            <a:endParaRPr lang="en-US" dirty="0"/>
          </a:p>
          <a:p>
            <a:r>
              <a:rPr lang="en-US" dirty="0"/>
              <a:t>Include expenditures that support: basic research, applied research, experimental development, research training. </a:t>
            </a:r>
          </a:p>
          <a:p>
            <a:endParaRPr lang="en-US" dirty="0"/>
          </a:p>
          <a:p>
            <a:r>
              <a:rPr lang="en-US" dirty="0"/>
              <a:t>Do not include: Other Sponsored Activity [OSA] - Programs and projects financed by Federal and non-Federal agencies and organizations that involve the performance of work other than instruction and organized research.</a:t>
            </a:r>
          </a:p>
          <a:p>
            <a:r>
              <a:rPr lang="en-US" dirty="0"/>
              <a:t>–	Examples are: health service projects, public service projects, and education and community service programs.</a:t>
            </a:r>
          </a:p>
          <a:p>
            <a:endParaRPr lang="en-US" dirty="0"/>
          </a:p>
          <a:p>
            <a:r>
              <a:rPr lang="en-US" dirty="0"/>
              <a:t>So FY21 is the all in number from OSP that does include other sponsored activity.  This number is therefore inflated but from the magnitude of this number, it is likely safe to say the HERD survey number for FY21 will be in line with FY20, </a:t>
            </a:r>
            <a:r>
              <a:rPr lang="en-US"/>
              <a:t>or higher.</a:t>
            </a:r>
            <a:endParaRPr lang="en-US" dirty="0"/>
          </a:p>
        </p:txBody>
      </p:sp>
      <p:sp>
        <p:nvSpPr>
          <p:cNvPr id="4" name="Slide Number Placeholder 3"/>
          <p:cNvSpPr>
            <a:spLocks noGrp="1"/>
          </p:cNvSpPr>
          <p:nvPr>
            <p:ph type="sldNum" sz="quarter" idx="5"/>
          </p:nvPr>
        </p:nvSpPr>
        <p:spPr/>
        <p:txBody>
          <a:bodyPr/>
          <a:lstStyle/>
          <a:p>
            <a:fld id="{3D7C09D9-D7A9-4E45-A1E4-D814D941F39F}" type="slidenum">
              <a:rPr lang="en-US" smtClean="0"/>
              <a:t>22</a:t>
            </a:fld>
            <a:endParaRPr lang="en-US"/>
          </a:p>
        </p:txBody>
      </p:sp>
    </p:spTree>
    <p:extLst>
      <p:ext uri="{BB962C8B-B14F-4D97-AF65-F5344CB8AC3E}">
        <p14:creationId xmlns:p14="http://schemas.microsoft.com/office/powerpoint/2010/main" val="266555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C09D9-D7A9-4E45-A1E4-D814D941F39F}" type="slidenum">
              <a:rPr lang="en-US" smtClean="0"/>
              <a:t>4</a:t>
            </a:fld>
            <a:endParaRPr lang="en-US"/>
          </a:p>
        </p:txBody>
      </p:sp>
    </p:spTree>
    <p:extLst>
      <p:ext uri="{BB962C8B-B14F-4D97-AF65-F5344CB8AC3E}">
        <p14:creationId xmlns:p14="http://schemas.microsoft.com/office/powerpoint/2010/main" val="191802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7C09D9-D7A9-4E45-A1E4-D814D941F39F}" type="slidenum">
              <a:rPr lang="en-US" smtClean="0"/>
              <a:t>5</a:t>
            </a:fld>
            <a:endParaRPr lang="en-US"/>
          </a:p>
        </p:txBody>
      </p:sp>
    </p:spTree>
    <p:extLst>
      <p:ext uri="{BB962C8B-B14F-4D97-AF65-F5344CB8AC3E}">
        <p14:creationId xmlns:p14="http://schemas.microsoft.com/office/powerpoint/2010/main" val="178669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u="sng" dirty="0"/>
          </a:p>
        </p:txBody>
      </p:sp>
      <p:sp>
        <p:nvSpPr>
          <p:cNvPr id="4" name="Slide Number Placeholder 3"/>
          <p:cNvSpPr>
            <a:spLocks noGrp="1"/>
          </p:cNvSpPr>
          <p:nvPr>
            <p:ph type="sldNum" sz="quarter" idx="5"/>
          </p:nvPr>
        </p:nvSpPr>
        <p:spPr/>
        <p:txBody>
          <a:bodyPr/>
          <a:lstStyle/>
          <a:p>
            <a:fld id="{3D7C09D9-D7A9-4E45-A1E4-D814D941F39F}" type="slidenum">
              <a:rPr lang="en-US" smtClean="0"/>
              <a:t>6</a:t>
            </a:fld>
            <a:endParaRPr lang="en-US"/>
          </a:p>
        </p:txBody>
      </p:sp>
    </p:spTree>
    <p:extLst>
      <p:ext uri="{BB962C8B-B14F-4D97-AF65-F5344CB8AC3E}">
        <p14:creationId xmlns:p14="http://schemas.microsoft.com/office/powerpoint/2010/main" val="245510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endParaRPr lang="en-US" i="0" dirty="0"/>
          </a:p>
          <a:p>
            <a:endParaRPr lang="en-US" i="0" dirty="0"/>
          </a:p>
        </p:txBody>
      </p:sp>
      <p:sp>
        <p:nvSpPr>
          <p:cNvPr id="4" name="Slide Number Placeholder 3"/>
          <p:cNvSpPr>
            <a:spLocks noGrp="1"/>
          </p:cNvSpPr>
          <p:nvPr>
            <p:ph type="sldNum" sz="quarter" idx="5"/>
          </p:nvPr>
        </p:nvSpPr>
        <p:spPr/>
        <p:txBody>
          <a:bodyPr/>
          <a:lstStyle/>
          <a:p>
            <a:fld id="{3D7C09D9-D7A9-4E45-A1E4-D814D941F39F}" type="slidenum">
              <a:rPr lang="en-US" smtClean="0"/>
              <a:t>7</a:t>
            </a:fld>
            <a:endParaRPr lang="en-US"/>
          </a:p>
        </p:txBody>
      </p:sp>
    </p:spTree>
    <p:extLst>
      <p:ext uri="{BB962C8B-B14F-4D97-AF65-F5344CB8AC3E}">
        <p14:creationId xmlns:p14="http://schemas.microsoft.com/office/powerpoint/2010/main" val="103482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C09D9-D7A9-4E45-A1E4-D814D941F39F}" type="slidenum">
              <a:rPr lang="en-US" smtClean="0"/>
              <a:t>9</a:t>
            </a:fld>
            <a:endParaRPr lang="en-US"/>
          </a:p>
        </p:txBody>
      </p:sp>
    </p:spTree>
    <p:extLst>
      <p:ext uri="{BB962C8B-B14F-4D97-AF65-F5344CB8AC3E}">
        <p14:creationId xmlns:p14="http://schemas.microsoft.com/office/powerpoint/2010/main" val="78834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C09D9-D7A9-4E45-A1E4-D814D941F39F}" type="slidenum">
              <a:rPr lang="en-US" smtClean="0"/>
              <a:t>11</a:t>
            </a:fld>
            <a:endParaRPr lang="en-US"/>
          </a:p>
        </p:txBody>
      </p:sp>
    </p:spTree>
    <p:extLst>
      <p:ext uri="{BB962C8B-B14F-4D97-AF65-F5344CB8AC3E}">
        <p14:creationId xmlns:p14="http://schemas.microsoft.com/office/powerpoint/2010/main" val="52589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7C09D9-D7A9-4E45-A1E4-D814D941F39F}" type="slidenum">
              <a:rPr lang="en-US" smtClean="0"/>
              <a:t>12</a:t>
            </a:fld>
            <a:endParaRPr lang="en-US"/>
          </a:p>
        </p:txBody>
      </p:sp>
    </p:spTree>
    <p:extLst>
      <p:ext uri="{BB962C8B-B14F-4D97-AF65-F5344CB8AC3E}">
        <p14:creationId xmlns:p14="http://schemas.microsoft.com/office/powerpoint/2010/main" val="282509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7C09D9-D7A9-4E45-A1E4-D814D941F39F}" type="slidenum">
              <a:rPr lang="en-US" smtClean="0"/>
              <a:t>14</a:t>
            </a:fld>
            <a:endParaRPr lang="en-US"/>
          </a:p>
        </p:txBody>
      </p:sp>
    </p:spTree>
    <p:extLst>
      <p:ext uri="{BB962C8B-B14F-4D97-AF65-F5344CB8AC3E}">
        <p14:creationId xmlns:p14="http://schemas.microsoft.com/office/powerpoint/2010/main" val="105087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6B3A8D-1DD1-441D-8B62-95B6FFFACE5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CDCD9-B4AF-444B-AF01-40A9621F732A}" type="slidenum">
              <a:rPr lang="en-US" smtClean="0"/>
              <a:t>‹#›</a:t>
            </a:fld>
            <a:endParaRPr lang="en-US"/>
          </a:p>
        </p:txBody>
      </p:sp>
    </p:spTree>
    <p:extLst>
      <p:ext uri="{BB962C8B-B14F-4D97-AF65-F5344CB8AC3E}">
        <p14:creationId xmlns:p14="http://schemas.microsoft.com/office/powerpoint/2010/main" val="368333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B3A8D-1DD1-441D-8B62-95B6FFFACE5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CDCD9-B4AF-444B-AF01-40A9621F732A}" type="slidenum">
              <a:rPr lang="en-US" smtClean="0"/>
              <a:t>‹#›</a:t>
            </a:fld>
            <a:endParaRPr lang="en-US"/>
          </a:p>
        </p:txBody>
      </p:sp>
    </p:spTree>
    <p:extLst>
      <p:ext uri="{BB962C8B-B14F-4D97-AF65-F5344CB8AC3E}">
        <p14:creationId xmlns:p14="http://schemas.microsoft.com/office/powerpoint/2010/main" val="3882105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B3A8D-1DD1-441D-8B62-95B6FFFACE5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CDCD9-B4AF-444B-AF01-40A9621F732A}" type="slidenum">
              <a:rPr lang="en-US" smtClean="0"/>
              <a:t>‹#›</a:t>
            </a:fld>
            <a:endParaRPr lang="en-US"/>
          </a:p>
        </p:txBody>
      </p:sp>
    </p:spTree>
    <p:extLst>
      <p:ext uri="{BB962C8B-B14F-4D97-AF65-F5344CB8AC3E}">
        <p14:creationId xmlns:p14="http://schemas.microsoft.com/office/powerpoint/2010/main" val="204822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B3A8D-1DD1-441D-8B62-95B6FFFACE5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CDCD9-B4AF-444B-AF01-40A9621F732A}" type="slidenum">
              <a:rPr lang="en-US" smtClean="0"/>
              <a:t>‹#›</a:t>
            </a:fld>
            <a:endParaRPr lang="en-US"/>
          </a:p>
        </p:txBody>
      </p:sp>
    </p:spTree>
    <p:extLst>
      <p:ext uri="{BB962C8B-B14F-4D97-AF65-F5344CB8AC3E}">
        <p14:creationId xmlns:p14="http://schemas.microsoft.com/office/powerpoint/2010/main" val="2075726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6B3A8D-1DD1-441D-8B62-95B6FFFACE5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CDCD9-B4AF-444B-AF01-40A9621F732A}" type="slidenum">
              <a:rPr lang="en-US" smtClean="0"/>
              <a:t>‹#›</a:t>
            </a:fld>
            <a:endParaRPr lang="en-US"/>
          </a:p>
        </p:txBody>
      </p:sp>
    </p:spTree>
    <p:extLst>
      <p:ext uri="{BB962C8B-B14F-4D97-AF65-F5344CB8AC3E}">
        <p14:creationId xmlns:p14="http://schemas.microsoft.com/office/powerpoint/2010/main" val="424875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6B3A8D-1DD1-441D-8B62-95B6FFFACE5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CDCD9-B4AF-444B-AF01-40A9621F732A}" type="slidenum">
              <a:rPr lang="en-US" smtClean="0"/>
              <a:t>‹#›</a:t>
            </a:fld>
            <a:endParaRPr lang="en-US"/>
          </a:p>
        </p:txBody>
      </p:sp>
    </p:spTree>
    <p:extLst>
      <p:ext uri="{BB962C8B-B14F-4D97-AF65-F5344CB8AC3E}">
        <p14:creationId xmlns:p14="http://schemas.microsoft.com/office/powerpoint/2010/main" val="20398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6B3A8D-1DD1-441D-8B62-95B6FFFACE5E}"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CDCD9-B4AF-444B-AF01-40A9621F732A}" type="slidenum">
              <a:rPr lang="en-US" smtClean="0"/>
              <a:t>‹#›</a:t>
            </a:fld>
            <a:endParaRPr lang="en-US"/>
          </a:p>
        </p:txBody>
      </p:sp>
    </p:spTree>
    <p:extLst>
      <p:ext uri="{BB962C8B-B14F-4D97-AF65-F5344CB8AC3E}">
        <p14:creationId xmlns:p14="http://schemas.microsoft.com/office/powerpoint/2010/main" val="57221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6B3A8D-1DD1-441D-8B62-95B6FFFACE5E}"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CDCD9-B4AF-444B-AF01-40A9621F732A}" type="slidenum">
              <a:rPr lang="en-US" smtClean="0"/>
              <a:t>‹#›</a:t>
            </a:fld>
            <a:endParaRPr lang="en-US"/>
          </a:p>
        </p:txBody>
      </p:sp>
    </p:spTree>
    <p:extLst>
      <p:ext uri="{BB962C8B-B14F-4D97-AF65-F5344CB8AC3E}">
        <p14:creationId xmlns:p14="http://schemas.microsoft.com/office/powerpoint/2010/main" val="24109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B3A8D-1DD1-441D-8B62-95B6FFFACE5E}"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CDCD9-B4AF-444B-AF01-40A9621F732A}" type="slidenum">
              <a:rPr lang="en-US" smtClean="0"/>
              <a:t>‹#›</a:t>
            </a:fld>
            <a:endParaRPr lang="en-US"/>
          </a:p>
        </p:txBody>
      </p:sp>
    </p:spTree>
    <p:extLst>
      <p:ext uri="{BB962C8B-B14F-4D97-AF65-F5344CB8AC3E}">
        <p14:creationId xmlns:p14="http://schemas.microsoft.com/office/powerpoint/2010/main" val="282164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6B3A8D-1DD1-441D-8B62-95B6FFFACE5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CDCD9-B4AF-444B-AF01-40A9621F732A}" type="slidenum">
              <a:rPr lang="en-US" smtClean="0"/>
              <a:t>‹#›</a:t>
            </a:fld>
            <a:endParaRPr lang="en-US"/>
          </a:p>
        </p:txBody>
      </p:sp>
    </p:spTree>
    <p:extLst>
      <p:ext uri="{BB962C8B-B14F-4D97-AF65-F5344CB8AC3E}">
        <p14:creationId xmlns:p14="http://schemas.microsoft.com/office/powerpoint/2010/main" val="39164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6B3A8D-1DD1-441D-8B62-95B6FFFACE5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CDCD9-B4AF-444B-AF01-40A9621F732A}" type="slidenum">
              <a:rPr lang="en-US" smtClean="0"/>
              <a:t>‹#›</a:t>
            </a:fld>
            <a:endParaRPr lang="en-US"/>
          </a:p>
        </p:txBody>
      </p:sp>
    </p:spTree>
    <p:extLst>
      <p:ext uri="{BB962C8B-B14F-4D97-AF65-F5344CB8AC3E}">
        <p14:creationId xmlns:p14="http://schemas.microsoft.com/office/powerpoint/2010/main" val="290205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B3A8D-1DD1-441D-8B62-95B6FFFACE5E}" type="datetimeFigureOut">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CDCD9-B4AF-444B-AF01-40A9621F732A}" type="slidenum">
              <a:rPr lang="en-US" smtClean="0"/>
              <a:t>‹#›</a:t>
            </a:fld>
            <a:endParaRPr lang="en-US"/>
          </a:p>
        </p:txBody>
      </p:sp>
    </p:spTree>
    <p:extLst>
      <p:ext uri="{BB962C8B-B14F-4D97-AF65-F5344CB8AC3E}">
        <p14:creationId xmlns:p14="http://schemas.microsoft.com/office/powerpoint/2010/main" val="598681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3" Type="http://schemas.openxmlformats.org/officeDocument/2006/relationships/tags" Target="../tags/tag22.xml"/><Relationship Id="rId21" Type="http://schemas.openxmlformats.org/officeDocument/2006/relationships/notesSlide" Target="../notesSlides/notesSlide7.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pngimg.com/download/2734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commons.wikimedia.org/wiki/File:Target_Corporation_logo_(vector).svg"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hyperlink" Target="https://medium.com/basic-income/why-milton-friedman-supported-a-guaranteed-income-5-reasons-da6e628f6070"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hisforhomeblog.com/tag/moving-home/" TargetMode="Externa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www.collectedny.org/careerposts/introducing-the-cuny-careerkit-in-manufacturing/"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nc-sa/3.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ruthtrumpold.id.au/destech/?page_id=516" TargetMode="External"/><Relationship Id="rId5" Type="http://schemas.openxmlformats.org/officeDocument/2006/relationships/image" Target="../media/image28.jp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notesSlide" Target="../notesSlides/notesSlide6.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2.emf"/><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1.em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0.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395C45-3451-014B-8363-6E577CCF7974}"/>
              </a:ext>
            </a:extLst>
          </p:cNvPr>
          <p:cNvPicPr>
            <a:picLocks noChangeAspect="1"/>
          </p:cNvPicPr>
          <p:nvPr/>
        </p:nvPicPr>
        <p:blipFill>
          <a:blip r:embed="rId2"/>
          <a:stretch>
            <a:fillRect/>
          </a:stretch>
        </p:blipFill>
        <p:spPr>
          <a:xfrm>
            <a:off x="6144769" y="0"/>
            <a:ext cx="6430213" cy="6965878"/>
          </a:xfrm>
          <a:prstGeom prst="rect">
            <a:avLst/>
          </a:prstGeom>
        </p:spPr>
      </p:pic>
      <p:sp>
        <p:nvSpPr>
          <p:cNvPr id="6" name="TextBox 5">
            <a:extLst>
              <a:ext uri="{FF2B5EF4-FFF2-40B4-BE49-F238E27FC236}">
                <a16:creationId xmlns:a16="http://schemas.microsoft.com/office/drawing/2014/main" id="{B75D0059-70CA-AC4C-B19A-DC1AEAD1531D}"/>
              </a:ext>
            </a:extLst>
          </p:cNvPr>
          <p:cNvSpPr txBox="1"/>
          <p:nvPr/>
        </p:nvSpPr>
        <p:spPr>
          <a:xfrm>
            <a:off x="-211303" y="1031124"/>
            <a:ext cx="867658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prstClr val="black"/>
                </a:solidFill>
                <a:effectLst/>
                <a:uLnTx/>
                <a:uFillTx/>
                <a:latin typeface="Myriad Pro" panose="020B0503030403020204" pitchFamily="34" charset="0"/>
                <a:ea typeface="+mn-ea"/>
                <a:cs typeface="+mn-cs"/>
              </a:rPr>
              <a:t> </a:t>
            </a:r>
            <a:endParaRPr lang="en-US" sz="6600" b="1" spc="300" dirty="0">
              <a:solidFill>
                <a:prstClr val="black"/>
              </a:solidFill>
              <a:latin typeface="Garamond" panose="020204040303010108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300" normalizeH="0" baseline="0" noProof="0" dirty="0">
              <a:ln>
                <a:noFill/>
              </a:ln>
              <a:solidFill>
                <a:prstClr val="black"/>
              </a:solidFill>
              <a:effectLst/>
              <a:uLnTx/>
              <a:uFillTx/>
              <a:latin typeface="Myriad Pro" panose="020B0503030403020204" pitchFamily="34" charset="0"/>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65" y="264552"/>
            <a:ext cx="7254247" cy="2026920"/>
          </a:xfrm>
          <a:prstGeom prst="rect">
            <a:avLst/>
          </a:prstGeom>
          <a:ln>
            <a:solidFill>
              <a:srgbClr val="644C00"/>
            </a:solidFill>
          </a:ln>
        </p:spPr>
      </p:pic>
      <p:sp>
        <p:nvSpPr>
          <p:cNvPr id="8" name="TextBox 7">
            <a:extLst>
              <a:ext uri="{FF2B5EF4-FFF2-40B4-BE49-F238E27FC236}">
                <a16:creationId xmlns:a16="http://schemas.microsoft.com/office/drawing/2014/main" id="{965A4941-A4F7-4D79-ABC8-B363A5700488}"/>
              </a:ext>
            </a:extLst>
          </p:cNvPr>
          <p:cNvSpPr txBox="1"/>
          <p:nvPr/>
        </p:nvSpPr>
        <p:spPr>
          <a:xfrm>
            <a:off x="1056548" y="2416207"/>
            <a:ext cx="6140912" cy="3416320"/>
          </a:xfrm>
          <a:prstGeom prst="rect">
            <a:avLst/>
          </a:prstGeom>
          <a:noFill/>
        </p:spPr>
        <p:txBody>
          <a:bodyPr wrap="none" rtlCol="0">
            <a:spAutoFit/>
          </a:bodyPr>
          <a:lstStyle/>
          <a:p>
            <a:pPr algn="ctr"/>
            <a:r>
              <a:rPr lang="en-US" sz="2400" b="1" dirty="0">
                <a:solidFill>
                  <a:srgbClr val="644C00"/>
                </a:solidFill>
              </a:rPr>
              <a:t>Office of Research and Economic Development</a:t>
            </a:r>
          </a:p>
          <a:p>
            <a:pPr algn="ctr"/>
            <a:r>
              <a:rPr lang="en-US" sz="2400" b="1" dirty="0">
                <a:solidFill>
                  <a:srgbClr val="644C00"/>
                </a:solidFill>
              </a:rPr>
              <a:t>Fiscal Year 2021 Annual Report</a:t>
            </a:r>
          </a:p>
          <a:p>
            <a:pPr algn="ctr"/>
            <a:r>
              <a:rPr lang="en-US" sz="2400" b="1" dirty="0">
                <a:solidFill>
                  <a:srgbClr val="644C00"/>
                </a:solidFill>
              </a:rPr>
              <a:t>January 13, 2022</a:t>
            </a:r>
          </a:p>
          <a:p>
            <a:pPr algn="ctr"/>
            <a:endParaRPr lang="en-US" sz="2400" b="1" dirty="0">
              <a:solidFill>
                <a:schemeClr val="accent4">
                  <a:lumMod val="50000"/>
                </a:schemeClr>
              </a:solidFill>
            </a:endParaRPr>
          </a:p>
          <a:p>
            <a:pPr algn="ctr"/>
            <a:endParaRPr lang="en-US" sz="2400" b="1" dirty="0">
              <a:solidFill>
                <a:schemeClr val="accent4">
                  <a:lumMod val="50000"/>
                </a:schemeClr>
              </a:solidFill>
            </a:endParaRPr>
          </a:p>
          <a:p>
            <a:pPr algn="ctr"/>
            <a:r>
              <a:rPr lang="en-US" sz="2400" b="1" dirty="0">
                <a:solidFill>
                  <a:srgbClr val="644C00"/>
                </a:solidFill>
              </a:rPr>
              <a:t>Diana Hulme</a:t>
            </a:r>
          </a:p>
          <a:p>
            <a:pPr algn="ctr"/>
            <a:r>
              <a:rPr lang="en-US" sz="2400" b="1" dirty="0">
                <a:solidFill>
                  <a:srgbClr val="644C00"/>
                </a:solidFill>
              </a:rPr>
              <a:t>Interim VP for Research</a:t>
            </a:r>
          </a:p>
          <a:p>
            <a:pPr algn="ctr"/>
            <a:r>
              <a:rPr lang="en-US" sz="2400" b="1" dirty="0">
                <a:solidFill>
                  <a:srgbClr val="644C00"/>
                </a:solidFill>
              </a:rPr>
              <a:t>and </a:t>
            </a:r>
          </a:p>
          <a:p>
            <a:pPr algn="ctr"/>
            <a:r>
              <a:rPr lang="en-US" sz="2400" b="1" dirty="0">
                <a:solidFill>
                  <a:srgbClr val="644C00"/>
                </a:solidFill>
              </a:rPr>
              <a:t>Economic Development</a:t>
            </a:r>
          </a:p>
        </p:txBody>
      </p:sp>
    </p:spTree>
    <p:extLst>
      <p:ext uri="{BB962C8B-B14F-4D97-AF65-F5344CB8AC3E}">
        <p14:creationId xmlns:p14="http://schemas.microsoft.com/office/powerpoint/2010/main" val="90254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395C45-3451-014B-8363-6E577CCF7974}"/>
              </a:ext>
            </a:extLst>
          </p:cNvPr>
          <p:cNvPicPr>
            <a:picLocks noChangeAspect="1"/>
          </p:cNvPicPr>
          <p:nvPr/>
        </p:nvPicPr>
        <p:blipFill>
          <a:blip r:embed="rId2"/>
          <a:stretch>
            <a:fillRect/>
          </a:stretch>
        </p:blipFill>
        <p:spPr>
          <a:xfrm>
            <a:off x="6144769" y="0"/>
            <a:ext cx="6430213" cy="6965878"/>
          </a:xfrm>
          <a:prstGeom prst="rect">
            <a:avLst/>
          </a:prstGeom>
        </p:spPr>
      </p:pic>
      <p:sp>
        <p:nvSpPr>
          <p:cNvPr id="6" name="TextBox 5">
            <a:extLst>
              <a:ext uri="{FF2B5EF4-FFF2-40B4-BE49-F238E27FC236}">
                <a16:creationId xmlns:a16="http://schemas.microsoft.com/office/drawing/2014/main" id="{B75D0059-70CA-AC4C-B19A-DC1AEAD1531D}"/>
              </a:ext>
            </a:extLst>
          </p:cNvPr>
          <p:cNvSpPr txBox="1"/>
          <p:nvPr/>
        </p:nvSpPr>
        <p:spPr>
          <a:xfrm>
            <a:off x="-211303" y="1031124"/>
            <a:ext cx="867658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prstClr val="black"/>
                </a:solidFill>
                <a:effectLst/>
                <a:uLnTx/>
                <a:uFillTx/>
                <a:latin typeface="Myriad Pro" panose="020B0503030403020204" pitchFamily="34" charset="0"/>
                <a:ea typeface="+mn-ea"/>
                <a:cs typeface="+mn-cs"/>
              </a:rPr>
              <a:t> </a:t>
            </a:r>
            <a:endParaRPr lang="en-US" sz="6600" b="1" spc="300" dirty="0">
              <a:solidFill>
                <a:prstClr val="black"/>
              </a:solidFill>
              <a:latin typeface="Garamond" panose="020204040303010108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300" normalizeH="0" baseline="0" noProof="0" dirty="0">
              <a:ln>
                <a:noFill/>
              </a:ln>
              <a:solidFill>
                <a:prstClr val="black"/>
              </a:solidFill>
              <a:effectLst/>
              <a:uLnTx/>
              <a:uFillTx/>
              <a:latin typeface="Myriad Pro" panose="020B0503030403020204" pitchFamily="34" charset="0"/>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65" y="264552"/>
            <a:ext cx="7254247" cy="2026920"/>
          </a:xfrm>
          <a:prstGeom prst="rect">
            <a:avLst/>
          </a:prstGeom>
          <a:ln>
            <a:solidFill>
              <a:srgbClr val="644C00"/>
            </a:solidFill>
          </a:ln>
        </p:spPr>
      </p:pic>
      <p:sp>
        <p:nvSpPr>
          <p:cNvPr id="8" name="TextBox 7">
            <a:extLst>
              <a:ext uri="{FF2B5EF4-FFF2-40B4-BE49-F238E27FC236}">
                <a16:creationId xmlns:a16="http://schemas.microsoft.com/office/drawing/2014/main" id="{965A4941-A4F7-4D79-ABC8-B363A5700488}"/>
              </a:ext>
            </a:extLst>
          </p:cNvPr>
          <p:cNvSpPr txBox="1"/>
          <p:nvPr/>
        </p:nvSpPr>
        <p:spPr>
          <a:xfrm>
            <a:off x="2444924" y="3167504"/>
            <a:ext cx="2794932" cy="1938992"/>
          </a:xfrm>
          <a:prstGeom prst="rect">
            <a:avLst/>
          </a:prstGeom>
          <a:noFill/>
        </p:spPr>
        <p:txBody>
          <a:bodyPr wrap="none" rtlCol="0">
            <a:spAutoFit/>
          </a:bodyPr>
          <a:lstStyle/>
          <a:p>
            <a:pPr algn="ctr"/>
            <a:r>
              <a:rPr lang="en-US" sz="4000" b="1" dirty="0">
                <a:solidFill>
                  <a:srgbClr val="644C00"/>
                </a:solidFill>
              </a:rPr>
              <a:t>Regulations </a:t>
            </a:r>
          </a:p>
          <a:p>
            <a:pPr algn="ctr"/>
            <a:r>
              <a:rPr lang="en-US" sz="4000" b="1" dirty="0">
                <a:solidFill>
                  <a:srgbClr val="644C00"/>
                </a:solidFill>
              </a:rPr>
              <a:t>and</a:t>
            </a:r>
          </a:p>
          <a:p>
            <a:pPr algn="ctr"/>
            <a:r>
              <a:rPr lang="en-US" sz="4000" b="1" dirty="0">
                <a:solidFill>
                  <a:srgbClr val="644C00"/>
                </a:solidFill>
              </a:rPr>
              <a:t>Policies</a:t>
            </a:r>
          </a:p>
        </p:txBody>
      </p:sp>
    </p:spTree>
    <p:extLst>
      <p:ext uri="{BB962C8B-B14F-4D97-AF65-F5344CB8AC3E}">
        <p14:creationId xmlns:p14="http://schemas.microsoft.com/office/powerpoint/2010/main" val="429167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LSHAPE_TB_00000000000000000000000000000000_LeftEndCaps" hidden="1">
            <a:extLst>
              <a:ext uri="{FF2B5EF4-FFF2-40B4-BE49-F238E27FC236}">
                <a16:creationId xmlns:a16="http://schemas.microsoft.com/office/drawing/2014/main" id="{C86C7417-BFBA-49CE-BFAB-F0ACDDF7B3A0}"/>
              </a:ext>
            </a:extLst>
          </p:cNvPr>
          <p:cNvSpPr txBox="1"/>
          <p:nvPr>
            <p:custDataLst>
              <p:tags r:id="rId2"/>
            </p:custDataLst>
          </p:nvPr>
        </p:nvSpPr>
        <p:spPr>
          <a:xfrm>
            <a:off x="-219434" y="18305"/>
            <a:ext cx="469900" cy="279400"/>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7D31"/>
                </a:solidFill>
                <a:effectLst/>
                <a:uLnTx/>
                <a:uFillTx/>
                <a:latin typeface="Calibri" panose="020F0502020204030204" pitchFamily="34" charset="0"/>
                <a:ea typeface="+mn-ea"/>
                <a:cs typeface="+mn-cs"/>
              </a:rPr>
              <a:t>2021</a:t>
            </a:r>
          </a:p>
        </p:txBody>
      </p:sp>
      <p:cxnSp>
        <p:nvCxnSpPr>
          <p:cNvPr id="95" name="OTLSHAPE_T_5a93723dc60b4d4d9a00eaf8539eb87b_RightVerticalConnector1" hidden="1">
            <a:extLst>
              <a:ext uri="{FF2B5EF4-FFF2-40B4-BE49-F238E27FC236}">
                <a16:creationId xmlns:a16="http://schemas.microsoft.com/office/drawing/2014/main" id="{715C82AA-072E-4A3A-A67B-4AB94271E5C4}"/>
              </a:ext>
            </a:extLst>
          </p:cNvPr>
          <p:cNvCxnSpPr/>
          <p:nvPr>
            <p:custDataLst>
              <p:tags r:id="rId3"/>
            </p:custDataLst>
          </p:nvPr>
        </p:nvCxnSpPr>
        <p:spPr>
          <a:xfrm>
            <a:off x="5470931" y="4826000"/>
            <a:ext cx="0" cy="203200"/>
          </a:xfrm>
          <a:prstGeom prst="line">
            <a:avLst/>
          </a:prstGeom>
          <a:ln w="63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OTLSHAPE_T_de240a82e76344b58e8a9149f9fb116d_ShapePercentage" hidden="1">
            <a:extLst>
              <a:ext uri="{FF2B5EF4-FFF2-40B4-BE49-F238E27FC236}">
                <a16:creationId xmlns:a16="http://schemas.microsoft.com/office/drawing/2014/main" id="{CCEBF728-1091-44E7-B946-B697C0318823}"/>
              </a:ext>
            </a:extLst>
          </p:cNvPr>
          <p:cNvSpPr/>
          <p:nvPr>
            <p:custDataLst>
              <p:tags r:id="rId4"/>
            </p:custDataLst>
          </p:nvPr>
        </p:nvSpPr>
        <p:spPr>
          <a:xfrm>
            <a:off x="2071578" y="2677753"/>
            <a:ext cx="0" cy="0"/>
          </a:xfrm>
          <a:prstGeom prst="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OTLSHAPE_T_7a4068cd41724d2ab80d148f88fca7c1_ShapePercentage" hidden="1">
            <a:extLst>
              <a:ext uri="{FF2B5EF4-FFF2-40B4-BE49-F238E27FC236}">
                <a16:creationId xmlns:a16="http://schemas.microsoft.com/office/drawing/2014/main" id="{83F77A34-4A12-4C98-A61C-23E9C1CD1364}"/>
              </a:ext>
            </a:extLst>
          </p:cNvPr>
          <p:cNvSpPr/>
          <p:nvPr>
            <p:custDataLst>
              <p:tags r:id="rId5"/>
            </p:custDataLst>
          </p:nvPr>
        </p:nvSpPr>
        <p:spPr>
          <a:xfrm>
            <a:off x="6059794" y="3285321"/>
            <a:ext cx="0" cy="0"/>
          </a:xfrm>
          <a:prstGeom prst="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OTLSHAPE_T_89596efc438e416ea85629c0d9f38fce_ShapePercentage" hidden="1">
            <a:extLst>
              <a:ext uri="{FF2B5EF4-FFF2-40B4-BE49-F238E27FC236}">
                <a16:creationId xmlns:a16="http://schemas.microsoft.com/office/drawing/2014/main" id="{2F91D411-E2D2-41DF-BF4D-361092087DC6}"/>
              </a:ext>
            </a:extLst>
          </p:cNvPr>
          <p:cNvSpPr/>
          <p:nvPr>
            <p:custDataLst>
              <p:tags r:id="rId6"/>
            </p:custDataLst>
          </p:nvPr>
        </p:nvSpPr>
        <p:spPr>
          <a:xfrm>
            <a:off x="2378364" y="3892889"/>
            <a:ext cx="0" cy="0"/>
          </a:xfrm>
          <a:prstGeom prst="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OTLSHAPE_T_5a93723dc60b4d4d9a00eaf8539eb87b_ShapePercentage" hidden="1">
            <a:extLst>
              <a:ext uri="{FF2B5EF4-FFF2-40B4-BE49-F238E27FC236}">
                <a16:creationId xmlns:a16="http://schemas.microsoft.com/office/drawing/2014/main" id="{DE55822E-CBE1-49D6-B836-F8696990E24B}"/>
              </a:ext>
            </a:extLst>
          </p:cNvPr>
          <p:cNvSpPr/>
          <p:nvPr>
            <p:custDataLst>
              <p:tags r:id="rId7"/>
            </p:custDataLst>
          </p:nvPr>
        </p:nvSpPr>
        <p:spPr>
          <a:xfrm>
            <a:off x="3605507" y="4500457"/>
            <a:ext cx="0" cy="0"/>
          </a:xfrm>
          <a:prstGeom prst="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TLSHAPE_T_de240a82e76344b58e8a9149f9fb116d_TextPercentage" hidden="1">
            <a:extLst>
              <a:ext uri="{FF2B5EF4-FFF2-40B4-BE49-F238E27FC236}">
                <a16:creationId xmlns:a16="http://schemas.microsoft.com/office/drawing/2014/main" id="{CD3FE3DA-E80F-43EE-8CCB-3C4C0ED8F8F7}"/>
              </a:ext>
            </a:extLst>
          </p:cNvPr>
          <p:cNvSpPr txBox="1"/>
          <p:nvPr>
            <p:custDataLst>
              <p:tags r:id="rId8"/>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0504D"/>
              </a:solidFill>
              <a:effectLst/>
              <a:uLnTx/>
              <a:uFillTx/>
              <a:latin typeface="Calibri" panose="020F0502020204030204" pitchFamily="34" charset="0"/>
              <a:ea typeface="+mn-ea"/>
              <a:cs typeface="+mn-cs"/>
            </a:endParaRPr>
          </a:p>
        </p:txBody>
      </p:sp>
      <p:sp>
        <p:nvSpPr>
          <p:cNvPr id="26" name="OTLSHAPE_T_de240a82e76344b58e8a9149f9fb116d_StartDate" hidden="1">
            <a:extLst>
              <a:ext uri="{FF2B5EF4-FFF2-40B4-BE49-F238E27FC236}">
                <a16:creationId xmlns:a16="http://schemas.microsoft.com/office/drawing/2014/main" id="{53141300-C7A2-4520-AF93-4DCE47CDBBFF}"/>
              </a:ext>
            </a:extLst>
          </p:cNvPr>
          <p:cNvSpPr txBox="1"/>
          <p:nvPr>
            <p:custDataLst>
              <p:tags r:id="rId9"/>
            </p:custDataLst>
          </p:nvPr>
        </p:nvSpPr>
        <p:spPr>
          <a:xfrm>
            <a:off x="1765316" y="4124367"/>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6" normalizeH="0" baseline="0" noProof="0">
              <a:ln>
                <a:noFill/>
              </a:ln>
              <a:solidFill>
                <a:prstClr val="white"/>
              </a:solidFill>
              <a:effectLst/>
              <a:uLnTx/>
              <a:uFillTx/>
              <a:latin typeface="Calibri" panose="020F0502020204030204" pitchFamily="34" charset="0"/>
              <a:ea typeface="+mn-ea"/>
              <a:cs typeface="+mn-cs"/>
            </a:endParaRPr>
          </a:p>
        </p:txBody>
      </p:sp>
      <p:sp>
        <p:nvSpPr>
          <p:cNvPr id="27" name="OTLSHAPE_T_de240a82e76344b58e8a9149f9fb116d_EndDate" hidden="1">
            <a:extLst>
              <a:ext uri="{FF2B5EF4-FFF2-40B4-BE49-F238E27FC236}">
                <a16:creationId xmlns:a16="http://schemas.microsoft.com/office/drawing/2014/main" id="{1128703E-2339-4CFA-8187-2ECDC03FAB8D}"/>
              </a:ext>
            </a:extLst>
          </p:cNvPr>
          <p:cNvSpPr txBox="1"/>
          <p:nvPr>
            <p:custDataLst>
              <p:tags r:id="rId10"/>
            </p:custDataLst>
          </p:nvPr>
        </p:nvSpPr>
        <p:spPr>
          <a:xfrm>
            <a:off x="10045246" y="4124367"/>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6" normalizeH="0" baseline="0" noProof="0">
              <a:ln>
                <a:noFill/>
              </a:ln>
              <a:solidFill>
                <a:prstClr val="white"/>
              </a:solidFill>
              <a:effectLst/>
              <a:uLnTx/>
              <a:uFillTx/>
              <a:latin typeface="Calibri" panose="020F0502020204030204" pitchFamily="34" charset="0"/>
              <a:ea typeface="+mn-ea"/>
              <a:cs typeface="+mn-cs"/>
            </a:endParaRPr>
          </a:p>
        </p:txBody>
      </p:sp>
      <p:sp>
        <p:nvSpPr>
          <p:cNvPr id="41" name="OTLSHAPE_T_7a4068cd41724d2ab80d148f88fca7c1_TextPercentage" hidden="1">
            <a:extLst>
              <a:ext uri="{FF2B5EF4-FFF2-40B4-BE49-F238E27FC236}">
                <a16:creationId xmlns:a16="http://schemas.microsoft.com/office/drawing/2014/main" id="{7690D64D-1BDD-4C66-A542-BD8492D20EBC}"/>
              </a:ext>
            </a:extLst>
          </p:cNvPr>
          <p:cNvSpPr txBox="1"/>
          <p:nvPr>
            <p:custDataLst>
              <p:tags r:id="rId11"/>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0504D"/>
              </a:solidFill>
              <a:effectLst/>
              <a:uLnTx/>
              <a:uFillTx/>
              <a:latin typeface="Calibri" panose="020F0502020204030204" pitchFamily="34" charset="0"/>
              <a:ea typeface="+mn-ea"/>
              <a:cs typeface="+mn-cs"/>
            </a:endParaRPr>
          </a:p>
        </p:txBody>
      </p:sp>
      <p:sp>
        <p:nvSpPr>
          <p:cNvPr id="42" name="OTLSHAPE_T_7a4068cd41724d2ab80d148f88fca7c1_StartDate" hidden="1">
            <a:extLst>
              <a:ext uri="{FF2B5EF4-FFF2-40B4-BE49-F238E27FC236}">
                <a16:creationId xmlns:a16="http://schemas.microsoft.com/office/drawing/2014/main" id="{C7AA9420-0EA1-4C75-851F-4C7A3C426205}"/>
              </a:ext>
            </a:extLst>
          </p:cNvPr>
          <p:cNvSpPr txBox="1"/>
          <p:nvPr>
            <p:custDataLst>
              <p:tags r:id="rId12"/>
            </p:custDataLst>
          </p:nvPr>
        </p:nvSpPr>
        <p:spPr>
          <a:xfrm>
            <a:off x="1765316" y="4967817"/>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6" normalizeH="0" baseline="0" noProof="0">
              <a:ln>
                <a:noFill/>
              </a:ln>
              <a:solidFill>
                <a:prstClr val="white"/>
              </a:solidFill>
              <a:effectLst/>
              <a:uLnTx/>
              <a:uFillTx/>
              <a:latin typeface="Calibri" panose="020F0502020204030204" pitchFamily="34" charset="0"/>
              <a:ea typeface="+mn-ea"/>
              <a:cs typeface="+mn-cs"/>
            </a:endParaRPr>
          </a:p>
        </p:txBody>
      </p:sp>
      <p:sp>
        <p:nvSpPr>
          <p:cNvPr id="43" name="OTLSHAPE_T_7a4068cd41724d2ab80d148f88fca7c1_EndDate" hidden="1">
            <a:extLst>
              <a:ext uri="{FF2B5EF4-FFF2-40B4-BE49-F238E27FC236}">
                <a16:creationId xmlns:a16="http://schemas.microsoft.com/office/drawing/2014/main" id="{A36C9EAC-A44C-43E2-98D6-D70075772762}"/>
              </a:ext>
            </a:extLst>
          </p:cNvPr>
          <p:cNvSpPr txBox="1"/>
          <p:nvPr>
            <p:custDataLst>
              <p:tags r:id="rId13"/>
            </p:custDataLst>
          </p:nvPr>
        </p:nvSpPr>
        <p:spPr>
          <a:xfrm>
            <a:off x="6996158" y="4967817"/>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8" normalizeH="0" baseline="0" noProof="0">
              <a:ln>
                <a:noFill/>
              </a:ln>
              <a:solidFill>
                <a:prstClr val="white"/>
              </a:solidFill>
              <a:effectLst/>
              <a:uLnTx/>
              <a:uFillTx/>
              <a:latin typeface="Calibri" panose="020F0502020204030204" pitchFamily="34" charset="0"/>
              <a:ea typeface="+mn-ea"/>
              <a:cs typeface="+mn-cs"/>
            </a:endParaRPr>
          </a:p>
        </p:txBody>
      </p:sp>
      <p:sp>
        <p:nvSpPr>
          <p:cNvPr id="49" name="OTLSHAPE_T_89596efc438e416ea85629c0d9f38fce_TextPercentage" hidden="1">
            <a:extLst>
              <a:ext uri="{FF2B5EF4-FFF2-40B4-BE49-F238E27FC236}">
                <a16:creationId xmlns:a16="http://schemas.microsoft.com/office/drawing/2014/main" id="{E77F9FEE-F52B-4690-BD86-E54A1FD8F066}"/>
              </a:ext>
            </a:extLst>
          </p:cNvPr>
          <p:cNvSpPr txBox="1"/>
          <p:nvPr>
            <p:custDataLst>
              <p:tags r:id="rId14"/>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0504D"/>
              </a:solidFill>
              <a:effectLst/>
              <a:uLnTx/>
              <a:uFillTx/>
              <a:latin typeface="Calibri" panose="020F0502020204030204" pitchFamily="34" charset="0"/>
              <a:ea typeface="+mn-ea"/>
              <a:cs typeface="+mn-cs"/>
            </a:endParaRPr>
          </a:p>
        </p:txBody>
      </p:sp>
      <p:sp>
        <p:nvSpPr>
          <p:cNvPr id="50" name="OTLSHAPE_T_89596efc438e416ea85629c0d9f38fce_StartDate" hidden="1">
            <a:extLst>
              <a:ext uri="{FF2B5EF4-FFF2-40B4-BE49-F238E27FC236}">
                <a16:creationId xmlns:a16="http://schemas.microsoft.com/office/drawing/2014/main" id="{F3A113CB-5C6B-4268-A750-EC316236A117}"/>
              </a:ext>
            </a:extLst>
          </p:cNvPr>
          <p:cNvSpPr txBox="1"/>
          <p:nvPr>
            <p:custDataLst>
              <p:tags r:id="rId15"/>
            </p:custDataLst>
          </p:nvPr>
        </p:nvSpPr>
        <p:spPr>
          <a:xfrm>
            <a:off x="6637802" y="5389541"/>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8" normalizeH="0" baseline="0" noProof="0">
              <a:ln>
                <a:noFill/>
              </a:ln>
              <a:solidFill>
                <a:prstClr val="white"/>
              </a:solidFill>
              <a:effectLst/>
              <a:uLnTx/>
              <a:uFillTx/>
              <a:latin typeface="Calibri" panose="020F0502020204030204" pitchFamily="34" charset="0"/>
              <a:ea typeface="+mn-ea"/>
              <a:cs typeface="+mn-cs"/>
            </a:endParaRPr>
          </a:p>
        </p:txBody>
      </p:sp>
      <p:sp>
        <p:nvSpPr>
          <p:cNvPr id="51" name="OTLSHAPE_T_89596efc438e416ea85629c0d9f38fce_EndDate" hidden="1">
            <a:extLst>
              <a:ext uri="{FF2B5EF4-FFF2-40B4-BE49-F238E27FC236}">
                <a16:creationId xmlns:a16="http://schemas.microsoft.com/office/drawing/2014/main" id="{FC7D8FA3-264C-4C1C-97D8-2D7542F16A51}"/>
              </a:ext>
            </a:extLst>
          </p:cNvPr>
          <p:cNvSpPr txBox="1"/>
          <p:nvPr>
            <p:custDataLst>
              <p:tags r:id="rId16"/>
            </p:custDataLst>
          </p:nvPr>
        </p:nvSpPr>
        <p:spPr>
          <a:xfrm>
            <a:off x="11264881" y="5389541"/>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8" normalizeH="0" baseline="0" noProof="0">
              <a:ln>
                <a:noFill/>
              </a:ln>
              <a:solidFill>
                <a:prstClr val="white"/>
              </a:solidFill>
              <a:effectLst/>
              <a:uLnTx/>
              <a:uFillTx/>
              <a:latin typeface="Calibri" panose="020F0502020204030204" pitchFamily="34" charset="0"/>
              <a:ea typeface="+mn-ea"/>
              <a:cs typeface="+mn-cs"/>
            </a:endParaRPr>
          </a:p>
        </p:txBody>
      </p:sp>
      <p:sp>
        <p:nvSpPr>
          <p:cNvPr id="57" name="OTLSHAPE_T_5a93723dc60b4d4d9a00eaf8539eb87b_TextPercentage" hidden="1">
            <a:extLst>
              <a:ext uri="{FF2B5EF4-FFF2-40B4-BE49-F238E27FC236}">
                <a16:creationId xmlns:a16="http://schemas.microsoft.com/office/drawing/2014/main" id="{00A3170A-EFE3-49A6-87CC-6D771710F23B}"/>
              </a:ext>
            </a:extLst>
          </p:cNvPr>
          <p:cNvSpPr txBox="1"/>
          <p:nvPr>
            <p:custDataLst>
              <p:tags r:id="rId1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0504D"/>
              </a:solidFill>
              <a:effectLst/>
              <a:uLnTx/>
              <a:uFillTx/>
              <a:latin typeface="Calibri" panose="020F0502020204030204" pitchFamily="34" charset="0"/>
              <a:ea typeface="+mn-ea"/>
              <a:cs typeface="+mn-cs"/>
            </a:endParaRPr>
          </a:p>
        </p:txBody>
      </p:sp>
      <p:sp>
        <p:nvSpPr>
          <p:cNvPr id="58" name="OTLSHAPE_T_5a93723dc60b4d4d9a00eaf8539eb87b_StartDate" hidden="1">
            <a:extLst>
              <a:ext uri="{FF2B5EF4-FFF2-40B4-BE49-F238E27FC236}">
                <a16:creationId xmlns:a16="http://schemas.microsoft.com/office/drawing/2014/main" id="{FBF2F9CC-381A-436B-A64F-CEBF3714426D}"/>
              </a:ext>
            </a:extLst>
          </p:cNvPr>
          <p:cNvSpPr txBox="1"/>
          <p:nvPr>
            <p:custDataLst>
              <p:tags r:id="rId18"/>
            </p:custDataLst>
          </p:nvPr>
        </p:nvSpPr>
        <p:spPr>
          <a:xfrm>
            <a:off x="8533548" y="5811266"/>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6" normalizeH="0" baseline="0" noProof="0">
              <a:ln>
                <a:noFill/>
              </a:ln>
              <a:solidFill>
                <a:prstClr val="white"/>
              </a:solidFill>
              <a:effectLst/>
              <a:uLnTx/>
              <a:uFillTx/>
              <a:latin typeface="Calibri" panose="020F0502020204030204" pitchFamily="34" charset="0"/>
              <a:ea typeface="+mn-ea"/>
              <a:cs typeface="+mn-cs"/>
            </a:endParaRPr>
          </a:p>
        </p:txBody>
      </p:sp>
      <p:sp>
        <p:nvSpPr>
          <p:cNvPr id="59" name="OTLSHAPE_T_5a93723dc60b4d4d9a00eaf8539eb87b_EndDate" hidden="1">
            <a:extLst>
              <a:ext uri="{FF2B5EF4-FFF2-40B4-BE49-F238E27FC236}">
                <a16:creationId xmlns:a16="http://schemas.microsoft.com/office/drawing/2014/main" id="{B20A3F21-6088-4736-AF91-652E8E8284AD}"/>
              </a:ext>
            </a:extLst>
          </p:cNvPr>
          <p:cNvSpPr txBox="1"/>
          <p:nvPr>
            <p:custDataLst>
              <p:tags r:id="rId19"/>
            </p:custDataLst>
          </p:nvPr>
        </p:nvSpPr>
        <p:spPr>
          <a:xfrm>
            <a:off x="11264881" y="5811266"/>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8" normalizeH="0" baseline="0" noProof="0">
              <a:ln>
                <a:noFill/>
              </a:ln>
              <a:solidFill>
                <a:prstClr val="white"/>
              </a:solidFill>
              <a:effectLst/>
              <a:uLnTx/>
              <a:uFillTx/>
              <a:latin typeface="Calibri" panose="020F0502020204030204" pitchFamily="34" charset="0"/>
              <a:ea typeface="+mn-ea"/>
              <a:cs typeface="+mn-cs"/>
            </a:endParaRPr>
          </a:p>
        </p:txBody>
      </p:sp>
      <p:pic>
        <p:nvPicPr>
          <p:cNvPr id="63" name="Picture 62">
            <a:extLst>
              <a:ext uri="{FF2B5EF4-FFF2-40B4-BE49-F238E27FC236}">
                <a16:creationId xmlns:a16="http://schemas.microsoft.com/office/drawing/2014/main" id="{BEAC8FD7-79B4-4336-8CE0-C50FC132C59C}"/>
              </a:ext>
            </a:extLst>
          </p:cNvPr>
          <p:cNvPicPr>
            <a:picLocks noChangeAspect="1"/>
          </p:cNvPicPr>
          <p:nvPr/>
        </p:nvPicPr>
        <p:blipFill>
          <a:blip r:embed="rId22"/>
          <a:stretch>
            <a:fillRect/>
          </a:stretch>
        </p:blipFill>
        <p:spPr>
          <a:xfrm rot="10800000">
            <a:off x="-10274" y="-2"/>
            <a:ext cx="12202274" cy="1332885"/>
          </a:xfrm>
          <a:prstGeom prst="rect">
            <a:avLst/>
          </a:prstGeom>
        </p:spPr>
      </p:pic>
      <p:sp>
        <p:nvSpPr>
          <p:cNvPr id="64" name="TextBox 63">
            <a:extLst>
              <a:ext uri="{FF2B5EF4-FFF2-40B4-BE49-F238E27FC236}">
                <a16:creationId xmlns:a16="http://schemas.microsoft.com/office/drawing/2014/main" id="{15843C68-CF49-4A8C-84BD-F265ECC95B34}"/>
              </a:ext>
            </a:extLst>
          </p:cNvPr>
          <p:cNvSpPr txBox="1"/>
          <p:nvPr/>
        </p:nvSpPr>
        <p:spPr>
          <a:xfrm>
            <a:off x="0" y="281719"/>
            <a:ext cx="12191999" cy="769441"/>
          </a:xfrm>
          <a:prstGeom prst="rect">
            <a:avLst/>
          </a:prstGeom>
          <a:noFill/>
        </p:spPr>
        <p:txBody>
          <a:bodyPr wrap="square">
            <a:spAutoFit/>
          </a:bodyPr>
          <a:lstStyle/>
          <a:p>
            <a:pPr algn="ctr"/>
            <a:r>
              <a:rPr lang="en-US" sz="4400" b="1" dirty="0">
                <a:solidFill>
                  <a:prstClr val="white"/>
                </a:solidFill>
                <a:latin typeface="Garamond" panose="02020404030301010803" pitchFamily="18" charset="0"/>
                <a:ea typeface="+mj-ea"/>
                <a:cs typeface="+mj-cs"/>
              </a:rPr>
              <a:t>Policy and Procedures Update</a:t>
            </a:r>
            <a:endParaRPr lang="en-US" dirty="0"/>
          </a:p>
        </p:txBody>
      </p:sp>
      <p:sp>
        <p:nvSpPr>
          <p:cNvPr id="3" name="TextBox 2">
            <a:extLst>
              <a:ext uri="{FF2B5EF4-FFF2-40B4-BE49-F238E27FC236}">
                <a16:creationId xmlns:a16="http://schemas.microsoft.com/office/drawing/2014/main" id="{09A51127-F777-49B5-9AD0-CB0094426524}"/>
              </a:ext>
            </a:extLst>
          </p:cNvPr>
          <p:cNvSpPr txBox="1"/>
          <p:nvPr/>
        </p:nvSpPr>
        <p:spPr>
          <a:xfrm>
            <a:off x="570969" y="4872569"/>
            <a:ext cx="11039788" cy="1754326"/>
          </a:xfrm>
          <a:prstGeom prst="rect">
            <a:avLst/>
          </a:prstGeom>
          <a:noFill/>
          <a:ln w="19050">
            <a:solidFill>
              <a:srgbClr val="FFC000"/>
            </a:solidFill>
          </a:ln>
        </p:spPr>
        <p:txBody>
          <a:bodyPr wrap="square" rtlCol="0">
            <a:spAutoFit/>
          </a:bodyPr>
          <a:lstStyle/>
          <a:p>
            <a:r>
              <a:rPr lang="en-US" b="1" dirty="0">
                <a:solidFill>
                  <a:srgbClr val="644C00"/>
                </a:solidFill>
              </a:rPr>
              <a:t>Service Center Policy</a:t>
            </a:r>
          </a:p>
          <a:p>
            <a:endParaRPr lang="en-US" dirty="0">
              <a:solidFill>
                <a:srgbClr val="644C00"/>
              </a:solidFill>
            </a:endParaRPr>
          </a:p>
          <a:p>
            <a:r>
              <a:rPr lang="en-US" dirty="0">
                <a:solidFill>
                  <a:srgbClr val="644C00"/>
                </a:solidFill>
              </a:rPr>
              <a:t>Issued May 17, 2021</a:t>
            </a:r>
          </a:p>
          <a:p>
            <a:endParaRPr lang="en-US" b="1" dirty="0">
              <a:solidFill>
                <a:srgbClr val="644C00"/>
              </a:solidFill>
            </a:endParaRPr>
          </a:p>
          <a:p>
            <a:r>
              <a:rPr lang="en-US" b="1" dirty="0">
                <a:solidFill>
                  <a:srgbClr val="644C00"/>
                </a:solidFill>
              </a:rPr>
              <a:t>Impact: </a:t>
            </a:r>
          </a:p>
          <a:p>
            <a:r>
              <a:rPr lang="en-US" sz="1800" dirty="0">
                <a:solidFill>
                  <a:srgbClr val="644C00"/>
                </a:solidFill>
                <a:effectLst/>
                <a:latin typeface="Calibri" panose="020F0502020204030204" pitchFamily="34" charset="0"/>
                <a:ea typeface="Calibri" panose="020F0502020204030204" pitchFamily="34" charset="0"/>
              </a:rPr>
              <a:t>Guide management of service center financial operations in accordance with federal regulations</a:t>
            </a:r>
            <a:endParaRPr lang="en-US" dirty="0">
              <a:solidFill>
                <a:srgbClr val="644C00"/>
              </a:solidFill>
            </a:endParaRPr>
          </a:p>
        </p:txBody>
      </p:sp>
      <p:sp>
        <p:nvSpPr>
          <p:cNvPr id="4" name="TextBox 3">
            <a:extLst>
              <a:ext uri="{FF2B5EF4-FFF2-40B4-BE49-F238E27FC236}">
                <a16:creationId xmlns:a16="http://schemas.microsoft.com/office/drawing/2014/main" id="{577BF623-63F7-4025-9410-25A3F376A257}"/>
              </a:ext>
            </a:extLst>
          </p:cNvPr>
          <p:cNvSpPr txBox="1"/>
          <p:nvPr/>
        </p:nvSpPr>
        <p:spPr>
          <a:xfrm>
            <a:off x="279762" y="1528572"/>
            <a:ext cx="5816237" cy="3139321"/>
          </a:xfrm>
          <a:prstGeom prst="rect">
            <a:avLst/>
          </a:prstGeom>
          <a:noFill/>
          <a:ln w="19050">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44C00"/>
                </a:solidFill>
                <a:effectLst/>
                <a:uLnTx/>
                <a:uFillTx/>
                <a:latin typeface="Calibri" panose="020F0502020204030204"/>
                <a:ea typeface="+mn-ea"/>
                <a:cs typeface="+mn-cs"/>
              </a:rPr>
              <a:t>UW Regulation 9-1: University Intellectual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Effective: October 13,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44C00"/>
                </a:solidFill>
                <a:effectLst/>
                <a:uLnTx/>
                <a:uFillTx/>
                <a:latin typeface="Calibri" panose="020F0502020204030204"/>
                <a:ea typeface="+mn-ea"/>
                <a:cs typeface="+mn-cs"/>
              </a:rPr>
              <a:t>Impact:</a:t>
            </a: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Provide ownership of academic course materials to creators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UW reserves perpetual license to use materials for teaching, education and accreditation.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Tiered distribution of income from patents; 60% to the inventor/author, 40% to UW to start. 50%/50% over $5M</a:t>
            </a:r>
          </a:p>
        </p:txBody>
      </p:sp>
      <p:sp>
        <p:nvSpPr>
          <p:cNvPr id="5" name="TextBox 4">
            <a:extLst>
              <a:ext uri="{FF2B5EF4-FFF2-40B4-BE49-F238E27FC236}">
                <a16:creationId xmlns:a16="http://schemas.microsoft.com/office/drawing/2014/main" id="{44343EE8-7B01-4544-ADE8-BD9153D80A88}"/>
              </a:ext>
            </a:extLst>
          </p:cNvPr>
          <p:cNvSpPr txBox="1"/>
          <p:nvPr/>
        </p:nvSpPr>
        <p:spPr>
          <a:xfrm>
            <a:off x="6434968" y="1522548"/>
            <a:ext cx="5477269" cy="3139321"/>
          </a:xfrm>
          <a:prstGeom prst="rect">
            <a:avLst/>
          </a:prstGeom>
          <a:noFill/>
          <a:ln w="19050">
            <a:solidFill>
              <a:srgbClr val="FFC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44C00"/>
                </a:solidFill>
                <a:effectLst/>
                <a:uLnTx/>
                <a:uFillTx/>
                <a:latin typeface="Calibri" panose="020F0502020204030204"/>
                <a:ea typeface="+mn-ea"/>
                <a:cs typeface="+mn-cs"/>
              </a:rPr>
              <a:t>UW Regulation 9-2: Indirect Cost Rates and Distribut</a:t>
            </a: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Effective: July 1,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44C00"/>
                </a:solidFill>
                <a:effectLst/>
                <a:uLnTx/>
                <a:uFillTx/>
                <a:latin typeface="Calibri" panose="020F0502020204030204"/>
                <a:ea typeface="+mn-ea"/>
                <a:cs typeface="+mn-cs"/>
              </a:rPr>
              <a:t>Impact: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Increased indirect cost (IC) to ORED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Q1 FY2022 = $</a:t>
            </a:r>
            <a:r>
              <a:rPr lang="en-US" dirty="0">
                <a:solidFill>
                  <a:srgbClr val="644C00"/>
                </a:solidFill>
                <a:latin typeface="Calibri" panose="020F0502020204030204"/>
              </a:rPr>
              <a:t>2.4</a:t>
            </a: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 M, Q4 FY2021 = $</a:t>
            </a:r>
            <a:r>
              <a:rPr lang="en-US" dirty="0">
                <a:solidFill>
                  <a:srgbClr val="644C00"/>
                </a:solidFill>
                <a:latin typeface="Calibri" panose="020F0502020204030204"/>
              </a:rPr>
              <a:t>0.9</a:t>
            </a: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 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ORED salaries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Faculty startups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Research equipment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Strategic Initiatives</a:t>
            </a:r>
          </a:p>
        </p:txBody>
      </p:sp>
    </p:spTree>
    <p:custDataLst>
      <p:tags r:id="rId1"/>
    </p:custDataLst>
    <p:extLst>
      <p:ext uri="{BB962C8B-B14F-4D97-AF65-F5344CB8AC3E}">
        <p14:creationId xmlns:p14="http://schemas.microsoft.com/office/powerpoint/2010/main" val="341559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546192-2400-3C4E-9FD4-E9E0D7EB001C}"/>
              </a:ext>
            </a:extLst>
          </p:cNvPr>
          <p:cNvPicPr>
            <a:picLocks noChangeAspect="1"/>
          </p:cNvPicPr>
          <p:nvPr/>
        </p:nvPicPr>
        <p:blipFill>
          <a:blip r:embed="rId3"/>
          <a:stretch>
            <a:fillRect/>
          </a:stretch>
        </p:blipFill>
        <p:spPr>
          <a:xfrm rot="10800000">
            <a:off x="-10274" y="-2"/>
            <a:ext cx="12202274" cy="1332885"/>
          </a:xfrm>
          <a:prstGeom prst="rect">
            <a:avLst/>
          </a:prstGeom>
        </p:spPr>
      </p:pic>
      <p:sp>
        <p:nvSpPr>
          <p:cNvPr id="2" name="Title 1">
            <a:extLst>
              <a:ext uri="{FF2B5EF4-FFF2-40B4-BE49-F238E27FC236}">
                <a16:creationId xmlns:a16="http://schemas.microsoft.com/office/drawing/2014/main" id="{33F6FCCF-9C49-5F44-A306-B971F7B16A37}"/>
              </a:ext>
            </a:extLst>
          </p:cNvPr>
          <p:cNvSpPr>
            <a:spLocks noGrp="1"/>
          </p:cNvSpPr>
          <p:nvPr>
            <p:ph type="title"/>
          </p:nvPr>
        </p:nvSpPr>
        <p:spPr>
          <a:xfrm>
            <a:off x="838200" y="7321"/>
            <a:ext cx="10515600" cy="1325563"/>
          </a:xfrm>
        </p:spPr>
        <p:txBody>
          <a:bodyPr/>
          <a:lstStyle/>
          <a:p>
            <a:pPr algn="ctr"/>
            <a:r>
              <a:rPr lang="en-US" b="1" dirty="0">
                <a:solidFill>
                  <a:schemeClr val="bg1"/>
                </a:solidFill>
                <a:latin typeface="Garamond" panose="02020404030301010803" pitchFamily="18" charset="0"/>
              </a:rPr>
              <a:t>What will all of this do for UW?</a:t>
            </a:r>
          </a:p>
        </p:txBody>
      </p:sp>
      <p:pic>
        <p:nvPicPr>
          <p:cNvPr id="7" name="Picture 6" descr="A red circle with a white circle in the middle&#10;&#10;Description automatically generated with low confidence">
            <a:extLst>
              <a:ext uri="{FF2B5EF4-FFF2-40B4-BE49-F238E27FC236}">
                <a16:creationId xmlns:a16="http://schemas.microsoft.com/office/drawing/2014/main" id="{00EB20D9-00C1-4F75-8B25-4B47FAE835E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0863" y="1580593"/>
            <a:ext cx="4626430" cy="4626430"/>
          </a:xfrm>
          <a:prstGeom prst="rect">
            <a:avLst/>
          </a:prstGeom>
        </p:spPr>
      </p:pic>
      <p:sp>
        <p:nvSpPr>
          <p:cNvPr id="11" name="TextBox 10">
            <a:extLst>
              <a:ext uri="{FF2B5EF4-FFF2-40B4-BE49-F238E27FC236}">
                <a16:creationId xmlns:a16="http://schemas.microsoft.com/office/drawing/2014/main" id="{16C61BF1-C273-4BB2-A341-6081CB3E1728}"/>
              </a:ext>
            </a:extLst>
          </p:cNvPr>
          <p:cNvSpPr txBox="1"/>
          <p:nvPr/>
        </p:nvSpPr>
        <p:spPr>
          <a:xfrm>
            <a:off x="7026008" y="3183674"/>
            <a:ext cx="2756139" cy="1600438"/>
          </a:xfrm>
          <a:prstGeom prst="rect">
            <a:avLst/>
          </a:prstGeom>
          <a:noFill/>
        </p:spPr>
        <p:txBody>
          <a:bodyPr wrap="none" rtlCol="0">
            <a:spAutoFit/>
          </a:bodyPr>
          <a:lstStyle/>
          <a:p>
            <a:pPr algn="ctr"/>
            <a:r>
              <a:rPr lang="en-US" sz="2000" b="1" dirty="0"/>
              <a:t>Faculty/Student Success</a:t>
            </a:r>
          </a:p>
          <a:p>
            <a:pPr algn="ctr"/>
            <a:r>
              <a:rPr lang="en-US" sz="2000" b="1" dirty="0"/>
              <a:t>R1 Status</a:t>
            </a:r>
          </a:p>
          <a:p>
            <a:pPr algn="ctr"/>
            <a:r>
              <a:rPr lang="en-US" sz="2000" b="1" dirty="0"/>
              <a:t>IDC Return</a:t>
            </a:r>
          </a:p>
          <a:p>
            <a:pPr algn="ctr"/>
            <a:r>
              <a:rPr lang="en-US" sz="2000" b="1" dirty="0"/>
              <a:t>Compliance</a:t>
            </a:r>
          </a:p>
          <a:p>
            <a:pPr algn="ctr"/>
            <a:endParaRPr lang="en-US" b="1" dirty="0"/>
          </a:p>
        </p:txBody>
      </p:sp>
      <p:pic>
        <p:nvPicPr>
          <p:cNvPr id="13" name="Picture 12" descr="A sword with a long handle&#10;&#10;Description automatically generated with low confidence">
            <a:extLst>
              <a:ext uri="{FF2B5EF4-FFF2-40B4-BE49-F238E27FC236}">
                <a16:creationId xmlns:a16="http://schemas.microsoft.com/office/drawing/2014/main" id="{AA8BED06-28AE-4C61-94CC-DE0841BEEFD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17715" y="2465985"/>
            <a:ext cx="7968343" cy="2811422"/>
          </a:xfrm>
          <a:prstGeom prst="rect">
            <a:avLst/>
          </a:prstGeom>
        </p:spPr>
      </p:pic>
    </p:spTree>
    <p:extLst>
      <p:ext uri="{BB962C8B-B14F-4D97-AF65-F5344CB8AC3E}">
        <p14:creationId xmlns:p14="http://schemas.microsoft.com/office/powerpoint/2010/main" val="53728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395C45-3451-014B-8363-6E577CCF7974}"/>
              </a:ext>
            </a:extLst>
          </p:cNvPr>
          <p:cNvPicPr>
            <a:picLocks noChangeAspect="1"/>
          </p:cNvPicPr>
          <p:nvPr/>
        </p:nvPicPr>
        <p:blipFill>
          <a:blip r:embed="rId2"/>
          <a:stretch>
            <a:fillRect/>
          </a:stretch>
        </p:blipFill>
        <p:spPr>
          <a:xfrm>
            <a:off x="6144769" y="0"/>
            <a:ext cx="6430213" cy="6965878"/>
          </a:xfrm>
          <a:prstGeom prst="rect">
            <a:avLst/>
          </a:prstGeom>
        </p:spPr>
      </p:pic>
      <p:sp>
        <p:nvSpPr>
          <p:cNvPr id="6" name="TextBox 5">
            <a:extLst>
              <a:ext uri="{FF2B5EF4-FFF2-40B4-BE49-F238E27FC236}">
                <a16:creationId xmlns:a16="http://schemas.microsoft.com/office/drawing/2014/main" id="{B75D0059-70CA-AC4C-B19A-DC1AEAD1531D}"/>
              </a:ext>
            </a:extLst>
          </p:cNvPr>
          <p:cNvSpPr txBox="1"/>
          <p:nvPr/>
        </p:nvSpPr>
        <p:spPr>
          <a:xfrm>
            <a:off x="-211303" y="1031124"/>
            <a:ext cx="867658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prstClr val="black"/>
                </a:solidFill>
                <a:effectLst/>
                <a:uLnTx/>
                <a:uFillTx/>
                <a:latin typeface="Myriad Pro" panose="020B0503030403020204" pitchFamily="34" charset="0"/>
                <a:ea typeface="+mn-ea"/>
                <a:cs typeface="+mn-cs"/>
              </a:rPr>
              <a:t> </a:t>
            </a:r>
            <a:endParaRPr lang="en-US" sz="6600" b="1" spc="300" dirty="0">
              <a:solidFill>
                <a:prstClr val="black"/>
              </a:solidFill>
              <a:latin typeface="Garamond" panose="020204040303010108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300" normalizeH="0" baseline="0" noProof="0" dirty="0">
              <a:ln>
                <a:noFill/>
              </a:ln>
              <a:solidFill>
                <a:prstClr val="black"/>
              </a:solidFill>
              <a:effectLst/>
              <a:uLnTx/>
              <a:uFillTx/>
              <a:latin typeface="Myriad Pro" panose="020B0503030403020204" pitchFamily="34" charset="0"/>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65" y="264552"/>
            <a:ext cx="7254247" cy="2026920"/>
          </a:xfrm>
          <a:prstGeom prst="rect">
            <a:avLst/>
          </a:prstGeom>
          <a:ln>
            <a:solidFill>
              <a:srgbClr val="644C00"/>
            </a:solidFill>
          </a:ln>
        </p:spPr>
      </p:pic>
      <p:sp>
        <p:nvSpPr>
          <p:cNvPr id="8" name="TextBox 7">
            <a:extLst>
              <a:ext uri="{FF2B5EF4-FFF2-40B4-BE49-F238E27FC236}">
                <a16:creationId xmlns:a16="http://schemas.microsoft.com/office/drawing/2014/main" id="{965A4941-A4F7-4D79-ABC8-B363A5700488}"/>
              </a:ext>
            </a:extLst>
          </p:cNvPr>
          <p:cNvSpPr txBox="1"/>
          <p:nvPr/>
        </p:nvSpPr>
        <p:spPr>
          <a:xfrm>
            <a:off x="2311750" y="3167504"/>
            <a:ext cx="3061287" cy="1323439"/>
          </a:xfrm>
          <a:prstGeom prst="rect">
            <a:avLst/>
          </a:prstGeom>
          <a:noFill/>
        </p:spPr>
        <p:txBody>
          <a:bodyPr wrap="none" rtlCol="0">
            <a:spAutoFit/>
          </a:bodyPr>
          <a:lstStyle/>
          <a:p>
            <a:pPr algn="ctr"/>
            <a:r>
              <a:rPr lang="en-US" sz="4000" b="1" dirty="0">
                <a:solidFill>
                  <a:srgbClr val="644C00"/>
                </a:solidFill>
              </a:rPr>
              <a:t>Economic </a:t>
            </a:r>
          </a:p>
          <a:p>
            <a:pPr algn="ctr"/>
            <a:r>
              <a:rPr lang="en-US" sz="4000" b="1" dirty="0">
                <a:solidFill>
                  <a:srgbClr val="644C00"/>
                </a:solidFill>
              </a:rPr>
              <a:t>Development</a:t>
            </a:r>
          </a:p>
        </p:txBody>
      </p:sp>
    </p:spTree>
    <p:extLst>
      <p:ext uri="{BB962C8B-B14F-4D97-AF65-F5344CB8AC3E}">
        <p14:creationId xmlns:p14="http://schemas.microsoft.com/office/powerpoint/2010/main" val="209535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546192-2400-3C4E-9FD4-E9E0D7EB001C}"/>
              </a:ext>
            </a:extLst>
          </p:cNvPr>
          <p:cNvPicPr>
            <a:picLocks noChangeAspect="1"/>
          </p:cNvPicPr>
          <p:nvPr/>
        </p:nvPicPr>
        <p:blipFill>
          <a:blip r:embed="rId3"/>
          <a:stretch>
            <a:fillRect/>
          </a:stretch>
        </p:blipFill>
        <p:spPr>
          <a:xfrm rot="10800000">
            <a:off x="-10274" y="-2"/>
            <a:ext cx="12202274" cy="1332885"/>
          </a:xfrm>
          <a:prstGeom prst="rect">
            <a:avLst/>
          </a:prstGeom>
        </p:spPr>
      </p:pic>
      <p:sp>
        <p:nvSpPr>
          <p:cNvPr id="2" name="Title 1">
            <a:extLst>
              <a:ext uri="{FF2B5EF4-FFF2-40B4-BE49-F238E27FC236}">
                <a16:creationId xmlns:a16="http://schemas.microsoft.com/office/drawing/2014/main" id="{33F6FCCF-9C49-5F44-A306-B971F7B16A37}"/>
              </a:ext>
            </a:extLst>
          </p:cNvPr>
          <p:cNvSpPr>
            <a:spLocks noGrp="1"/>
          </p:cNvSpPr>
          <p:nvPr>
            <p:ph type="title"/>
          </p:nvPr>
        </p:nvSpPr>
        <p:spPr>
          <a:xfrm>
            <a:off x="838200" y="7321"/>
            <a:ext cx="10515600" cy="1325563"/>
          </a:xfrm>
        </p:spPr>
        <p:txBody>
          <a:bodyPr/>
          <a:lstStyle/>
          <a:p>
            <a:pPr algn="ctr"/>
            <a:r>
              <a:rPr lang="en-US" b="1" dirty="0">
                <a:solidFill>
                  <a:schemeClr val="bg1"/>
                </a:solidFill>
                <a:latin typeface="Garamond" panose="02020404030301010803" pitchFamily="18" charset="0"/>
              </a:rPr>
              <a:t>Economic Development (ED)</a:t>
            </a:r>
          </a:p>
        </p:txBody>
      </p:sp>
      <p:sp>
        <p:nvSpPr>
          <p:cNvPr id="4" name="Content Placeholder 3">
            <a:extLst>
              <a:ext uri="{FF2B5EF4-FFF2-40B4-BE49-F238E27FC236}">
                <a16:creationId xmlns:a16="http://schemas.microsoft.com/office/drawing/2014/main" id="{5BACE2D3-F5CC-4E3E-B03D-9C918E7A62ED}"/>
              </a:ext>
            </a:extLst>
          </p:cNvPr>
          <p:cNvSpPr>
            <a:spLocks noGrp="1"/>
          </p:cNvSpPr>
          <p:nvPr>
            <p:ph idx="1"/>
          </p:nvPr>
        </p:nvSpPr>
        <p:spPr>
          <a:xfrm>
            <a:off x="185057" y="2073398"/>
            <a:ext cx="5910943" cy="400110"/>
          </a:xfrm>
        </p:spPr>
        <p:txBody>
          <a:bodyPr>
            <a:normAutofit/>
          </a:bodyPr>
          <a:lstStyle/>
          <a:p>
            <a:pPr marL="0" indent="0">
              <a:buNone/>
            </a:pPr>
            <a:r>
              <a:rPr lang="en-US" sz="1900" dirty="0">
                <a:solidFill>
                  <a:srgbClr val="644C00"/>
                </a:solidFill>
              </a:rPr>
              <a:t>Hired Assoc VP for Economic Development – Steve Farkas</a:t>
            </a:r>
          </a:p>
          <a:p>
            <a:endParaRPr lang="en-US" sz="1800" dirty="0">
              <a:solidFill>
                <a:srgbClr val="644C00"/>
              </a:solidFill>
            </a:endParaRPr>
          </a:p>
        </p:txBody>
      </p:sp>
      <p:pic>
        <p:nvPicPr>
          <p:cNvPr id="3" name="Picture 2">
            <a:extLst>
              <a:ext uri="{FF2B5EF4-FFF2-40B4-BE49-F238E27FC236}">
                <a16:creationId xmlns:a16="http://schemas.microsoft.com/office/drawing/2014/main" id="{F3BFBD38-F1F9-4BEA-924B-BBF5C59BFB3E}"/>
              </a:ext>
            </a:extLst>
          </p:cNvPr>
          <p:cNvPicPr>
            <a:picLocks noChangeAspect="1"/>
          </p:cNvPicPr>
          <p:nvPr/>
        </p:nvPicPr>
        <p:blipFill>
          <a:blip r:embed="rId4"/>
          <a:stretch>
            <a:fillRect/>
          </a:stretch>
        </p:blipFill>
        <p:spPr>
          <a:xfrm>
            <a:off x="1429280" y="3061277"/>
            <a:ext cx="9202810" cy="3490925"/>
          </a:xfrm>
          <a:prstGeom prst="rect">
            <a:avLst/>
          </a:prstGeom>
          <a:ln w="19050">
            <a:solidFill>
              <a:srgbClr val="FFC000"/>
            </a:solidFill>
          </a:ln>
        </p:spPr>
      </p:pic>
      <p:sp>
        <p:nvSpPr>
          <p:cNvPr id="7" name="TextBox 6">
            <a:extLst>
              <a:ext uri="{FF2B5EF4-FFF2-40B4-BE49-F238E27FC236}">
                <a16:creationId xmlns:a16="http://schemas.microsoft.com/office/drawing/2014/main" id="{EC2466DE-67BD-471E-BC51-4B2058FA83EA}"/>
              </a:ext>
            </a:extLst>
          </p:cNvPr>
          <p:cNvSpPr txBox="1"/>
          <p:nvPr/>
        </p:nvSpPr>
        <p:spPr>
          <a:xfrm>
            <a:off x="185057" y="1551523"/>
            <a:ext cx="11691257" cy="400110"/>
          </a:xfrm>
          <a:prstGeom prst="rect">
            <a:avLst/>
          </a:prstGeom>
          <a:noFill/>
          <a:ln w="19050">
            <a:solidFill>
              <a:srgbClr val="FFC000"/>
            </a:solidFill>
          </a:ln>
        </p:spPr>
        <p:txBody>
          <a:bodyPr wrap="square" rtlCol="0">
            <a:spAutoFit/>
          </a:bodyPr>
          <a:lstStyle/>
          <a:p>
            <a:pPr algn="ctr"/>
            <a:r>
              <a:rPr lang="en-US" sz="2000" b="0" i="0" dirty="0">
                <a:solidFill>
                  <a:srgbClr val="644C00"/>
                </a:solidFill>
                <a:effectLst/>
              </a:rPr>
              <a:t>Pres Seidel has ambitious plans for ED              Charging a group to develop a 5-year ED plan</a:t>
            </a:r>
            <a:endParaRPr lang="en-US" sz="2000" dirty="0">
              <a:solidFill>
                <a:srgbClr val="644C00"/>
              </a:solidFill>
            </a:endParaRPr>
          </a:p>
        </p:txBody>
      </p:sp>
      <p:sp>
        <p:nvSpPr>
          <p:cNvPr id="10" name="TextBox 9">
            <a:extLst>
              <a:ext uri="{FF2B5EF4-FFF2-40B4-BE49-F238E27FC236}">
                <a16:creationId xmlns:a16="http://schemas.microsoft.com/office/drawing/2014/main" id="{1C47F310-3560-4A7B-9CE5-37034370D778}"/>
              </a:ext>
            </a:extLst>
          </p:cNvPr>
          <p:cNvSpPr txBox="1"/>
          <p:nvPr/>
        </p:nvSpPr>
        <p:spPr>
          <a:xfrm>
            <a:off x="7061534" y="2069363"/>
            <a:ext cx="4814780" cy="369332"/>
          </a:xfrm>
          <a:prstGeom prst="rect">
            <a:avLst/>
          </a:prstGeom>
          <a:noFill/>
        </p:spPr>
        <p:txBody>
          <a:bodyPr wrap="none" rtlCol="0">
            <a:spAutoFit/>
          </a:bodyPr>
          <a:lstStyle/>
          <a:p>
            <a:r>
              <a:rPr lang="en-US" sz="1800" dirty="0">
                <a:solidFill>
                  <a:srgbClr val="644C00"/>
                </a:solidFill>
              </a:rPr>
              <a:t>WBC funding for IMPACT307, SBDC, MW - $2.0 M</a:t>
            </a:r>
            <a:endParaRPr lang="en-US" dirty="0"/>
          </a:p>
        </p:txBody>
      </p:sp>
      <p:sp>
        <p:nvSpPr>
          <p:cNvPr id="11" name="TextBox 10">
            <a:extLst>
              <a:ext uri="{FF2B5EF4-FFF2-40B4-BE49-F238E27FC236}">
                <a16:creationId xmlns:a16="http://schemas.microsoft.com/office/drawing/2014/main" id="{8F2BBE21-61F9-4052-848D-8A8102E94293}"/>
              </a:ext>
            </a:extLst>
          </p:cNvPr>
          <p:cNvSpPr txBox="1"/>
          <p:nvPr/>
        </p:nvSpPr>
        <p:spPr>
          <a:xfrm>
            <a:off x="4646974" y="2491265"/>
            <a:ext cx="2887778" cy="464871"/>
          </a:xfrm>
          <a:prstGeom prst="rect">
            <a:avLst/>
          </a:prstGeom>
          <a:noFill/>
        </p:spPr>
        <p:txBody>
          <a:bodyPr wrap="none" rtlCol="0">
            <a:spAutoFit/>
          </a:bodyPr>
          <a:lstStyle/>
          <a:p>
            <a:pPr>
              <a:lnSpc>
                <a:spcPct val="150000"/>
              </a:lnSpc>
            </a:pPr>
            <a:r>
              <a:rPr lang="en-US" sz="1800" dirty="0">
                <a:solidFill>
                  <a:srgbClr val="644C00"/>
                </a:solidFill>
              </a:rPr>
              <a:t>Year 1 WIP Funding, $14.6 M</a:t>
            </a:r>
          </a:p>
        </p:txBody>
      </p:sp>
    </p:spTree>
    <p:extLst>
      <p:ext uri="{BB962C8B-B14F-4D97-AF65-F5344CB8AC3E}">
        <p14:creationId xmlns:p14="http://schemas.microsoft.com/office/powerpoint/2010/main" val="8410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395C45-3451-014B-8363-6E577CCF7974}"/>
              </a:ext>
            </a:extLst>
          </p:cNvPr>
          <p:cNvPicPr>
            <a:picLocks noChangeAspect="1"/>
          </p:cNvPicPr>
          <p:nvPr/>
        </p:nvPicPr>
        <p:blipFill>
          <a:blip r:embed="rId2"/>
          <a:stretch>
            <a:fillRect/>
          </a:stretch>
        </p:blipFill>
        <p:spPr>
          <a:xfrm>
            <a:off x="6144769" y="0"/>
            <a:ext cx="6430213" cy="6965878"/>
          </a:xfrm>
          <a:prstGeom prst="rect">
            <a:avLst/>
          </a:prstGeom>
        </p:spPr>
      </p:pic>
      <p:sp>
        <p:nvSpPr>
          <p:cNvPr id="6" name="TextBox 5">
            <a:extLst>
              <a:ext uri="{FF2B5EF4-FFF2-40B4-BE49-F238E27FC236}">
                <a16:creationId xmlns:a16="http://schemas.microsoft.com/office/drawing/2014/main" id="{B75D0059-70CA-AC4C-B19A-DC1AEAD1531D}"/>
              </a:ext>
            </a:extLst>
          </p:cNvPr>
          <p:cNvSpPr txBox="1"/>
          <p:nvPr/>
        </p:nvSpPr>
        <p:spPr>
          <a:xfrm>
            <a:off x="-211303" y="1031124"/>
            <a:ext cx="867658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prstClr val="black"/>
                </a:solidFill>
                <a:effectLst/>
                <a:uLnTx/>
                <a:uFillTx/>
                <a:latin typeface="Myriad Pro" panose="020B0503030403020204" pitchFamily="34" charset="0"/>
                <a:ea typeface="+mn-ea"/>
                <a:cs typeface="+mn-cs"/>
              </a:rPr>
              <a:t> </a:t>
            </a:r>
            <a:endParaRPr lang="en-US" sz="6600" b="1" spc="300" dirty="0">
              <a:solidFill>
                <a:prstClr val="black"/>
              </a:solidFill>
              <a:latin typeface="Garamond" panose="020204040303010108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300" normalizeH="0" baseline="0" noProof="0" dirty="0">
              <a:ln>
                <a:noFill/>
              </a:ln>
              <a:solidFill>
                <a:prstClr val="black"/>
              </a:solidFill>
              <a:effectLst/>
              <a:uLnTx/>
              <a:uFillTx/>
              <a:latin typeface="Myriad Pro" panose="020B0503030403020204" pitchFamily="34" charset="0"/>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65" y="264552"/>
            <a:ext cx="7254247" cy="2026920"/>
          </a:xfrm>
          <a:prstGeom prst="rect">
            <a:avLst/>
          </a:prstGeom>
          <a:ln>
            <a:solidFill>
              <a:srgbClr val="644C00"/>
            </a:solidFill>
          </a:ln>
        </p:spPr>
      </p:pic>
      <p:sp>
        <p:nvSpPr>
          <p:cNvPr id="2" name="TextBox 1">
            <a:extLst>
              <a:ext uri="{FF2B5EF4-FFF2-40B4-BE49-F238E27FC236}">
                <a16:creationId xmlns:a16="http://schemas.microsoft.com/office/drawing/2014/main" id="{11C16C64-E064-40D3-92CA-7DA4E5C81C30}"/>
              </a:ext>
            </a:extLst>
          </p:cNvPr>
          <p:cNvSpPr txBox="1"/>
          <p:nvPr/>
        </p:nvSpPr>
        <p:spPr>
          <a:xfrm>
            <a:off x="1624364" y="3752077"/>
            <a:ext cx="3680688" cy="707886"/>
          </a:xfrm>
          <a:prstGeom prst="rect">
            <a:avLst/>
          </a:prstGeom>
          <a:noFill/>
        </p:spPr>
        <p:txBody>
          <a:bodyPr wrap="none" rtlCol="0">
            <a:spAutoFit/>
          </a:bodyPr>
          <a:lstStyle/>
          <a:p>
            <a:pPr algn="ctr"/>
            <a:r>
              <a:rPr lang="en-US" sz="4000" dirty="0">
                <a:solidFill>
                  <a:srgbClr val="644C00"/>
                </a:solidFill>
              </a:rPr>
              <a:t>Science Initiative</a:t>
            </a:r>
          </a:p>
        </p:txBody>
      </p:sp>
    </p:spTree>
    <p:extLst>
      <p:ext uri="{BB962C8B-B14F-4D97-AF65-F5344CB8AC3E}">
        <p14:creationId xmlns:p14="http://schemas.microsoft.com/office/powerpoint/2010/main" val="408741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546192-2400-3C4E-9FD4-E9E0D7EB001C}"/>
              </a:ext>
            </a:extLst>
          </p:cNvPr>
          <p:cNvPicPr>
            <a:picLocks noChangeAspect="1"/>
          </p:cNvPicPr>
          <p:nvPr/>
        </p:nvPicPr>
        <p:blipFill>
          <a:blip r:embed="rId2"/>
          <a:stretch>
            <a:fillRect/>
          </a:stretch>
        </p:blipFill>
        <p:spPr>
          <a:xfrm rot="10800000">
            <a:off x="-10274" y="-2"/>
            <a:ext cx="12202274" cy="1332885"/>
          </a:xfrm>
          <a:prstGeom prst="rect">
            <a:avLst/>
          </a:prstGeom>
        </p:spPr>
      </p:pic>
      <p:sp>
        <p:nvSpPr>
          <p:cNvPr id="2" name="Title 1">
            <a:extLst>
              <a:ext uri="{FF2B5EF4-FFF2-40B4-BE49-F238E27FC236}">
                <a16:creationId xmlns:a16="http://schemas.microsoft.com/office/drawing/2014/main" id="{33F6FCCF-9C49-5F44-A306-B971F7B16A37}"/>
              </a:ext>
            </a:extLst>
          </p:cNvPr>
          <p:cNvSpPr>
            <a:spLocks noGrp="1"/>
          </p:cNvSpPr>
          <p:nvPr>
            <p:ph type="title"/>
          </p:nvPr>
        </p:nvSpPr>
        <p:spPr>
          <a:xfrm>
            <a:off x="838200" y="7321"/>
            <a:ext cx="10515600" cy="1325563"/>
          </a:xfrm>
        </p:spPr>
        <p:txBody>
          <a:bodyPr/>
          <a:lstStyle/>
          <a:p>
            <a:pPr algn="ctr"/>
            <a:r>
              <a:rPr lang="en-US" b="1" dirty="0">
                <a:solidFill>
                  <a:schemeClr val="bg1"/>
                </a:solidFill>
                <a:latin typeface="Garamond" panose="02020404030301010803" pitchFamily="18" charset="0"/>
              </a:rPr>
              <a:t>Science Initiative</a:t>
            </a:r>
          </a:p>
        </p:txBody>
      </p:sp>
      <p:pic>
        <p:nvPicPr>
          <p:cNvPr id="3" name="Picture 2">
            <a:extLst>
              <a:ext uri="{FF2B5EF4-FFF2-40B4-BE49-F238E27FC236}">
                <a16:creationId xmlns:a16="http://schemas.microsoft.com/office/drawing/2014/main" id="{A43D4B04-7BEB-4C74-95F8-15B9A9CE6FE5}"/>
              </a:ext>
            </a:extLst>
          </p:cNvPr>
          <p:cNvPicPr>
            <a:picLocks noChangeAspect="1"/>
          </p:cNvPicPr>
          <p:nvPr/>
        </p:nvPicPr>
        <p:blipFill>
          <a:blip r:embed="rId3">
            <a:alphaModFix amt="27000"/>
          </a:blip>
          <a:stretch>
            <a:fillRect/>
          </a:stretch>
        </p:blipFill>
        <p:spPr>
          <a:xfrm>
            <a:off x="0" y="1314331"/>
            <a:ext cx="12202274" cy="5543669"/>
          </a:xfrm>
          <a:prstGeom prst="rect">
            <a:avLst/>
          </a:prstGeom>
        </p:spPr>
      </p:pic>
      <p:sp>
        <p:nvSpPr>
          <p:cNvPr id="6" name="TextBox 5">
            <a:extLst>
              <a:ext uri="{FF2B5EF4-FFF2-40B4-BE49-F238E27FC236}">
                <a16:creationId xmlns:a16="http://schemas.microsoft.com/office/drawing/2014/main" id="{1EA1E76C-1979-4AB3-85CB-72C037E16723}"/>
              </a:ext>
            </a:extLst>
          </p:cNvPr>
          <p:cNvSpPr txBox="1"/>
          <p:nvPr/>
        </p:nvSpPr>
        <p:spPr>
          <a:xfrm>
            <a:off x="879103" y="2986278"/>
            <a:ext cx="4442755" cy="400110"/>
          </a:xfrm>
          <a:prstGeom prst="rect">
            <a:avLst/>
          </a:prstGeom>
          <a:noFill/>
        </p:spPr>
        <p:txBody>
          <a:bodyPr wrap="none" rtlCol="0">
            <a:spAutoFit/>
          </a:bodyPr>
          <a:lstStyle/>
          <a:p>
            <a:r>
              <a:rPr lang="en-US" sz="2000" b="1" u="sng" dirty="0">
                <a:solidFill>
                  <a:srgbClr val="644C00"/>
                </a:solidFill>
              </a:rPr>
              <a:t>Move in dates</a:t>
            </a:r>
            <a:r>
              <a:rPr lang="en-US" sz="2000" b="1" dirty="0">
                <a:solidFill>
                  <a:srgbClr val="644C00"/>
                </a:solidFill>
              </a:rPr>
              <a:t>:  March 1 – June 30, 2022</a:t>
            </a:r>
          </a:p>
        </p:txBody>
      </p:sp>
      <p:sp>
        <p:nvSpPr>
          <p:cNvPr id="7" name="TextBox 6">
            <a:extLst>
              <a:ext uri="{FF2B5EF4-FFF2-40B4-BE49-F238E27FC236}">
                <a16:creationId xmlns:a16="http://schemas.microsoft.com/office/drawing/2014/main" id="{0FAA6787-C483-40F9-9E6D-D1DEC062C912}"/>
              </a:ext>
            </a:extLst>
          </p:cNvPr>
          <p:cNvSpPr txBox="1"/>
          <p:nvPr/>
        </p:nvSpPr>
        <p:spPr>
          <a:xfrm>
            <a:off x="887247" y="1638822"/>
            <a:ext cx="5672194" cy="400110"/>
          </a:xfrm>
          <a:prstGeom prst="rect">
            <a:avLst/>
          </a:prstGeom>
          <a:noFill/>
        </p:spPr>
        <p:txBody>
          <a:bodyPr wrap="none" rtlCol="0">
            <a:spAutoFit/>
          </a:bodyPr>
          <a:lstStyle/>
          <a:p>
            <a:r>
              <a:rPr lang="en-US" sz="2000" b="1" u="sng" dirty="0">
                <a:solidFill>
                  <a:srgbClr val="644C00"/>
                </a:solidFill>
              </a:rPr>
              <a:t>Building ready for occupancy</a:t>
            </a:r>
            <a:r>
              <a:rPr lang="en-US" sz="2000" b="1" dirty="0">
                <a:solidFill>
                  <a:srgbClr val="644C00"/>
                </a:solidFill>
              </a:rPr>
              <a:t>:  by February 28, 2022</a:t>
            </a:r>
          </a:p>
        </p:txBody>
      </p:sp>
      <p:sp>
        <p:nvSpPr>
          <p:cNvPr id="8" name="TextBox 7">
            <a:extLst>
              <a:ext uri="{FF2B5EF4-FFF2-40B4-BE49-F238E27FC236}">
                <a16:creationId xmlns:a16="http://schemas.microsoft.com/office/drawing/2014/main" id="{37AF600F-FCFE-4BBF-9B08-B73FE074AD80}"/>
              </a:ext>
            </a:extLst>
          </p:cNvPr>
          <p:cNvSpPr txBox="1"/>
          <p:nvPr/>
        </p:nvSpPr>
        <p:spPr>
          <a:xfrm>
            <a:off x="895390" y="2324926"/>
            <a:ext cx="4426468" cy="400110"/>
          </a:xfrm>
          <a:prstGeom prst="rect">
            <a:avLst/>
          </a:prstGeom>
          <a:noFill/>
        </p:spPr>
        <p:txBody>
          <a:bodyPr wrap="none" rtlCol="0">
            <a:spAutoFit/>
          </a:bodyPr>
          <a:lstStyle/>
          <a:p>
            <a:r>
              <a:rPr lang="en-US" sz="2000" b="1" u="sng" dirty="0">
                <a:solidFill>
                  <a:srgbClr val="644C00"/>
                </a:solidFill>
              </a:rPr>
              <a:t>Ribbon Cutting Ceremony</a:t>
            </a:r>
            <a:r>
              <a:rPr lang="en-US" sz="2000" b="1" dirty="0">
                <a:solidFill>
                  <a:srgbClr val="644C00"/>
                </a:solidFill>
              </a:rPr>
              <a:t>: March 2022 </a:t>
            </a:r>
          </a:p>
        </p:txBody>
      </p:sp>
      <p:sp>
        <p:nvSpPr>
          <p:cNvPr id="9" name="TextBox 8">
            <a:extLst>
              <a:ext uri="{FF2B5EF4-FFF2-40B4-BE49-F238E27FC236}">
                <a16:creationId xmlns:a16="http://schemas.microsoft.com/office/drawing/2014/main" id="{2D7454BE-4B64-41B6-B030-A9814D99EAA8}"/>
              </a:ext>
            </a:extLst>
          </p:cNvPr>
          <p:cNvSpPr txBox="1"/>
          <p:nvPr/>
        </p:nvSpPr>
        <p:spPr>
          <a:xfrm>
            <a:off x="880554" y="3632858"/>
            <a:ext cx="5608458" cy="1631216"/>
          </a:xfrm>
          <a:prstGeom prst="rect">
            <a:avLst/>
          </a:prstGeom>
          <a:noFill/>
        </p:spPr>
        <p:txBody>
          <a:bodyPr wrap="none" rtlCol="0">
            <a:spAutoFit/>
          </a:bodyPr>
          <a:lstStyle/>
          <a:p>
            <a:r>
              <a:rPr lang="en-US" sz="2000" b="1" u="sng" dirty="0">
                <a:solidFill>
                  <a:srgbClr val="644C00"/>
                </a:solidFill>
              </a:rPr>
              <a:t>Equipment Purchased for CASI</a:t>
            </a:r>
            <a:r>
              <a:rPr lang="en-US" sz="2000" b="1" dirty="0">
                <a:solidFill>
                  <a:srgbClr val="644C00"/>
                </a:solidFill>
              </a:rPr>
              <a:t>:</a:t>
            </a:r>
          </a:p>
          <a:p>
            <a:pPr marL="342900" indent="-342900">
              <a:buFont typeface="Arial" panose="020B0604020202020204" pitchFamily="34" charset="0"/>
              <a:buChar char="•"/>
            </a:pPr>
            <a:r>
              <a:rPr lang="en-US" sz="2000" b="1" dirty="0">
                <a:solidFill>
                  <a:srgbClr val="644C00"/>
                </a:solidFill>
              </a:rPr>
              <a:t>FIB-SEM $1.5 M (WIP funds)</a:t>
            </a:r>
          </a:p>
          <a:p>
            <a:pPr marL="342900" indent="-342900">
              <a:buFont typeface="Arial" panose="020B0604020202020204" pitchFamily="34" charset="0"/>
              <a:buChar char="•"/>
            </a:pPr>
            <a:r>
              <a:rPr lang="en-US" sz="2000" b="1" dirty="0">
                <a:solidFill>
                  <a:srgbClr val="644C00"/>
                </a:solidFill>
              </a:rPr>
              <a:t>Hi Thruput Plant </a:t>
            </a:r>
            <a:r>
              <a:rPr lang="en-US" sz="2000" b="1" dirty="0" err="1">
                <a:solidFill>
                  <a:srgbClr val="644C00"/>
                </a:solidFill>
              </a:rPr>
              <a:t>Phenotyper</a:t>
            </a:r>
            <a:r>
              <a:rPr lang="en-US" sz="2000" b="1" dirty="0">
                <a:solidFill>
                  <a:srgbClr val="644C00"/>
                </a:solidFill>
              </a:rPr>
              <a:t> - $548 (WIP funds)</a:t>
            </a:r>
          </a:p>
          <a:p>
            <a:pPr marL="342900" indent="-342900">
              <a:buFont typeface="Arial" panose="020B0604020202020204" pitchFamily="34" charset="0"/>
              <a:buChar char="•"/>
            </a:pPr>
            <a:r>
              <a:rPr lang="en-US" sz="2000" b="1" dirty="0">
                <a:solidFill>
                  <a:srgbClr val="644C00"/>
                </a:solidFill>
              </a:rPr>
              <a:t>Micro CT Scanner - $1.2 M (WIP funds)</a:t>
            </a:r>
          </a:p>
          <a:p>
            <a:pPr marL="342900" indent="-342900">
              <a:buFont typeface="Arial" panose="020B0604020202020204" pitchFamily="34" charset="0"/>
              <a:buChar char="•"/>
            </a:pPr>
            <a:r>
              <a:rPr lang="en-US" sz="2000" b="1" dirty="0">
                <a:solidFill>
                  <a:srgbClr val="644C00"/>
                </a:solidFill>
              </a:rPr>
              <a:t>Confocal Microscope – $650k (INBRE funds)</a:t>
            </a:r>
          </a:p>
        </p:txBody>
      </p:sp>
      <p:pic>
        <p:nvPicPr>
          <p:cNvPr id="11" name="Picture 10" descr="A picture containing text, box, container&#10;&#10;Description automatically generated">
            <a:extLst>
              <a:ext uri="{FF2B5EF4-FFF2-40B4-BE49-F238E27FC236}">
                <a16:creationId xmlns:a16="http://schemas.microsoft.com/office/drawing/2014/main" id="{5A956E18-28FB-4D73-90E5-1073ADA1632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28171" y="2550829"/>
            <a:ext cx="1676582" cy="1512650"/>
          </a:xfrm>
          <a:prstGeom prst="rect">
            <a:avLst/>
          </a:prstGeom>
        </p:spPr>
      </p:pic>
      <p:pic>
        <p:nvPicPr>
          <p:cNvPr id="14" name="Picture 13" descr="A pair of scissors&#10;&#10;Description automatically generated">
            <a:extLst>
              <a:ext uri="{FF2B5EF4-FFF2-40B4-BE49-F238E27FC236}">
                <a16:creationId xmlns:a16="http://schemas.microsoft.com/office/drawing/2014/main" id="{ED6438DB-328C-424F-9441-538AA89C262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124518" y="1549650"/>
            <a:ext cx="1676582" cy="1202349"/>
          </a:xfrm>
          <a:prstGeom prst="rect">
            <a:avLst/>
          </a:prstGeom>
        </p:spPr>
      </p:pic>
      <p:pic>
        <p:nvPicPr>
          <p:cNvPr id="20" name="Picture 19">
            <a:extLst>
              <a:ext uri="{FF2B5EF4-FFF2-40B4-BE49-F238E27FC236}">
                <a16:creationId xmlns:a16="http://schemas.microsoft.com/office/drawing/2014/main" id="{C8A38D60-A7EE-44EE-846A-6F2781329792}"/>
              </a:ext>
            </a:extLst>
          </p:cNvPr>
          <p:cNvPicPr>
            <a:picLocks noChangeAspect="1"/>
          </p:cNvPicPr>
          <p:nvPr/>
        </p:nvPicPr>
        <p:blipFill>
          <a:blip r:embed="rId8"/>
          <a:stretch>
            <a:fillRect/>
          </a:stretch>
        </p:blipFill>
        <p:spPr>
          <a:xfrm>
            <a:off x="7323995" y="4440197"/>
            <a:ext cx="4029805" cy="1103472"/>
          </a:xfrm>
          <a:prstGeom prst="rect">
            <a:avLst/>
          </a:prstGeom>
        </p:spPr>
      </p:pic>
      <p:sp>
        <p:nvSpPr>
          <p:cNvPr id="4" name="TextBox 3">
            <a:extLst>
              <a:ext uri="{FF2B5EF4-FFF2-40B4-BE49-F238E27FC236}">
                <a16:creationId xmlns:a16="http://schemas.microsoft.com/office/drawing/2014/main" id="{6469C81F-24B6-4218-B011-9A43451F28B5}"/>
              </a:ext>
            </a:extLst>
          </p:cNvPr>
          <p:cNvSpPr txBox="1"/>
          <p:nvPr/>
        </p:nvSpPr>
        <p:spPr>
          <a:xfrm>
            <a:off x="838200" y="5439893"/>
            <a:ext cx="5585384" cy="1015663"/>
          </a:xfrm>
          <a:prstGeom prst="rect">
            <a:avLst/>
          </a:prstGeom>
          <a:noFill/>
        </p:spPr>
        <p:txBody>
          <a:bodyPr wrap="square" rtlCol="0">
            <a:spAutoFit/>
          </a:bodyPr>
          <a:lstStyle/>
          <a:p>
            <a:r>
              <a:rPr lang="en-US" sz="2000" b="1" i="0" u="sng" dirty="0">
                <a:solidFill>
                  <a:srgbClr val="644C00"/>
                </a:solidFill>
                <a:effectLst/>
              </a:rPr>
              <a:t>Revisit SI phase 2</a:t>
            </a:r>
            <a:r>
              <a:rPr lang="en-US" sz="2000" b="1" i="0" dirty="0">
                <a:solidFill>
                  <a:srgbClr val="644C00"/>
                </a:solidFill>
                <a:effectLst/>
              </a:rPr>
              <a:t>: </a:t>
            </a:r>
          </a:p>
          <a:p>
            <a:pPr marL="342900" indent="-342900">
              <a:buFont typeface="Arial" panose="020B0604020202020204" pitchFamily="34" charset="0"/>
              <a:buChar char="•"/>
            </a:pPr>
            <a:r>
              <a:rPr lang="en-US" sz="2000" b="1" i="0" dirty="0">
                <a:solidFill>
                  <a:srgbClr val="644C00"/>
                </a:solidFill>
                <a:effectLst/>
              </a:rPr>
              <a:t>Review during strategic planning  </a:t>
            </a:r>
          </a:p>
          <a:p>
            <a:pPr marL="342900" indent="-342900">
              <a:buFont typeface="Arial" panose="020B0604020202020204" pitchFamily="34" charset="0"/>
              <a:buChar char="•"/>
            </a:pPr>
            <a:r>
              <a:rPr lang="en-US" sz="2000" b="1" i="0" dirty="0">
                <a:solidFill>
                  <a:srgbClr val="644C00"/>
                </a:solidFill>
                <a:effectLst/>
              </a:rPr>
              <a:t>College </a:t>
            </a:r>
            <a:r>
              <a:rPr lang="en-US" sz="2000" b="1" dirty="0">
                <a:solidFill>
                  <a:srgbClr val="644C00"/>
                </a:solidFill>
              </a:rPr>
              <a:t>reorg and </a:t>
            </a:r>
            <a:r>
              <a:rPr lang="en-US" sz="2000" b="1" i="0" dirty="0">
                <a:solidFill>
                  <a:srgbClr val="644C00"/>
                </a:solidFill>
                <a:effectLst/>
              </a:rPr>
              <a:t>School of Computing </a:t>
            </a:r>
            <a:endParaRPr lang="en-US" sz="2000" b="1" dirty="0">
              <a:solidFill>
                <a:srgbClr val="644C00"/>
              </a:solidFill>
            </a:endParaRPr>
          </a:p>
        </p:txBody>
      </p:sp>
    </p:spTree>
    <p:extLst>
      <p:ext uri="{BB962C8B-B14F-4D97-AF65-F5344CB8AC3E}">
        <p14:creationId xmlns:p14="http://schemas.microsoft.com/office/powerpoint/2010/main" val="1552407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54FA62-A7C2-CB45-B47B-811EC1F220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46" y="0"/>
            <a:ext cx="12218892" cy="6858000"/>
          </a:xfrm>
          <a:prstGeom prst="rect">
            <a:avLst/>
          </a:prstGeom>
        </p:spPr>
      </p:pic>
      <p:sp>
        <p:nvSpPr>
          <p:cNvPr id="4" name="Rectangle 3">
            <a:extLst>
              <a:ext uri="{FF2B5EF4-FFF2-40B4-BE49-F238E27FC236}">
                <a16:creationId xmlns:a16="http://schemas.microsoft.com/office/drawing/2014/main" id="{C69FDE1B-093A-8E47-9C1D-A7C23A0A482E}"/>
              </a:ext>
            </a:extLst>
          </p:cNvPr>
          <p:cNvSpPr/>
          <p:nvPr/>
        </p:nvSpPr>
        <p:spPr>
          <a:xfrm>
            <a:off x="-13446" y="5217459"/>
            <a:ext cx="12205446" cy="1640541"/>
          </a:xfrm>
          <a:prstGeom prst="rect">
            <a:avLst/>
          </a:prstGeom>
          <a:solidFill>
            <a:srgbClr val="492F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CFA00CA-2F2A-0040-BE19-C0A3349E0E7D}"/>
              </a:ext>
            </a:extLst>
          </p:cNvPr>
          <p:cNvPicPr>
            <a:picLocks noChangeAspect="1"/>
          </p:cNvPicPr>
          <p:nvPr/>
        </p:nvPicPr>
        <p:blipFill>
          <a:blip r:embed="rId3">
            <a:alphaModFix amt="88000"/>
          </a:blip>
          <a:stretch>
            <a:fillRect/>
          </a:stretch>
        </p:blipFill>
        <p:spPr>
          <a:xfrm>
            <a:off x="-13447" y="-16042"/>
            <a:ext cx="12218892" cy="5233501"/>
          </a:xfrm>
          <a:prstGeom prst="rect">
            <a:avLst/>
          </a:prstGeom>
        </p:spPr>
      </p:pic>
      <p:sp>
        <p:nvSpPr>
          <p:cNvPr id="11" name="TextBox 10">
            <a:extLst>
              <a:ext uri="{FF2B5EF4-FFF2-40B4-BE49-F238E27FC236}">
                <a16:creationId xmlns:a16="http://schemas.microsoft.com/office/drawing/2014/main" id="{CD77CD9A-7091-A149-AC7C-7406096F203D}"/>
              </a:ext>
            </a:extLst>
          </p:cNvPr>
          <p:cNvSpPr txBox="1"/>
          <p:nvPr/>
        </p:nvSpPr>
        <p:spPr>
          <a:xfrm>
            <a:off x="1154206" y="1908210"/>
            <a:ext cx="9883588" cy="1107996"/>
          </a:xfrm>
          <a:prstGeom prst="rect">
            <a:avLst/>
          </a:prstGeom>
          <a:noFill/>
        </p:spPr>
        <p:txBody>
          <a:bodyPr wrap="square" rtlCol="0">
            <a:spAutoFit/>
          </a:bodyPr>
          <a:lstStyle/>
          <a:p>
            <a:pPr algn="ctr"/>
            <a:r>
              <a:rPr lang="en-US" sz="6600" b="1" spc="300" dirty="0">
                <a:latin typeface="Garamond" panose="02020404030301010803" pitchFamily="18" charset="0"/>
              </a:rPr>
              <a:t>QUESTIONS?</a:t>
            </a:r>
            <a:endParaRPr lang="en-US" b="1" dirty="0">
              <a:latin typeface="Garamond" panose="02020404030301010803" pitchFamily="18" charset="0"/>
            </a:endParaRPr>
          </a:p>
        </p:txBody>
      </p:sp>
      <p:pic>
        <p:nvPicPr>
          <p:cNvPr id="14" name="Picture 13">
            <a:extLst>
              <a:ext uri="{FF2B5EF4-FFF2-40B4-BE49-F238E27FC236}">
                <a16:creationId xmlns:a16="http://schemas.microsoft.com/office/drawing/2014/main" id="{A8AC302F-8328-6C4B-80D9-F999C727A0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6872" y="5370419"/>
            <a:ext cx="5569159" cy="1334621"/>
          </a:xfrm>
          <a:prstGeom prst="rect">
            <a:avLst/>
          </a:prstGeom>
        </p:spPr>
      </p:pic>
    </p:spTree>
    <p:extLst>
      <p:ext uri="{BB962C8B-B14F-4D97-AF65-F5344CB8AC3E}">
        <p14:creationId xmlns:p14="http://schemas.microsoft.com/office/powerpoint/2010/main" val="174308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78A969-E7E0-4DA9-8B2F-ABD8E685CFEE}"/>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03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546192-2400-3C4E-9FD4-E9E0D7EB001C}"/>
              </a:ext>
            </a:extLst>
          </p:cNvPr>
          <p:cNvPicPr>
            <a:picLocks noChangeAspect="1"/>
          </p:cNvPicPr>
          <p:nvPr/>
        </p:nvPicPr>
        <p:blipFill>
          <a:blip r:embed="rId3"/>
          <a:stretch>
            <a:fillRect/>
          </a:stretch>
        </p:blipFill>
        <p:spPr>
          <a:xfrm rot="10800000">
            <a:off x="-10274" y="-2"/>
            <a:ext cx="12202274" cy="1332885"/>
          </a:xfrm>
          <a:prstGeom prst="rect">
            <a:avLst/>
          </a:prstGeom>
        </p:spPr>
      </p:pic>
      <p:sp>
        <p:nvSpPr>
          <p:cNvPr id="2" name="Title 1">
            <a:extLst>
              <a:ext uri="{FF2B5EF4-FFF2-40B4-BE49-F238E27FC236}">
                <a16:creationId xmlns:a16="http://schemas.microsoft.com/office/drawing/2014/main" id="{33F6FCCF-9C49-5F44-A306-B971F7B16A37}"/>
              </a:ext>
            </a:extLst>
          </p:cNvPr>
          <p:cNvSpPr>
            <a:spLocks noGrp="1"/>
          </p:cNvSpPr>
          <p:nvPr>
            <p:ph type="title"/>
          </p:nvPr>
        </p:nvSpPr>
        <p:spPr>
          <a:xfrm>
            <a:off x="838200" y="7321"/>
            <a:ext cx="10515600" cy="1325563"/>
          </a:xfrm>
        </p:spPr>
        <p:txBody>
          <a:bodyPr/>
          <a:lstStyle/>
          <a:p>
            <a:pPr algn="ctr"/>
            <a:r>
              <a:rPr lang="en-US" b="1" dirty="0">
                <a:solidFill>
                  <a:schemeClr val="bg1"/>
                </a:solidFill>
                <a:latin typeface="Garamond" panose="02020404030301010803" pitchFamily="18" charset="0"/>
              </a:rPr>
              <a:t>Economic Development</a:t>
            </a:r>
          </a:p>
        </p:txBody>
      </p:sp>
      <p:sp>
        <p:nvSpPr>
          <p:cNvPr id="6" name="Content Placeholder 2">
            <a:extLst>
              <a:ext uri="{FF2B5EF4-FFF2-40B4-BE49-F238E27FC236}">
                <a16:creationId xmlns:a16="http://schemas.microsoft.com/office/drawing/2014/main" id="{21FD46C4-F579-B446-84F1-961ED7B177F4}"/>
              </a:ext>
            </a:extLst>
          </p:cNvPr>
          <p:cNvSpPr>
            <a:spLocks noGrp="1"/>
          </p:cNvSpPr>
          <p:nvPr>
            <p:ph idx="1"/>
          </p:nvPr>
        </p:nvSpPr>
        <p:spPr>
          <a:xfrm>
            <a:off x="207302" y="1601949"/>
            <a:ext cx="6879299" cy="2192762"/>
          </a:xfrm>
          <a:ln w="28575">
            <a:solidFill>
              <a:srgbClr val="FFC000"/>
            </a:solidFill>
          </a:ln>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644C00"/>
                </a:solidFill>
                <a:effectLst/>
                <a:uLnTx/>
                <a:uFillTx/>
                <a:latin typeface="Calibri" panose="020F0502020204030204"/>
                <a:ea typeface="+mn-ea"/>
                <a:cs typeface="+mn-cs"/>
              </a:rPr>
              <a:t>Manufacturing Works (MW)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644C00"/>
                </a:solidFill>
                <a:effectLst/>
                <a:uLnTx/>
                <a:uFillTx/>
                <a:latin typeface="Calibri" panose="020F0502020204030204"/>
                <a:ea typeface="+mn-ea"/>
                <a:cs typeface="+mn-cs"/>
              </a:rPr>
              <a:t>Developed</a:t>
            </a:r>
            <a:r>
              <a:rPr lang="en-US" sz="1900" dirty="0">
                <a:solidFill>
                  <a:srgbClr val="644C00"/>
                </a:solidFill>
                <a:latin typeface="Calibri" panose="020F0502020204030204"/>
              </a:rPr>
              <a:t> business Covid survival webinars </a:t>
            </a:r>
            <a:r>
              <a:rPr kumimoji="0" lang="en-US" sz="1900" b="0" i="0" u="none" strike="noStrike" kern="1200" cap="none" spc="0" normalizeH="0" baseline="0" noProof="0" dirty="0">
                <a:ln>
                  <a:noFill/>
                </a:ln>
                <a:solidFill>
                  <a:srgbClr val="644C00"/>
                </a:solidFill>
                <a:effectLst/>
                <a:uLnTx/>
                <a:uFillTx/>
                <a:latin typeface="Calibri" panose="020F0502020204030204"/>
                <a:ea typeface="+mn-ea"/>
                <a:cs typeface="+mn-cs"/>
              </a:rPr>
              <a:t>for Wyoming Manufacturers </a:t>
            </a:r>
          </a:p>
          <a:p>
            <a:pPr lvl="2">
              <a:defRPr/>
            </a:pPr>
            <a:r>
              <a:rPr lang="en-US" sz="1500" dirty="0">
                <a:solidFill>
                  <a:srgbClr val="644C00"/>
                </a:solidFill>
                <a:latin typeface="Calibri" panose="020F0502020204030204"/>
              </a:rPr>
              <a:t>Virtual </a:t>
            </a:r>
            <a:r>
              <a:rPr kumimoji="0" lang="en-US" sz="1500" b="0" i="0" u="none" strike="noStrike" kern="1200" cap="none" spc="0" normalizeH="0" baseline="0" noProof="0" dirty="0">
                <a:ln>
                  <a:noFill/>
                </a:ln>
                <a:solidFill>
                  <a:srgbClr val="644C00"/>
                </a:solidFill>
                <a:effectLst/>
                <a:uLnTx/>
                <a:uFillTx/>
                <a:latin typeface="Calibri" panose="020F0502020204030204"/>
                <a:ea typeface="+mn-ea"/>
                <a:cs typeface="+mn-cs"/>
              </a:rPr>
              <a:t>work </a:t>
            </a:r>
          </a:p>
          <a:p>
            <a:pPr lvl="2">
              <a:defRPr/>
            </a:pPr>
            <a:r>
              <a:rPr kumimoji="0" lang="en-US" sz="1500" b="0" i="0" u="none" strike="noStrike" kern="1200" cap="none" spc="0" normalizeH="0" baseline="0" noProof="0" dirty="0">
                <a:ln>
                  <a:noFill/>
                </a:ln>
                <a:solidFill>
                  <a:srgbClr val="644C00"/>
                </a:solidFill>
                <a:effectLst/>
                <a:uLnTx/>
                <a:uFillTx/>
                <a:latin typeface="Calibri" panose="020F0502020204030204"/>
                <a:ea typeface="+mn-ea"/>
                <a:cs typeface="+mn-cs"/>
              </a:rPr>
              <a:t>How and where to apply </a:t>
            </a:r>
            <a:r>
              <a:rPr kumimoji="0" lang="en-US" sz="1500" b="0" i="0" u="none" strike="noStrike" kern="1200" cap="none" spc="0" normalizeH="0" baseline="0" noProof="0" dirty="0" err="1">
                <a:ln>
                  <a:noFill/>
                </a:ln>
                <a:solidFill>
                  <a:srgbClr val="644C00"/>
                </a:solidFill>
                <a:effectLst/>
                <a:uLnTx/>
                <a:uFillTx/>
                <a:latin typeface="Calibri" panose="020F0502020204030204"/>
                <a:ea typeface="+mn-ea"/>
                <a:cs typeface="+mn-cs"/>
              </a:rPr>
              <a:t>fo</a:t>
            </a:r>
            <a:r>
              <a:rPr lang="en-US" sz="1500" dirty="0">
                <a:solidFill>
                  <a:srgbClr val="644C00"/>
                </a:solidFill>
                <a:latin typeface="Calibri" panose="020F0502020204030204"/>
              </a:rPr>
              <a:t>r Covid impact funds </a:t>
            </a:r>
          </a:p>
          <a:p>
            <a:pPr lvl="1">
              <a:defRPr/>
            </a:pPr>
            <a:r>
              <a:rPr kumimoji="0" lang="en-US" sz="1900" b="0" i="0" u="none" strike="noStrike" kern="1200" cap="none" spc="0" normalizeH="0" baseline="0" noProof="0" dirty="0">
                <a:ln>
                  <a:noFill/>
                </a:ln>
                <a:solidFill>
                  <a:srgbClr val="644C00"/>
                </a:solidFill>
                <a:effectLst/>
                <a:uLnTx/>
                <a:uFillTx/>
                <a:latin typeface="Calibri" panose="020F0502020204030204"/>
                <a:ea typeface="+mn-ea"/>
                <a:cs typeface="+mn-cs"/>
              </a:rPr>
              <a:t>NIST MEP 5-year review – approved next 5-year cooperative agreement renewal</a:t>
            </a:r>
          </a:p>
        </p:txBody>
      </p:sp>
      <p:sp>
        <p:nvSpPr>
          <p:cNvPr id="3" name="TextBox 2">
            <a:extLst>
              <a:ext uri="{FF2B5EF4-FFF2-40B4-BE49-F238E27FC236}">
                <a16:creationId xmlns:a16="http://schemas.microsoft.com/office/drawing/2014/main" id="{3DF0EA64-B8C1-4018-B41D-29384F0C6C2A}"/>
              </a:ext>
            </a:extLst>
          </p:cNvPr>
          <p:cNvSpPr txBox="1"/>
          <p:nvPr/>
        </p:nvSpPr>
        <p:spPr>
          <a:xfrm>
            <a:off x="5036134" y="4065103"/>
            <a:ext cx="6830460" cy="2525820"/>
          </a:xfrm>
          <a:prstGeom prst="rect">
            <a:avLst/>
          </a:prstGeom>
          <a:noFill/>
          <a:ln w="28575">
            <a:solidFill>
              <a:srgbClr val="FFC000"/>
            </a:solidFill>
          </a:ln>
        </p:spPr>
        <p:txBody>
          <a:bodyPr wrap="non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644C00"/>
                </a:solidFill>
                <a:effectLst/>
                <a:uLnTx/>
                <a:uFillTx/>
                <a:latin typeface="Calibri" panose="020F0502020204030204"/>
                <a:ea typeface="+mn-ea"/>
                <a:cs typeface="+mn-cs"/>
              </a:rPr>
              <a:t>IMPACT 307</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644C00"/>
                </a:solidFill>
                <a:effectLst/>
                <a:uLnTx/>
                <a:uFillTx/>
                <a:latin typeface="Calibri" panose="020F0502020204030204"/>
                <a:ea typeface="+mn-ea"/>
                <a:cs typeface="+mn-cs"/>
              </a:rPr>
              <a:t>Departure of Dave Bohling, Laramie Director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644C00"/>
                </a:solidFill>
                <a:effectLst/>
                <a:uLnTx/>
                <a:uFillTx/>
                <a:latin typeface="Calibri" panose="020F0502020204030204"/>
                <a:ea typeface="+mn-ea"/>
                <a:cs typeface="+mn-cs"/>
              </a:rPr>
              <a:t>20 companies launched in 2020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644C00"/>
                </a:solidFill>
                <a:effectLst/>
                <a:uLnTx/>
                <a:uFillTx/>
                <a:latin typeface="Calibri" panose="020F0502020204030204"/>
                <a:ea typeface="+mn-ea"/>
                <a:cs typeface="+mn-cs"/>
              </a:rPr>
              <a:t>26 in 2021 as of 9/1/21</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644C00"/>
                </a:solidFill>
                <a:effectLst/>
                <a:uLnTx/>
                <a:uFillTx/>
                <a:latin typeface="Calibri" panose="020F0502020204030204"/>
                <a:ea typeface="+mn-ea"/>
                <a:cs typeface="+mn-cs"/>
              </a:rPr>
              <a:t>Standing up new incubator with LCCC in Cheyenne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644C00"/>
                </a:solidFill>
                <a:effectLst/>
                <a:uLnTx/>
                <a:uFillTx/>
                <a:latin typeface="Calibri" panose="020F0502020204030204"/>
                <a:ea typeface="+mn-ea"/>
                <a:cs typeface="+mn-cs"/>
              </a:rPr>
              <a:t>EDA grant (3 </a:t>
            </a:r>
            <a:r>
              <a:rPr kumimoji="0" lang="en-US" sz="1900" b="0" i="0" u="none" strike="noStrike" kern="1200" cap="none" spc="0" normalizeH="0" baseline="0" noProof="0" dirty="0" err="1">
                <a:ln>
                  <a:noFill/>
                </a:ln>
                <a:solidFill>
                  <a:srgbClr val="644C00"/>
                </a:solidFill>
                <a:effectLst/>
                <a:uLnTx/>
                <a:uFillTx/>
                <a:latin typeface="Calibri" panose="020F0502020204030204"/>
                <a:ea typeface="+mn-ea"/>
                <a:cs typeface="+mn-cs"/>
              </a:rPr>
              <a:t>yr</a:t>
            </a:r>
            <a:r>
              <a:rPr kumimoji="0" lang="en-US" sz="1900" b="0" i="0" u="none" strike="noStrike" kern="1200" cap="none" spc="0" normalizeH="0" baseline="0" noProof="0" dirty="0">
                <a:ln>
                  <a:noFill/>
                </a:ln>
                <a:solidFill>
                  <a:srgbClr val="644C00"/>
                </a:solidFill>
                <a:effectLst/>
                <a:uLnTx/>
                <a:uFillTx/>
                <a:latin typeface="Calibri" panose="020F0502020204030204"/>
                <a:ea typeface="+mn-ea"/>
                <a:cs typeface="+mn-cs"/>
              </a:rPr>
              <a:t>, $2.4 M) </a:t>
            </a:r>
          </a:p>
          <a:p>
            <a:pPr marL="1200150" lvl="2" indent="-285750">
              <a:buFont typeface="Arial" panose="020B0604020202020204" pitchFamily="34" charset="0"/>
              <a:buChar char="•"/>
              <a:defRPr/>
            </a:pPr>
            <a:r>
              <a:rPr lang="en-US" sz="1600" dirty="0">
                <a:solidFill>
                  <a:srgbClr val="644C00"/>
                </a:solidFill>
                <a:latin typeface="Calibri" panose="020F0502020204030204"/>
              </a:rPr>
              <a:t>Expansion into </a:t>
            </a:r>
            <a:r>
              <a:rPr kumimoji="0" lang="en-US" sz="1600" b="0" i="0" u="none" strike="noStrike" kern="1200" cap="none" spc="0" normalizeH="0" baseline="0" noProof="0" dirty="0">
                <a:ln>
                  <a:noFill/>
                </a:ln>
                <a:solidFill>
                  <a:srgbClr val="644C00"/>
                </a:solidFill>
                <a:effectLst/>
                <a:uLnTx/>
                <a:uFillTx/>
                <a:latin typeface="Calibri" panose="020F0502020204030204"/>
                <a:ea typeface="+mn-ea"/>
                <a:cs typeface="+mn-cs"/>
              </a:rPr>
              <a:t>underserved areas of the state</a:t>
            </a:r>
          </a:p>
          <a:p>
            <a:pPr marL="1200150" lvl="2" indent="-285750">
              <a:buFont typeface="Arial" panose="020B0604020202020204" pitchFamily="34" charset="0"/>
              <a:buChar char="•"/>
              <a:defRPr/>
            </a:pPr>
            <a:r>
              <a:rPr lang="en-US" sz="1600" dirty="0">
                <a:solidFill>
                  <a:srgbClr val="644C00"/>
                </a:solidFill>
                <a:latin typeface="Calibri" panose="020F0502020204030204"/>
              </a:rPr>
              <a:t>C</a:t>
            </a:r>
            <a:r>
              <a:rPr kumimoji="0" lang="en-US" sz="1600" b="0" i="0" u="none" strike="noStrike" kern="1200" cap="none" spc="0" normalizeH="0" baseline="0" noProof="0" dirty="0" err="1">
                <a:ln>
                  <a:noFill/>
                </a:ln>
                <a:solidFill>
                  <a:srgbClr val="644C00"/>
                </a:solidFill>
                <a:effectLst/>
                <a:uLnTx/>
                <a:uFillTx/>
                <a:latin typeface="Calibri" panose="020F0502020204030204"/>
                <a:ea typeface="+mn-ea"/>
                <a:cs typeface="+mn-cs"/>
              </a:rPr>
              <a:t>ommitment</a:t>
            </a:r>
            <a:r>
              <a:rPr kumimoji="0" lang="en-US" sz="1600" b="0" i="0" u="none" strike="noStrike" kern="1200" cap="none" spc="0" normalizeH="0" baseline="0" noProof="0" dirty="0">
                <a:ln>
                  <a:noFill/>
                </a:ln>
                <a:solidFill>
                  <a:srgbClr val="644C00"/>
                </a:solidFill>
                <a:effectLst/>
                <a:uLnTx/>
                <a:uFillTx/>
                <a:latin typeface="Calibri" panose="020F0502020204030204"/>
                <a:ea typeface="+mn-ea"/>
                <a:cs typeface="+mn-cs"/>
              </a:rPr>
              <a:t> to double the startup challenges in Wy from 5 to 10</a:t>
            </a:r>
          </a:p>
        </p:txBody>
      </p:sp>
      <p:pic>
        <p:nvPicPr>
          <p:cNvPr id="7" name="Picture 6" descr="A picture containing person&#10;&#10;Description automatically generated">
            <a:extLst>
              <a:ext uri="{FF2B5EF4-FFF2-40B4-BE49-F238E27FC236}">
                <a16:creationId xmlns:a16="http://schemas.microsoft.com/office/drawing/2014/main" id="{467E4F2F-B8D2-4D68-B416-91E330CE1A0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34774" y="5040085"/>
            <a:ext cx="2184826" cy="1457279"/>
          </a:xfrm>
          <a:prstGeom prst="rect">
            <a:avLst/>
          </a:prstGeom>
        </p:spPr>
      </p:pic>
      <p:pic>
        <p:nvPicPr>
          <p:cNvPr id="9" name="Picture 8">
            <a:extLst>
              <a:ext uri="{FF2B5EF4-FFF2-40B4-BE49-F238E27FC236}">
                <a16:creationId xmlns:a16="http://schemas.microsoft.com/office/drawing/2014/main" id="{A590961A-2320-487C-82EE-587EC19FFC10}"/>
              </a:ext>
            </a:extLst>
          </p:cNvPr>
          <p:cNvPicPr>
            <a:picLocks noChangeAspect="1"/>
          </p:cNvPicPr>
          <p:nvPr/>
        </p:nvPicPr>
        <p:blipFill>
          <a:blip r:embed="rId6"/>
          <a:stretch>
            <a:fillRect/>
          </a:stretch>
        </p:blipFill>
        <p:spPr>
          <a:xfrm>
            <a:off x="10088681" y="2586017"/>
            <a:ext cx="1770019" cy="1197713"/>
          </a:xfrm>
          <a:prstGeom prst="rect">
            <a:avLst/>
          </a:prstGeom>
        </p:spPr>
      </p:pic>
      <p:pic>
        <p:nvPicPr>
          <p:cNvPr id="10" name="Picture 9">
            <a:extLst>
              <a:ext uri="{FF2B5EF4-FFF2-40B4-BE49-F238E27FC236}">
                <a16:creationId xmlns:a16="http://schemas.microsoft.com/office/drawing/2014/main" id="{DBD5C4DC-06DB-4CF7-A66E-D25618989D60}"/>
              </a:ext>
            </a:extLst>
          </p:cNvPr>
          <p:cNvPicPr>
            <a:picLocks noChangeAspect="1"/>
          </p:cNvPicPr>
          <p:nvPr/>
        </p:nvPicPr>
        <p:blipFill>
          <a:blip r:embed="rId7"/>
          <a:stretch>
            <a:fillRect/>
          </a:stretch>
        </p:blipFill>
        <p:spPr>
          <a:xfrm>
            <a:off x="7933311" y="1878680"/>
            <a:ext cx="2266604" cy="1133302"/>
          </a:xfrm>
          <a:prstGeom prst="rect">
            <a:avLst/>
          </a:prstGeom>
        </p:spPr>
      </p:pic>
      <p:pic>
        <p:nvPicPr>
          <p:cNvPr id="13" name="Picture 12">
            <a:extLst>
              <a:ext uri="{FF2B5EF4-FFF2-40B4-BE49-F238E27FC236}">
                <a16:creationId xmlns:a16="http://schemas.microsoft.com/office/drawing/2014/main" id="{48692D54-F934-465B-A34D-24368BBF4EC8}"/>
              </a:ext>
            </a:extLst>
          </p:cNvPr>
          <p:cNvPicPr>
            <a:picLocks noChangeAspect="1"/>
          </p:cNvPicPr>
          <p:nvPr/>
        </p:nvPicPr>
        <p:blipFill>
          <a:blip r:embed="rId8"/>
          <a:stretch>
            <a:fillRect/>
          </a:stretch>
        </p:blipFill>
        <p:spPr>
          <a:xfrm>
            <a:off x="207302" y="3965167"/>
            <a:ext cx="2556700" cy="857203"/>
          </a:xfrm>
          <a:prstGeom prst="rect">
            <a:avLst/>
          </a:prstGeom>
        </p:spPr>
      </p:pic>
    </p:spTree>
    <p:extLst>
      <p:ext uri="{BB962C8B-B14F-4D97-AF65-F5344CB8AC3E}">
        <p14:creationId xmlns:p14="http://schemas.microsoft.com/office/powerpoint/2010/main" val="166995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546192-2400-3C4E-9FD4-E9E0D7EB001C}"/>
              </a:ext>
            </a:extLst>
          </p:cNvPr>
          <p:cNvPicPr>
            <a:picLocks noChangeAspect="1"/>
          </p:cNvPicPr>
          <p:nvPr/>
        </p:nvPicPr>
        <p:blipFill>
          <a:blip r:embed="rId3"/>
          <a:stretch>
            <a:fillRect/>
          </a:stretch>
        </p:blipFill>
        <p:spPr>
          <a:xfrm rot="10800000">
            <a:off x="-10274" y="-2"/>
            <a:ext cx="12202274" cy="1332885"/>
          </a:xfrm>
          <a:prstGeom prst="rect">
            <a:avLst/>
          </a:prstGeom>
        </p:spPr>
      </p:pic>
      <p:sp>
        <p:nvSpPr>
          <p:cNvPr id="2" name="Title 1">
            <a:extLst>
              <a:ext uri="{FF2B5EF4-FFF2-40B4-BE49-F238E27FC236}">
                <a16:creationId xmlns:a16="http://schemas.microsoft.com/office/drawing/2014/main" id="{33F6FCCF-9C49-5F44-A306-B971F7B16A37}"/>
              </a:ext>
            </a:extLst>
          </p:cNvPr>
          <p:cNvSpPr>
            <a:spLocks noGrp="1"/>
          </p:cNvSpPr>
          <p:nvPr>
            <p:ph type="title"/>
          </p:nvPr>
        </p:nvSpPr>
        <p:spPr>
          <a:xfrm>
            <a:off x="838200" y="7321"/>
            <a:ext cx="10515600" cy="1222039"/>
          </a:xfrm>
        </p:spPr>
        <p:txBody>
          <a:bodyPr>
            <a:normAutofit/>
          </a:bodyPr>
          <a:lstStyle/>
          <a:p>
            <a:pPr algn="ctr"/>
            <a:r>
              <a:rPr lang="en-US" sz="4800" b="1" dirty="0">
                <a:solidFill>
                  <a:schemeClr val="bg1"/>
                </a:solidFill>
                <a:latin typeface="Garamond" panose="02020404030301010803" pitchFamily="18" charset="0"/>
              </a:rPr>
              <a:t>FY21 Annual Report Agenda</a:t>
            </a:r>
          </a:p>
        </p:txBody>
      </p:sp>
      <p:sp>
        <p:nvSpPr>
          <p:cNvPr id="13" name="TextBox 12">
            <a:extLst>
              <a:ext uri="{FF2B5EF4-FFF2-40B4-BE49-F238E27FC236}">
                <a16:creationId xmlns:a16="http://schemas.microsoft.com/office/drawing/2014/main" id="{3EDDD94C-DB42-49BD-BA25-8C30ECD3D370}"/>
              </a:ext>
            </a:extLst>
          </p:cNvPr>
          <p:cNvSpPr txBox="1"/>
          <p:nvPr/>
        </p:nvSpPr>
        <p:spPr>
          <a:xfrm>
            <a:off x="2306529" y="2350492"/>
            <a:ext cx="7220325" cy="2585323"/>
          </a:xfrm>
          <a:prstGeom prst="rect">
            <a:avLst/>
          </a:prstGeom>
          <a:noFill/>
          <a:ln w="12700" cmpd="thickThin">
            <a:noFill/>
          </a:ln>
          <a:scene3d>
            <a:camera prst="orthographicFront"/>
            <a:lightRig rig="threePt" dir="t"/>
          </a:scene3d>
          <a:sp3d>
            <a:bevelB w="127000" prst="cross"/>
          </a:sp3d>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rgbClr val="644C00"/>
                </a:solidFill>
                <a:effectLst/>
                <a:uLnTx/>
                <a:uFillTx/>
                <a:latin typeface="Calibri" panose="020F0502020204030204"/>
                <a:ea typeface="+mn-ea"/>
                <a:cs typeface="+mn-cs"/>
              </a:rPr>
              <a:t>Agenda</a:t>
            </a:r>
          </a:p>
          <a:p>
            <a:pPr marR="0" lvl="0" algn="l" defTabSz="914400" rtl="0" eaLnBrk="1" fontAlgn="auto" latinLnBrk="0" hangingPunct="1">
              <a:lnSpc>
                <a:spcPct val="100000"/>
              </a:lnSpc>
              <a:spcBef>
                <a:spcPts val="0"/>
              </a:spcBef>
              <a:spcAft>
                <a:spcPts val="0"/>
              </a:spcAft>
              <a:buClrTx/>
              <a:buSzTx/>
              <a:tabLst/>
              <a:defRPr/>
            </a:pPr>
            <a:endParaRPr lang="en-US" sz="24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644C00"/>
                </a:solidFill>
                <a:latin typeface="Calibri" panose="020F0502020204030204"/>
              </a:rPr>
              <a:t>ORED Staffing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644C00"/>
                </a:solidFill>
                <a:latin typeface="Calibri" panose="020F0502020204030204"/>
              </a:rPr>
              <a:t>eRA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644C00"/>
                </a:solidFill>
                <a:latin typeface="Calibri" panose="020F0502020204030204"/>
              </a:rPr>
              <a:t>Regulations and Policies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644C00"/>
                </a:solidFill>
                <a:latin typeface="Calibri" panose="020F0502020204030204"/>
              </a:rPr>
              <a:t>SI Building Update</a:t>
            </a:r>
            <a:endParaRPr lang="en-US"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Clipboard with solid fill">
            <a:extLst>
              <a:ext uri="{FF2B5EF4-FFF2-40B4-BE49-F238E27FC236}">
                <a16:creationId xmlns:a16="http://schemas.microsoft.com/office/drawing/2014/main" id="{A6EEDA87-DB6A-495A-8718-6253EBBF24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4867" y="1629031"/>
            <a:ext cx="2180897" cy="2180897"/>
          </a:xfrm>
          <a:prstGeom prst="rect">
            <a:avLst/>
          </a:prstGeom>
        </p:spPr>
      </p:pic>
    </p:spTree>
    <p:extLst>
      <p:ext uri="{BB962C8B-B14F-4D97-AF65-F5344CB8AC3E}">
        <p14:creationId xmlns:p14="http://schemas.microsoft.com/office/powerpoint/2010/main" val="15027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546192-2400-3C4E-9FD4-E9E0D7EB001C}"/>
              </a:ext>
            </a:extLst>
          </p:cNvPr>
          <p:cNvPicPr>
            <a:picLocks noChangeAspect="1"/>
          </p:cNvPicPr>
          <p:nvPr/>
        </p:nvPicPr>
        <p:blipFill>
          <a:blip r:embed="rId3"/>
          <a:stretch>
            <a:fillRect/>
          </a:stretch>
        </p:blipFill>
        <p:spPr>
          <a:xfrm rot="10800000">
            <a:off x="-10274" y="-2"/>
            <a:ext cx="12202274" cy="1332885"/>
          </a:xfrm>
          <a:prstGeom prst="rect">
            <a:avLst/>
          </a:prstGeom>
        </p:spPr>
      </p:pic>
      <p:sp>
        <p:nvSpPr>
          <p:cNvPr id="2" name="Title 1">
            <a:extLst>
              <a:ext uri="{FF2B5EF4-FFF2-40B4-BE49-F238E27FC236}">
                <a16:creationId xmlns:a16="http://schemas.microsoft.com/office/drawing/2014/main" id="{33F6FCCF-9C49-5F44-A306-B971F7B16A37}"/>
              </a:ext>
            </a:extLst>
          </p:cNvPr>
          <p:cNvSpPr>
            <a:spLocks noGrp="1"/>
          </p:cNvSpPr>
          <p:nvPr>
            <p:ph type="title"/>
          </p:nvPr>
        </p:nvSpPr>
        <p:spPr>
          <a:xfrm>
            <a:off x="838200" y="7321"/>
            <a:ext cx="10515600" cy="1325563"/>
          </a:xfrm>
        </p:spPr>
        <p:txBody>
          <a:bodyPr/>
          <a:lstStyle/>
          <a:p>
            <a:pPr algn="ctr"/>
            <a:r>
              <a:rPr lang="en-US" b="1" dirty="0">
                <a:solidFill>
                  <a:schemeClr val="bg1"/>
                </a:solidFill>
                <a:latin typeface="Garamond" panose="02020404030301010803" pitchFamily="18" charset="0"/>
              </a:rPr>
              <a:t>Economic Development</a:t>
            </a:r>
          </a:p>
        </p:txBody>
      </p:sp>
      <p:sp>
        <p:nvSpPr>
          <p:cNvPr id="6" name="Content Placeholder 2">
            <a:extLst>
              <a:ext uri="{FF2B5EF4-FFF2-40B4-BE49-F238E27FC236}">
                <a16:creationId xmlns:a16="http://schemas.microsoft.com/office/drawing/2014/main" id="{21FD46C4-F579-B446-84F1-961ED7B177F4}"/>
              </a:ext>
            </a:extLst>
          </p:cNvPr>
          <p:cNvSpPr>
            <a:spLocks noGrp="1"/>
          </p:cNvSpPr>
          <p:nvPr>
            <p:ph idx="1"/>
          </p:nvPr>
        </p:nvSpPr>
        <p:spPr>
          <a:xfrm>
            <a:off x="2088489" y="1784224"/>
            <a:ext cx="9666042" cy="1561390"/>
          </a:xfrm>
          <a:ln w="28575">
            <a:solidFill>
              <a:srgbClr val="FFC000"/>
            </a:solidFill>
          </a:ln>
        </p:spPr>
        <p:txBody>
          <a:bodyPr>
            <a:normAutofit/>
          </a:bodyPr>
          <a:lstStyle/>
          <a:p>
            <a:pPr marL="0" indent="0">
              <a:buNone/>
            </a:pPr>
            <a:r>
              <a:rPr lang="en-US" sz="2200" dirty="0">
                <a:solidFill>
                  <a:srgbClr val="644C00"/>
                </a:solidFill>
              </a:rPr>
              <a:t>Small Business Development Center (SBDC)</a:t>
            </a:r>
          </a:p>
          <a:p>
            <a:pPr lvl="1"/>
            <a:r>
              <a:rPr lang="en-US" sz="1900" dirty="0">
                <a:solidFill>
                  <a:srgbClr val="644C00"/>
                </a:solidFill>
              </a:rPr>
              <a:t>40 Business Startups</a:t>
            </a:r>
          </a:p>
          <a:p>
            <a:pPr lvl="1"/>
            <a:r>
              <a:rPr lang="en-US" sz="1900" dirty="0">
                <a:solidFill>
                  <a:srgbClr val="644C00"/>
                </a:solidFill>
              </a:rPr>
              <a:t>104 Jobs Created</a:t>
            </a:r>
          </a:p>
          <a:p>
            <a:pPr lvl="1"/>
            <a:r>
              <a:rPr lang="en-US" sz="1900" dirty="0">
                <a:solidFill>
                  <a:srgbClr val="644C00"/>
                </a:solidFill>
              </a:rPr>
              <a:t>119 training events with 2,509 attendees - build business skills, improve operations </a:t>
            </a:r>
          </a:p>
          <a:p>
            <a:pPr marL="0" indent="0">
              <a:buNone/>
            </a:pPr>
            <a:endParaRPr lang="en-US" sz="1900" dirty="0">
              <a:solidFill>
                <a:srgbClr val="644C00"/>
              </a:solidFill>
            </a:endParaRPr>
          </a:p>
          <a:p>
            <a:endParaRPr lang="en-US" sz="2100" dirty="0">
              <a:solidFill>
                <a:srgbClr val="492F24"/>
              </a:solidFill>
            </a:endParaRPr>
          </a:p>
          <a:p>
            <a:pPr marL="0" indent="0">
              <a:buNone/>
            </a:pPr>
            <a:endParaRPr lang="en-US" sz="2100" b="1" u="sng" dirty="0">
              <a:solidFill>
                <a:srgbClr val="492F24"/>
              </a:solidFill>
            </a:endParaRPr>
          </a:p>
          <a:p>
            <a:pPr marL="0" indent="0">
              <a:buNone/>
            </a:pPr>
            <a:endParaRPr lang="en-US" dirty="0"/>
          </a:p>
        </p:txBody>
      </p:sp>
      <p:sp>
        <p:nvSpPr>
          <p:cNvPr id="3" name="TextBox 2">
            <a:extLst>
              <a:ext uri="{FF2B5EF4-FFF2-40B4-BE49-F238E27FC236}">
                <a16:creationId xmlns:a16="http://schemas.microsoft.com/office/drawing/2014/main" id="{276A406A-8AD6-4EA5-8061-249BB0C6C82C}"/>
              </a:ext>
            </a:extLst>
          </p:cNvPr>
          <p:cNvSpPr txBox="1"/>
          <p:nvPr/>
        </p:nvSpPr>
        <p:spPr>
          <a:xfrm>
            <a:off x="542724" y="4486764"/>
            <a:ext cx="6085961" cy="1892826"/>
          </a:xfrm>
          <a:prstGeom prst="rect">
            <a:avLst/>
          </a:prstGeom>
          <a:noFill/>
          <a:ln w="28575">
            <a:solidFill>
              <a:srgbClr val="FFC000"/>
            </a:solidFill>
          </a:ln>
        </p:spPr>
        <p:txBody>
          <a:bodyPr wrap="none" rtlCol="0">
            <a:spAutoFit/>
          </a:bodyPr>
          <a:lstStyle/>
          <a:p>
            <a:r>
              <a:rPr lang="en-US" sz="2200" dirty="0">
                <a:solidFill>
                  <a:srgbClr val="644C00"/>
                </a:solidFill>
              </a:rPr>
              <a:t>Technology Transfer Office</a:t>
            </a:r>
          </a:p>
          <a:p>
            <a:pPr marL="800100" lvl="1" indent="-342900">
              <a:buFont typeface="Arial" panose="020B0604020202020204" pitchFamily="34" charset="0"/>
              <a:buChar char="•"/>
            </a:pPr>
            <a:r>
              <a:rPr lang="en-US" sz="1900" dirty="0">
                <a:solidFill>
                  <a:srgbClr val="644C00"/>
                </a:solidFill>
              </a:rPr>
              <a:t>New office location in Laramie IMPACT 307 Building</a:t>
            </a:r>
          </a:p>
          <a:p>
            <a:pPr marL="800100" lvl="1" indent="-342900">
              <a:buFont typeface="Arial" panose="020B0604020202020204" pitchFamily="34" charset="0"/>
              <a:buChar char="•"/>
            </a:pPr>
            <a:r>
              <a:rPr lang="en-US" sz="1900" dirty="0">
                <a:solidFill>
                  <a:srgbClr val="644C00"/>
                </a:solidFill>
              </a:rPr>
              <a:t>Hired Licensing Manager</a:t>
            </a:r>
          </a:p>
          <a:p>
            <a:pPr marL="800100" lvl="1" indent="-342900">
              <a:buFont typeface="Arial" panose="020B0604020202020204" pitchFamily="34" charset="0"/>
              <a:buChar char="•"/>
            </a:pPr>
            <a:r>
              <a:rPr lang="en-US" sz="1900" dirty="0">
                <a:solidFill>
                  <a:srgbClr val="644C00"/>
                </a:solidFill>
              </a:rPr>
              <a:t>20 patents filed in FY21</a:t>
            </a:r>
          </a:p>
          <a:p>
            <a:pPr marL="800100" lvl="1" indent="-342900">
              <a:buFont typeface="Arial" panose="020B0604020202020204" pitchFamily="34" charset="0"/>
              <a:buChar char="•"/>
            </a:pPr>
            <a:r>
              <a:rPr lang="en-US" sz="1900" dirty="0">
                <a:solidFill>
                  <a:srgbClr val="644C00"/>
                </a:solidFill>
              </a:rPr>
              <a:t>14 Patents Issued in FY2021</a:t>
            </a:r>
          </a:p>
          <a:p>
            <a:pPr marL="800100" lvl="1" indent="-342900">
              <a:buFont typeface="Arial" panose="020B0604020202020204" pitchFamily="34" charset="0"/>
              <a:buChar char="•"/>
            </a:pPr>
            <a:r>
              <a:rPr lang="en-US" sz="1900" dirty="0">
                <a:solidFill>
                  <a:srgbClr val="644C00"/>
                </a:solidFill>
              </a:rPr>
              <a:t>2 License agreements/options for FY21</a:t>
            </a:r>
          </a:p>
        </p:txBody>
      </p:sp>
      <p:pic>
        <p:nvPicPr>
          <p:cNvPr id="4" name="Picture 3">
            <a:extLst>
              <a:ext uri="{FF2B5EF4-FFF2-40B4-BE49-F238E27FC236}">
                <a16:creationId xmlns:a16="http://schemas.microsoft.com/office/drawing/2014/main" id="{E6CE4AE4-3AD7-4545-AB20-C8C28E728ACF}"/>
              </a:ext>
            </a:extLst>
          </p:cNvPr>
          <p:cNvPicPr>
            <a:picLocks noChangeAspect="1"/>
          </p:cNvPicPr>
          <p:nvPr/>
        </p:nvPicPr>
        <p:blipFill>
          <a:blip r:embed="rId4"/>
          <a:stretch>
            <a:fillRect/>
          </a:stretch>
        </p:blipFill>
        <p:spPr>
          <a:xfrm>
            <a:off x="230642" y="1948543"/>
            <a:ext cx="1560336" cy="1005185"/>
          </a:xfrm>
          <a:prstGeom prst="rect">
            <a:avLst/>
          </a:prstGeom>
        </p:spPr>
      </p:pic>
      <p:pic>
        <p:nvPicPr>
          <p:cNvPr id="11" name="Picture 10" descr="Text, whiteboard&#10;&#10;Description automatically generated">
            <a:extLst>
              <a:ext uri="{FF2B5EF4-FFF2-40B4-BE49-F238E27FC236}">
                <a16:creationId xmlns:a16="http://schemas.microsoft.com/office/drawing/2014/main" id="{484FBCF5-4090-4E15-A0AF-5D77A1591B0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206342" y="3796954"/>
            <a:ext cx="2862943" cy="1901173"/>
          </a:xfrm>
          <a:prstGeom prst="rect">
            <a:avLst/>
          </a:prstGeom>
        </p:spPr>
      </p:pic>
      <p:sp>
        <p:nvSpPr>
          <p:cNvPr id="12" name="TextBox 11">
            <a:extLst>
              <a:ext uri="{FF2B5EF4-FFF2-40B4-BE49-F238E27FC236}">
                <a16:creationId xmlns:a16="http://schemas.microsoft.com/office/drawing/2014/main" id="{8436F6A7-49E9-4789-86FA-CD3224AE4966}"/>
              </a:ext>
            </a:extLst>
          </p:cNvPr>
          <p:cNvSpPr txBox="1"/>
          <p:nvPr/>
        </p:nvSpPr>
        <p:spPr>
          <a:xfrm>
            <a:off x="8991600" y="8620805"/>
            <a:ext cx="2862943" cy="369332"/>
          </a:xfrm>
          <a:prstGeom prst="rect">
            <a:avLst/>
          </a:prstGeom>
          <a:noFill/>
        </p:spPr>
        <p:txBody>
          <a:bodyPr wrap="square" rtlCol="0">
            <a:spAutoFit/>
          </a:bodyPr>
          <a:lstStyle/>
          <a:p>
            <a:r>
              <a:rPr lang="en-US" sz="900">
                <a:hlinkClick r:id="rId6" tooltip="http://www.ruthtrumpold.id.au/destech/?page_id=516"/>
              </a:rPr>
              <a:t>This Photo</a:t>
            </a:r>
            <a:r>
              <a:rPr lang="en-US" sz="900"/>
              <a:t> by Unknown Author is licensed under </a:t>
            </a:r>
            <a:r>
              <a:rPr lang="en-US" sz="900">
                <a:hlinkClick r:id="rId7" tooltip="https://creativecommons.org/licenses/by-nc-sa/3.0/"/>
              </a:rPr>
              <a:t>CC BY-SA-NC</a:t>
            </a:r>
            <a:endParaRPr lang="en-US" sz="900"/>
          </a:p>
        </p:txBody>
      </p:sp>
    </p:spTree>
    <p:extLst>
      <p:ext uri="{BB962C8B-B14F-4D97-AF65-F5344CB8AC3E}">
        <p14:creationId xmlns:p14="http://schemas.microsoft.com/office/powerpoint/2010/main" val="66998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395C45-3451-014B-8363-6E577CCF7974}"/>
              </a:ext>
            </a:extLst>
          </p:cNvPr>
          <p:cNvPicPr>
            <a:picLocks noChangeAspect="1"/>
          </p:cNvPicPr>
          <p:nvPr/>
        </p:nvPicPr>
        <p:blipFill>
          <a:blip r:embed="rId2"/>
          <a:stretch>
            <a:fillRect/>
          </a:stretch>
        </p:blipFill>
        <p:spPr>
          <a:xfrm>
            <a:off x="6144769" y="0"/>
            <a:ext cx="6430213" cy="6965878"/>
          </a:xfrm>
          <a:prstGeom prst="rect">
            <a:avLst/>
          </a:prstGeom>
        </p:spPr>
      </p:pic>
      <p:sp>
        <p:nvSpPr>
          <p:cNvPr id="6" name="TextBox 5">
            <a:extLst>
              <a:ext uri="{FF2B5EF4-FFF2-40B4-BE49-F238E27FC236}">
                <a16:creationId xmlns:a16="http://schemas.microsoft.com/office/drawing/2014/main" id="{B75D0059-70CA-AC4C-B19A-DC1AEAD1531D}"/>
              </a:ext>
            </a:extLst>
          </p:cNvPr>
          <p:cNvSpPr txBox="1"/>
          <p:nvPr/>
        </p:nvSpPr>
        <p:spPr>
          <a:xfrm>
            <a:off x="-211303" y="1031124"/>
            <a:ext cx="867658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prstClr val="black"/>
                </a:solidFill>
                <a:effectLst/>
                <a:uLnTx/>
                <a:uFillTx/>
                <a:latin typeface="Myriad Pro" panose="020B0503030403020204" pitchFamily="34" charset="0"/>
                <a:ea typeface="+mn-ea"/>
                <a:cs typeface="+mn-cs"/>
              </a:rPr>
              <a:t> </a:t>
            </a:r>
            <a:endParaRPr lang="en-US" sz="6600" b="1" spc="300" dirty="0">
              <a:solidFill>
                <a:prstClr val="black"/>
              </a:solidFill>
              <a:latin typeface="Garamond" panose="020204040303010108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300" normalizeH="0" baseline="0" noProof="0" dirty="0">
              <a:ln>
                <a:noFill/>
              </a:ln>
              <a:solidFill>
                <a:prstClr val="black"/>
              </a:solidFill>
              <a:effectLst/>
              <a:uLnTx/>
              <a:uFillTx/>
              <a:latin typeface="Myriad Pro" panose="020B0503030403020204" pitchFamily="34" charset="0"/>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65" y="264552"/>
            <a:ext cx="7254247" cy="2026920"/>
          </a:xfrm>
          <a:prstGeom prst="rect">
            <a:avLst/>
          </a:prstGeom>
          <a:ln>
            <a:solidFill>
              <a:srgbClr val="644C00"/>
            </a:solidFill>
          </a:ln>
        </p:spPr>
      </p:pic>
      <p:sp>
        <p:nvSpPr>
          <p:cNvPr id="2" name="TextBox 1">
            <a:extLst>
              <a:ext uri="{FF2B5EF4-FFF2-40B4-BE49-F238E27FC236}">
                <a16:creationId xmlns:a16="http://schemas.microsoft.com/office/drawing/2014/main" id="{11C16C64-E064-40D3-92CA-7DA4E5C81C30}"/>
              </a:ext>
            </a:extLst>
          </p:cNvPr>
          <p:cNvSpPr txBox="1"/>
          <p:nvPr/>
        </p:nvSpPr>
        <p:spPr>
          <a:xfrm>
            <a:off x="1055915" y="3045039"/>
            <a:ext cx="4904676" cy="1938992"/>
          </a:xfrm>
          <a:prstGeom prst="rect">
            <a:avLst/>
          </a:prstGeom>
          <a:noFill/>
        </p:spPr>
        <p:txBody>
          <a:bodyPr wrap="none" rtlCol="0">
            <a:spAutoFit/>
          </a:bodyPr>
          <a:lstStyle/>
          <a:p>
            <a:pPr algn="ctr"/>
            <a:r>
              <a:rPr lang="en-US" sz="4000" dirty="0">
                <a:solidFill>
                  <a:srgbClr val="644C00"/>
                </a:solidFill>
              </a:rPr>
              <a:t>FY21</a:t>
            </a:r>
          </a:p>
          <a:p>
            <a:pPr algn="ctr"/>
            <a:r>
              <a:rPr lang="en-US" sz="4000" dirty="0">
                <a:solidFill>
                  <a:srgbClr val="644C00"/>
                </a:solidFill>
              </a:rPr>
              <a:t>Research Expenditures</a:t>
            </a:r>
          </a:p>
          <a:p>
            <a:pPr algn="ctr"/>
            <a:r>
              <a:rPr lang="en-US" sz="4000" dirty="0">
                <a:solidFill>
                  <a:srgbClr val="644C00"/>
                </a:solidFill>
              </a:rPr>
              <a:t>Summary</a:t>
            </a:r>
          </a:p>
        </p:txBody>
      </p:sp>
    </p:spTree>
    <p:extLst>
      <p:ext uri="{BB962C8B-B14F-4D97-AF65-F5344CB8AC3E}">
        <p14:creationId xmlns:p14="http://schemas.microsoft.com/office/powerpoint/2010/main" val="574146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546192-2400-3C4E-9FD4-E9E0D7EB001C}"/>
              </a:ext>
            </a:extLst>
          </p:cNvPr>
          <p:cNvPicPr>
            <a:picLocks noChangeAspect="1"/>
          </p:cNvPicPr>
          <p:nvPr/>
        </p:nvPicPr>
        <p:blipFill>
          <a:blip r:embed="rId3"/>
          <a:stretch>
            <a:fillRect/>
          </a:stretch>
        </p:blipFill>
        <p:spPr>
          <a:xfrm rot="10800000">
            <a:off x="-10274" y="-2"/>
            <a:ext cx="12202274" cy="1332885"/>
          </a:xfrm>
          <a:prstGeom prst="rect">
            <a:avLst/>
          </a:prstGeom>
        </p:spPr>
      </p:pic>
      <p:sp>
        <p:nvSpPr>
          <p:cNvPr id="2" name="Title 1">
            <a:extLst>
              <a:ext uri="{FF2B5EF4-FFF2-40B4-BE49-F238E27FC236}">
                <a16:creationId xmlns:a16="http://schemas.microsoft.com/office/drawing/2014/main" id="{33F6FCCF-9C49-5F44-A306-B971F7B16A37}"/>
              </a:ext>
            </a:extLst>
          </p:cNvPr>
          <p:cNvSpPr>
            <a:spLocks noGrp="1"/>
          </p:cNvSpPr>
          <p:nvPr>
            <p:ph type="title"/>
          </p:nvPr>
        </p:nvSpPr>
        <p:spPr>
          <a:xfrm>
            <a:off x="838200" y="7321"/>
            <a:ext cx="10515600" cy="1325563"/>
          </a:xfrm>
        </p:spPr>
        <p:txBody>
          <a:bodyPr/>
          <a:lstStyle/>
          <a:p>
            <a:pPr algn="ctr"/>
            <a:r>
              <a:rPr lang="en-US" b="1" dirty="0">
                <a:solidFill>
                  <a:schemeClr val="bg1"/>
                </a:solidFill>
                <a:latin typeface="Garamond" panose="02020404030301010803" pitchFamily="18" charset="0"/>
              </a:rPr>
              <a:t>Research Expenditures</a:t>
            </a:r>
          </a:p>
        </p:txBody>
      </p:sp>
      <p:sp>
        <p:nvSpPr>
          <p:cNvPr id="6" name="Content Placeholder 2">
            <a:extLst>
              <a:ext uri="{FF2B5EF4-FFF2-40B4-BE49-F238E27FC236}">
                <a16:creationId xmlns:a16="http://schemas.microsoft.com/office/drawing/2014/main" id="{21FD46C4-F579-B446-84F1-961ED7B177F4}"/>
              </a:ext>
            </a:extLst>
          </p:cNvPr>
          <p:cNvSpPr>
            <a:spLocks noGrp="1"/>
          </p:cNvSpPr>
          <p:nvPr>
            <p:ph idx="1"/>
          </p:nvPr>
        </p:nvSpPr>
        <p:spPr>
          <a:xfrm>
            <a:off x="337930" y="1649895"/>
            <a:ext cx="11569148" cy="4929809"/>
          </a:xfrm>
        </p:spPr>
        <p:txBody>
          <a:bodyPr>
            <a:normAutofit/>
          </a:bodyPr>
          <a:lstStyle/>
          <a:p>
            <a:endParaRPr lang="en-US" sz="2100" i="1" dirty="0">
              <a:solidFill>
                <a:srgbClr val="492F24"/>
              </a:solidFill>
            </a:endParaRPr>
          </a:p>
          <a:p>
            <a:pPr marL="0" indent="0">
              <a:buNone/>
            </a:pPr>
            <a:endParaRPr lang="en-US" sz="2100" b="1" u="sng" dirty="0">
              <a:solidFill>
                <a:srgbClr val="492F24"/>
              </a:solidFill>
            </a:endParaRPr>
          </a:p>
          <a:p>
            <a:pPr marL="0" indent="0">
              <a:buNone/>
            </a:pPr>
            <a:endParaRPr lang="en-US" dirty="0"/>
          </a:p>
        </p:txBody>
      </p:sp>
      <p:graphicFrame>
        <p:nvGraphicFramePr>
          <p:cNvPr id="4" name="Table 7">
            <a:extLst>
              <a:ext uri="{FF2B5EF4-FFF2-40B4-BE49-F238E27FC236}">
                <a16:creationId xmlns:a16="http://schemas.microsoft.com/office/drawing/2014/main" id="{AADBD353-A7AA-4634-89B8-28C05528EB41}"/>
              </a:ext>
            </a:extLst>
          </p:cNvPr>
          <p:cNvGraphicFramePr>
            <a:graphicFrameLocks noGrp="1"/>
          </p:cNvGraphicFramePr>
          <p:nvPr>
            <p:extLst>
              <p:ext uri="{D42A27DB-BD31-4B8C-83A1-F6EECF244321}">
                <p14:modId xmlns:p14="http://schemas.microsoft.com/office/powerpoint/2010/main" val="181328261"/>
              </p:ext>
            </p:extLst>
          </p:nvPr>
        </p:nvGraphicFramePr>
        <p:xfrm>
          <a:off x="2421081" y="2575181"/>
          <a:ext cx="7349837" cy="2279848"/>
        </p:xfrm>
        <a:graphic>
          <a:graphicData uri="http://schemas.openxmlformats.org/drawingml/2006/table">
            <a:tbl>
              <a:tblPr firstRow="1" bandRow="1">
                <a:tableStyleId>{5C22544A-7EE6-4342-B048-85BDC9FD1C3A}</a:tableStyleId>
              </a:tblPr>
              <a:tblGrid>
                <a:gridCol w="3025099">
                  <a:extLst>
                    <a:ext uri="{9D8B030D-6E8A-4147-A177-3AD203B41FA5}">
                      <a16:colId xmlns:a16="http://schemas.microsoft.com/office/drawing/2014/main" val="3442613917"/>
                    </a:ext>
                  </a:extLst>
                </a:gridCol>
                <a:gridCol w="4324738">
                  <a:extLst>
                    <a:ext uri="{9D8B030D-6E8A-4147-A177-3AD203B41FA5}">
                      <a16:colId xmlns:a16="http://schemas.microsoft.com/office/drawing/2014/main" val="3214364109"/>
                    </a:ext>
                  </a:extLst>
                </a:gridCol>
              </a:tblGrid>
              <a:tr h="569962">
                <a:tc>
                  <a:txBody>
                    <a:bodyPr/>
                    <a:lstStyle/>
                    <a:p>
                      <a:pPr algn="ctr"/>
                      <a:r>
                        <a:rPr lang="en-US" dirty="0"/>
                        <a:t>Fiscal Year</a:t>
                      </a:r>
                    </a:p>
                  </a:txBody>
                  <a:tcPr/>
                </a:tc>
                <a:tc>
                  <a:txBody>
                    <a:bodyPr/>
                    <a:lstStyle/>
                    <a:p>
                      <a:pPr algn="ctr"/>
                      <a:r>
                        <a:rPr lang="en-US" dirty="0"/>
                        <a:t>Sponsored Project Expenditures</a:t>
                      </a:r>
                    </a:p>
                  </a:txBody>
                  <a:tcPr/>
                </a:tc>
                <a:extLst>
                  <a:ext uri="{0D108BD9-81ED-4DB2-BD59-A6C34878D82A}">
                    <a16:rowId xmlns:a16="http://schemas.microsoft.com/office/drawing/2014/main" val="2533735776"/>
                  </a:ext>
                </a:extLst>
              </a:tr>
              <a:tr h="569962">
                <a:tc>
                  <a:txBody>
                    <a:bodyPr/>
                    <a:lstStyle/>
                    <a:p>
                      <a:pPr algn="ctr"/>
                      <a:r>
                        <a:rPr lang="en-US" dirty="0"/>
                        <a:t>2019 (HERD Survey)</a:t>
                      </a:r>
                    </a:p>
                  </a:txBody>
                  <a:tcPr/>
                </a:tc>
                <a:tc>
                  <a:txBody>
                    <a:bodyPr/>
                    <a:lstStyle/>
                    <a:p>
                      <a:pPr algn="r"/>
                      <a:r>
                        <a:rPr lang="en-US" dirty="0"/>
                        <a:t>$87,490,609</a:t>
                      </a:r>
                    </a:p>
                  </a:txBody>
                  <a:tcPr/>
                </a:tc>
                <a:extLst>
                  <a:ext uri="{0D108BD9-81ED-4DB2-BD59-A6C34878D82A}">
                    <a16:rowId xmlns:a16="http://schemas.microsoft.com/office/drawing/2014/main" val="31324905"/>
                  </a:ext>
                </a:extLst>
              </a:tr>
              <a:tr h="569962">
                <a:tc>
                  <a:txBody>
                    <a:bodyPr/>
                    <a:lstStyle/>
                    <a:p>
                      <a:pPr algn="ctr"/>
                      <a:r>
                        <a:rPr lang="en-US" dirty="0"/>
                        <a:t>2020 (HERD Survey)</a:t>
                      </a:r>
                    </a:p>
                  </a:txBody>
                  <a:tcPr/>
                </a:tc>
                <a:tc>
                  <a:txBody>
                    <a:bodyPr/>
                    <a:lstStyle/>
                    <a:p>
                      <a:pPr algn="r"/>
                      <a:r>
                        <a:rPr lang="en-US" dirty="0"/>
                        <a:t>$93,061,000</a:t>
                      </a:r>
                    </a:p>
                  </a:txBody>
                  <a:tcPr/>
                </a:tc>
                <a:extLst>
                  <a:ext uri="{0D108BD9-81ED-4DB2-BD59-A6C34878D82A}">
                    <a16:rowId xmlns:a16="http://schemas.microsoft.com/office/drawing/2014/main" val="531958251"/>
                  </a:ext>
                </a:extLst>
              </a:tr>
              <a:tr h="569962">
                <a:tc>
                  <a:txBody>
                    <a:bodyPr/>
                    <a:lstStyle/>
                    <a:p>
                      <a:pPr algn="ctr"/>
                      <a:r>
                        <a:rPr lang="en-US" dirty="0"/>
                        <a:t>2021 (All sponsored activities)</a:t>
                      </a:r>
                    </a:p>
                  </a:txBody>
                  <a:tcPr/>
                </a:tc>
                <a:tc>
                  <a:txBody>
                    <a:bodyPr/>
                    <a:lstStyle/>
                    <a:p>
                      <a:pPr algn="r"/>
                      <a:r>
                        <a:rPr lang="en-US" dirty="0"/>
                        <a:t>*$100,702,792</a:t>
                      </a:r>
                    </a:p>
                  </a:txBody>
                  <a:tcPr/>
                </a:tc>
                <a:extLst>
                  <a:ext uri="{0D108BD9-81ED-4DB2-BD59-A6C34878D82A}">
                    <a16:rowId xmlns:a16="http://schemas.microsoft.com/office/drawing/2014/main" val="3269486316"/>
                  </a:ext>
                </a:extLst>
              </a:tr>
            </a:tbl>
          </a:graphicData>
        </a:graphic>
      </p:graphicFrame>
    </p:spTree>
    <p:extLst>
      <p:ext uri="{BB962C8B-B14F-4D97-AF65-F5344CB8AC3E}">
        <p14:creationId xmlns:p14="http://schemas.microsoft.com/office/powerpoint/2010/main" val="74657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395C45-3451-014B-8363-6E577CCF7974}"/>
              </a:ext>
            </a:extLst>
          </p:cNvPr>
          <p:cNvPicPr>
            <a:picLocks noChangeAspect="1"/>
          </p:cNvPicPr>
          <p:nvPr/>
        </p:nvPicPr>
        <p:blipFill>
          <a:blip r:embed="rId2"/>
          <a:stretch>
            <a:fillRect/>
          </a:stretch>
        </p:blipFill>
        <p:spPr>
          <a:xfrm>
            <a:off x="6144769" y="0"/>
            <a:ext cx="6430213" cy="6965878"/>
          </a:xfrm>
          <a:prstGeom prst="rect">
            <a:avLst/>
          </a:prstGeom>
        </p:spPr>
      </p:pic>
      <p:sp>
        <p:nvSpPr>
          <p:cNvPr id="6" name="TextBox 5">
            <a:extLst>
              <a:ext uri="{FF2B5EF4-FFF2-40B4-BE49-F238E27FC236}">
                <a16:creationId xmlns:a16="http://schemas.microsoft.com/office/drawing/2014/main" id="{B75D0059-70CA-AC4C-B19A-DC1AEAD1531D}"/>
              </a:ext>
            </a:extLst>
          </p:cNvPr>
          <p:cNvSpPr txBox="1"/>
          <p:nvPr/>
        </p:nvSpPr>
        <p:spPr>
          <a:xfrm>
            <a:off x="-211303" y="1031124"/>
            <a:ext cx="867658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prstClr val="black"/>
                </a:solidFill>
                <a:effectLst/>
                <a:uLnTx/>
                <a:uFillTx/>
                <a:latin typeface="Myriad Pro" panose="020B0503030403020204" pitchFamily="34" charset="0"/>
                <a:ea typeface="+mn-ea"/>
                <a:cs typeface="+mn-cs"/>
              </a:rPr>
              <a:t> </a:t>
            </a:r>
            <a:endParaRPr lang="en-US" sz="6600" b="1" spc="300" dirty="0">
              <a:solidFill>
                <a:prstClr val="black"/>
              </a:solidFill>
              <a:latin typeface="Garamond" panose="020204040303010108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300" normalizeH="0" baseline="0" noProof="0" dirty="0">
              <a:ln>
                <a:noFill/>
              </a:ln>
              <a:solidFill>
                <a:prstClr val="black"/>
              </a:solidFill>
              <a:effectLst/>
              <a:uLnTx/>
              <a:uFillTx/>
              <a:latin typeface="Myriad Pro" panose="020B0503030403020204" pitchFamily="34" charset="0"/>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65" y="264552"/>
            <a:ext cx="7254247" cy="2026920"/>
          </a:xfrm>
          <a:prstGeom prst="rect">
            <a:avLst/>
          </a:prstGeom>
          <a:ln>
            <a:solidFill>
              <a:srgbClr val="644C00"/>
            </a:solidFill>
          </a:ln>
        </p:spPr>
      </p:pic>
      <p:sp>
        <p:nvSpPr>
          <p:cNvPr id="8" name="TextBox 7">
            <a:extLst>
              <a:ext uri="{FF2B5EF4-FFF2-40B4-BE49-F238E27FC236}">
                <a16:creationId xmlns:a16="http://schemas.microsoft.com/office/drawing/2014/main" id="{965A4941-A4F7-4D79-ABC8-B363A5700488}"/>
              </a:ext>
            </a:extLst>
          </p:cNvPr>
          <p:cNvSpPr txBox="1"/>
          <p:nvPr/>
        </p:nvSpPr>
        <p:spPr>
          <a:xfrm>
            <a:off x="2733172" y="3167504"/>
            <a:ext cx="2218428" cy="1323439"/>
          </a:xfrm>
          <a:prstGeom prst="rect">
            <a:avLst/>
          </a:prstGeom>
          <a:noFill/>
        </p:spPr>
        <p:txBody>
          <a:bodyPr wrap="none" rtlCol="0">
            <a:spAutoFit/>
          </a:bodyPr>
          <a:lstStyle/>
          <a:p>
            <a:pPr algn="ctr"/>
            <a:r>
              <a:rPr lang="en-US" sz="4000" b="1" dirty="0">
                <a:solidFill>
                  <a:srgbClr val="644C00"/>
                </a:solidFill>
              </a:rPr>
              <a:t>ORED </a:t>
            </a:r>
          </a:p>
          <a:p>
            <a:pPr algn="ctr"/>
            <a:r>
              <a:rPr lang="en-US" sz="4000" b="1" dirty="0">
                <a:solidFill>
                  <a:srgbClr val="644C00"/>
                </a:solidFill>
              </a:rPr>
              <a:t>STAFFING</a:t>
            </a:r>
          </a:p>
        </p:txBody>
      </p:sp>
    </p:spTree>
    <p:extLst>
      <p:ext uri="{BB962C8B-B14F-4D97-AF65-F5344CB8AC3E}">
        <p14:creationId xmlns:p14="http://schemas.microsoft.com/office/powerpoint/2010/main" val="99072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546192-2400-3C4E-9FD4-E9E0D7EB001C}"/>
              </a:ext>
            </a:extLst>
          </p:cNvPr>
          <p:cNvPicPr>
            <a:picLocks noChangeAspect="1"/>
          </p:cNvPicPr>
          <p:nvPr/>
        </p:nvPicPr>
        <p:blipFill>
          <a:blip r:embed="rId3"/>
          <a:stretch>
            <a:fillRect/>
          </a:stretch>
        </p:blipFill>
        <p:spPr>
          <a:xfrm rot="10800000">
            <a:off x="-10274" y="-2"/>
            <a:ext cx="12202274" cy="1332885"/>
          </a:xfrm>
          <a:prstGeom prst="rect">
            <a:avLst/>
          </a:prstGeom>
        </p:spPr>
      </p:pic>
      <p:sp>
        <p:nvSpPr>
          <p:cNvPr id="2" name="Title 1">
            <a:extLst>
              <a:ext uri="{FF2B5EF4-FFF2-40B4-BE49-F238E27FC236}">
                <a16:creationId xmlns:a16="http://schemas.microsoft.com/office/drawing/2014/main" id="{33F6FCCF-9C49-5F44-A306-B971F7B16A37}"/>
              </a:ext>
            </a:extLst>
          </p:cNvPr>
          <p:cNvSpPr>
            <a:spLocks noGrp="1"/>
          </p:cNvSpPr>
          <p:nvPr>
            <p:ph type="title"/>
          </p:nvPr>
        </p:nvSpPr>
        <p:spPr>
          <a:xfrm>
            <a:off x="838200" y="7321"/>
            <a:ext cx="10515600" cy="1325563"/>
          </a:xfrm>
        </p:spPr>
        <p:txBody>
          <a:bodyPr>
            <a:normAutofit/>
          </a:bodyPr>
          <a:lstStyle/>
          <a:p>
            <a:pPr algn="ctr"/>
            <a:r>
              <a:rPr lang="en-US" sz="4800" b="1" dirty="0">
                <a:solidFill>
                  <a:schemeClr val="bg1"/>
                </a:solidFill>
                <a:latin typeface="Garamond" panose="02020404030301010803" pitchFamily="18" charset="0"/>
              </a:rPr>
              <a:t>“</a:t>
            </a:r>
            <a:r>
              <a:rPr lang="en-US" sz="4800" b="1" dirty="0">
                <a:solidFill>
                  <a:srgbClr val="FF0000"/>
                </a:solidFill>
                <a:latin typeface="Garamond" panose="02020404030301010803" pitchFamily="18" charset="0"/>
              </a:rPr>
              <a:t>ORED needs more staff!!</a:t>
            </a:r>
            <a:r>
              <a:rPr lang="en-US" sz="4800" b="1" dirty="0">
                <a:solidFill>
                  <a:schemeClr val="bg1"/>
                </a:solidFill>
                <a:latin typeface="Garamond" panose="02020404030301010803" pitchFamily="18" charset="0"/>
              </a:rPr>
              <a:t>”</a:t>
            </a:r>
          </a:p>
        </p:txBody>
      </p:sp>
      <p:sp>
        <p:nvSpPr>
          <p:cNvPr id="6" name="TextBox 5">
            <a:extLst>
              <a:ext uri="{FF2B5EF4-FFF2-40B4-BE49-F238E27FC236}">
                <a16:creationId xmlns:a16="http://schemas.microsoft.com/office/drawing/2014/main" id="{9DD382B8-6051-47EE-A266-626D58639AEC}"/>
              </a:ext>
            </a:extLst>
          </p:cNvPr>
          <p:cNvSpPr txBox="1"/>
          <p:nvPr/>
        </p:nvSpPr>
        <p:spPr>
          <a:xfrm>
            <a:off x="2576028" y="1761232"/>
            <a:ext cx="6400799" cy="4524315"/>
          </a:xfrm>
          <a:prstGeom prst="rect">
            <a:avLst/>
          </a:prstGeom>
          <a:noFill/>
        </p:spPr>
        <p:txBody>
          <a:bodyPr wrap="square" rtlCol="0">
            <a:spAutoFit/>
          </a:bodyPr>
          <a:lstStyle/>
          <a:p>
            <a:pPr algn="ctr"/>
            <a:r>
              <a:rPr lang="en-US" sz="3600" b="1" dirty="0">
                <a:solidFill>
                  <a:srgbClr val="644C00"/>
                </a:solidFill>
              </a:rPr>
              <a:t>How many people do we need?</a:t>
            </a:r>
          </a:p>
          <a:p>
            <a:pPr algn="ctr"/>
            <a:endParaRPr lang="en-US" sz="3600" b="1" dirty="0">
              <a:solidFill>
                <a:srgbClr val="644C00"/>
              </a:solidFill>
            </a:endParaRPr>
          </a:p>
          <a:p>
            <a:pPr algn="ctr"/>
            <a:r>
              <a:rPr lang="en-US" sz="3600" b="1" dirty="0">
                <a:solidFill>
                  <a:srgbClr val="644C00"/>
                </a:solidFill>
              </a:rPr>
              <a:t>Where are they needed?</a:t>
            </a:r>
          </a:p>
          <a:p>
            <a:pPr algn="ctr"/>
            <a:endParaRPr lang="en-US" sz="3600" b="1" dirty="0">
              <a:solidFill>
                <a:srgbClr val="644C00"/>
              </a:solidFill>
            </a:endParaRPr>
          </a:p>
          <a:p>
            <a:pPr algn="ctr"/>
            <a:r>
              <a:rPr lang="en-US" sz="3600" b="1" dirty="0">
                <a:solidFill>
                  <a:srgbClr val="644C00"/>
                </a:solidFill>
              </a:rPr>
              <a:t>What will they do for UW?</a:t>
            </a:r>
          </a:p>
          <a:p>
            <a:pPr algn="ctr"/>
            <a:endParaRPr lang="en-US" sz="3600" i="1" dirty="0">
              <a:solidFill>
                <a:srgbClr val="644C00"/>
              </a:solidFill>
            </a:endParaRPr>
          </a:p>
          <a:p>
            <a:pPr algn="ctr"/>
            <a:r>
              <a:rPr lang="en-US" sz="3600" i="1" dirty="0">
                <a:solidFill>
                  <a:srgbClr val="644C00"/>
                </a:solidFill>
              </a:rPr>
              <a:t>*Also need systems, policies, procedures</a:t>
            </a:r>
          </a:p>
        </p:txBody>
      </p:sp>
      <p:pic>
        <p:nvPicPr>
          <p:cNvPr id="13" name="Graphic 12" descr="Group of people with solid fill">
            <a:extLst>
              <a:ext uri="{FF2B5EF4-FFF2-40B4-BE49-F238E27FC236}">
                <a16:creationId xmlns:a16="http://schemas.microsoft.com/office/drawing/2014/main" id="{49A868C7-FB73-4EF0-A324-3DD2ABBA8F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5174" y="3786801"/>
            <a:ext cx="2375873" cy="2375873"/>
          </a:xfrm>
          <a:prstGeom prst="rect">
            <a:avLst/>
          </a:prstGeom>
        </p:spPr>
      </p:pic>
      <p:pic>
        <p:nvPicPr>
          <p:cNvPr id="15" name="Graphic 14" descr="Group of men with solid fill">
            <a:extLst>
              <a:ext uri="{FF2B5EF4-FFF2-40B4-BE49-F238E27FC236}">
                <a16:creationId xmlns:a16="http://schemas.microsoft.com/office/drawing/2014/main" id="{89D704C7-A113-4204-B49F-51D4E8A813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6389" y="1857939"/>
            <a:ext cx="2007235" cy="2007235"/>
          </a:xfrm>
          <a:prstGeom prst="rect">
            <a:avLst/>
          </a:prstGeom>
        </p:spPr>
      </p:pic>
    </p:spTree>
    <p:extLst>
      <p:ext uri="{BB962C8B-B14F-4D97-AF65-F5344CB8AC3E}">
        <p14:creationId xmlns:p14="http://schemas.microsoft.com/office/powerpoint/2010/main" val="378508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546192-2400-3C4E-9FD4-E9E0D7EB001C}"/>
              </a:ext>
            </a:extLst>
          </p:cNvPr>
          <p:cNvPicPr>
            <a:picLocks noChangeAspect="1"/>
          </p:cNvPicPr>
          <p:nvPr/>
        </p:nvPicPr>
        <p:blipFill>
          <a:blip r:embed="rId3"/>
          <a:stretch>
            <a:fillRect/>
          </a:stretch>
        </p:blipFill>
        <p:spPr>
          <a:xfrm rot="10800000">
            <a:off x="-10274" y="-2"/>
            <a:ext cx="12202274" cy="1332885"/>
          </a:xfrm>
          <a:prstGeom prst="rect">
            <a:avLst/>
          </a:prstGeom>
        </p:spPr>
      </p:pic>
      <p:sp>
        <p:nvSpPr>
          <p:cNvPr id="2" name="Title 1">
            <a:extLst>
              <a:ext uri="{FF2B5EF4-FFF2-40B4-BE49-F238E27FC236}">
                <a16:creationId xmlns:a16="http://schemas.microsoft.com/office/drawing/2014/main" id="{33F6FCCF-9C49-5F44-A306-B971F7B16A37}"/>
              </a:ext>
            </a:extLst>
          </p:cNvPr>
          <p:cNvSpPr>
            <a:spLocks noGrp="1"/>
          </p:cNvSpPr>
          <p:nvPr>
            <p:ph type="title"/>
          </p:nvPr>
        </p:nvSpPr>
        <p:spPr>
          <a:xfrm>
            <a:off x="838200" y="7321"/>
            <a:ext cx="10515600" cy="1325563"/>
          </a:xfrm>
        </p:spPr>
        <p:txBody>
          <a:bodyPr/>
          <a:lstStyle/>
          <a:p>
            <a:pPr algn="ctr"/>
            <a:r>
              <a:rPr lang="en-US" b="1" dirty="0">
                <a:solidFill>
                  <a:schemeClr val="bg1"/>
                </a:solidFill>
                <a:latin typeface="Garamond" panose="02020404030301010803" pitchFamily="18" charset="0"/>
              </a:rPr>
              <a:t>UW Reg 9-2 Working Group</a:t>
            </a:r>
          </a:p>
        </p:txBody>
      </p:sp>
      <p:sp>
        <p:nvSpPr>
          <p:cNvPr id="6" name="TextBox 5">
            <a:extLst>
              <a:ext uri="{FF2B5EF4-FFF2-40B4-BE49-F238E27FC236}">
                <a16:creationId xmlns:a16="http://schemas.microsoft.com/office/drawing/2014/main" id="{442DFB94-CCBB-47D8-A312-C5F95C1B2562}"/>
              </a:ext>
            </a:extLst>
          </p:cNvPr>
          <p:cNvSpPr txBox="1"/>
          <p:nvPr/>
        </p:nvSpPr>
        <p:spPr>
          <a:xfrm>
            <a:off x="557434" y="2444371"/>
            <a:ext cx="5307496" cy="2308324"/>
          </a:xfrm>
          <a:prstGeom prst="rect">
            <a:avLst/>
          </a:prstGeom>
          <a:noFill/>
          <a:ln w="57150">
            <a:solidFill>
              <a:srgbClr val="FFC000"/>
            </a:solidFill>
          </a:ln>
        </p:spPr>
        <p:txBody>
          <a:bodyPr wrap="square" rtlCol="0">
            <a:spAutoFit/>
          </a:bodyPr>
          <a:lstStyle/>
          <a:p>
            <a:pPr algn="ctr"/>
            <a:r>
              <a:rPr lang="en-US" b="1" u="sng" dirty="0">
                <a:solidFill>
                  <a:srgbClr val="644C00"/>
                </a:solidFill>
              </a:rPr>
              <a:t>What positions are really needed for Research at UW</a:t>
            </a:r>
            <a:r>
              <a:rPr lang="en-US" u="sng" dirty="0">
                <a:solidFill>
                  <a:srgbClr val="644C00"/>
                </a:solidFill>
              </a:rPr>
              <a:t>?</a:t>
            </a:r>
          </a:p>
          <a:p>
            <a:pPr algn="ctr"/>
            <a:endParaRPr lang="en-US" dirty="0">
              <a:solidFill>
                <a:srgbClr val="644C00"/>
              </a:solidFill>
            </a:endParaRPr>
          </a:p>
          <a:p>
            <a:pPr marL="285750" indent="-285750">
              <a:buFontTx/>
              <a:buChar char="-"/>
            </a:pPr>
            <a:r>
              <a:rPr lang="en-US" dirty="0">
                <a:solidFill>
                  <a:srgbClr val="644C00"/>
                </a:solidFill>
              </a:rPr>
              <a:t>Compliance with federal, state, local regulations/policies</a:t>
            </a:r>
          </a:p>
          <a:p>
            <a:pPr marL="285750" indent="-285750">
              <a:buFontTx/>
              <a:buChar char="-"/>
            </a:pPr>
            <a:endParaRPr lang="en-US" dirty="0">
              <a:solidFill>
                <a:srgbClr val="644C00"/>
              </a:solidFill>
            </a:endParaRPr>
          </a:p>
          <a:p>
            <a:pPr marL="285750" indent="-285750">
              <a:buFontTx/>
              <a:buChar char="-"/>
            </a:pPr>
            <a:r>
              <a:rPr lang="en-US" dirty="0">
                <a:solidFill>
                  <a:srgbClr val="644C00"/>
                </a:solidFill>
              </a:rPr>
              <a:t>Sustainability of services</a:t>
            </a:r>
          </a:p>
          <a:p>
            <a:pPr marL="285750" indent="-285750">
              <a:buFontTx/>
              <a:buChar char="-"/>
            </a:pPr>
            <a:endParaRPr lang="en-US" dirty="0">
              <a:solidFill>
                <a:srgbClr val="644C00"/>
              </a:solidFill>
            </a:endParaRPr>
          </a:p>
          <a:p>
            <a:pPr marL="285750" indent="-285750">
              <a:buFontTx/>
              <a:buChar char="-"/>
            </a:pPr>
            <a:r>
              <a:rPr lang="en-US" dirty="0">
                <a:solidFill>
                  <a:srgbClr val="644C00"/>
                </a:solidFill>
              </a:rPr>
              <a:t>Contractual or legislative obligation</a:t>
            </a:r>
          </a:p>
        </p:txBody>
      </p:sp>
      <p:sp>
        <p:nvSpPr>
          <p:cNvPr id="4" name="TextBox 3">
            <a:extLst>
              <a:ext uri="{FF2B5EF4-FFF2-40B4-BE49-F238E27FC236}">
                <a16:creationId xmlns:a16="http://schemas.microsoft.com/office/drawing/2014/main" id="{F77E4656-3E51-4ED9-AA65-FC6068DC2223}"/>
              </a:ext>
            </a:extLst>
          </p:cNvPr>
          <p:cNvSpPr txBox="1"/>
          <p:nvPr/>
        </p:nvSpPr>
        <p:spPr>
          <a:xfrm>
            <a:off x="7063127" y="2213539"/>
            <a:ext cx="4194845" cy="2492990"/>
          </a:xfrm>
          <a:prstGeom prst="rect">
            <a:avLst/>
          </a:prstGeom>
          <a:noFill/>
          <a:ln w="57150">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dirty="0">
                <a:solidFill>
                  <a:srgbClr val="644C00"/>
                </a:solidFill>
                <a:latin typeface="Calibri" panose="020F0502020204030204"/>
              </a:rPr>
              <a:t>Additional Key P</a:t>
            </a:r>
            <a:r>
              <a:rPr kumimoji="0" lang="en-US" sz="1800" b="1" i="0" u="sng" strike="noStrike" kern="1200" cap="none" spc="0" normalizeH="0" baseline="0" noProof="0" dirty="0" err="1">
                <a:ln>
                  <a:noFill/>
                </a:ln>
                <a:solidFill>
                  <a:srgbClr val="644C00"/>
                </a:solidFill>
                <a:effectLst/>
                <a:uLnTx/>
                <a:uFillTx/>
                <a:latin typeface="Calibri" panose="020F0502020204030204"/>
                <a:ea typeface="+mn-ea"/>
                <a:cs typeface="+mn-cs"/>
              </a:rPr>
              <a:t>ositions</a:t>
            </a:r>
            <a:r>
              <a:rPr kumimoji="0" lang="en-US" sz="1800" b="1" i="0" u="sng" strike="noStrike" kern="1200" cap="none" spc="0" normalizeH="0" baseline="0" noProof="0" dirty="0">
                <a:ln>
                  <a:noFill/>
                </a:ln>
                <a:solidFill>
                  <a:srgbClr val="644C00"/>
                </a:solidFill>
                <a:effectLst/>
                <a:uLnTx/>
                <a:uFillTx/>
                <a:latin typeface="Calibri" panose="020F0502020204030204"/>
                <a:ea typeface="+mn-ea"/>
                <a:cs typeface="+mn-cs"/>
              </a:rPr>
              <a:t> </a:t>
            </a:r>
            <a:r>
              <a:rPr lang="en-US" b="1" u="sng" dirty="0">
                <a:solidFill>
                  <a:srgbClr val="644C00"/>
                </a:solidFill>
                <a:latin typeface="Calibri" panose="020F0502020204030204"/>
              </a:rPr>
              <a:t>I</a:t>
            </a:r>
            <a:r>
              <a:rPr kumimoji="0" lang="en-US" sz="1800" b="1" i="0" u="sng" strike="noStrike" kern="1200" cap="none" spc="0" normalizeH="0" baseline="0" noProof="0" dirty="0" err="1">
                <a:ln>
                  <a:noFill/>
                </a:ln>
                <a:solidFill>
                  <a:srgbClr val="644C00"/>
                </a:solidFill>
                <a:effectLst/>
                <a:uLnTx/>
                <a:uFillTx/>
                <a:latin typeface="Calibri" panose="020F0502020204030204"/>
                <a:ea typeface="+mn-ea"/>
                <a:cs typeface="+mn-cs"/>
              </a:rPr>
              <a:t>dentified</a:t>
            </a:r>
            <a:endParaRPr kumimoji="0" lang="en-US" sz="1800" b="1" i="0" u="sng" strike="noStrike" kern="1200" cap="none" spc="0" normalizeH="0" baseline="0" noProof="0" dirty="0">
              <a:ln>
                <a:noFill/>
              </a:ln>
              <a:solidFill>
                <a:srgbClr val="644C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644C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dirty="0">
                <a:solidFill>
                  <a:srgbClr val="644C00"/>
                </a:solidFill>
                <a:latin typeface="Calibri" panose="020F0502020204030204"/>
              </a:rPr>
              <a:t>Economic Development</a:t>
            </a: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 – 4</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Pre-award – 14</a:t>
            </a:r>
            <a:endParaRPr lang="en-US" dirty="0">
              <a:solidFill>
                <a:srgbClr val="644C00"/>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Research Integrity &amp; </a:t>
            </a:r>
            <a:r>
              <a:rPr lang="en-US" dirty="0">
                <a:solidFill>
                  <a:srgbClr val="644C00"/>
                </a:solidFill>
                <a:latin typeface="Calibri" panose="020F0502020204030204"/>
              </a:rPr>
              <a:t>Compliance – 2</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Tech Transfer - 4</a:t>
            </a:r>
            <a:endParaRPr lang="en-US" dirty="0">
              <a:solidFill>
                <a:srgbClr val="644C00"/>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Science Initiative - 3</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ARCC - 7</a:t>
            </a:r>
            <a:endParaRPr lang="en-US" dirty="0">
              <a:solidFill>
                <a:srgbClr val="644C00"/>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644C00"/>
                </a:solidFill>
                <a:effectLst/>
                <a:uLnTx/>
                <a:uFillTx/>
                <a:latin typeface="Calibri" panose="020F0502020204030204"/>
                <a:ea typeface="+mn-ea"/>
                <a:cs typeface="+mn-cs"/>
              </a:rPr>
              <a:t>Core Facilities – 4</a:t>
            </a:r>
          </a:p>
        </p:txBody>
      </p:sp>
      <p:sp>
        <p:nvSpPr>
          <p:cNvPr id="8" name="TextBox 7">
            <a:extLst>
              <a:ext uri="{FF2B5EF4-FFF2-40B4-BE49-F238E27FC236}">
                <a16:creationId xmlns:a16="http://schemas.microsoft.com/office/drawing/2014/main" id="{1778A2EC-5A93-4E05-9BEA-09E864E4BDD3}"/>
              </a:ext>
            </a:extLst>
          </p:cNvPr>
          <p:cNvSpPr txBox="1"/>
          <p:nvPr/>
        </p:nvSpPr>
        <p:spPr>
          <a:xfrm>
            <a:off x="2571803" y="5617963"/>
            <a:ext cx="7038120" cy="954107"/>
          </a:xfrm>
          <a:prstGeom prst="rect">
            <a:avLst/>
          </a:prstGeom>
          <a:noFill/>
          <a:ln w="57150">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44C00"/>
                </a:solidFill>
                <a:effectLst/>
                <a:uLnTx/>
                <a:uFillTx/>
                <a:latin typeface="Calibri" panose="020F0502020204030204"/>
                <a:ea typeface="+mn-ea"/>
                <a:cs typeface="+mn-cs"/>
              </a:rPr>
              <a:t>Positions prioritized by need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44C00"/>
                </a:solidFill>
                <a:effectLst/>
                <a:uLnTx/>
                <a:uFillTx/>
                <a:latin typeface="Calibri" panose="020F0502020204030204"/>
                <a:ea typeface="+mn-ea"/>
                <a:cs typeface="+mn-cs"/>
              </a:rPr>
              <a:t>Highest priority positions hired first</a:t>
            </a:r>
          </a:p>
        </p:txBody>
      </p:sp>
      <p:sp>
        <p:nvSpPr>
          <p:cNvPr id="9" name="TextBox 8">
            <a:extLst>
              <a:ext uri="{FF2B5EF4-FFF2-40B4-BE49-F238E27FC236}">
                <a16:creationId xmlns:a16="http://schemas.microsoft.com/office/drawing/2014/main" id="{D4FD81EE-3ED0-4DE0-A9B4-CDA997C2D3E4}"/>
              </a:ext>
            </a:extLst>
          </p:cNvPr>
          <p:cNvSpPr txBox="1"/>
          <p:nvPr/>
        </p:nvSpPr>
        <p:spPr>
          <a:xfrm>
            <a:off x="3021177" y="1549944"/>
            <a:ext cx="613937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44C00"/>
                </a:solidFill>
                <a:effectLst/>
                <a:uLnTx/>
                <a:uFillTx/>
                <a:latin typeface="Calibri" panose="020F0502020204030204"/>
                <a:ea typeface="+mn-ea"/>
                <a:cs typeface="+mn-cs"/>
              </a:rPr>
              <a:t>Indirect Cost Policy Working Group, April 2021 </a:t>
            </a:r>
          </a:p>
        </p:txBody>
      </p:sp>
    </p:spTree>
    <p:extLst>
      <p:ext uri="{BB962C8B-B14F-4D97-AF65-F5344CB8AC3E}">
        <p14:creationId xmlns:p14="http://schemas.microsoft.com/office/powerpoint/2010/main" val="215589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546192-2400-3C4E-9FD4-E9E0D7EB001C}"/>
              </a:ext>
            </a:extLst>
          </p:cNvPr>
          <p:cNvPicPr>
            <a:picLocks noChangeAspect="1"/>
          </p:cNvPicPr>
          <p:nvPr/>
        </p:nvPicPr>
        <p:blipFill>
          <a:blip r:embed="rId3"/>
          <a:stretch>
            <a:fillRect/>
          </a:stretch>
        </p:blipFill>
        <p:spPr>
          <a:xfrm rot="10800000">
            <a:off x="-10274" y="-2"/>
            <a:ext cx="12202274" cy="1332885"/>
          </a:xfrm>
          <a:prstGeom prst="rect">
            <a:avLst/>
          </a:prstGeom>
        </p:spPr>
      </p:pic>
      <p:sp>
        <p:nvSpPr>
          <p:cNvPr id="2" name="Title 1">
            <a:extLst>
              <a:ext uri="{FF2B5EF4-FFF2-40B4-BE49-F238E27FC236}">
                <a16:creationId xmlns:a16="http://schemas.microsoft.com/office/drawing/2014/main" id="{33F6FCCF-9C49-5F44-A306-B971F7B16A37}"/>
              </a:ext>
            </a:extLst>
          </p:cNvPr>
          <p:cNvSpPr>
            <a:spLocks noGrp="1"/>
          </p:cNvSpPr>
          <p:nvPr>
            <p:ph type="title"/>
          </p:nvPr>
        </p:nvSpPr>
        <p:spPr>
          <a:xfrm>
            <a:off x="838200" y="7321"/>
            <a:ext cx="10515600" cy="1325563"/>
          </a:xfrm>
        </p:spPr>
        <p:txBody>
          <a:bodyPr/>
          <a:lstStyle/>
          <a:p>
            <a:pPr algn="ctr"/>
            <a:r>
              <a:rPr lang="en-US" b="1" dirty="0">
                <a:solidFill>
                  <a:schemeClr val="bg1"/>
                </a:solidFill>
                <a:latin typeface="Garamond" panose="02020404030301010803" pitchFamily="18" charset="0"/>
              </a:rPr>
              <a:t>ORED Staffing Increases</a:t>
            </a:r>
            <a:br>
              <a:rPr lang="en-US" b="1" dirty="0">
                <a:solidFill>
                  <a:schemeClr val="bg1"/>
                </a:solidFill>
                <a:latin typeface="Garamond" panose="02020404030301010803" pitchFamily="18" charset="0"/>
              </a:rPr>
            </a:br>
            <a:r>
              <a:rPr lang="en-US" b="1" dirty="0">
                <a:solidFill>
                  <a:schemeClr val="bg1"/>
                </a:solidFill>
                <a:latin typeface="Garamond" panose="02020404030301010803" pitchFamily="18" charset="0"/>
              </a:rPr>
              <a:t>5/1/2018 – 12/31/2021</a:t>
            </a:r>
          </a:p>
        </p:txBody>
      </p:sp>
      <p:graphicFrame>
        <p:nvGraphicFramePr>
          <p:cNvPr id="4" name="Table 5">
            <a:extLst>
              <a:ext uri="{FF2B5EF4-FFF2-40B4-BE49-F238E27FC236}">
                <a16:creationId xmlns:a16="http://schemas.microsoft.com/office/drawing/2014/main" id="{96E73349-47C8-4D1C-AE6A-428EFDA8FE48}"/>
              </a:ext>
            </a:extLst>
          </p:cNvPr>
          <p:cNvGraphicFramePr>
            <a:graphicFrameLocks noGrp="1"/>
          </p:cNvGraphicFramePr>
          <p:nvPr>
            <p:extLst>
              <p:ext uri="{D42A27DB-BD31-4B8C-83A1-F6EECF244321}">
                <p14:modId xmlns:p14="http://schemas.microsoft.com/office/powerpoint/2010/main" val="1627250365"/>
              </p:ext>
            </p:extLst>
          </p:nvPr>
        </p:nvGraphicFramePr>
        <p:xfrm>
          <a:off x="197733" y="1332884"/>
          <a:ext cx="11786260" cy="5475644"/>
        </p:xfrm>
        <a:graphic>
          <a:graphicData uri="http://schemas.openxmlformats.org/drawingml/2006/table">
            <a:tbl>
              <a:tblPr firstRow="1" bandRow="1">
                <a:tableStyleId>{5C22544A-7EE6-4342-B048-85BDC9FD1C3A}</a:tableStyleId>
              </a:tblPr>
              <a:tblGrid>
                <a:gridCol w="1610838">
                  <a:extLst>
                    <a:ext uri="{9D8B030D-6E8A-4147-A177-3AD203B41FA5}">
                      <a16:colId xmlns:a16="http://schemas.microsoft.com/office/drawing/2014/main" val="2199664170"/>
                    </a:ext>
                  </a:extLst>
                </a:gridCol>
                <a:gridCol w="1133557">
                  <a:extLst>
                    <a:ext uri="{9D8B030D-6E8A-4147-A177-3AD203B41FA5}">
                      <a16:colId xmlns:a16="http://schemas.microsoft.com/office/drawing/2014/main" val="2821207154"/>
                    </a:ext>
                  </a:extLst>
                </a:gridCol>
                <a:gridCol w="1513812">
                  <a:extLst>
                    <a:ext uri="{9D8B030D-6E8A-4147-A177-3AD203B41FA5}">
                      <a16:colId xmlns:a16="http://schemas.microsoft.com/office/drawing/2014/main" val="1111699245"/>
                    </a:ext>
                  </a:extLst>
                </a:gridCol>
                <a:gridCol w="1734803">
                  <a:extLst>
                    <a:ext uri="{9D8B030D-6E8A-4147-A177-3AD203B41FA5}">
                      <a16:colId xmlns:a16="http://schemas.microsoft.com/office/drawing/2014/main" val="653365648"/>
                    </a:ext>
                  </a:extLst>
                </a:gridCol>
                <a:gridCol w="1805124">
                  <a:extLst>
                    <a:ext uri="{9D8B030D-6E8A-4147-A177-3AD203B41FA5}">
                      <a16:colId xmlns:a16="http://schemas.microsoft.com/office/drawing/2014/main" val="802518303"/>
                    </a:ext>
                  </a:extLst>
                </a:gridCol>
                <a:gridCol w="2057840">
                  <a:extLst>
                    <a:ext uri="{9D8B030D-6E8A-4147-A177-3AD203B41FA5}">
                      <a16:colId xmlns:a16="http://schemas.microsoft.com/office/drawing/2014/main" val="463225980"/>
                    </a:ext>
                  </a:extLst>
                </a:gridCol>
                <a:gridCol w="1930286">
                  <a:extLst>
                    <a:ext uri="{9D8B030D-6E8A-4147-A177-3AD203B41FA5}">
                      <a16:colId xmlns:a16="http://schemas.microsoft.com/office/drawing/2014/main" val="2679318855"/>
                    </a:ext>
                  </a:extLst>
                </a:gridCol>
              </a:tblGrid>
              <a:tr h="803227">
                <a:tc>
                  <a:txBody>
                    <a:bodyPr/>
                    <a:lstStyle/>
                    <a:p>
                      <a:endParaRPr lang="en-US" dirty="0">
                        <a:ln>
                          <a:noFill/>
                        </a:ln>
                      </a:endParaRPr>
                    </a:p>
                    <a:p>
                      <a:r>
                        <a:rPr lang="en-US" dirty="0">
                          <a:ln>
                            <a:noFill/>
                          </a:ln>
                        </a:rPr>
                        <a:t>ORED Unit</a:t>
                      </a:r>
                    </a:p>
                  </a:txBody>
                  <a:tcPr/>
                </a:tc>
                <a:tc>
                  <a:txBody>
                    <a:bodyPr/>
                    <a:lstStyle/>
                    <a:p>
                      <a:pPr algn="ctr"/>
                      <a:endParaRPr lang="en-US" dirty="0">
                        <a:ln>
                          <a:noFill/>
                        </a:ln>
                      </a:endParaRPr>
                    </a:p>
                    <a:p>
                      <a:pPr algn="ctr"/>
                      <a:r>
                        <a:rPr lang="en-US" dirty="0">
                          <a:ln>
                            <a:noFill/>
                          </a:ln>
                        </a:rPr>
                        <a:t>5/1/2018</a:t>
                      </a:r>
                    </a:p>
                  </a:txBody>
                  <a:tcPr/>
                </a:tc>
                <a:tc>
                  <a:txBody>
                    <a:bodyPr/>
                    <a:lstStyle/>
                    <a:p>
                      <a:pPr algn="ctr"/>
                      <a:endParaRPr lang="en-US" dirty="0">
                        <a:ln>
                          <a:noFill/>
                        </a:ln>
                      </a:endParaRPr>
                    </a:p>
                    <a:p>
                      <a:pPr algn="ctr"/>
                      <a:r>
                        <a:rPr lang="en-US" dirty="0">
                          <a:ln>
                            <a:noFill/>
                          </a:ln>
                        </a:rPr>
                        <a:t>Net Increase</a:t>
                      </a:r>
                    </a:p>
                  </a:txBody>
                  <a:tcPr/>
                </a:tc>
                <a:tc>
                  <a:txBody>
                    <a:bodyPr/>
                    <a:lstStyle/>
                    <a:p>
                      <a:pPr algn="ctr"/>
                      <a:r>
                        <a:rPr lang="en-US" dirty="0">
                          <a:ln>
                            <a:noFill/>
                          </a:ln>
                        </a:rPr>
                        <a:t>Current </a:t>
                      </a:r>
                    </a:p>
                    <a:p>
                      <a:pPr algn="ctr"/>
                      <a:r>
                        <a:rPr lang="en-US" dirty="0">
                          <a:ln>
                            <a:noFill/>
                          </a:ln>
                        </a:rPr>
                        <a:t>Total</a:t>
                      </a:r>
                    </a:p>
                  </a:txBody>
                  <a:tcPr/>
                </a:tc>
                <a:tc>
                  <a:txBody>
                    <a:bodyPr/>
                    <a:lstStyle/>
                    <a:p>
                      <a:pPr algn="ctr"/>
                      <a:r>
                        <a:rPr lang="en-US" dirty="0">
                          <a:ln>
                            <a:noFill/>
                          </a:ln>
                        </a:rPr>
                        <a:t>Current </a:t>
                      </a:r>
                    </a:p>
                    <a:p>
                      <a:pPr algn="ctr"/>
                      <a:r>
                        <a:rPr lang="en-US" dirty="0">
                          <a:ln>
                            <a:noFill/>
                          </a:ln>
                        </a:rPr>
                        <a:t>Vacancies</a:t>
                      </a:r>
                    </a:p>
                  </a:txBody>
                  <a:tcPr/>
                </a:tc>
                <a:tc>
                  <a:txBody>
                    <a:bodyPr/>
                    <a:lstStyle/>
                    <a:p>
                      <a:pPr algn="ctr"/>
                      <a:r>
                        <a:rPr lang="en-US" dirty="0">
                          <a:ln>
                            <a:noFill/>
                          </a:ln>
                        </a:rPr>
                        <a:t>New Positions Needed</a:t>
                      </a:r>
                    </a:p>
                  </a:txBody>
                  <a:tcPr/>
                </a:tc>
                <a:tc>
                  <a:txBody>
                    <a:bodyPr/>
                    <a:lstStyle/>
                    <a:p>
                      <a:pPr algn="ctr"/>
                      <a:endParaRPr lang="en-US" dirty="0">
                        <a:ln>
                          <a:noFill/>
                        </a:ln>
                      </a:endParaRPr>
                    </a:p>
                    <a:p>
                      <a:pPr algn="ctr"/>
                      <a:r>
                        <a:rPr lang="en-US" dirty="0">
                          <a:ln>
                            <a:noFill/>
                          </a:ln>
                        </a:rPr>
                        <a:t>Totals</a:t>
                      </a:r>
                    </a:p>
                  </a:txBody>
                  <a:tcPr/>
                </a:tc>
                <a:extLst>
                  <a:ext uri="{0D108BD9-81ED-4DB2-BD59-A6C34878D82A}">
                    <a16:rowId xmlns:a16="http://schemas.microsoft.com/office/drawing/2014/main" val="956428115"/>
                  </a:ext>
                </a:extLst>
              </a:tr>
              <a:tr h="420736">
                <a:tc>
                  <a:txBody>
                    <a:bodyPr/>
                    <a:lstStyle/>
                    <a:p>
                      <a:pPr algn="l"/>
                      <a:r>
                        <a:rPr lang="en-US" dirty="0">
                          <a:ln>
                            <a:noFill/>
                          </a:ln>
                          <a:solidFill>
                            <a:schemeClr val="tx1"/>
                          </a:solidFill>
                        </a:rPr>
                        <a:t>Econ Development</a:t>
                      </a:r>
                    </a:p>
                  </a:txBody>
                  <a:tcPr>
                    <a:solidFill>
                      <a:schemeClr val="accent5">
                        <a:lumMod val="40000"/>
                        <a:lumOff val="60000"/>
                      </a:schemeClr>
                    </a:solidFill>
                  </a:tcPr>
                </a:tc>
                <a:tc>
                  <a:txBody>
                    <a:bodyPr/>
                    <a:lstStyle/>
                    <a:p>
                      <a:pPr algn="ctr"/>
                      <a:r>
                        <a:rPr lang="en-US" dirty="0">
                          <a:ln>
                            <a:noFill/>
                          </a:ln>
                          <a:solidFill>
                            <a:schemeClr val="tx1"/>
                          </a:solidFill>
                        </a:rPr>
                        <a:t>0</a:t>
                      </a:r>
                    </a:p>
                  </a:txBody>
                  <a:tcPr>
                    <a:solidFill>
                      <a:schemeClr val="accent4">
                        <a:lumMod val="60000"/>
                        <a:lumOff val="40000"/>
                      </a:schemeClr>
                    </a:solidFill>
                  </a:tcPr>
                </a:tc>
                <a:tc>
                  <a:txBody>
                    <a:bodyPr/>
                    <a:lstStyle/>
                    <a:p>
                      <a:pPr algn="ctr"/>
                      <a:r>
                        <a:rPr lang="en-US" dirty="0">
                          <a:ln>
                            <a:noFill/>
                          </a:ln>
                          <a:solidFill>
                            <a:schemeClr val="tx1"/>
                          </a:solidFill>
                        </a:rPr>
                        <a:t>0</a:t>
                      </a:r>
                    </a:p>
                  </a:txBody>
                  <a:tcPr>
                    <a:solidFill>
                      <a:schemeClr val="accent5">
                        <a:lumMod val="40000"/>
                        <a:lumOff val="60000"/>
                      </a:schemeClr>
                    </a:solidFill>
                  </a:tcPr>
                </a:tc>
                <a:tc>
                  <a:txBody>
                    <a:bodyPr/>
                    <a:lstStyle/>
                    <a:p>
                      <a:pPr algn="ctr"/>
                      <a:r>
                        <a:rPr lang="en-US" dirty="0">
                          <a:ln>
                            <a:noFill/>
                          </a:ln>
                          <a:solidFill>
                            <a:schemeClr val="tx1"/>
                          </a:solidFill>
                        </a:rPr>
                        <a:t>0</a:t>
                      </a:r>
                    </a:p>
                  </a:txBody>
                  <a:tcPr>
                    <a:solidFill>
                      <a:schemeClr val="accent4">
                        <a:lumMod val="60000"/>
                        <a:lumOff val="40000"/>
                      </a:schemeClr>
                    </a:solidFill>
                  </a:tcPr>
                </a:tc>
                <a:tc>
                  <a:txBody>
                    <a:bodyPr/>
                    <a:lstStyle/>
                    <a:p>
                      <a:pPr algn="ctr"/>
                      <a:r>
                        <a:rPr lang="en-US" dirty="0">
                          <a:ln>
                            <a:noFill/>
                          </a:ln>
                          <a:solidFill>
                            <a:schemeClr val="tx1"/>
                          </a:solidFill>
                        </a:rPr>
                        <a:t>0</a:t>
                      </a:r>
                    </a:p>
                  </a:txBody>
                  <a:tcPr>
                    <a:solidFill>
                      <a:schemeClr val="accent5">
                        <a:lumMod val="40000"/>
                        <a:lumOff val="60000"/>
                      </a:schemeClr>
                    </a:solidFill>
                  </a:tcPr>
                </a:tc>
                <a:tc>
                  <a:txBody>
                    <a:bodyPr/>
                    <a:lstStyle/>
                    <a:p>
                      <a:pPr algn="ctr"/>
                      <a:r>
                        <a:rPr lang="en-US" dirty="0">
                          <a:ln>
                            <a:noFill/>
                          </a:ln>
                          <a:solidFill>
                            <a:schemeClr val="tx1"/>
                          </a:solidFill>
                        </a:rPr>
                        <a:t>4</a:t>
                      </a:r>
                    </a:p>
                  </a:txBody>
                  <a:tcPr>
                    <a:solidFill>
                      <a:schemeClr val="accent5">
                        <a:lumMod val="40000"/>
                        <a:lumOff val="60000"/>
                      </a:schemeClr>
                    </a:solidFill>
                  </a:tcPr>
                </a:tc>
                <a:tc>
                  <a:txBody>
                    <a:bodyPr/>
                    <a:lstStyle/>
                    <a:p>
                      <a:pPr algn="ctr"/>
                      <a:r>
                        <a:rPr lang="en-US" dirty="0">
                          <a:ln>
                            <a:noFill/>
                          </a:ln>
                          <a:solidFill>
                            <a:schemeClr val="tx1"/>
                          </a:solidFill>
                        </a:rPr>
                        <a:t>4</a:t>
                      </a:r>
                    </a:p>
                  </a:txBody>
                  <a:tcPr>
                    <a:solidFill>
                      <a:schemeClr val="accent5">
                        <a:lumMod val="40000"/>
                        <a:lumOff val="60000"/>
                      </a:schemeClr>
                    </a:solidFill>
                  </a:tcPr>
                </a:tc>
                <a:extLst>
                  <a:ext uri="{0D108BD9-81ED-4DB2-BD59-A6C34878D82A}">
                    <a16:rowId xmlns:a16="http://schemas.microsoft.com/office/drawing/2014/main" val="3321821423"/>
                  </a:ext>
                </a:extLst>
              </a:tr>
              <a:tr h="324238">
                <a:tc>
                  <a:txBody>
                    <a:bodyPr/>
                    <a:lstStyle/>
                    <a:p>
                      <a:pPr algn="l"/>
                      <a:r>
                        <a:rPr lang="en-US" dirty="0">
                          <a:ln>
                            <a:noFill/>
                          </a:ln>
                          <a:solidFill>
                            <a:srgbClr val="FF0000"/>
                          </a:solidFill>
                        </a:rPr>
                        <a:t>Pre-award</a:t>
                      </a:r>
                    </a:p>
                  </a:txBody>
                  <a:tcPr>
                    <a:solidFill>
                      <a:schemeClr val="accent4">
                        <a:lumMod val="60000"/>
                        <a:lumOff val="40000"/>
                      </a:schemeClr>
                    </a:solidFill>
                  </a:tcPr>
                </a:tc>
                <a:tc>
                  <a:txBody>
                    <a:bodyPr/>
                    <a:lstStyle/>
                    <a:p>
                      <a:pPr algn="ctr"/>
                      <a:r>
                        <a:rPr lang="en-US" dirty="0">
                          <a:ln>
                            <a:noFill/>
                          </a:ln>
                          <a:solidFill>
                            <a:srgbClr val="FF0000"/>
                          </a:solidFill>
                        </a:rPr>
                        <a:t>2</a:t>
                      </a:r>
                    </a:p>
                  </a:txBody>
                  <a:tcPr>
                    <a:solidFill>
                      <a:schemeClr val="accent4">
                        <a:lumMod val="60000"/>
                        <a:lumOff val="40000"/>
                      </a:schemeClr>
                    </a:solidFill>
                  </a:tcPr>
                </a:tc>
                <a:tc>
                  <a:txBody>
                    <a:bodyPr/>
                    <a:lstStyle/>
                    <a:p>
                      <a:pPr algn="ctr"/>
                      <a:r>
                        <a:rPr lang="en-US" dirty="0">
                          <a:ln>
                            <a:noFill/>
                          </a:ln>
                          <a:solidFill>
                            <a:srgbClr val="FF0000"/>
                          </a:solidFill>
                        </a:rPr>
                        <a:t>5</a:t>
                      </a:r>
                    </a:p>
                  </a:txBody>
                  <a:tcPr>
                    <a:solidFill>
                      <a:schemeClr val="accent4">
                        <a:lumMod val="60000"/>
                        <a:lumOff val="40000"/>
                      </a:schemeClr>
                    </a:solidFill>
                  </a:tcPr>
                </a:tc>
                <a:tc>
                  <a:txBody>
                    <a:bodyPr/>
                    <a:lstStyle/>
                    <a:p>
                      <a:pPr algn="ctr"/>
                      <a:r>
                        <a:rPr lang="en-US" dirty="0">
                          <a:ln>
                            <a:noFill/>
                          </a:ln>
                          <a:solidFill>
                            <a:srgbClr val="FF0000"/>
                          </a:solidFill>
                        </a:rPr>
                        <a:t>7</a:t>
                      </a:r>
                    </a:p>
                  </a:txBody>
                  <a:tcPr>
                    <a:solidFill>
                      <a:schemeClr val="accent4">
                        <a:lumMod val="60000"/>
                        <a:lumOff val="40000"/>
                      </a:schemeClr>
                    </a:solidFill>
                  </a:tcPr>
                </a:tc>
                <a:tc>
                  <a:txBody>
                    <a:bodyPr/>
                    <a:lstStyle/>
                    <a:p>
                      <a:pPr algn="ctr"/>
                      <a:r>
                        <a:rPr lang="en-US" dirty="0">
                          <a:ln>
                            <a:noFill/>
                          </a:ln>
                          <a:solidFill>
                            <a:srgbClr val="FF0000"/>
                          </a:solidFill>
                        </a:rPr>
                        <a:t>1</a:t>
                      </a:r>
                    </a:p>
                  </a:txBody>
                  <a:tcPr>
                    <a:solidFill>
                      <a:schemeClr val="accent4">
                        <a:lumMod val="60000"/>
                        <a:lumOff val="40000"/>
                      </a:schemeClr>
                    </a:solidFill>
                  </a:tcPr>
                </a:tc>
                <a:tc>
                  <a:txBody>
                    <a:bodyPr/>
                    <a:lstStyle/>
                    <a:p>
                      <a:pPr algn="ctr"/>
                      <a:r>
                        <a:rPr lang="en-US" dirty="0">
                          <a:ln>
                            <a:noFill/>
                          </a:ln>
                          <a:solidFill>
                            <a:srgbClr val="FF0000"/>
                          </a:solidFill>
                        </a:rPr>
                        <a:t>7</a:t>
                      </a:r>
                    </a:p>
                  </a:txBody>
                  <a:tcPr>
                    <a:solidFill>
                      <a:schemeClr val="accent4">
                        <a:lumMod val="60000"/>
                        <a:lumOff val="40000"/>
                      </a:schemeClr>
                    </a:solidFill>
                  </a:tcPr>
                </a:tc>
                <a:tc>
                  <a:txBody>
                    <a:bodyPr/>
                    <a:lstStyle/>
                    <a:p>
                      <a:pPr algn="ctr"/>
                      <a:r>
                        <a:rPr lang="en-US" dirty="0">
                          <a:ln>
                            <a:noFill/>
                          </a:ln>
                          <a:solidFill>
                            <a:srgbClr val="FF0000"/>
                          </a:solidFill>
                        </a:rPr>
                        <a:t>15</a:t>
                      </a:r>
                    </a:p>
                  </a:txBody>
                  <a:tcPr>
                    <a:solidFill>
                      <a:schemeClr val="accent4">
                        <a:lumMod val="60000"/>
                        <a:lumOff val="40000"/>
                      </a:schemeClr>
                    </a:solidFill>
                  </a:tcPr>
                </a:tc>
                <a:extLst>
                  <a:ext uri="{0D108BD9-81ED-4DB2-BD59-A6C34878D82A}">
                    <a16:rowId xmlns:a16="http://schemas.microsoft.com/office/drawing/2014/main" val="2099919559"/>
                  </a:ext>
                </a:extLst>
              </a:tr>
              <a:tr h="324238">
                <a:tc>
                  <a:txBody>
                    <a:bodyPr/>
                    <a:lstStyle/>
                    <a:p>
                      <a:pPr algn="l"/>
                      <a:r>
                        <a:rPr lang="en-US" dirty="0">
                          <a:ln>
                            <a:noFill/>
                          </a:ln>
                        </a:rPr>
                        <a:t>Compliance</a:t>
                      </a:r>
                    </a:p>
                  </a:txBody>
                  <a:tcPr/>
                </a:tc>
                <a:tc>
                  <a:txBody>
                    <a:bodyPr/>
                    <a:lstStyle/>
                    <a:p>
                      <a:pPr algn="ctr"/>
                      <a:r>
                        <a:rPr lang="en-US" dirty="0">
                          <a:ln>
                            <a:noFill/>
                          </a:ln>
                        </a:rPr>
                        <a:t>4</a:t>
                      </a:r>
                    </a:p>
                  </a:txBody>
                  <a:tcPr>
                    <a:solidFill>
                      <a:schemeClr val="accent4">
                        <a:lumMod val="60000"/>
                        <a:lumOff val="40000"/>
                      </a:schemeClr>
                    </a:solidFill>
                  </a:tcPr>
                </a:tc>
                <a:tc>
                  <a:txBody>
                    <a:bodyPr/>
                    <a:lstStyle/>
                    <a:p>
                      <a:pPr algn="ctr"/>
                      <a:r>
                        <a:rPr lang="en-US" dirty="0">
                          <a:ln>
                            <a:noFill/>
                          </a:ln>
                        </a:rPr>
                        <a:t>1</a:t>
                      </a:r>
                    </a:p>
                  </a:txBody>
                  <a:tcPr/>
                </a:tc>
                <a:tc>
                  <a:txBody>
                    <a:bodyPr/>
                    <a:lstStyle/>
                    <a:p>
                      <a:pPr algn="ctr"/>
                      <a:r>
                        <a:rPr lang="en-US" dirty="0">
                          <a:ln>
                            <a:noFill/>
                          </a:ln>
                        </a:rPr>
                        <a:t>5</a:t>
                      </a:r>
                    </a:p>
                  </a:txBody>
                  <a:tcPr>
                    <a:solidFill>
                      <a:schemeClr val="accent4">
                        <a:lumMod val="60000"/>
                        <a:lumOff val="40000"/>
                      </a:schemeClr>
                    </a:solidFill>
                  </a:tcPr>
                </a:tc>
                <a:tc>
                  <a:txBody>
                    <a:bodyPr/>
                    <a:lstStyle/>
                    <a:p>
                      <a:pPr algn="ctr"/>
                      <a:r>
                        <a:rPr lang="en-US" dirty="0">
                          <a:ln>
                            <a:noFill/>
                          </a:ln>
                        </a:rPr>
                        <a:t>0</a:t>
                      </a:r>
                    </a:p>
                  </a:txBody>
                  <a:tcPr/>
                </a:tc>
                <a:tc>
                  <a:txBody>
                    <a:bodyPr/>
                    <a:lstStyle/>
                    <a:p>
                      <a:pPr algn="ctr"/>
                      <a:r>
                        <a:rPr lang="en-US" dirty="0">
                          <a:ln>
                            <a:noFill/>
                          </a:ln>
                        </a:rPr>
                        <a:t>2</a:t>
                      </a:r>
                    </a:p>
                  </a:txBody>
                  <a:tcPr/>
                </a:tc>
                <a:tc>
                  <a:txBody>
                    <a:bodyPr/>
                    <a:lstStyle/>
                    <a:p>
                      <a:pPr algn="ctr"/>
                      <a:r>
                        <a:rPr lang="en-US" dirty="0">
                          <a:ln>
                            <a:noFill/>
                          </a:ln>
                        </a:rPr>
                        <a:t>7</a:t>
                      </a:r>
                    </a:p>
                  </a:txBody>
                  <a:tcPr/>
                </a:tc>
                <a:extLst>
                  <a:ext uri="{0D108BD9-81ED-4DB2-BD59-A6C34878D82A}">
                    <a16:rowId xmlns:a16="http://schemas.microsoft.com/office/drawing/2014/main" val="4197079294"/>
                  </a:ext>
                </a:extLst>
              </a:tr>
              <a:tr h="324238">
                <a:tc>
                  <a:txBody>
                    <a:bodyPr/>
                    <a:lstStyle/>
                    <a:p>
                      <a:pPr algn="l"/>
                      <a:r>
                        <a:rPr lang="en-US" dirty="0">
                          <a:ln>
                            <a:noFill/>
                          </a:ln>
                        </a:rPr>
                        <a:t>TTO</a:t>
                      </a:r>
                    </a:p>
                  </a:txBody>
                  <a:tcPr/>
                </a:tc>
                <a:tc>
                  <a:txBody>
                    <a:bodyPr/>
                    <a:lstStyle/>
                    <a:p>
                      <a:pPr algn="ctr"/>
                      <a:r>
                        <a:rPr lang="en-US" dirty="0">
                          <a:ln>
                            <a:noFill/>
                          </a:ln>
                        </a:rPr>
                        <a:t>1</a:t>
                      </a:r>
                    </a:p>
                  </a:txBody>
                  <a:tcPr>
                    <a:solidFill>
                      <a:schemeClr val="accent4">
                        <a:lumMod val="60000"/>
                        <a:lumOff val="40000"/>
                      </a:schemeClr>
                    </a:solidFill>
                  </a:tcPr>
                </a:tc>
                <a:tc>
                  <a:txBody>
                    <a:bodyPr/>
                    <a:lstStyle/>
                    <a:p>
                      <a:pPr algn="ctr"/>
                      <a:r>
                        <a:rPr lang="en-US" dirty="0">
                          <a:ln>
                            <a:noFill/>
                          </a:ln>
                        </a:rPr>
                        <a:t>2</a:t>
                      </a:r>
                    </a:p>
                  </a:txBody>
                  <a:tcPr/>
                </a:tc>
                <a:tc>
                  <a:txBody>
                    <a:bodyPr/>
                    <a:lstStyle/>
                    <a:p>
                      <a:pPr algn="ctr"/>
                      <a:r>
                        <a:rPr lang="en-US" dirty="0">
                          <a:ln>
                            <a:noFill/>
                          </a:ln>
                        </a:rPr>
                        <a:t>3</a:t>
                      </a:r>
                    </a:p>
                  </a:txBody>
                  <a:tcPr>
                    <a:solidFill>
                      <a:schemeClr val="accent4">
                        <a:lumMod val="60000"/>
                        <a:lumOff val="40000"/>
                      </a:schemeClr>
                    </a:solidFill>
                  </a:tcPr>
                </a:tc>
                <a:tc>
                  <a:txBody>
                    <a:bodyPr/>
                    <a:lstStyle/>
                    <a:p>
                      <a:pPr algn="ctr"/>
                      <a:r>
                        <a:rPr lang="en-US" dirty="0">
                          <a:ln>
                            <a:noFill/>
                          </a:ln>
                        </a:rPr>
                        <a:t>0</a:t>
                      </a:r>
                    </a:p>
                  </a:txBody>
                  <a:tcPr/>
                </a:tc>
                <a:tc>
                  <a:txBody>
                    <a:bodyPr/>
                    <a:lstStyle/>
                    <a:p>
                      <a:pPr algn="ctr"/>
                      <a:r>
                        <a:rPr lang="en-US" dirty="0">
                          <a:ln>
                            <a:noFill/>
                          </a:ln>
                        </a:rPr>
                        <a:t>3</a:t>
                      </a:r>
                    </a:p>
                  </a:txBody>
                  <a:tcPr/>
                </a:tc>
                <a:tc>
                  <a:txBody>
                    <a:bodyPr/>
                    <a:lstStyle/>
                    <a:p>
                      <a:pPr algn="ctr"/>
                      <a:r>
                        <a:rPr lang="en-US" dirty="0">
                          <a:ln>
                            <a:noFill/>
                          </a:ln>
                        </a:rPr>
                        <a:t>6</a:t>
                      </a:r>
                    </a:p>
                  </a:txBody>
                  <a:tcPr/>
                </a:tc>
                <a:extLst>
                  <a:ext uri="{0D108BD9-81ED-4DB2-BD59-A6C34878D82A}">
                    <a16:rowId xmlns:a16="http://schemas.microsoft.com/office/drawing/2014/main" val="2112359203"/>
                  </a:ext>
                </a:extLst>
              </a:tr>
              <a:tr h="324238">
                <a:tc>
                  <a:txBody>
                    <a:bodyPr/>
                    <a:lstStyle/>
                    <a:p>
                      <a:pPr algn="l"/>
                      <a:r>
                        <a:rPr lang="en-US" dirty="0">
                          <a:ln>
                            <a:noFill/>
                          </a:ln>
                        </a:rPr>
                        <a:t>SI Building</a:t>
                      </a:r>
                    </a:p>
                  </a:txBody>
                  <a:tcPr/>
                </a:tc>
                <a:tc>
                  <a:txBody>
                    <a:bodyPr/>
                    <a:lstStyle/>
                    <a:p>
                      <a:pPr algn="ctr"/>
                      <a:r>
                        <a:rPr lang="en-US" dirty="0">
                          <a:ln>
                            <a:noFill/>
                          </a:ln>
                        </a:rPr>
                        <a:t>0</a:t>
                      </a:r>
                    </a:p>
                  </a:txBody>
                  <a:tcPr>
                    <a:solidFill>
                      <a:schemeClr val="accent4">
                        <a:lumMod val="60000"/>
                        <a:lumOff val="40000"/>
                      </a:schemeClr>
                    </a:solidFill>
                  </a:tcPr>
                </a:tc>
                <a:tc>
                  <a:txBody>
                    <a:bodyPr/>
                    <a:lstStyle/>
                    <a:p>
                      <a:pPr algn="ctr"/>
                      <a:r>
                        <a:rPr lang="en-US" dirty="0">
                          <a:ln>
                            <a:noFill/>
                          </a:ln>
                        </a:rPr>
                        <a:t>0</a:t>
                      </a:r>
                    </a:p>
                  </a:txBody>
                  <a:tcPr/>
                </a:tc>
                <a:tc>
                  <a:txBody>
                    <a:bodyPr/>
                    <a:lstStyle/>
                    <a:p>
                      <a:pPr algn="ctr"/>
                      <a:r>
                        <a:rPr lang="en-US" dirty="0">
                          <a:ln>
                            <a:noFill/>
                          </a:ln>
                        </a:rPr>
                        <a:t>0</a:t>
                      </a:r>
                    </a:p>
                  </a:txBody>
                  <a:tcPr>
                    <a:solidFill>
                      <a:schemeClr val="accent4">
                        <a:lumMod val="60000"/>
                        <a:lumOff val="40000"/>
                      </a:schemeClr>
                    </a:solidFill>
                  </a:tcPr>
                </a:tc>
                <a:tc>
                  <a:txBody>
                    <a:bodyPr/>
                    <a:lstStyle/>
                    <a:p>
                      <a:pPr algn="ctr"/>
                      <a:r>
                        <a:rPr lang="en-US" dirty="0">
                          <a:ln>
                            <a:noFill/>
                          </a:ln>
                        </a:rPr>
                        <a:t>0</a:t>
                      </a:r>
                    </a:p>
                  </a:txBody>
                  <a:tcPr/>
                </a:tc>
                <a:tc>
                  <a:txBody>
                    <a:bodyPr/>
                    <a:lstStyle/>
                    <a:p>
                      <a:pPr algn="ctr"/>
                      <a:r>
                        <a:rPr lang="en-US" dirty="0">
                          <a:ln>
                            <a:noFill/>
                          </a:ln>
                        </a:rPr>
                        <a:t>3</a:t>
                      </a:r>
                    </a:p>
                  </a:txBody>
                  <a:tcPr/>
                </a:tc>
                <a:tc>
                  <a:txBody>
                    <a:bodyPr/>
                    <a:lstStyle/>
                    <a:p>
                      <a:pPr algn="ctr"/>
                      <a:r>
                        <a:rPr lang="en-US" dirty="0">
                          <a:ln>
                            <a:noFill/>
                          </a:ln>
                        </a:rPr>
                        <a:t>3</a:t>
                      </a:r>
                    </a:p>
                  </a:txBody>
                  <a:tcPr/>
                </a:tc>
                <a:extLst>
                  <a:ext uri="{0D108BD9-81ED-4DB2-BD59-A6C34878D82A}">
                    <a16:rowId xmlns:a16="http://schemas.microsoft.com/office/drawing/2014/main" val="2477015622"/>
                  </a:ext>
                </a:extLst>
              </a:tr>
              <a:tr h="324238">
                <a:tc>
                  <a:txBody>
                    <a:bodyPr/>
                    <a:lstStyle/>
                    <a:p>
                      <a:pPr algn="l"/>
                      <a:r>
                        <a:rPr lang="en-US" dirty="0">
                          <a:ln>
                            <a:noFill/>
                          </a:ln>
                        </a:rPr>
                        <a:t>ARCC</a:t>
                      </a:r>
                    </a:p>
                  </a:txBody>
                  <a:tcPr/>
                </a:tc>
                <a:tc>
                  <a:txBody>
                    <a:bodyPr/>
                    <a:lstStyle/>
                    <a:p>
                      <a:pPr algn="ctr"/>
                      <a:r>
                        <a:rPr lang="en-US" dirty="0">
                          <a:ln>
                            <a:noFill/>
                          </a:ln>
                        </a:rPr>
                        <a:t>4</a:t>
                      </a:r>
                    </a:p>
                  </a:txBody>
                  <a:tcPr>
                    <a:solidFill>
                      <a:schemeClr val="accent4">
                        <a:lumMod val="60000"/>
                        <a:lumOff val="40000"/>
                      </a:schemeClr>
                    </a:solidFill>
                  </a:tcPr>
                </a:tc>
                <a:tc>
                  <a:txBody>
                    <a:bodyPr/>
                    <a:lstStyle/>
                    <a:p>
                      <a:pPr algn="ctr"/>
                      <a:r>
                        <a:rPr lang="en-US" dirty="0">
                          <a:ln>
                            <a:noFill/>
                          </a:ln>
                        </a:rPr>
                        <a:t>3</a:t>
                      </a:r>
                    </a:p>
                  </a:txBody>
                  <a:tcPr/>
                </a:tc>
                <a:tc>
                  <a:txBody>
                    <a:bodyPr/>
                    <a:lstStyle/>
                    <a:p>
                      <a:pPr algn="ctr"/>
                      <a:r>
                        <a:rPr lang="en-US" dirty="0">
                          <a:ln>
                            <a:noFill/>
                          </a:ln>
                        </a:rPr>
                        <a:t>7</a:t>
                      </a:r>
                    </a:p>
                  </a:txBody>
                  <a:tcPr>
                    <a:solidFill>
                      <a:schemeClr val="accent4">
                        <a:lumMod val="60000"/>
                        <a:lumOff val="40000"/>
                      </a:schemeClr>
                    </a:solidFill>
                  </a:tcPr>
                </a:tc>
                <a:tc>
                  <a:txBody>
                    <a:bodyPr/>
                    <a:lstStyle/>
                    <a:p>
                      <a:pPr algn="ctr"/>
                      <a:r>
                        <a:rPr lang="en-US" dirty="0">
                          <a:ln>
                            <a:noFill/>
                          </a:ln>
                        </a:rPr>
                        <a:t>0</a:t>
                      </a:r>
                    </a:p>
                  </a:txBody>
                  <a:tcPr/>
                </a:tc>
                <a:tc>
                  <a:txBody>
                    <a:bodyPr/>
                    <a:lstStyle/>
                    <a:p>
                      <a:pPr algn="ctr"/>
                      <a:r>
                        <a:rPr lang="en-US" dirty="0">
                          <a:ln>
                            <a:noFill/>
                          </a:ln>
                        </a:rPr>
                        <a:t>4</a:t>
                      </a:r>
                    </a:p>
                  </a:txBody>
                  <a:tcPr/>
                </a:tc>
                <a:tc>
                  <a:txBody>
                    <a:bodyPr/>
                    <a:lstStyle/>
                    <a:p>
                      <a:pPr algn="ctr"/>
                      <a:r>
                        <a:rPr lang="en-US" dirty="0">
                          <a:ln>
                            <a:noFill/>
                          </a:ln>
                        </a:rPr>
                        <a:t>11</a:t>
                      </a:r>
                    </a:p>
                  </a:txBody>
                  <a:tcPr/>
                </a:tc>
                <a:extLst>
                  <a:ext uri="{0D108BD9-81ED-4DB2-BD59-A6C34878D82A}">
                    <a16:rowId xmlns:a16="http://schemas.microsoft.com/office/drawing/2014/main" val="3357395552"/>
                  </a:ext>
                </a:extLst>
              </a:tr>
              <a:tr h="331055">
                <a:tc>
                  <a:txBody>
                    <a:bodyPr/>
                    <a:lstStyle/>
                    <a:p>
                      <a:pPr algn="l"/>
                      <a:r>
                        <a:rPr lang="en-US" dirty="0">
                          <a:ln>
                            <a:noFill/>
                          </a:ln>
                        </a:rPr>
                        <a:t>Core Facilities</a:t>
                      </a:r>
                    </a:p>
                  </a:txBody>
                  <a:tcPr/>
                </a:tc>
                <a:tc>
                  <a:txBody>
                    <a:bodyPr/>
                    <a:lstStyle/>
                    <a:p>
                      <a:pPr algn="ctr"/>
                      <a:r>
                        <a:rPr lang="en-US" dirty="0">
                          <a:ln>
                            <a:noFill/>
                          </a:ln>
                        </a:rPr>
                        <a:t>0</a:t>
                      </a:r>
                    </a:p>
                  </a:txBody>
                  <a:tcPr>
                    <a:solidFill>
                      <a:schemeClr val="accent4">
                        <a:lumMod val="60000"/>
                        <a:lumOff val="40000"/>
                      </a:schemeClr>
                    </a:solidFill>
                  </a:tcPr>
                </a:tc>
                <a:tc>
                  <a:txBody>
                    <a:bodyPr/>
                    <a:lstStyle/>
                    <a:p>
                      <a:pPr algn="ctr"/>
                      <a:r>
                        <a:rPr lang="en-US" dirty="0">
                          <a:ln>
                            <a:noFill/>
                          </a:ln>
                        </a:rPr>
                        <a:t>0</a:t>
                      </a:r>
                    </a:p>
                  </a:txBody>
                  <a:tcPr/>
                </a:tc>
                <a:tc>
                  <a:txBody>
                    <a:bodyPr/>
                    <a:lstStyle/>
                    <a:p>
                      <a:pPr algn="ctr"/>
                      <a:r>
                        <a:rPr lang="en-US" dirty="0">
                          <a:ln>
                            <a:noFill/>
                          </a:ln>
                        </a:rPr>
                        <a:t>0</a:t>
                      </a:r>
                    </a:p>
                  </a:txBody>
                  <a:tcPr>
                    <a:solidFill>
                      <a:schemeClr val="accent4">
                        <a:lumMod val="60000"/>
                        <a:lumOff val="40000"/>
                      </a:schemeClr>
                    </a:solidFill>
                  </a:tcPr>
                </a:tc>
                <a:tc>
                  <a:txBody>
                    <a:bodyPr/>
                    <a:lstStyle/>
                    <a:p>
                      <a:pPr algn="ctr"/>
                      <a:r>
                        <a:rPr lang="en-US" dirty="0">
                          <a:ln>
                            <a:noFill/>
                          </a:ln>
                        </a:rPr>
                        <a:t>0</a:t>
                      </a:r>
                    </a:p>
                  </a:txBody>
                  <a:tcPr/>
                </a:tc>
                <a:tc>
                  <a:txBody>
                    <a:bodyPr/>
                    <a:lstStyle/>
                    <a:p>
                      <a:pPr algn="ctr"/>
                      <a:r>
                        <a:rPr lang="en-US" dirty="0">
                          <a:ln>
                            <a:noFill/>
                          </a:ln>
                        </a:rPr>
                        <a:t>4</a:t>
                      </a:r>
                    </a:p>
                  </a:txBody>
                  <a:tcPr/>
                </a:tc>
                <a:tc>
                  <a:txBody>
                    <a:bodyPr/>
                    <a:lstStyle/>
                    <a:p>
                      <a:pPr algn="ctr"/>
                      <a:r>
                        <a:rPr lang="en-US" dirty="0">
                          <a:ln>
                            <a:noFill/>
                          </a:ln>
                        </a:rPr>
                        <a:t>4</a:t>
                      </a:r>
                    </a:p>
                  </a:txBody>
                  <a:tcPr/>
                </a:tc>
                <a:extLst>
                  <a:ext uri="{0D108BD9-81ED-4DB2-BD59-A6C34878D82A}">
                    <a16:rowId xmlns:a16="http://schemas.microsoft.com/office/drawing/2014/main" val="1279473857"/>
                  </a:ext>
                </a:extLst>
              </a:tr>
              <a:tr h="324238">
                <a:tc>
                  <a:txBody>
                    <a:bodyPr/>
                    <a:lstStyle/>
                    <a:p>
                      <a:pPr algn="l"/>
                      <a:r>
                        <a:rPr lang="en-US" dirty="0">
                          <a:ln>
                            <a:noFill/>
                          </a:ln>
                        </a:rPr>
                        <a:t>Finance</a:t>
                      </a:r>
                    </a:p>
                  </a:txBody>
                  <a:tcPr/>
                </a:tc>
                <a:tc>
                  <a:txBody>
                    <a:bodyPr/>
                    <a:lstStyle/>
                    <a:p>
                      <a:pPr algn="ctr"/>
                      <a:r>
                        <a:rPr lang="en-US" dirty="0">
                          <a:ln>
                            <a:noFill/>
                          </a:ln>
                        </a:rPr>
                        <a:t>1</a:t>
                      </a:r>
                    </a:p>
                  </a:txBody>
                  <a:tcPr>
                    <a:solidFill>
                      <a:schemeClr val="accent4">
                        <a:lumMod val="60000"/>
                        <a:lumOff val="40000"/>
                      </a:schemeClr>
                    </a:solidFill>
                  </a:tcPr>
                </a:tc>
                <a:tc>
                  <a:txBody>
                    <a:bodyPr/>
                    <a:lstStyle/>
                    <a:p>
                      <a:pPr algn="ctr"/>
                      <a:r>
                        <a:rPr lang="en-US" dirty="0">
                          <a:ln>
                            <a:noFill/>
                          </a:ln>
                        </a:rPr>
                        <a:t>2</a:t>
                      </a:r>
                    </a:p>
                  </a:txBody>
                  <a:tcPr/>
                </a:tc>
                <a:tc>
                  <a:txBody>
                    <a:bodyPr/>
                    <a:lstStyle/>
                    <a:p>
                      <a:pPr algn="ctr"/>
                      <a:r>
                        <a:rPr lang="en-US" dirty="0">
                          <a:ln>
                            <a:noFill/>
                          </a:ln>
                        </a:rPr>
                        <a:t>3</a:t>
                      </a:r>
                    </a:p>
                  </a:txBody>
                  <a:tcPr>
                    <a:solidFill>
                      <a:schemeClr val="accent4">
                        <a:lumMod val="60000"/>
                        <a:lumOff val="40000"/>
                      </a:schemeClr>
                    </a:solidFill>
                  </a:tcPr>
                </a:tc>
                <a:tc>
                  <a:txBody>
                    <a:bodyPr/>
                    <a:lstStyle/>
                    <a:p>
                      <a:pPr algn="ctr"/>
                      <a:r>
                        <a:rPr lang="en-US" dirty="0">
                          <a:ln>
                            <a:noFill/>
                          </a:ln>
                        </a:rPr>
                        <a:t>1</a:t>
                      </a:r>
                    </a:p>
                  </a:txBody>
                  <a:tcPr/>
                </a:tc>
                <a:tc>
                  <a:txBody>
                    <a:bodyPr/>
                    <a:lstStyle/>
                    <a:p>
                      <a:pPr algn="ctr"/>
                      <a:r>
                        <a:rPr lang="en-US" dirty="0">
                          <a:ln>
                            <a:noFill/>
                          </a:ln>
                        </a:rPr>
                        <a:t>0</a:t>
                      </a:r>
                    </a:p>
                  </a:txBody>
                  <a:tcPr/>
                </a:tc>
                <a:tc>
                  <a:txBody>
                    <a:bodyPr/>
                    <a:lstStyle/>
                    <a:p>
                      <a:pPr algn="ctr"/>
                      <a:r>
                        <a:rPr lang="en-US" dirty="0">
                          <a:ln>
                            <a:noFill/>
                          </a:ln>
                        </a:rPr>
                        <a:t>4</a:t>
                      </a:r>
                    </a:p>
                  </a:txBody>
                  <a:tcPr/>
                </a:tc>
                <a:extLst>
                  <a:ext uri="{0D108BD9-81ED-4DB2-BD59-A6C34878D82A}">
                    <a16:rowId xmlns:a16="http://schemas.microsoft.com/office/drawing/2014/main" val="2075570283"/>
                  </a:ext>
                </a:extLst>
              </a:tr>
              <a:tr h="567417">
                <a:tc>
                  <a:txBody>
                    <a:bodyPr/>
                    <a:lstStyle/>
                    <a:p>
                      <a:pPr algn="l"/>
                      <a:r>
                        <a:rPr lang="en-US" dirty="0">
                          <a:ln>
                            <a:noFill/>
                          </a:ln>
                        </a:rPr>
                        <a:t>Admin </a:t>
                      </a:r>
                      <a:r>
                        <a:rPr lang="en-US" sz="1200" dirty="0">
                          <a:ln>
                            <a:noFill/>
                          </a:ln>
                        </a:rPr>
                        <a:t>(VP, AVPs, Assts</a:t>
                      </a:r>
                      <a:r>
                        <a:rPr lang="en-US" dirty="0">
                          <a:ln>
                            <a:noFill/>
                          </a:ln>
                        </a:rPr>
                        <a:t>)</a:t>
                      </a:r>
                    </a:p>
                  </a:txBody>
                  <a:tcPr/>
                </a:tc>
                <a:tc>
                  <a:txBody>
                    <a:bodyPr/>
                    <a:lstStyle/>
                    <a:p>
                      <a:pPr algn="ctr"/>
                      <a:r>
                        <a:rPr lang="en-US" dirty="0">
                          <a:ln>
                            <a:noFill/>
                          </a:ln>
                        </a:rPr>
                        <a:t>3</a:t>
                      </a:r>
                    </a:p>
                  </a:txBody>
                  <a:tcPr>
                    <a:solidFill>
                      <a:schemeClr val="accent4">
                        <a:lumMod val="60000"/>
                        <a:lumOff val="40000"/>
                      </a:schemeClr>
                    </a:solidFill>
                  </a:tcPr>
                </a:tc>
                <a:tc>
                  <a:txBody>
                    <a:bodyPr/>
                    <a:lstStyle/>
                    <a:p>
                      <a:pPr algn="ctr"/>
                      <a:r>
                        <a:rPr lang="en-US" dirty="0">
                          <a:ln>
                            <a:noFill/>
                          </a:ln>
                        </a:rPr>
                        <a:t>1</a:t>
                      </a:r>
                    </a:p>
                  </a:txBody>
                  <a:tcPr/>
                </a:tc>
                <a:tc>
                  <a:txBody>
                    <a:bodyPr/>
                    <a:lstStyle/>
                    <a:p>
                      <a:pPr algn="ctr"/>
                      <a:r>
                        <a:rPr lang="en-US" dirty="0">
                          <a:ln>
                            <a:noFill/>
                          </a:ln>
                        </a:rPr>
                        <a:t>4</a:t>
                      </a:r>
                    </a:p>
                  </a:txBody>
                  <a:tcPr>
                    <a:solidFill>
                      <a:schemeClr val="accent4">
                        <a:lumMod val="60000"/>
                        <a:lumOff val="40000"/>
                      </a:schemeClr>
                    </a:solidFill>
                  </a:tcPr>
                </a:tc>
                <a:tc>
                  <a:txBody>
                    <a:bodyPr/>
                    <a:lstStyle/>
                    <a:p>
                      <a:pPr algn="ctr"/>
                      <a:r>
                        <a:rPr lang="en-US" dirty="0">
                          <a:ln>
                            <a:noFill/>
                          </a:ln>
                        </a:rPr>
                        <a:t>1</a:t>
                      </a:r>
                    </a:p>
                  </a:txBody>
                  <a:tcPr/>
                </a:tc>
                <a:tc>
                  <a:txBody>
                    <a:bodyPr/>
                    <a:lstStyle/>
                    <a:p>
                      <a:pPr algn="ctr"/>
                      <a:r>
                        <a:rPr lang="en-US" dirty="0">
                          <a:ln>
                            <a:noFill/>
                          </a:ln>
                        </a:rPr>
                        <a:t>1</a:t>
                      </a:r>
                    </a:p>
                  </a:txBody>
                  <a:tcPr/>
                </a:tc>
                <a:tc>
                  <a:txBody>
                    <a:bodyPr/>
                    <a:lstStyle/>
                    <a:p>
                      <a:pPr algn="ctr"/>
                      <a:r>
                        <a:rPr lang="en-US" dirty="0">
                          <a:ln>
                            <a:noFill/>
                          </a:ln>
                        </a:rPr>
                        <a:t>6</a:t>
                      </a:r>
                    </a:p>
                  </a:txBody>
                  <a:tcPr/>
                </a:tc>
                <a:extLst>
                  <a:ext uri="{0D108BD9-81ED-4DB2-BD59-A6C34878D82A}">
                    <a16:rowId xmlns:a16="http://schemas.microsoft.com/office/drawing/2014/main" val="1072059877"/>
                  </a:ext>
                </a:extLst>
              </a:tr>
              <a:tr h="466177">
                <a:tc>
                  <a:txBody>
                    <a:bodyPr/>
                    <a:lstStyle/>
                    <a:p>
                      <a:r>
                        <a:rPr lang="en-US" b="1" dirty="0">
                          <a:ln>
                            <a:noFill/>
                          </a:ln>
                        </a:rPr>
                        <a:t>Total Staff</a:t>
                      </a:r>
                    </a:p>
                  </a:txBody>
                  <a:tcPr/>
                </a:tc>
                <a:tc>
                  <a:txBody>
                    <a:bodyPr/>
                    <a:lstStyle/>
                    <a:p>
                      <a:pPr algn="ctr"/>
                      <a:r>
                        <a:rPr lang="en-US" b="1" dirty="0">
                          <a:ln>
                            <a:noFill/>
                          </a:ln>
                        </a:rPr>
                        <a:t>15</a:t>
                      </a:r>
                    </a:p>
                  </a:txBody>
                  <a:tcPr>
                    <a:solidFill>
                      <a:schemeClr val="accent4">
                        <a:lumMod val="60000"/>
                        <a:lumOff val="40000"/>
                      </a:schemeClr>
                    </a:solidFill>
                  </a:tcPr>
                </a:tc>
                <a:tc>
                  <a:txBody>
                    <a:bodyPr/>
                    <a:lstStyle/>
                    <a:p>
                      <a:pPr algn="ctr"/>
                      <a:r>
                        <a:rPr lang="en-US" b="1" dirty="0">
                          <a:ln>
                            <a:noFill/>
                          </a:ln>
                        </a:rPr>
                        <a:t>14</a:t>
                      </a:r>
                    </a:p>
                  </a:txBody>
                  <a:tcPr/>
                </a:tc>
                <a:tc>
                  <a:txBody>
                    <a:bodyPr/>
                    <a:lstStyle/>
                    <a:p>
                      <a:pPr algn="ctr"/>
                      <a:r>
                        <a:rPr lang="en-US" b="1" dirty="0">
                          <a:ln>
                            <a:noFill/>
                          </a:ln>
                        </a:rPr>
                        <a:t>29</a:t>
                      </a:r>
                    </a:p>
                  </a:txBody>
                  <a:tcPr>
                    <a:solidFill>
                      <a:schemeClr val="accent4">
                        <a:lumMod val="60000"/>
                        <a:lumOff val="40000"/>
                      </a:schemeClr>
                    </a:solidFill>
                  </a:tcPr>
                </a:tc>
                <a:tc>
                  <a:txBody>
                    <a:bodyPr/>
                    <a:lstStyle/>
                    <a:p>
                      <a:pPr algn="ctr"/>
                      <a:r>
                        <a:rPr lang="en-US" b="1" dirty="0">
                          <a:ln>
                            <a:noFill/>
                          </a:ln>
                        </a:rPr>
                        <a:t>3</a:t>
                      </a:r>
                    </a:p>
                  </a:txBody>
                  <a:tcPr/>
                </a:tc>
                <a:tc>
                  <a:txBody>
                    <a:bodyPr/>
                    <a:lstStyle/>
                    <a:p>
                      <a:pPr algn="ctr"/>
                      <a:r>
                        <a:rPr lang="en-US" b="1" dirty="0">
                          <a:ln>
                            <a:noFill/>
                          </a:ln>
                        </a:rPr>
                        <a:t>28</a:t>
                      </a:r>
                    </a:p>
                  </a:txBody>
                  <a:tcPr/>
                </a:tc>
                <a:tc>
                  <a:txBody>
                    <a:bodyPr/>
                    <a:lstStyle/>
                    <a:p>
                      <a:pPr algn="ctr"/>
                      <a:r>
                        <a:rPr lang="en-US" b="1" dirty="0">
                          <a:ln>
                            <a:noFill/>
                          </a:ln>
                        </a:rPr>
                        <a:t>60</a:t>
                      </a:r>
                    </a:p>
                  </a:txBody>
                  <a:tcPr/>
                </a:tc>
                <a:extLst>
                  <a:ext uri="{0D108BD9-81ED-4DB2-BD59-A6C34878D82A}">
                    <a16:rowId xmlns:a16="http://schemas.microsoft.com/office/drawing/2014/main" val="3126742636"/>
                  </a:ext>
                </a:extLst>
              </a:tr>
              <a:tr h="0">
                <a:tc>
                  <a:txBody>
                    <a:bodyPr/>
                    <a:lstStyle/>
                    <a:p>
                      <a:r>
                        <a:rPr lang="en-US" b="1" dirty="0">
                          <a:ln>
                            <a:noFill/>
                          </a:ln>
                        </a:rPr>
                        <a:t>Salary Cost</a:t>
                      </a:r>
                    </a:p>
                  </a:txBody>
                  <a:tcPr>
                    <a:noFill/>
                  </a:tcPr>
                </a:tc>
                <a:tc>
                  <a:txBody>
                    <a:bodyPr/>
                    <a:lstStyle/>
                    <a:p>
                      <a:pPr algn="ctr"/>
                      <a:r>
                        <a:rPr lang="en-US" b="1" dirty="0">
                          <a:ln>
                            <a:noFill/>
                          </a:ln>
                        </a:rPr>
                        <a:t>$1.4 M</a:t>
                      </a:r>
                    </a:p>
                  </a:txBody>
                  <a:tcPr>
                    <a:noFill/>
                  </a:tcPr>
                </a:tc>
                <a:tc>
                  <a:txBody>
                    <a:bodyPr/>
                    <a:lstStyle/>
                    <a:p>
                      <a:pPr algn="ctr"/>
                      <a:r>
                        <a:rPr lang="en-US" b="1" dirty="0">
                          <a:ln>
                            <a:noFill/>
                          </a:ln>
                        </a:rPr>
                        <a:t>$0.9 M</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$2.3 M</a:t>
                      </a:r>
                    </a:p>
                  </a:txBody>
                  <a:tcPr>
                    <a:noFill/>
                  </a:tcPr>
                </a:tc>
                <a:tc>
                  <a:txBody>
                    <a:bodyPr/>
                    <a:lstStyle/>
                    <a:p>
                      <a:pPr algn="ctr"/>
                      <a:r>
                        <a:rPr lang="en-US" b="1" dirty="0">
                          <a:ln>
                            <a:noFill/>
                          </a:ln>
                        </a:rPr>
                        <a:t>$.4 M</a:t>
                      </a:r>
                    </a:p>
                  </a:txBody>
                  <a:tcPr>
                    <a:noFill/>
                  </a:tcPr>
                </a:tc>
                <a:tc>
                  <a:txBody>
                    <a:bodyPr/>
                    <a:lstStyle/>
                    <a:p>
                      <a:pPr algn="ctr"/>
                      <a:r>
                        <a:rPr lang="en-US" b="1" dirty="0">
                          <a:ln>
                            <a:noFill/>
                          </a:ln>
                        </a:rPr>
                        <a:t>~$1.7 M</a:t>
                      </a:r>
                    </a:p>
                  </a:txBody>
                  <a:tcPr>
                    <a:noFill/>
                  </a:tcPr>
                </a:tc>
                <a:tc>
                  <a:txBody>
                    <a:bodyPr/>
                    <a:lstStyle/>
                    <a:p>
                      <a:pPr algn="ctr"/>
                      <a:r>
                        <a:rPr lang="en-US" b="1" dirty="0">
                          <a:ln>
                            <a:noFill/>
                          </a:ln>
                        </a:rPr>
                        <a:t>$4.4 M</a:t>
                      </a:r>
                    </a:p>
                  </a:txBody>
                  <a:tcPr>
                    <a:noFill/>
                  </a:tcPr>
                </a:tc>
                <a:extLst>
                  <a:ext uri="{0D108BD9-81ED-4DB2-BD59-A6C34878D82A}">
                    <a16:rowId xmlns:a16="http://schemas.microsoft.com/office/drawing/2014/main" val="3804768106"/>
                  </a:ext>
                </a:extLst>
              </a:tr>
            </a:tbl>
          </a:graphicData>
        </a:graphic>
      </p:graphicFrame>
    </p:spTree>
    <p:extLst>
      <p:ext uri="{BB962C8B-B14F-4D97-AF65-F5344CB8AC3E}">
        <p14:creationId xmlns:p14="http://schemas.microsoft.com/office/powerpoint/2010/main" val="3818054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546192-2400-3C4E-9FD4-E9E0D7EB001C}"/>
              </a:ext>
            </a:extLst>
          </p:cNvPr>
          <p:cNvPicPr>
            <a:picLocks noChangeAspect="1"/>
          </p:cNvPicPr>
          <p:nvPr/>
        </p:nvPicPr>
        <p:blipFill>
          <a:blip r:embed="rId3"/>
          <a:stretch>
            <a:fillRect/>
          </a:stretch>
        </p:blipFill>
        <p:spPr>
          <a:xfrm rot="10800000">
            <a:off x="-10274" y="-2"/>
            <a:ext cx="12202274" cy="1332885"/>
          </a:xfrm>
          <a:prstGeom prst="rect">
            <a:avLst/>
          </a:prstGeom>
        </p:spPr>
      </p:pic>
      <p:sp>
        <p:nvSpPr>
          <p:cNvPr id="2" name="Title 1">
            <a:extLst>
              <a:ext uri="{FF2B5EF4-FFF2-40B4-BE49-F238E27FC236}">
                <a16:creationId xmlns:a16="http://schemas.microsoft.com/office/drawing/2014/main" id="{33F6FCCF-9C49-5F44-A306-B971F7B16A37}"/>
              </a:ext>
            </a:extLst>
          </p:cNvPr>
          <p:cNvSpPr>
            <a:spLocks noGrp="1"/>
          </p:cNvSpPr>
          <p:nvPr>
            <p:ph type="title"/>
          </p:nvPr>
        </p:nvSpPr>
        <p:spPr>
          <a:xfrm>
            <a:off x="838200" y="7321"/>
            <a:ext cx="10515600" cy="1325563"/>
          </a:xfrm>
        </p:spPr>
        <p:txBody>
          <a:bodyPr/>
          <a:lstStyle/>
          <a:p>
            <a:pPr algn="ctr"/>
            <a:r>
              <a:rPr lang="en-US" b="1" dirty="0">
                <a:solidFill>
                  <a:schemeClr val="bg1"/>
                </a:solidFill>
                <a:latin typeface="Garamond" panose="02020404030301010803" pitchFamily="18" charset="0"/>
              </a:rPr>
              <a:t>ORED Staffing</a:t>
            </a:r>
          </a:p>
        </p:txBody>
      </p:sp>
      <p:graphicFrame>
        <p:nvGraphicFramePr>
          <p:cNvPr id="7" name="Chart 6">
            <a:extLst>
              <a:ext uri="{FF2B5EF4-FFF2-40B4-BE49-F238E27FC236}">
                <a16:creationId xmlns:a16="http://schemas.microsoft.com/office/drawing/2014/main" id="{C4F135FF-A342-4AF8-8251-51A186E10BB1}"/>
              </a:ext>
            </a:extLst>
          </p:cNvPr>
          <p:cNvGraphicFramePr>
            <a:graphicFrameLocks/>
          </p:cNvGraphicFramePr>
          <p:nvPr>
            <p:extLst>
              <p:ext uri="{D42A27DB-BD31-4B8C-83A1-F6EECF244321}">
                <p14:modId xmlns:p14="http://schemas.microsoft.com/office/powerpoint/2010/main" val="1104748526"/>
              </p:ext>
            </p:extLst>
          </p:nvPr>
        </p:nvGraphicFramePr>
        <p:xfrm>
          <a:off x="311747" y="1582943"/>
          <a:ext cx="11551702" cy="49959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4894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395C45-3451-014B-8363-6E577CCF7974}"/>
              </a:ext>
            </a:extLst>
          </p:cNvPr>
          <p:cNvPicPr>
            <a:picLocks noChangeAspect="1"/>
          </p:cNvPicPr>
          <p:nvPr/>
        </p:nvPicPr>
        <p:blipFill>
          <a:blip r:embed="rId2"/>
          <a:stretch>
            <a:fillRect/>
          </a:stretch>
        </p:blipFill>
        <p:spPr>
          <a:xfrm>
            <a:off x="6144769" y="0"/>
            <a:ext cx="6430213" cy="6965878"/>
          </a:xfrm>
          <a:prstGeom prst="rect">
            <a:avLst/>
          </a:prstGeom>
        </p:spPr>
      </p:pic>
      <p:sp>
        <p:nvSpPr>
          <p:cNvPr id="6" name="TextBox 5">
            <a:extLst>
              <a:ext uri="{FF2B5EF4-FFF2-40B4-BE49-F238E27FC236}">
                <a16:creationId xmlns:a16="http://schemas.microsoft.com/office/drawing/2014/main" id="{B75D0059-70CA-AC4C-B19A-DC1AEAD1531D}"/>
              </a:ext>
            </a:extLst>
          </p:cNvPr>
          <p:cNvSpPr txBox="1"/>
          <p:nvPr/>
        </p:nvSpPr>
        <p:spPr>
          <a:xfrm>
            <a:off x="-211303" y="1031124"/>
            <a:ext cx="867658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prstClr val="black"/>
                </a:solidFill>
                <a:effectLst/>
                <a:uLnTx/>
                <a:uFillTx/>
                <a:latin typeface="Myriad Pro" panose="020B0503030403020204" pitchFamily="34" charset="0"/>
                <a:ea typeface="+mn-ea"/>
                <a:cs typeface="+mn-cs"/>
              </a:rPr>
              <a:t> </a:t>
            </a:r>
            <a:endParaRPr lang="en-US" sz="6600" b="1" spc="300" dirty="0">
              <a:solidFill>
                <a:prstClr val="black"/>
              </a:solidFill>
              <a:latin typeface="Garamond" panose="020204040303010108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300" normalizeH="0" baseline="0" noProof="0" dirty="0">
              <a:ln>
                <a:noFill/>
              </a:ln>
              <a:solidFill>
                <a:prstClr val="black"/>
              </a:solidFill>
              <a:effectLst/>
              <a:uLnTx/>
              <a:uFillTx/>
              <a:latin typeface="Myriad Pro" panose="020B0503030403020204" pitchFamily="34" charset="0"/>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65" y="264552"/>
            <a:ext cx="7254247" cy="2026920"/>
          </a:xfrm>
          <a:prstGeom prst="rect">
            <a:avLst/>
          </a:prstGeom>
          <a:ln>
            <a:solidFill>
              <a:srgbClr val="644C00"/>
            </a:solidFill>
          </a:ln>
        </p:spPr>
      </p:pic>
      <p:sp>
        <p:nvSpPr>
          <p:cNvPr id="8" name="TextBox 7">
            <a:extLst>
              <a:ext uri="{FF2B5EF4-FFF2-40B4-BE49-F238E27FC236}">
                <a16:creationId xmlns:a16="http://schemas.microsoft.com/office/drawing/2014/main" id="{965A4941-A4F7-4D79-ABC8-B363A5700488}"/>
              </a:ext>
            </a:extLst>
          </p:cNvPr>
          <p:cNvSpPr txBox="1"/>
          <p:nvPr/>
        </p:nvSpPr>
        <p:spPr>
          <a:xfrm>
            <a:off x="1338883" y="3167504"/>
            <a:ext cx="5007012" cy="1323439"/>
          </a:xfrm>
          <a:prstGeom prst="rect">
            <a:avLst/>
          </a:prstGeom>
          <a:noFill/>
        </p:spPr>
        <p:txBody>
          <a:bodyPr wrap="none" rtlCol="0">
            <a:spAutoFit/>
          </a:bodyPr>
          <a:lstStyle/>
          <a:p>
            <a:pPr algn="ctr"/>
            <a:r>
              <a:rPr lang="en-US" sz="4000" b="1" dirty="0">
                <a:solidFill>
                  <a:srgbClr val="644C00"/>
                </a:solidFill>
              </a:rPr>
              <a:t>Electronic Research</a:t>
            </a:r>
          </a:p>
          <a:p>
            <a:pPr algn="ctr"/>
            <a:r>
              <a:rPr lang="en-US" sz="4000" b="1" dirty="0">
                <a:solidFill>
                  <a:srgbClr val="644C00"/>
                </a:solidFill>
              </a:rPr>
              <a:t>Administration System</a:t>
            </a:r>
          </a:p>
        </p:txBody>
      </p:sp>
    </p:spTree>
    <p:extLst>
      <p:ext uri="{BB962C8B-B14F-4D97-AF65-F5344CB8AC3E}">
        <p14:creationId xmlns:p14="http://schemas.microsoft.com/office/powerpoint/2010/main" val="3938154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LSHAPE_TB_00000000000000000000000000000000_LeftEndCaps" hidden="1">
            <a:extLst>
              <a:ext uri="{FF2B5EF4-FFF2-40B4-BE49-F238E27FC236}">
                <a16:creationId xmlns:a16="http://schemas.microsoft.com/office/drawing/2014/main" id="{C86C7417-BFBA-49CE-BFAB-F0ACDDF7B3A0}"/>
              </a:ext>
            </a:extLst>
          </p:cNvPr>
          <p:cNvSpPr txBox="1"/>
          <p:nvPr>
            <p:custDataLst>
              <p:tags r:id="rId2"/>
            </p:custDataLst>
          </p:nvPr>
        </p:nvSpPr>
        <p:spPr>
          <a:xfrm>
            <a:off x="-219434" y="18305"/>
            <a:ext cx="469900" cy="279400"/>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7D31"/>
                </a:solidFill>
                <a:effectLst/>
                <a:uLnTx/>
                <a:uFillTx/>
                <a:latin typeface="Calibri" panose="020F0502020204030204" pitchFamily="34" charset="0"/>
                <a:ea typeface="+mn-ea"/>
                <a:cs typeface="+mn-cs"/>
              </a:rPr>
              <a:t>2021</a:t>
            </a:r>
          </a:p>
        </p:txBody>
      </p:sp>
      <p:cxnSp>
        <p:nvCxnSpPr>
          <p:cNvPr id="95" name="OTLSHAPE_T_5a93723dc60b4d4d9a00eaf8539eb87b_RightVerticalConnector1" hidden="1">
            <a:extLst>
              <a:ext uri="{FF2B5EF4-FFF2-40B4-BE49-F238E27FC236}">
                <a16:creationId xmlns:a16="http://schemas.microsoft.com/office/drawing/2014/main" id="{715C82AA-072E-4A3A-A67B-4AB94271E5C4}"/>
              </a:ext>
            </a:extLst>
          </p:cNvPr>
          <p:cNvCxnSpPr/>
          <p:nvPr>
            <p:custDataLst>
              <p:tags r:id="rId3"/>
            </p:custDataLst>
          </p:nvPr>
        </p:nvCxnSpPr>
        <p:spPr>
          <a:xfrm>
            <a:off x="5470931" y="4826000"/>
            <a:ext cx="0" cy="203200"/>
          </a:xfrm>
          <a:prstGeom prst="line">
            <a:avLst/>
          </a:prstGeom>
          <a:ln w="63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OTLSHAPE_T_de240a82e76344b58e8a9149f9fb116d_ShapePercentage" hidden="1">
            <a:extLst>
              <a:ext uri="{FF2B5EF4-FFF2-40B4-BE49-F238E27FC236}">
                <a16:creationId xmlns:a16="http://schemas.microsoft.com/office/drawing/2014/main" id="{CCEBF728-1091-44E7-B946-B697C0318823}"/>
              </a:ext>
            </a:extLst>
          </p:cNvPr>
          <p:cNvSpPr/>
          <p:nvPr>
            <p:custDataLst>
              <p:tags r:id="rId4"/>
            </p:custDataLst>
          </p:nvPr>
        </p:nvSpPr>
        <p:spPr>
          <a:xfrm>
            <a:off x="2071578" y="2677753"/>
            <a:ext cx="0" cy="0"/>
          </a:xfrm>
          <a:prstGeom prst="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OTLSHAPE_T_7a4068cd41724d2ab80d148f88fca7c1_ShapePercentage" hidden="1">
            <a:extLst>
              <a:ext uri="{FF2B5EF4-FFF2-40B4-BE49-F238E27FC236}">
                <a16:creationId xmlns:a16="http://schemas.microsoft.com/office/drawing/2014/main" id="{83F77A34-4A12-4C98-A61C-23E9C1CD1364}"/>
              </a:ext>
            </a:extLst>
          </p:cNvPr>
          <p:cNvSpPr/>
          <p:nvPr>
            <p:custDataLst>
              <p:tags r:id="rId5"/>
            </p:custDataLst>
          </p:nvPr>
        </p:nvSpPr>
        <p:spPr>
          <a:xfrm>
            <a:off x="6059794" y="3285321"/>
            <a:ext cx="0" cy="0"/>
          </a:xfrm>
          <a:prstGeom prst="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OTLSHAPE_T_89596efc438e416ea85629c0d9f38fce_ShapePercentage" hidden="1">
            <a:extLst>
              <a:ext uri="{FF2B5EF4-FFF2-40B4-BE49-F238E27FC236}">
                <a16:creationId xmlns:a16="http://schemas.microsoft.com/office/drawing/2014/main" id="{2F91D411-E2D2-41DF-BF4D-361092087DC6}"/>
              </a:ext>
            </a:extLst>
          </p:cNvPr>
          <p:cNvSpPr/>
          <p:nvPr>
            <p:custDataLst>
              <p:tags r:id="rId6"/>
            </p:custDataLst>
          </p:nvPr>
        </p:nvSpPr>
        <p:spPr>
          <a:xfrm>
            <a:off x="2378364" y="3892889"/>
            <a:ext cx="0" cy="0"/>
          </a:xfrm>
          <a:prstGeom prst="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OTLSHAPE_T_5a93723dc60b4d4d9a00eaf8539eb87b_ShapePercentage" hidden="1">
            <a:extLst>
              <a:ext uri="{FF2B5EF4-FFF2-40B4-BE49-F238E27FC236}">
                <a16:creationId xmlns:a16="http://schemas.microsoft.com/office/drawing/2014/main" id="{DE55822E-CBE1-49D6-B836-F8696990E24B}"/>
              </a:ext>
            </a:extLst>
          </p:cNvPr>
          <p:cNvSpPr/>
          <p:nvPr>
            <p:custDataLst>
              <p:tags r:id="rId7"/>
            </p:custDataLst>
          </p:nvPr>
        </p:nvSpPr>
        <p:spPr>
          <a:xfrm>
            <a:off x="3605507" y="4500457"/>
            <a:ext cx="0" cy="0"/>
          </a:xfrm>
          <a:prstGeom prst="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TLSHAPE_T_de240a82e76344b58e8a9149f9fb116d_TextPercentage" hidden="1">
            <a:extLst>
              <a:ext uri="{FF2B5EF4-FFF2-40B4-BE49-F238E27FC236}">
                <a16:creationId xmlns:a16="http://schemas.microsoft.com/office/drawing/2014/main" id="{CD3FE3DA-E80F-43EE-8CCB-3C4C0ED8F8F7}"/>
              </a:ext>
            </a:extLst>
          </p:cNvPr>
          <p:cNvSpPr txBox="1"/>
          <p:nvPr>
            <p:custDataLst>
              <p:tags r:id="rId8"/>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0504D"/>
              </a:solidFill>
              <a:effectLst/>
              <a:uLnTx/>
              <a:uFillTx/>
              <a:latin typeface="Calibri" panose="020F0502020204030204" pitchFamily="34" charset="0"/>
              <a:ea typeface="+mn-ea"/>
              <a:cs typeface="+mn-cs"/>
            </a:endParaRPr>
          </a:p>
        </p:txBody>
      </p:sp>
      <p:sp>
        <p:nvSpPr>
          <p:cNvPr id="26" name="OTLSHAPE_T_de240a82e76344b58e8a9149f9fb116d_StartDate" hidden="1">
            <a:extLst>
              <a:ext uri="{FF2B5EF4-FFF2-40B4-BE49-F238E27FC236}">
                <a16:creationId xmlns:a16="http://schemas.microsoft.com/office/drawing/2014/main" id="{53141300-C7A2-4520-AF93-4DCE47CDBBFF}"/>
              </a:ext>
            </a:extLst>
          </p:cNvPr>
          <p:cNvSpPr txBox="1"/>
          <p:nvPr>
            <p:custDataLst>
              <p:tags r:id="rId9"/>
            </p:custDataLst>
          </p:nvPr>
        </p:nvSpPr>
        <p:spPr>
          <a:xfrm>
            <a:off x="1765316" y="4124367"/>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6" normalizeH="0" baseline="0" noProof="0">
              <a:ln>
                <a:noFill/>
              </a:ln>
              <a:solidFill>
                <a:prstClr val="white"/>
              </a:solidFill>
              <a:effectLst/>
              <a:uLnTx/>
              <a:uFillTx/>
              <a:latin typeface="Calibri" panose="020F0502020204030204" pitchFamily="34" charset="0"/>
              <a:ea typeface="+mn-ea"/>
              <a:cs typeface="+mn-cs"/>
            </a:endParaRPr>
          </a:p>
        </p:txBody>
      </p:sp>
      <p:sp>
        <p:nvSpPr>
          <p:cNvPr id="27" name="OTLSHAPE_T_de240a82e76344b58e8a9149f9fb116d_EndDate" hidden="1">
            <a:extLst>
              <a:ext uri="{FF2B5EF4-FFF2-40B4-BE49-F238E27FC236}">
                <a16:creationId xmlns:a16="http://schemas.microsoft.com/office/drawing/2014/main" id="{1128703E-2339-4CFA-8187-2ECDC03FAB8D}"/>
              </a:ext>
            </a:extLst>
          </p:cNvPr>
          <p:cNvSpPr txBox="1"/>
          <p:nvPr>
            <p:custDataLst>
              <p:tags r:id="rId10"/>
            </p:custDataLst>
          </p:nvPr>
        </p:nvSpPr>
        <p:spPr>
          <a:xfrm>
            <a:off x="10045246" y="4124367"/>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6" normalizeH="0" baseline="0" noProof="0">
              <a:ln>
                <a:noFill/>
              </a:ln>
              <a:solidFill>
                <a:prstClr val="white"/>
              </a:solidFill>
              <a:effectLst/>
              <a:uLnTx/>
              <a:uFillTx/>
              <a:latin typeface="Calibri" panose="020F0502020204030204" pitchFamily="34" charset="0"/>
              <a:ea typeface="+mn-ea"/>
              <a:cs typeface="+mn-cs"/>
            </a:endParaRPr>
          </a:p>
        </p:txBody>
      </p:sp>
      <p:sp>
        <p:nvSpPr>
          <p:cNvPr id="41" name="OTLSHAPE_T_7a4068cd41724d2ab80d148f88fca7c1_TextPercentage" hidden="1">
            <a:extLst>
              <a:ext uri="{FF2B5EF4-FFF2-40B4-BE49-F238E27FC236}">
                <a16:creationId xmlns:a16="http://schemas.microsoft.com/office/drawing/2014/main" id="{7690D64D-1BDD-4C66-A542-BD8492D20EBC}"/>
              </a:ext>
            </a:extLst>
          </p:cNvPr>
          <p:cNvSpPr txBox="1"/>
          <p:nvPr>
            <p:custDataLst>
              <p:tags r:id="rId11"/>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0504D"/>
              </a:solidFill>
              <a:effectLst/>
              <a:uLnTx/>
              <a:uFillTx/>
              <a:latin typeface="Calibri" panose="020F0502020204030204" pitchFamily="34" charset="0"/>
              <a:ea typeface="+mn-ea"/>
              <a:cs typeface="+mn-cs"/>
            </a:endParaRPr>
          </a:p>
        </p:txBody>
      </p:sp>
      <p:sp>
        <p:nvSpPr>
          <p:cNvPr id="42" name="OTLSHAPE_T_7a4068cd41724d2ab80d148f88fca7c1_StartDate" hidden="1">
            <a:extLst>
              <a:ext uri="{FF2B5EF4-FFF2-40B4-BE49-F238E27FC236}">
                <a16:creationId xmlns:a16="http://schemas.microsoft.com/office/drawing/2014/main" id="{C7AA9420-0EA1-4C75-851F-4C7A3C426205}"/>
              </a:ext>
            </a:extLst>
          </p:cNvPr>
          <p:cNvSpPr txBox="1"/>
          <p:nvPr>
            <p:custDataLst>
              <p:tags r:id="rId12"/>
            </p:custDataLst>
          </p:nvPr>
        </p:nvSpPr>
        <p:spPr>
          <a:xfrm>
            <a:off x="1765316" y="4967817"/>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6" normalizeH="0" baseline="0" noProof="0">
              <a:ln>
                <a:noFill/>
              </a:ln>
              <a:solidFill>
                <a:prstClr val="white"/>
              </a:solidFill>
              <a:effectLst/>
              <a:uLnTx/>
              <a:uFillTx/>
              <a:latin typeface="Calibri" panose="020F0502020204030204" pitchFamily="34" charset="0"/>
              <a:ea typeface="+mn-ea"/>
              <a:cs typeface="+mn-cs"/>
            </a:endParaRPr>
          </a:p>
        </p:txBody>
      </p:sp>
      <p:sp>
        <p:nvSpPr>
          <p:cNvPr id="43" name="OTLSHAPE_T_7a4068cd41724d2ab80d148f88fca7c1_EndDate" hidden="1">
            <a:extLst>
              <a:ext uri="{FF2B5EF4-FFF2-40B4-BE49-F238E27FC236}">
                <a16:creationId xmlns:a16="http://schemas.microsoft.com/office/drawing/2014/main" id="{A36C9EAC-A44C-43E2-98D6-D70075772762}"/>
              </a:ext>
            </a:extLst>
          </p:cNvPr>
          <p:cNvSpPr txBox="1"/>
          <p:nvPr>
            <p:custDataLst>
              <p:tags r:id="rId13"/>
            </p:custDataLst>
          </p:nvPr>
        </p:nvSpPr>
        <p:spPr>
          <a:xfrm>
            <a:off x="6996158" y="4967817"/>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8" normalizeH="0" baseline="0" noProof="0">
              <a:ln>
                <a:noFill/>
              </a:ln>
              <a:solidFill>
                <a:prstClr val="white"/>
              </a:solidFill>
              <a:effectLst/>
              <a:uLnTx/>
              <a:uFillTx/>
              <a:latin typeface="Calibri" panose="020F0502020204030204" pitchFamily="34" charset="0"/>
              <a:ea typeface="+mn-ea"/>
              <a:cs typeface="+mn-cs"/>
            </a:endParaRPr>
          </a:p>
        </p:txBody>
      </p:sp>
      <p:sp>
        <p:nvSpPr>
          <p:cNvPr id="49" name="OTLSHAPE_T_89596efc438e416ea85629c0d9f38fce_TextPercentage" hidden="1">
            <a:extLst>
              <a:ext uri="{FF2B5EF4-FFF2-40B4-BE49-F238E27FC236}">
                <a16:creationId xmlns:a16="http://schemas.microsoft.com/office/drawing/2014/main" id="{E77F9FEE-F52B-4690-BD86-E54A1FD8F066}"/>
              </a:ext>
            </a:extLst>
          </p:cNvPr>
          <p:cNvSpPr txBox="1"/>
          <p:nvPr>
            <p:custDataLst>
              <p:tags r:id="rId14"/>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0504D"/>
              </a:solidFill>
              <a:effectLst/>
              <a:uLnTx/>
              <a:uFillTx/>
              <a:latin typeface="Calibri" panose="020F0502020204030204" pitchFamily="34" charset="0"/>
              <a:ea typeface="+mn-ea"/>
              <a:cs typeface="+mn-cs"/>
            </a:endParaRPr>
          </a:p>
        </p:txBody>
      </p:sp>
      <p:sp>
        <p:nvSpPr>
          <p:cNvPr id="50" name="OTLSHAPE_T_89596efc438e416ea85629c0d9f38fce_StartDate" hidden="1">
            <a:extLst>
              <a:ext uri="{FF2B5EF4-FFF2-40B4-BE49-F238E27FC236}">
                <a16:creationId xmlns:a16="http://schemas.microsoft.com/office/drawing/2014/main" id="{F3A113CB-5C6B-4268-A750-EC316236A117}"/>
              </a:ext>
            </a:extLst>
          </p:cNvPr>
          <p:cNvSpPr txBox="1"/>
          <p:nvPr>
            <p:custDataLst>
              <p:tags r:id="rId15"/>
            </p:custDataLst>
          </p:nvPr>
        </p:nvSpPr>
        <p:spPr>
          <a:xfrm>
            <a:off x="6637802" y="5389541"/>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8" normalizeH="0" baseline="0" noProof="0">
              <a:ln>
                <a:noFill/>
              </a:ln>
              <a:solidFill>
                <a:prstClr val="white"/>
              </a:solidFill>
              <a:effectLst/>
              <a:uLnTx/>
              <a:uFillTx/>
              <a:latin typeface="Calibri" panose="020F0502020204030204" pitchFamily="34" charset="0"/>
              <a:ea typeface="+mn-ea"/>
              <a:cs typeface="+mn-cs"/>
            </a:endParaRPr>
          </a:p>
        </p:txBody>
      </p:sp>
      <p:sp>
        <p:nvSpPr>
          <p:cNvPr id="51" name="OTLSHAPE_T_89596efc438e416ea85629c0d9f38fce_EndDate" hidden="1">
            <a:extLst>
              <a:ext uri="{FF2B5EF4-FFF2-40B4-BE49-F238E27FC236}">
                <a16:creationId xmlns:a16="http://schemas.microsoft.com/office/drawing/2014/main" id="{FC7D8FA3-264C-4C1C-97D8-2D7542F16A51}"/>
              </a:ext>
            </a:extLst>
          </p:cNvPr>
          <p:cNvSpPr txBox="1"/>
          <p:nvPr>
            <p:custDataLst>
              <p:tags r:id="rId16"/>
            </p:custDataLst>
          </p:nvPr>
        </p:nvSpPr>
        <p:spPr>
          <a:xfrm>
            <a:off x="11264881" y="5389541"/>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8" normalizeH="0" baseline="0" noProof="0">
              <a:ln>
                <a:noFill/>
              </a:ln>
              <a:solidFill>
                <a:prstClr val="white"/>
              </a:solidFill>
              <a:effectLst/>
              <a:uLnTx/>
              <a:uFillTx/>
              <a:latin typeface="Calibri" panose="020F0502020204030204" pitchFamily="34" charset="0"/>
              <a:ea typeface="+mn-ea"/>
              <a:cs typeface="+mn-cs"/>
            </a:endParaRPr>
          </a:p>
        </p:txBody>
      </p:sp>
      <p:sp>
        <p:nvSpPr>
          <p:cNvPr id="57" name="OTLSHAPE_T_5a93723dc60b4d4d9a00eaf8539eb87b_TextPercentage" hidden="1">
            <a:extLst>
              <a:ext uri="{FF2B5EF4-FFF2-40B4-BE49-F238E27FC236}">
                <a16:creationId xmlns:a16="http://schemas.microsoft.com/office/drawing/2014/main" id="{00A3170A-EFE3-49A6-87CC-6D771710F23B}"/>
              </a:ext>
            </a:extLst>
          </p:cNvPr>
          <p:cNvSpPr txBox="1"/>
          <p:nvPr>
            <p:custDataLst>
              <p:tags r:id="rId1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0504D"/>
              </a:solidFill>
              <a:effectLst/>
              <a:uLnTx/>
              <a:uFillTx/>
              <a:latin typeface="Calibri" panose="020F0502020204030204" pitchFamily="34" charset="0"/>
              <a:ea typeface="+mn-ea"/>
              <a:cs typeface="+mn-cs"/>
            </a:endParaRPr>
          </a:p>
        </p:txBody>
      </p:sp>
      <p:sp>
        <p:nvSpPr>
          <p:cNvPr id="58" name="OTLSHAPE_T_5a93723dc60b4d4d9a00eaf8539eb87b_StartDate" hidden="1">
            <a:extLst>
              <a:ext uri="{FF2B5EF4-FFF2-40B4-BE49-F238E27FC236}">
                <a16:creationId xmlns:a16="http://schemas.microsoft.com/office/drawing/2014/main" id="{FBF2F9CC-381A-436B-A64F-CEBF3714426D}"/>
              </a:ext>
            </a:extLst>
          </p:cNvPr>
          <p:cNvSpPr txBox="1"/>
          <p:nvPr>
            <p:custDataLst>
              <p:tags r:id="rId18"/>
            </p:custDataLst>
          </p:nvPr>
        </p:nvSpPr>
        <p:spPr>
          <a:xfrm>
            <a:off x="8533548" y="5811266"/>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6" normalizeH="0" baseline="0" noProof="0">
              <a:ln>
                <a:noFill/>
              </a:ln>
              <a:solidFill>
                <a:prstClr val="white"/>
              </a:solidFill>
              <a:effectLst/>
              <a:uLnTx/>
              <a:uFillTx/>
              <a:latin typeface="Calibri" panose="020F0502020204030204" pitchFamily="34" charset="0"/>
              <a:ea typeface="+mn-ea"/>
              <a:cs typeface="+mn-cs"/>
            </a:endParaRPr>
          </a:p>
        </p:txBody>
      </p:sp>
      <p:sp>
        <p:nvSpPr>
          <p:cNvPr id="59" name="OTLSHAPE_T_5a93723dc60b4d4d9a00eaf8539eb87b_EndDate" hidden="1">
            <a:extLst>
              <a:ext uri="{FF2B5EF4-FFF2-40B4-BE49-F238E27FC236}">
                <a16:creationId xmlns:a16="http://schemas.microsoft.com/office/drawing/2014/main" id="{B20A3F21-6088-4736-AF91-652E8E8284AD}"/>
              </a:ext>
            </a:extLst>
          </p:cNvPr>
          <p:cNvSpPr txBox="1"/>
          <p:nvPr>
            <p:custDataLst>
              <p:tags r:id="rId19"/>
            </p:custDataLst>
          </p:nvPr>
        </p:nvSpPr>
        <p:spPr>
          <a:xfrm>
            <a:off x="11264881" y="5811266"/>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8" normalizeH="0" baseline="0" noProof="0">
              <a:ln>
                <a:noFill/>
              </a:ln>
              <a:solidFill>
                <a:prstClr val="white"/>
              </a:solidFill>
              <a:effectLst/>
              <a:uLnTx/>
              <a:uFillTx/>
              <a:latin typeface="Calibri" panose="020F0502020204030204" pitchFamily="34" charset="0"/>
              <a:ea typeface="+mn-ea"/>
              <a:cs typeface="+mn-cs"/>
            </a:endParaRPr>
          </a:p>
        </p:txBody>
      </p:sp>
      <p:pic>
        <p:nvPicPr>
          <p:cNvPr id="63" name="Picture 62">
            <a:extLst>
              <a:ext uri="{FF2B5EF4-FFF2-40B4-BE49-F238E27FC236}">
                <a16:creationId xmlns:a16="http://schemas.microsoft.com/office/drawing/2014/main" id="{BEAC8FD7-79B4-4336-8CE0-C50FC132C59C}"/>
              </a:ext>
            </a:extLst>
          </p:cNvPr>
          <p:cNvPicPr>
            <a:picLocks noChangeAspect="1"/>
          </p:cNvPicPr>
          <p:nvPr/>
        </p:nvPicPr>
        <p:blipFill>
          <a:blip r:embed="rId22"/>
          <a:stretch>
            <a:fillRect/>
          </a:stretch>
        </p:blipFill>
        <p:spPr>
          <a:xfrm rot="10800000">
            <a:off x="-10274" y="-2"/>
            <a:ext cx="12202274" cy="1332885"/>
          </a:xfrm>
          <a:prstGeom prst="rect">
            <a:avLst/>
          </a:prstGeom>
        </p:spPr>
      </p:pic>
      <p:sp>
        <p:nvSpPr>
          <p:cNvPr id="64" name="TextBox 63">
            <a:extLst>
              <a:ext uri="{FF2B5EF4-FFF2-40B4-BE49-F238E27FC236}">
                <a16:creationId xmlns:a16="http://schemas.microsoft.com/office/drawing/2014/main" id="{15843C68-CF49-4A8C-84BD-F265ECC95B34}"/>
              </a:ext>
            </a:extLst>
          </p:cNvPr>
          <p:cNvSpPr txBox="1"/>
          <p:nvPr/>
        </p:nvSpPr>
        <p:spPr>
          <a:xfrm>
            <a:off x="415635" y="227459"/>
            <a:ext cx="11305309" cy="769441"/>
          </a:xfrm>
          <a:prstGeom prst="rect">
            <a:avLst/>
          </a:prstGeom>
          <a:noFill/>
        </p:spPr>
        <p:txBody>
          <a:bodyPr wrap="square">
            <a:spAutoFit/>
          </a:bodyPr>
          <a:lstStyle/>
          <a:p>
            <a:pPr algn="ctr"/>
            <a:r>
              <a:rPr kumimoji="0" lang="en-US" sz="4400" b="1" i="0" u="none" strike="noStrike" kern="1200" cap="none" spc="0" normalizeH="0" baseline="0" noProof="0" dirty="0">
                <a:ln>
                  <a:noFill/>
                </a:ln>
                <a:solidFill>
                  <a:prstClr val="white"/>
                </a:solidFill>
                <a:effectLst/>
                <a:uLnTx/>
                <a:uFillTx/>
                <a:latin typeface="Garamond" panose="02020404030301010803" pitchFamily="18" charset="0"/>
                <a:ea typeface="+mj-ea"/>
                <a:cs typeface="+mj-cs"/>
              </a:rPr>
              <a:t>eRA System Implementation </a:t>
            </a:r>
            <a:r>
              <a:rPr lang="en-US" sz="4400" b="1" dirty="0">
                <a:solidFill>
                  <a:prstClr val="white"/>
                </a:solidFill>
                <a:latin typeface="Garamond" panose="02020404030301010803" pitchFamily="18" charset="0"/>
                <a:ea typeface="+mj-ea"/>
                <a:cs typeface="+mj-cs"/>
              </a:rPr>
              <a:t>Timeline</a:t>
            </a:r>
            <a:endParaRPr lang="en-US" dirty="0"/>
          </a:p>
        </p:txBody>
      </p:sp>
      <p:pic>
        <p:nvPicPr>
          <p:cNvPr id="17" name="Picture 16">
            <a:extLst>
              <a:ext uri="{FF2B5EF4-FFF2-40B4-BE49-F238E27FC236}">
                <a16:creationId xmlns:a16="http://schemas.microsoft.com/office/drawing/2014/main" id="{E1C2B2A5-B555-43F0-B129-3799A6239504}"/>
              </a:ext>
            </a:extLst>
          </p:cNvPr>
          <p:cNvPicPr>
            <a:picLocks noChangeAspect="1"/>
          </p:cNvPicPr>
          <p:nvPr/>
        </p:nvPicPr>
        <p:blipFill>
          <a:blip r:embed="rId23"/>
          <a:stretch>
            <a:fillRect/>
          </a:stretch>
        </p:blipFill>
        <p:spPr>
          <a:xfrm>
            <a:off x="251741" y="1451426"/>
            <a:ext cx="1220800" cy="945355"/>
          </a:xfrm>
          <a:prstGeom prst="rect">
            <a:avLst/>
          </a:prstGeom>
        </p:spPr>
      </p:pic>
      <p:pic>
        <p:nvPicPr>
          <p:cNvPr id="21" name="Picture 20">
            <a:extLst>
              <a:ext uri="{FF2B5EF4-FFF2-40B4-BE49-F238E27FC236}">
                <a16:creationId xmlns:a16="http://schemas.microsoft.com/office/drawing/2014/main" id="{312B704C-B7DA-486E-B85A-736B04A482C0}"/>
              </a:ext>
            </a:extLst>
          </p:cNvPr>
          <p:cNvPicPr>
            <a:picLocks noChangeAspect="1"/>
          </p:cNvPicPr>
          <p:nvPr/>
        </p:nvPicPr>
        <p:blipFill>
          <a:blip r:embed="rId24"/>
          <a:stretch>
            <a:fillRect/>
          </a:stretch>
        </p:blipFill>
        <p:spPr>
          <a:xfrm>
            <a:off x="9852282" y="1451426"/>
            <a:ext cx="2123015" cy="638631"/>
          </a:xfrm>
          <a:prstGeom prst="rect">
            <a:avLst/>
          </a:prstGeom>
        </p:spPr>
      </p:pic>
      <p:pic>
        <p:nvPicPr>
          <p:cNvPr id="4" name="Picture 3">
            <a:extLst>
              <a:ext uri="{FF2B5EF4-FFF2-40B4-BE49-F238E27FC236}">
                <a16:creationId xmlns:a16="http://schemas.microsoft.com/office/drawing/2014/main" id="{7CF5F73E-010B-40C8-A2D4-DA12D1AB3388}"/>
              </a:ext>
            </a:extLst>
          </p:cNvPr>
          <p:cNvPicPr>
            <a:picLocks noChangeAspect="1"/>
          </p:cNvPicPr>
          <p:nvPr/>
        </p:nvPicPr>
        <p:blipFill>
          <a:blip r:embed="rId25"/>
          <a:stretch>
            <a:fillRect/>
          </a:stretch>
        </p:blipFill>
        <p:spPr>
          <a:xfrm>
            <a:off x="109236" y="2301445"/>
            <a:ext cx="12075862" cy="4075604"/>
          </a:xfrm>
          <a:prstGeom prst="rect">
            <a:avLst/>
          </a:prstGeom>
        </p:spPr>
      </p:pic>
    </p:spTree>
    <p:custDataLst>
      <p:tags r:id="rId1"/>
    </p:custDataLst>
    <p:extLst>
      <p:ext uri="{BB962C8B-B14F-4D97-AF65-F5344CB8AC3E}">
        <p14:creationId xmlns:p14="http://schemas.microsoft.com/office/powerpoint/2010/main" val="34844978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X3N3aW1sYW5lc1YyIjpbXSwiQ3VsdHVyZUluZm9OYW1lIjoiZW4tVVMiLCJTdHlsZU5hbWUiOm51bGwsIlZlcnNpb24iOnsiJGlkIjoiMiIsIlZlcnNpb24iOiIzLjQuMiIsIk9yaWdpbmFsQXNzZW1ibHlWZXJzaW9uIjoiNi4wMC4wNS4wMCIsIkVkaXRpb24iOm51bGwsIkxhc3RTYXZlZEVkaXRpb24iOjEsIklzUGx1c0VkaXRpb24iOmZhbHNlLCJJc1Byb0VkaXRpb24iOmZhbHNlfSwiRWZmZWN0IjowLCJTdHlsZSI6eyIkaWQiOiIzIiwiVGltZWJhbmRTdHlsZSI6eyIkaWQiOiI0IiwiU2NhbGVNYXJraW5nIjowLCJTaGFwZSI6MCwiU2hhcGVTdHlsZSI6eyIkaWQiOiI1IiwiTWFyZ2luIjp7IiRpZCI6IjYiLCJUb3AiOjAuMCwiTGVmdCI6MTAuMCwiUmlnaHQiOjEwLjAsIkJvdHRvbSI6MC4wfSwiUGFkZGluZyI6eyIkaWQiOiI3IiwiVG9wIjozLjAsIkxlZnQiOjAuMCwiUmlnaHQiOjAuMCwiQm90dG9tIjozLjB9LCJCYWNrZ3JvdW5kIjp7IiRpZCI6IjgiLCJDb2xvciI6eyIkaWQiOiI5IiwiQSI6MjU1LCJSIjo2OCwiRyI6ODQsIkIiOjEwNn19LCJJc1Zpc2libGUiOnRydWUsIldpZHRoIjow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TWlkZGxlVGllclNoYXBlU3R5bGUiOnsiJGlkIjoiMTMiLCJNYXJnaW4iOnsiJGlkIjoiMTQiLCJUb3AiOjAuMCwiTGVmdCI6MTAuMCwiUmlnaHQiOjEwLjAsIkJvdHRvbSI6MC4wfSwiUGFkZGluZyI6eyIkaWQiOiIxNSIsIlRvcCI6My4wLCJMZWZ0IjowLjAsIlJpZ2h0IjowLjAsIkJvdHRvbSI6My4wfSwiQmFja2dyb3VuZCI6eyIkaWQiOiIxNiIsIkNvbG9yIjp7IiRpZCI6IjE3IiwiQSI6MjU1LCJSIjo2OCwiRyI6ODQsIkIiOjEwNn19LCJJc1Zpc2libGUiOnRydWUsIldpZHRoIjowLjAsIkhlaWdodCI6MzAuMCwiQm9yZGVyU3R5bGUiOnsiJGlkIjoiMTgiLCJMaW5lQ29sb3IiOnsiJGlkIjoiMTkiLCIkdHlwZSI6Ik5MUkUuQ29tbW9uLkRvbS5Tb2xpZENvbG9yQnJ1c2gsIE5MUkUuQ29tbW9uIiwiQ29sb3IiOnsiJGlkIjoiMjAiLCJBIjoyNTUsIlIiOjI1NSwiRyI6MCwiQiI6MH19LCJMaW5lV2VpZ2h0IjowLjAsIkxpbmVUeXBlIjowLCJQYXJlbnRTdHlsZSI6bnVsbH0sIlBhcmVudFN0eWxlIjpudWxsfSwiQm90dG9tVGllclNoYXBlU3R5bGUiOnsiJGlkIjoiMjEiLCJNYXJnaW4iOnsiJGlkIjoiMjIiLCJUb3AiOjAuMCwiTGVmdCI6MTAuMCwiUmlnaHQiOjEwLjAsIkJvdHRvbSI6MC4wfSwiUGFkZGluZyI6eyIkaWQiOiIyMyIsIlRvcCI6My4wLCJMZWZ0IjowLjAsIlJpZ2h0IjowLjAsIkJvdHRvbSI6My4wfSwiQmFja2dyb3VuZCI6eyIkaWQiOiIyNCIsIkNvbG9yIjp7IiRpZCI6IjI1IiwiQSI6MjU1LCJSIjo2OCwiRyI6ODQsIkIiOjEwNn19LCJJc1Zpc2libGUiOnRydWUsIldpZHRoIjowLjAsIkhlaWdodCI6MzAuMCwiQm9yZGVyU3R5bGUiOnsiJGlkIjoiMjYiLCJMaW5lQ29sb3IiOnsiJGlkIjoiMjciLCIkdHlwZSI6Ik5MUkUuQ29tbW9uLkRvbS5Tb2xpZENvbG9yQnJ1c2gsIE5MUkUuQ29tbW9uIiwiQ29sb3IiOnsiJGlkIjoiMjgiLCJBIjoyNTUsIlIiOjI1NSwiRyI6MCwiQiI6MH19LCJMaW5lV2VpZ2h0IjowLjAsIkxpbmVUeXBlIjowLCJQYXJlbnRTdHlsZSI6bnVsbH0sIlBhcmVudFN0eWxlIjpudWxsfSwiUmlnaHRFbmRDYXBzU3R5bGUiOnsiJGlkIjoiMjkiLCJGb250U2V0dGluZ3MiOnsiJGlkIjoiMzAiLCJGb250U2l6ZSI6MTQsIkZvbnROYW1lIjoiQ2FsaWJyaSIsIklzQm9sZCI6dHJ1ZSwiSXNJdGFsaWMiOmZhbHNlLCJJc1VuZGVybGluZWQiOmZhbHNlLCJQYXJlbnRTdHlsZSI6bnVsbH0sIkF1dG9TaXplIjowLCJGb3JlZ3JvdW5kIjp7IiRpZCI6IjMxIiwiQ29sb3IiOnsiJGlkIjoiMzI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MzIiwiVG9wIjowLjAsIkxlZnQiOjAuMCwiUmlnaHQiOjIwLjAsIkJvdHRvbSI6MC4wfSwiUGFkZGluZyI6eyIkaWQiOiIzNCIsIlRvcCI6MC4wLCJMZWZ0IjowLjAsIlJpZ2h0IjowLjAsIkJvdHRvbSI6MC4wfSwiQmFja2dyb3VuZCI6eyIkaWQiOiIzNSIsIkNvbG9yIjp7IiRpZCI6IjM2IiwiQSI6ODksIlIiOjAsIkciOjAsIkIiOjB9fSwiSXNWaXNpYmxlIjp0cnVlLCJXaWR0aCI6MC4wLCJIZWlnaHQiOjAuMCwiQm9yZGVyU3R5bGUiOm51bGwsIlBhcmVudFN0eWxlIjpudWxsfSwiTGVmdEVuZENhcHNTdHlsZSI6eyIkaWQiOiIzNyIsIkZvbnRTZXR0aW5ncyI6eyIkaWQiOiIzOCIsIkZvbnRTaXplIjoxOCwiRm9udE5hbWUiOiJDYWxpYnJpIiwiSXNCb2xkIjp0cnVlLCJJc0l0YWxpYyI6ZmFsc2UsIklzVW5kZXJsaW5lZCI6ZmFsc2UsIlBhcmVudFN0eWxlIjpudWxsfSwiQXV0b1NpemUiOjAsIkZvcmVncm91bmQiOnsiJGlkIjoiMzkiLCJDb2xvciI6eyIkaWQiOiI0M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NDEiLCJUb3AiOjAuMCwiTGVmdCI6MjAuMCwiUmlnaHQiOjAuMCwiQm90dG9tIjowLjB9LCJQYWRkaW5nIjp7IiRpZCI6IjQyIiwiVG9wIjowLjAsIkxlZnQiOjAuMCwiUmlnaHQiOjAuMCwiQm90dG9tIjowLjB9LCJCYWNrZ3JvdW5kIjp7IiRpZCI6IjQzIiwiQ29sb3IiOnsiJHJlZiI6IjM2In19LCJJc1Zpc2libGUiOmZhbHNlLCJXaWR0aCI6MC4wLCJIZWlnaHQiOjAuMCwiQm9yZGVyU3R5bGUiOm51bGwsIlBhcmVudFN0eWxlIjpudWxsfSwiVG9kYXlUZXh0U3R5bGUiOnsiJGlkIjoiNDQiLCJGb250U2V0dGluZ3MiOnsiJGlkIjoiNDUiLCJGb250U2l6ZSI6MTIsIkZvbnROYW1lIjoiQ2FsaWJyaSIsIklzQm9sZCI6ZmFsc2UsIklzSXRhbGljIjpmYWxzZSwiSXNVbmRlcmxpbmVkIjpmYWxzZSwiUGFyZW50U3R5bGUiOm51bGx9LCJBdXRvU2l6ZSI6MCwiRm9yZWdyb3VuZCI6eyIkaWQiOiI0NiIsIkNvbG9yIjp7IiRpZCI6IjQ3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Q4IiwiVG9wIjowLjAsIkxlZnQiOjAuMCwiUmlnaHQiOjAuMCwiQm90dG9tIjowLjB9LCJQYWRkaW5nIjp7IiRpZCI6IjQ5IiwiVG9wIjowLjAsIkxlZnQiOjAuMCwiUmlnaHQiOjAuMCwiQm90dG9tIjowLjB9LCJCYWNrZ3JvdW5kIjp7IiRpZCI6IjUwIiwiQ29sb3IiOnsiJHJlZiI6IjM2In19LCJJc1Zpc2libGUiOmZhbHNlLCJXaWR0aCI6MC4wLCJIZWlnaHQiOjAuMCwiQm9yZGVyU3R5bGUiOm51bGwsIlBhcmVudFN0eWxlIjpudWxsfSwiVG9kYXlNYXJrZXJTdHlsZSI6eyIkaWQiOiI1MSIsIk1hcmdpbiI6eyIkaWQiOiI1MiIsIlRvcCI6MC4wLCJMZWZ0IjowLjAsIlJpZ2h0IjowLjAsIkJvdHRvbSI6MC4wfSwiUGFkZGluZyI6eyIkaWQiOiI1MyIsIlRvcCI6MC4wLCJMZWZ0IjowLjAsIlJpZ2h0IjowLjAsIkJvdHRvbSI6MC4wfSwiQmFja2dyb3VuZCI6eyIkaWQiOiI1NCIsIkNvbG9yIjp7IiRpZCI6IjU1IiwiQSI6MjU1LCJSIjoyNTUsIkciOjAsIkIiOjB9fSwiSXNWaXNpYmxlIjp0cnVlLCJXaWR0aCI6MC4wLCJIZWlnaHQiOjAuMCwiQm9yZGVyU3R5bGUiOm51bGwsIlBhcmVudFN0eWxlIjpudWxsfSwiU2NhbGVTdHlsZSI6eyIkaWQiOiI1NiIsIlNoYXBlIjoxLCJTaG93U2VnbWVudFNlcGFyYXRvcnMiOmZhbHNlLCJTZWdtZW50U2VwYXJhdG9yT3BhY2l0eSI6MzAsIkhhc0JlZW5WaXNpYmxlQmVmb3JlIjp0cnVlLCJGb250U2V0dGluZ3MiOnsiJGlkIjoiNTciLCJGb250U2l6ZSI6MTIsIkZvbnROYW1lIjoiQ2FsaWJyaSIsIklzQm9sZCI6ZmFsc2UsIklzSXRhbGljIjpmYWxzZSwiSXNVbmRlcmxpbmVkIjpmYWxzZSwiUGFyZW50U3R5bGUiOm51bGx9LCJBdXRvU2l6ZSI6MCwiRm9yZWdyb3VuZCI6eyIkaWQiOiI1OCIsIkNvbG9yIjp7IiRpZCI6IjU5IiwiQSI6MjU1LCJSIjoyMzEsIkciOjIzMCwiQiI6MjMwfX0sIk1heFdpZHRoIjoyMDAuMCwiTWF4SGVpZ2h0IjoiSW5maW5pdHkiLCJTbWFydEZvcmVncm91bmRJc0FjdGl2ZSI6ZmFsc2UsIkhvcml6b250YWxBbGlnbm1lbnQiOjAsIlZlcnRpY2FsQWxpZ25tZW50IjoxLCJTbWFydEZvcmVncm91bmQiOm51bGwsIkJhY2tncm91bmRGaWxsVHlwZSI6MCwiTWFyZ2luIjp7IiRpZCI6IjYwIiwiVG9wIjowLjAsIkxlZnQiOjUuMCwiUmlnaHQiOjAuMCwiQm90dG9tIjowLjB9LCJQYWRkaW5nIjp7IiRpZCI6IjYxIiwiVG9wIjowLjAsIkxlZnQiOjAuMCwiUmlnaHQiOjAuMCwiQm90dG9tIjowLjB9LCJCYWNrZ3JvdW5kIjp7IiRpZCI6IjYyIiwiQ29sb3IiOnsiJHJlZiI6IjM2In19LCJJc1Zpc2libGUiOnRydWUsIldpZHRoIjowLjAsIkhlaWdodCI6MC4wLCJCb3JkZXJTdHlsZSI6bnVsbCwiUGFyZW50U3R5bGUiOm51bGx9LCJTaW5nbGVTY2FsZVNoYXBlU3R5bGUiOnsiJGlkIjoiNjMiLCJTaGFwZSI6MCwiSGVpZ2h0IjowLjB9LCJNaWRkbGVUaWVyU2NhbGVTdHlsZSI6eyIkaWQiOiI2NCIsIlNoYXBlIjoxLCJTaG93U2VnbWVudFNlcGFyYXRvcnMiOmZhbHNlLCJTZWdtZW50U2VwYXJhdG9yT3BhY2l0eSI6MzAsIkhhc0JlZW5WaXNpYmxlQmVmb3JlIjpmYWxzZSwiRm9udFNldHRpbmdzIjp7IiRpZCI6IjY1IiwiRm9udFNpemUiOjEyLCJGb250TmFtZSI6IkNhbGlicmkiLCJJc0JvbGQiOmZhbHNlLCJJc0l0YWxpYyI6ZmFsc2UsIklzVW5kZXJsaW5lZCI6ZmFsc2UsIlBhcmVudFN0eWxlIjpudWxsfSwiQXV0b1NpemUiOjAsIkZvcmVncm91bmQiOnsiJGlkIjoiNjYiLCJDb2xvciI6eyIkaWQiOiI2NyIsIkEiOjI1NSwiUiI6MjMxLCJHIjoyMzAsIkIiOjIzMH19LCJNYXhXaWR0aCI6MjAwLjAsIk1heEhlaWdodCI6IkluZmluaXR5IiwiU21hcnRGb3JlZ3JvdW5kSXNBY3RpdmUiOmZhbHNlLCJIb3Jpem9udGFsQWxpZ25tZW50IjowLCJWZXJ0aWNhbEFsaWdubWVudCI6MSwiU21hcnRGb3JlZ3JvdW5kIjpudWxsLCJCYWNrZ3JvdW5kRmlsbFR5cGUiOjAsIk1hcmdpbiI6eyIkaWQiOiI2OCIsIlRvcCI6MC4wLCJMZWZ0Ijo1LjAsIlJpZ2h0IjowLjAsIkJvdHRvbSI6MC4wfSwiUGFkZGluZyI6eyIkaWQiOiI2OSIsIlRvcCI6MC4wLCJMZWZ0IjowLjAsIlJpZ2h0IjowLjAsIkJvdHRvbSI6MC4wfSwiQmFja2dyb3VuZCI6eyIkaWQiOiI3MCIsIkNvbG9yIjp7IiRpZCI6IjcxIiwiQSI6ODksIlIiOjAsIkciOjAsIkIiOjB9fSwiSXNWaXNpYmxlIjpmYWxzZSwiV2lkdGgiOjAuMCwiSGVpZ2h0IjowLjAsIkJvcmRlclN0eWxlIjpudWxsLCJQYXJlbnRTdHlsZSI6bnVsbH0sIkJvdHRvbVRpZXJTY2FsZVN0eWxlIjp7IiRpZCI6IjcyIiwiU2hhcGUiOjEsIlNob3dTZWdtZW50U2VwYXJhdG9ycyI6ZmFsc2UsIlNlZ21lbnRTZXBhcmF0b3JPcGFjaXR5IjozMCwiSGFzQmVlblZpc2libGVCZWZvcmUiOmZhbHNlLCJGb250U2V0dGluZ3MiOnsiJGlkIjoiNzMiLCJGb250U2l6ZSI6MTIsIkZvbnROYW1lIjoiQ2FsaWJyaSIsIklzQm9sZCI6ZmFsc2UsIklzSXRhbGljIjpmYWxzZSwiSXNVbmRlcmxpbmVkIjpmYWxzZSwiUGFyZW50U3R5bGUiOm51bGx9LCJBdXRvU2l6ZSI6MCwiRm9yZWdyb3VuZCI6eyIkaWQiOiI3NCIsIkNvbG9yIjp7IiRpZCI6Ijc1IiwiQSI6MjU1LCJSIjoyMzEsIkciOjIzMCwiQiI6MjMwfX0sIk1heFdpZHRoIjoyMDAuMCwiTWF4SGVpZ2h0IjoiSW5maW5pdHkiLCJTbWFydEZvcmVncm91bmRJc0FjdGl2ZSI6ZmFsc2UsIkhvcml6b250YWxBbGlnbm1lbnQiOjAsIlZlcnRpY2FsQWxpZ25tZW50IjoxLCJTbWFydEZvcmVncm91bmQiOm51bGwsIkJhY2tncm91bmRGaWxsVHlwZSI6MCwiTWFyZ2luIjp7IiRpZCI6Ijc2IiwiVG9wIjowLjAsIkxlZnQiOjUuMCwiUmlnaHQiOjAuMCwiQm90dG9tIjowLjB9LCJQYWRkaW5nIjp7IiRpZCI6Ijc3IiwiVG9wIjowLjAsIkxlZnQiOjAuMCwiUmlnaHQiOjAuMCwiQm90dG9tIjowLjB9LCJCYWNrZ3JvdW5kIjp7IiRpZCI6Ijc4IiwiQ29sb3IiOnsiJGlkIjoiNzkiLCJBIjo4OSwiUiI6MCwiRyI6MCwiQiI6MH19LCJJc1Zpc2libGUiOmZhbHNlLCJXaWR0aCI6MC4wLCJIZWlnaHQiOjAuMCwiQm9yZGVyU3R5bGUiOm51bGwsIlBhcmVudFN0eWxlIjpudWxsfSwiRWxhcHNlZFRpbWVCYWNrZ3JvdW5kIjp7IiRpZCI6IjgwIiwiQ29sb3IiOnsiJGlkIjoiODEiLCJBIjo3NywiUiI6MTc4LCJHIjoxNCwiQiI6MTh9fSwiQXBwZW5kWWVhck9uWWVhckNoYW5nZSI6dHJ1ZSwiRWxhcHNlZFRpbWVGb3JtYXQiOjEsIlRvZGF5TWFya2VyUG9zaXRpb24iOjIsIlF1aWNrUG9zaXRpb24iOjMsIkFic29sdXRlUG9zaXRpb24iOjM5Ni4wLCJNYXJnaW4iOnsiJGlkIjoiODIiLCJUb3AiOjAuMCwiTGVmdCI6MTAuMCwiUmlnaHQiOjEwLjAsIkJvdHRvbSI6MC4wfSwiUGFkZGluZyI6eyIkaWQiOiI4MyIsIlRvcCI6MC4wLCJMZWZ0IjowLjAsIlJpZ2h0IjowLjAsIkJvdHRvbSI6MC4wfSwiQmFja2dyb3VuZCI6eyIkaWQiOiI4NCIsIkNvbG9yIjp7IiRpZCI6Ijg1IiwiQSI6MjU1LCJSIjo2OCwiRyI6ODQsIkIiOjEwNn19LCJJc1Zpc2libGUiOnRydWUsIldpZHRoIjowLjAsIkhlaWdodCI6MC4wLCJCb3JkZXJTdHlsZSI6bnVsbCwiUGFyZW50U3R5bGUiOm51bGx9LCJEZWZhdWx0TWlsZXN0b25lU3R5bGUiOnsiJGlkIjoiODYiLCJTaGFwZSI6NywiQ29ubmVjdG9yTWFyZ2luIjp7IiRpZCI6Ijg3IiwiVG9wIjowLjAsIkxlZnQiOjIuMCwiUmlnaHQiOjIuMCwiQm90dG9tIjowLjB9LCJDb25uZWN0b3JTdHlsZSI6eyIkaWQiOiI4OCIsIkxpbmVDb2xvciI6eyIkaWQiOiI4OSIsIiR0eXBlIjoiTkxSRS5Db21tb24uRG9tLlNvbGlkQ29sb3JCcnVzaCwgTkxSRS5Db21tb24iLCJDb2xvciI6eyIkaWQiOiI5MCIsIkEiOjEyNywiUiI6NzksIkciOjEyOSwiQiI6MTg5fX0sIkxpbmVXZWlnaHQiOjEuMCwiTGluZVR5cGUiOjAsIlBhcmVudFN0eWxlIjpudWxsfSwiSXNCZWxvd1RpbWViYW5kIjpmYWxzZSwiUG9zaXRpb25PblRhc2siOjAsIkhpZGVEYXRlIjpmYWxzZSwiU2hhcGVTaXplIjoxLCJTcGFjaW5nIjoyLjAsIlBhZGRpbmciOnsiJGlkIjoiOTEiLCJUb3AiOjcuMCwiTGVmdCI6My4wLCJSaWdodCI6MC4wLCJCb3R0b20iOjIuMH0sIlNoYXBlU3R5bGUiOnsiJGlkIjoiOTIiLCJNYXJnaW4iOnsiJGlkIjoiOTMiLCJUb3AiOjAuMCwiTGVmdCI6MC4wLCJSaWdodCI6MC4wLCJCb3R0b20iOjAuMH0sIlBhZGRpbmciOnsiJGlkIjoiOTQiLCJUb3AiOjAuMCwiTGVmdCI6MC4wLCJSaWdodCI6MC4wLCJCb3R0b20iOjAuMH0sIkJhY2tncm91bmQiOnsiJGlkIjoiOTUiLCJDb2xvciI6eyIkaWQiOiI5NiIsIkEiOjI1NSwiUiI6MCwiRyI6MTE0LCJCIjoxODh9fSwiSXNWaXNpYmxlIjp0cnVlLCJXaWR0aCI6MTguMCwiSGVpZ2h0IjoyMC4wLCJCb3JkZXJTdHlsZSI6eyIkaWQiOiI5NyIsIkxpbmVDb2xvciI6eyIkaWQiOiI5OCIsIiR0eXBlIjoiTkxSRS5Db21tb24uRG9tLlNvbGlkQ29sb3JCcnVzaCwgTkxSRS5Db21tb24iLCJDb2xvciI6eyIkaWQiOiI5OSIsIkEiOjI1NSwiUiI6MjU1LCJHIjowLCJCIjowfX0sIkxpbmVXZWlnaHQiOjAuMCwiTGluZVR5cGUiOjAsIlBhcmVudFN0eWxlIjpudWxsfSwiUGFyZW50U3R5bGUiOm51bGx9LCJUaXRsZVN0eWxlIjp7IiRpZCI6IjEwMCIsIkZvbnRTZXR0aW5ncyI6eyIkaWQiOiIxMDEiLCJGb250U2l6ZSI6MTEsIkZvbnROYW1lIjoiQ2FsaWJyaSIsIklzQm9sZCI6dHJ1ZSwiSXNJdGFsaWMiOmZhbHNlLCJJc1VuZGVybGluZWQiOmZhbHNlLCJQYXJlbnRTdHlsZSI6bnVsbH0sIkF1dG9TaXplIjowLCJGb3JlZ3JvdW5kIjp7IiRpZCI6IjEwMiIsIkNvbG9yIjp7IiRpZCI6IjEwMy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MDQiLCJUb3AiOjAuMCwiTGVmdCI6MC4wLCJSaWdodCI6MC4wLCJCb3R0b20iOjAuMH0sIlBhZGRpbmciOnsiJGlkIjoiMTA1IiwiVG9wIjowLjAsIkxlZnQiOjAuMCwiUmlnaHQiOjAuMCwiQm90dG9tIjowLjB9LCJCYWNrZ3JvdW5kIjp7IiRpZCI6IjEwNiIsIkNvbG9yIjp7IiRyZWYiOiIzNiJ9fSwiSXNWaXNpYmxlIjp0cnVlLCJXaWR0aCI6MC4wLCJIZWlnaHQiOjAuMCwiQm9yZGVyU3R5bGUiOm51bGwsIlBhcmVudFN0eWxlIjpudWxsfSwiRGF0ZVN0eWxlIjp7IiRpZCI6IjEwNyIsIkZvbnRTZXR0aW5ncyI6eyIkaWQiOiIxMDgiLCJGb250U2l6ZSI6MTAsIkZvbnROYW1lIjoiQ2FsaWJyaSIsIklzQm9sZCI6ZmFsc2UsIklzSXRhbGljIjpmYWxzZSwiSXNVbmRlcmxpbmVkIjpmYWxzZSwiUGFyZW50U3R5bGUiOm51bGx9LCJBdXRvU2l6ZSI6MCwiRm9yZWdyb3VuZCI6eyIkaWQiOiIxMDkiLCJDb2xvciI6eyIkaWQiOiIxMT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xMSIsIlRvcCI6MC4wLCJMZWZ0IjowLjAsIlJpZ2h0IjowLjAsIkJvdHRvbSI6MC4wfSwiUGFkZGluZyI6eyIkaWQiOiIxMTIiLCJUb3AiOjAuMCwiTGVmdCI6MC4wLCJSaWdodCI6MC4wLCJCb3R0b20iOjAuMH0sIkJhY2tncm91bmQiOnsiJGlkIjoiMTEzIiwiQ29sb3IiOnsiJHJlZiI6IjM2In19LCJJc1Zpc2libGUiOnRydWUsIldpZHRoIjowLjAsIkhlaWdodCI6MC4wLCJCb3JkZXJTdHlsZSI6bnVsbCwiUGFyZW50U3R5bGUiOm51bGx9LCJEYXRlRm9ybWF0Ijp7IiRpZCI6IjEx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UiLCJGb3JtYXQiOjAsIklzVmlzaWJsZSI6ZmFsc2UsIkxhc3RLbm93blZpc2liaWxpdHlTdGF0ZSI6ZmFsc2V9LCJJc1Zpc2libGUiOnRydWUsIlBhcmVudFN0eWxlIjpudWxsfSwiRGVmYXVsdFRhc2tTdHlsZSI6eyIkaWQiOiIxMTYiLCJTaGFwZSI6MCwiU2hhcGVUaGlja25lc3MiOjIsIkR1cmF0aW9uRm9ybWF0Ijo2LCJJbmNsdWRlTm9uV29ya2luZ0RheXNJbkR1cmF0aW9uIjpmYWxzZSwiUGVyY2VudGFnZUNvbXBsZXRlU3R5bGUiOnsiJGlkIjoiMTE3IiwiRm9udFNldHRpbmdzIjp7IiRpZCI6IjExOCIsIkZvbnRTaXplIjoxMCwiRm9udE5hbWUiOiJDYWxpYnJpIiwiSXNCb2xkIjpmYWxzZSwiSXNJdGFsaWMiOmZhbHNlLCJJc1VuZGVybGluZWQiOmZhbHNlLCJQYXJlbnRTdHlsZSI6bnVsbH0sIkF1dG9TaXplIjowLCJGb3JlZ3JvdW5kIjp7IiRpZCI6IjExOSIsIkNvbG9yIjp7IiRpZCI6IjEyMC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TIxIiwiVG9wIjowLjAsIkxlZnQiOjAuMCwiUmlnaHQiOjAuMCwiQm90dG9tIjowLjB9LCJQYWRkaW5nIjp7IiRpZCI6IjEyMiIsIlRvcCI6MC4wLCJMZWZ0IjowLjAsIlJpZ2h0IjowLjAsIkJvdHRvbSI6MC4wfSwiQmFja2dyb3VuZCI6eyIkaWQiOiIxMjMiLCJDb2xvciI6eyIkcmVmIjoiMzYifX0sIklzVmlzaWJsZSI6dHJ1ZSwiV2lkdGgiOjAuMCwiSGVpZ2h0IjowLjAsIkJvcmRlclN0eWxlIjpudWxsLCJQYXJlbnRTdHlsZSI6bnVsbH0sIkR1cmF0aW9uU3R5bGUiOnsiJGlkIjoiMTI0IiwiRm9udFNldHRpbmdzIjp7IiRpZCI6IjEyNSIsIkZvbnRTaXplIjoxMCwiRm9udE5hbWUiOiJDYWxpYnJpIiwiSXNCb2xkIjpmYWxzZSwiSXNJdGFsaWMiOmZhbHNlLCJJc1VuZGVybGluZWQiOmZhbHNlLCJQYXJlbnRTdHlsZSI6bnVsbH0sIkF1dG9TaXplIjowLCJGb3JlZ3JvdW5kIjp7IiRpZCI6IjEyNiIsIkNvbG9yIjp7IiRpZCI6IjEyN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jgiLCJUb3AiOjAuMCwiTGVmdCI6MC4wLCJSaWdodCI6MC4wLCJCb3R0b20iOjAuMH0sIlBhZGRpbmciOnsiJGlkIjoiMTI5IiwiVG9wIjowLjAsIkxlZnQiOjAuMCwiUmlnaHQiOjAuMCwiQm90dG9tIjowLjB9LCJCYWNrZ3JvdW5kIjp7IiRpZCI6IjEzMCIsIkNvbG9yIjp7IiRyZWYiOiIzNiJ9fSwiSXNWaXNpYmxlIjp0cnVlLCJXaWR0aCI6MC4wLCJIZWlnaHQiOjAuMCwiQm9yZGVyU3R5bGUiOm51bGwsIlBhcmVudFN0eWxlIjpudWxsfSwiSG9yaXpvbnRhbENvbm5lY3RvclN0eWxlIjp7IiRpZCI6IjEzMSIsIkxpbmVDb2xvciI6eyIkaWQiOiIxMzIiLCIkdHlwZSI6Ik5MUkUuQ29tbW9uLkRvbS5Tb2xpZENvbG9yQnJ1c2gsIE5MUkUuQ29tbW9uIiwiQ29sb3IiOnsiJGlkIjoiMTMzIiwiQSI6MjU1LCJSIjoyMDQsIkciOjIwNCwiQiI6MjA0fX0sIkxpbmVXZWlnaHQiOjEuMCwiTGluZVR5cGUiOjAsIlBhcmVudFN0eWxlIjpudWxsfSwiVmVydGljYWxDb25uZWN0b3JTdHlsZSI6eyIkaWQiOiIxMzQiLCJMaW5lQ29sb3IiOnsiJGlkIjoiMTM1IiwiJHR5cGUiOiJOTFJFLkNvbW1vbi5Eb20uU29saWRDb2xvckJydXNoLCBOTFJFLkNvbW1vbiIsIkNvbG9yIjp7IiRpZCI6IjEzNiIsIkEiOjI1NSwiUiI6MjA0LCJHIjoyMDQsIkIiOjIwNH19LCJMaW5lV2VpZ2h0IjoxLjAsIkxpbmVUeXBlIjowLCJQYXJlbnRTdHlsZSI6bnVsbH0sIk1hcmdpbiI6bnVsbCwiU3RhcnREYXRlUG9zaXRpb24iOjIsIkVuZERhdGVQb3NpdGlvbiI6MiwiRGF0ZUlzVmlzaWJsZSI6dHJ1ZSwiVGl0bGVQb3NpdGlvbiI6MiwiRHVyYXRpb25Qb3NpdGlvbiI6MCwiUGVyY2VudGFnZUNvbXBsZXRlZFBvc2l0aW9uIjo2LCJTcGFjaW5nIjoxMCwiSXNCZWxvd1RpbWViYW5kIjpmYWxzZSwiUGVyY2VudGFnZUNvbXBsZXRlU2hhcGVPcGFjaXR5IjozNSwiU2hhcGVTdHlsZSI6eyIkaWQiOiIxMzciLCJNYXJnaW4iOnsiJGlkIjoiMTM4IiwiVG9wIjowLjAsIkxlZnQiOjQuMCwiUmlnaHQiOjQuMCwiQm90dG9tIjowLjB9LCJQYWRkaW5nIjp7IiRpZCI6IjEzOSIsIlRvcCI6MC4wLCJMZWZ0IjowLjAsIlJpZ2h0IjowLjAsIkJvdHRvbSI6MC4wfSwiQmFja2dyb3VuZCI6eyIkaWQiOiIxNDAiLCJDb2xvciI6eyIkaWQiOiIxNDEiLCJBIjoyNTUsIlIiOjAsIkciOjExNCwiQiI6MTg4fX0sIklzVmlzaWJsZSI6dHJ1ZSwiV2lkdGgiOjAuMCwiSGVpZ2h0IjoyMi4wLCJCb3JkZXJTdHlsZSI6eyIkaWQiOiIxNDIiLCJMaW5lQ29sb3IiOnsiJGlkIjoiMTQzIiwiJHR5cGUiOiJOTFJFLkNvbW1vbi5Eb20uU29saWRDb2xvckJydXNoLCBOTFJFLkNvbW1vbiIsIkNvbG9yIjp7IiRpZCI6IjE0NCIsIkEiOjI1NSwiUiI6MjU1LCJHIjowLCJCIjowfX0sIkxpbmVXZWlnaHQiOjAuMCwiTGluZVR5cGUiOjAsIlBhcmVudFN0eWxlIjpudWxsfSwiUGFyZW50U3R5bGUiOm51bGx9LCJUaXRsZVN0eWxlIjp7IiRpZCI6IjE0NSIsIkZvbnRTZXR0aW5ncyI6eyIkaWQiOiIxNDYiLCJGb250U2l6ZSI6MTEsIkZvbnROYW1lIjoiQ2FsaWJyaSIsIklzQm9sZCI6ZmFsc2UsIklzSXRhbGljIjpmYWxzZSwiSXNVbmRlcmxpbmVkIjpmYWxzZSwiUGFyZW50U3R5bGUiOm51bGx9LCJBdXRvU2l6ZSI6MCwiRm9yZWdyb3VuZCI6eyIkaWQiOiIxNDciLCJDb2xvciI6eyIkaWQiOiIxNDg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MTQ5IiwiVG9wIjowLjAsIkxlZnQiOjAuMCwiUmlnaHQiOjAuMCwiQm90dG9tIjowLjB9LCJQYWRkaW5nIjp7IiRpZCI6IjE1MCIsIlRvcCI6MC4wLCJMZWZ0IjowLjAsIlJpZ2h0IjowLjAsIkJvdHRvbSI6MC4wfSwiQmFja2dyb3VuZCI6eyIkaWQiOiIxNTEiLCJDb2xvciI6eyIkcmVmIjoiMzYifX0sIklzVmlzaWJsZSI6dHJ1ZSwiV2lkdGgiOjAuMCwiSGVpZ2h0IjowLjAsIkJvcmRlclN0eWxlIjpudWxsLCJQYXJlbnRTdHlsZSI6bnVsbH0sIkRhdGVTdHlsZSI6eyIkaWQiOiIxNTIiLCJGb250U2V0dGluZ3MiOnsiJGlkIjoiMTUzIiwiRm9udFNpemUiOjEwLCJGb250TmFtZSI6IkNhbGlicmkiLCJJc0JvbGQiOmZhbHNlLCJJc0l0YWxpYyI6ZmFsc2UsIklzVW5kZXJsaW5lZCI6ZmFsc2UsIlBhcmVudFN0eWxlIjpudWxsfSwiQXV0b1NpemUiOjAsIkZvcmVncm91bmQiOnsiJGlkIjoiMTU0IiwiQ29sb3IiOnsiJGlkIjoiMTU1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E1NiIsIlRvcCI6MC4wLCJMZWZ0IjowLjAsIlJpZ2h0IjowLjAsIkJvdHRvbSI6MC4wfSwiUGFkZGluZyI6eyIkaWQiOiIxNTciLCJUb3AiOjAuMCwiTGVmdCI6MC4wLCJSaWdodCI6MC4wLCJCb3R0b20iOjAuMH0sIkJhY2tncm91bmQiOnsiJGlkIjoiMTU4IiwiQ29sb3IiOnsiJHJlZiI6IjM2In19LCJJc1Zpc2libGUiOnRydWUsIldpZHRoIjowLjAsIkhlaWdodCI6MC4wLCJCb3JkZXJTdHlsZSI6bnVsbCwiUGFyZW50U3R5bGUiOm51bGx9LCJEYXRlRm9ybWF0Ijp7IiRpZCI6IjE1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AiLCJGb3JtYXQiOjAsIklzVmlzaWJsZSI6ZmFsc2UsIkxhc3RLbm93blZpc2liaWxpdHlTdGF0ZSI6ZmFsc2V9LCJJc1Zpc2libGUiOnRydWUsIlBhcmVudFN0eWxlIjpudWxsLCJfZXhwbGljaXRseVNldCI6eyIkaWQiOiIxNjE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3JpZGxpbmVQYW5lbFN0eWxlIjp7IiRpZCI6IjE2MiIsIkdyaWRsaW5lU3R5bGUiOnsiJGlkIjoiMTYzIiwiTGluZUNvbG9yIjp7IiRpZCI6IjE2NCIsIiR0eXBlIjoiTkxSRS5Db21tb24uRG9tLlNvbGlkQ29sb3JCcnVzaCwgTkxSRS5Db21tb24iLCJDb2xvciI6eyIkaWQiOiIxNjUiLCJBIjozOCwiUiI6OTEsIkciOjE1NSwiQiI6MjEzfX0sIkxpbmVXZWlnaHQiOjEuMCwiTGluZVR5cGUiOjAsIlBhcmVudFN0eWxlIjpudWxsfSwiTWFyZ2luIjp7IiRpZCI6IjE2NiIsIlRvcCI6MC4wLCJMZWZ0IjowLjAsIlJpZ2h0IjowLjAsIkJvdHRvbSI6MC4wfSwiUGFkZGluZyI6eyIkaWQiOiIxNjciLCJUb3AiOjAuMCwiTGVmdCI6MC4wLCJSaWdodCI6MC4wLCJCb3R0b20iOjAuMH0sIkJhY2tncm91bmQiOm51bGwsIklzVmlzaWJsZSI6dHJ1ZSwiV2lkdGgiOjAuMCwiSGVpZ2h0IjowLjAsIkJvcmRlclN0eWxlIjp7IiRpZCI6IjE2OCIsIkxpbmVDb2xvciI6bnVsbCwiTGluZVdlaWdodCI6MC4wLCJMaW5lVHlwZSI6MCwiUGFyZW50U3R5bGUiOm51bGx9LCJQYXJlbnRTdHlsZSI6bnVsbH0sIkFjdGl2aXR5TGluZVBhbmVsU3R5bGUiOnsiJGlkIjoiMTY5IiwiQWN0aXZpdHlMaW5lU3R5bGUiOnsiJGlkIjoiMTcwIiwiTGluZUNvbG9yIjp7IiRpZCI6IjE3MSIsIiR0eXBlIjoiTkxSRS5Db21tb24uRG9tLlNvbGlkQ29sb3JCcnVzaCwgTkxSRS5Db21tb24iLCJDb2xvciI6eyIkaWQiOiIxNzIiLCJBIjozOCwiUiI6NjgsIkciOjExNCwiQiI6MTk2fX0sIkxpbmVXZWlnaHQiOjEuMCwiTGluZVR5cGUiOjAsIlBhcmVudFN0eWxlIjpudWxsfSwiTWFyZ2luIjp7IiRpZCI6IjE3MyIsIlRvcCI6MC4wLCJMZWZ0IjowLjAsIlJpZ2h0IjowLjAsIkJvdHRvbSI6MC4wfSwiUGFkZGluZyI6eyIkaWQiOiIxNzQiLCJUb3AiOjAuMCwiTGVmdCI6MC4wLCJSaWdodCI6MC4wLCJCb3R0b20iOjAuMH0sIkJhY2tncm91bmQiOm51bGwsIklzVmlzaWJsZSI6dHJ1ZSwiV2lkdGgiOjAuMCwiSGVpZ2h0IjowLjAsIkJvcmRlclN0eWxlIjp7IiRpZCI6IjE3NSIsIkxpbmVDb2xvciI6bnVsbCwiTGluZVdlaWdodCI6MC4wLCJMaW5lVHlwZSI6MCwiUGFyZW50U3R5bGUiOm51bGx9LCJQYXJlbnRTdHlsZSI6bnVsbH0sIlNob3dFbGFwc2VkVGltZUdyYWRpZW50U3R5bGUiOnRydWUsIlRpbWViYW5kUmVzZXJ2ZWRMZWZ0QXJlYVN0eWxlIjp7IiRpZCI6IjE3NiIsIkFjdGl2aXR5SGVhZGVyV2lkdGgiOjAuMCwiSXNTZXQiOmZhbHNlfSwiRGVmYXVsdFN3aW1sYW5lU3R5bGUiOm51bGx9LCJTY2FsZSI6bnVsbCwiU2NhbGVWMiI6eyIkaWQiOiIxNzciLCJTdGFydERhdGUiOiIyMDE4LTA4LTAyVDIzOjU5OjAwIiwiRW5kRGF0ZSI6IjIwMjItMDYtMDNUMjM6NTk6MDAiLCJBdXRvRGF0ZVJhbmdlIjp0cnVlLCJXb3JraW5nRGF5cyI6MzEsIkZpc2NhbFllYXIiOnsiJGlkIjoiMTc4IiwiU3RhcnRNb250aCI6MSwiVXNlU3RhcnRpbmdZZWFyRm9yTnVtYmVyaW5nIjp0cnVlLCJTaG93RmlzY2FsWWVhckxhYmVsIjp0cnVlfSwiVG9kYXlNYXJrZXJUZXh0IjoiVG9kYXkiLCJBdXRvU2NhbGVUeXBlIjp0cnVlLCJUaW1lYmFuZFNjYWxlcyI6eyIkaWQiOiIxNzkiLCJUb3BTY2FsZUxheWVyIjp7IiRpZCI6IjE4MCIsIkZvcm1hdCI6Ik1NTSIsIlR5cGUiOjJ9LCJNaWRkbGVTY2FsZUxheWVyIjp7IiRpZCI6IjE4MSIsIkZvcm1hdCI6bnVsbCwiVHlwZSI6MH0sIkJvdHRvbVNjYWxlTGF5ZXIiOnsiJGlkIjoiMTgyIiwiRm9ybWF0IjpudWxsLCJUeXBlIjowfX19LCJNaWxlc3RvbmVzIjpbXSwiVGFza3MiOlt7IiRpZCI6IjE4MyIsIkdyb3VwTmFtZSI6bnVsbCwiU3RhcnREYXRlIjoiMjAyMS0xMS0yOFQyMzo1OTowMFoiLCJFbmREYXRlIjoiMjAyMi0wNi0wM1QyMzo1OTowMFoiLCJQZXJjZW50YWdlQ29tcGxldGUiOm51bGwsIlN0eWxlIjp7IiRpZCI6IjE4NCIsIlNoYXBlIjowLCJTaGFwZVRoaWNrbmVzcyI6MiwiRHVyYXRpb25Gb3JtYXQiOjE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udWxsfSwiQXV0b1NpemUiOjAsIkZvcmVncm91bmQiOnsiJGlkIjoiMTg3IiwiQ29sb3IiOnsiJHJlZiI6IjEyMCJ9fSwiTWF4V2lkdGgiOjIwMC4wLCJNYXhIZWlnaHQiOiJJbmZpbml0eSIsIlNtYXJ0Rm9yZWdyb3VuZElzQWN0aXZlIjpmYWxzZSwiSG9yaXpvbnRhbEFsaWdubWVudCI6MCwiVmVydGljYWxBbGlnbm1lbnQiOjAsIlNtYXJ0Rm9yZWdyb3VuZCI6bnVsbCwiQmFja2dyb3VuZEZpbGxUeXBlIjowLCJNYXJnaW4iOnsiJGlkIjoiMTg4IiwiVG9wIjowLjAsIkxlZnQiOjAuMCwiUmlnaHQiOjAuMCwiQm90dG9tIjowLjB9LCJQYWRkaW5nIjp7IiRpZCI6IjE4OSIsIlRvcCI6MC4wLCJMZWZ0IjowLjAsIlJpZ2h0IjowLjAsIkJvdHRvbSI6MC4wfSwiQmFja2dyb3VuZCI6eyIkcmVmIjoiMTIzIn0sIklzVmlzaWJsZSI6dHJ1ZSwiV2lkdGgiOjAuMCwiSGVpZ2h0IjowLjAsIkJvcmRlclN0eWxlIjp7IiRpZCI6IjE5MCIsIkxpbmVDb2xvciI6bnVsbCwiTGluZVdlaWdodCI6MC4wLCJMaW5lVHlwZSI6MCwiUGFyZW50U3R5bGUiOm51bGx9LCJQYXJlbnRTdHlsZSI6bnVsbH0sIkR1cmF0aW9uU3R5bGUiOnsiJGlkIjoiMTkxIiwiRm9udFNldHRpbmdzIjp7IiRpZCI6IjE5MiIsIkZvbnRTaXplIjoxMCwiRm9udE5hbWUiOiJDYWxpYnJpIiwiSXNCb2xkIjpmYWxzZSwiSXNJdGFsaWMiOmZhbHNlLCJJc1VuZGVybGluZWQiOmZhbHNlLCJQYXJlbnRTdHlsZSI6bnVsbH0sIkF1dG9TaXplIjowLCJGb3JlZ3JvdW5kIjp7IiRpZCI6IjE5MyIsIkNvbG9yIjp7IiRpZCI6IjE5N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OTUiLCJUb3AiOjAuMCwiTGVmdCI6MC4wLCJSaWdodCI6MC4wLCJCb3R0b20iOjAuMH0sIlBhZGRpbmciOnsiJGlkIjoiMTk2IiwiVG9wIjowLjAsIkxlZnQiOjAuMCwiUmlnaHQiOjAuMCwiQm90dG9tIjowLjB9LCJCYWNrZ3JvdW5kIjp7IiRpZCI6IjE5NyIsIkNvbG9yIjp7IiRpZCI6IjE5OCIsIkEiOjAsIlIiOjI1NSwiRyI6MjU1LCJCIjoyNTV9fSwiSXNWaXNpYmxlIjp0cnVlLCJXaWR0aCI6MC4wLCJIZWlnaHQiOjAuMCwiQm9yZGVyU3R5bGUiOnsiJGlkIjoiMTk5IiwiTGluZUNvbG9yIjpudWxsLCJMaW5lV2VpZ2h0IjowLjAsIkxpbmVUeXBlIjowLCJQYXJlbnRTdHlsZSI6bnVsbH0sIlBhcmVudFN0eWxlIjpudWxsfSwiSG9yaXpvbnRhbENvbm5lY3RvclN0eWxlIjp7IiRpZCI6IjIwMCIsIkxpbmVDb2xvciI6eyIkcmVmIjoiMTMyIn0sIkxpbmVXZWlnaHQiOjEuMCwiTGluZVR5cGUiOjAsIlBhcmVudFN0eWxlIjpudWxsfSwiVmVydGljYWxDb25uZWN0b3JTdHlsZSI6eyIkaWQiOiIyMDEiLCJMaW5lQ29sb3IiOnsiJGlkIjoiMjAyIiwiJHR5cGUiOiJOTFJFLkNvbW1vbi5Eb20uU29saWRDb2xvckJydXNoLCBOTFJFLkNvbW1vbiIsIkNvbG9yIjp7IiRpZCI6IjIwMyIsIkEiOjI1NSwiUiI6MjA0LCJHIjoyMDQsIkIiOjIwNH19LCJMaW5lV2VpZ2h0IjoxLjAsIkxpbmVUeXBlIjowLCJQYXJlbnRTdHlsZSI6bnVsbH0sIk1hcmdpbiI6bnVsbCwiU3RhcnREYXRlUG9zaXRpb24iOjIsIkVuZERhdGVQb3NpdGlvbiI6MiwiRGF0ZUlzVmlzaWJsZSI6dHJ1ZSwiVGl0bGVQb3NpdGlvbiI6MiwiRHVyYXRpb25Qb3NpdGlvbiI6MCwiUGVyY2VudGFnZUNvbXBsZXRlZFBvc2l0aW9uIjo2LCJTcGFjaW5nIjoxMCwiSXNCZWxvd1RpbWViYW5kIjpmYWxzZSwiUGVyY2VudGFnZUNvbXBsZXRlU2hhcGVPcGFjaXR5IjozNSwiU2hhcGVTdHlsZSI6eyIkaWQiOiIyMDQiLCJNYXJnaW4iOnsiJGlkIjoiMjA1IiwiVG9wIjowLjAsIkxlZnQiOjQuMCwiUmlnaHQiOjQuMCwiQm90dG9tIjowLjB9LCJQYWRkaW5nIjp7IiRpZCI6IjIwNiIsIlRvcCI6MC4wLCJMZWZ0IjowLjAsIlJpZ2h0IjowLjAsIkJvdHRvbSI6MC4wfSwiQmFja2dyb3VuZCI6eyIkaWQiOiIyMDciLCJDb2xvciI6eyIkaWQiOiIyMDgiLCJBIjoyNTUsIlIiOjkxLCJHIjoxNTUsIkIiOjIxM319LCJJc1Zpc2libGUiOnRydWUsIldpZHRoIjo3MTAuMCwiSGVpZ2h0IjoyMi4wLCJCb3JkZXJTdHlsZSI6eyIkaWQiOiIyMDkiLCJMaW5lQ29sb3IiOnsiJGlkIjoiMjEwIiwiJHR5cGUiOiJOTFJFLkNvbW1vbi5Eb20uU29saWRDb2xvckJydXNoLCBOTFJFLkNvbW1vbiIsIkNvbG9yIjp7IiRpZCI6IjIxMSIsIkEiOjI1NSwiUiI6MjU1LCJHIjowLCJCIjowfX0sIkxpbmVXZWlnaHQiOjAuMCwiTGluZVR5cGUiOjAsIlBhcmVudFN0eWxlIjpudWxsfSwiUGFyZW50U3R5bGUiOm51bGx9LCJUaXRsZVN0eWxlIjp7IiRpZCI6IjIxMiIsIkZvbnRTZXR0aW5ncyI6eyIkaWQiOiIyMTMiLCJGb250U2l6ZSI6MTEsIkZvbnROYW1lIjoiQ2FsaWJyaSIsIklzQm9sZCI6ZmFsc2UsIklzSXRhbGljIjpmYWxzZSwiSXNVbmRlcmxpbmVkIjpmYWxzZSwiUGFyZW50U3R5bGUiOm51bGx9LCJBdXRvU2l6ZSI6MCwiRm9yZWdyb3VuZCI6eyIkaWQiOiIyMTQiLCJDb2xvciI6eyIkaWQiOiIyMTUiLCJBIjoyNTUsIlIiOjI1NSwiRyI6MjU1LCJCIjoyNTV9fSwiTWF4V2lkdGgiOjcyMC4wLCJNYXhIZWlnaHQiOiJJbmZpbml0eSIsIlNtYXJ0Rm9yZWdyb3VuZElzQWN0aXZlIjpmYWxzZSwiSG9yaXpvbnRhbEFsaWdubWVudCI6MSwiVmVydGljYWxBbGlnbm1lbnQiOjAsIlNtYXJ0Rm9yZWdyb3VuZCI6bnVsbCwiQmFja2dyb3VuZEZpbGxUeXBlIjowLCJNYXJnaW4iOnsiJGlkIjoiMjE2IiwiVG9wIjowLjAsIkxlZnQiOjAuMCwiUmlnaHQiOjAuMCwiQm90dG9tIjowLjB9LCJQYWRkaW5nIjp7IiRpZCI6IjIxNyIsIlRvcCI6MC4wLCJMZWZ0IjowLjAsIlJpZ2h0IjowLjAsIkJvdHRvbSI6MC4wfSwiQmFja2dyb3VuZCI6eyIkaWQiOiIyMTgiLCJDb2xvciI6eyIkaWQiOiIyMTkiLCJBIjowLCJSIjoyNTUsIkciOjI1NSwiQiI6MjU1fX0sIklzVmlzaWJsZSI6dHJ1ZSwiV2lkdGgiOjAuMCwiSGVpZ2h0IjowLjAsIkJvcmRlclN0eWxlIjp7IiRpZCI6IjIyMCIsIkxpbmVDb2xvciI6bnVsbCwiTGluZVdlaWdodCI6MC4wLCJMaW5lVHlwZSI6MCwiUGFyZW50U3R5bGUiOm51bGx9LCJQYXJlbnRTdHlsZSI6bnVsbH0sIkRhdGVTdHlsZSI6eyIkaWQiOiIyMjEiLCJGb250U2V0dGluZ3MiOnsiJGlkIjoiMjIyIiwiRm9udFNpemUiOjEwLCJGb250TmFtZSI6IkNhbGlicmkiLCJJc0JvbGQiOmZhbHNlLCJJc0l0YWxpYyI6ZmFsc2UsIklzVW5kZXJsaW5lZCI6ZmFsc2UsIlBhcmVudFN0eWxlIjpudWxsfSwiQXV0b1NpemUiOjAsIkZvcmVncm91bmQiOnsiJGlkIjoiMjIzIiwiQ29sb3IiOnsiJGlkIjoiMjI0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IyNSIsIlRvcCI6MC4wLCJMZWZ0IjowLjAsIlJpZ2h0IjowLjAsIkJvdHRvbSI6MC4wfSwiUGFkZGluZyI6eyIkaWQiOiIyMjYiLCJUb3AiOjAuMCwiTGVmdCI6MC4wLCJSaWdodCI6MC4wLCJCb3R0b20iOjAuMH0sIkJhY2tncm91bmQiOnsiJGlkIjoiMjI3IiwiQ29sb3IiOnsiJGlkIjoiMjI4IiwiQSI6MCwiUiI6MjU1LCJHIjoyNTUsIkIiOjI1NX19LCJJc1Zpc2libGUiOnRydWUsIldpZHRoIjowLjAsIkhlaWdodCI6MC4wLCJCb3JkZXJTdHlsZSI6eyIkaWQiOiIyMjkiLCJMaW5lQ29sb3IiOm51bGwsIkxpbmVXZWlnaHQiOjAuMCwiTGluZVR5cGUiOjAsIlBhcmVudFN0eWxlIjpudWxsfSwiUGFyZW50U3R5bGUiOm51bGx9LCJEYXRlRm9ybWF0Ijp7IiRpZCI6IjIz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EiLCJGb3JtYXQiOjAsIklzVmlzaWJsZSI6ZmFsc2UsIkxhc3RLbm93blZpc2liaWxpdHlTdGF0ZSI6ZmFsc2V9LCJJc1Zpc2libGUiOnRydWUsIlBhcmVudFN0eWxlIjpudWxsfSwiSW5kZXgiOjAsIlNtYXJ0RHVyYXRpb25BY3RpdmF0ZWQiOmZhbHNlLCJEYXRlRm9ybWF0Ijp7IiRyZWYiOiIyMzAifSwiV2Vla051bWJlcmluZyI6eyIkaWQiOiIyMzIiLCJGb3JtYXQiOjAsIklzVmlzaWJsZSI6ZmFsc2UsIkxhc3RLbm93blZpc2liaWxpdHlTdGF0ZSI6ZmFsc2V9LCJJZCI6ImRlMjQwYTgyLWU3NjMtNDRiNS04ZThhLTkxNDlmOWZiMTE2ZCIsIkltcG9ydElkIjpudWxsLCJUaXRsZSI6IlNwb25zb3JlZCBQcm9qZWN0cyAvIFByb3Bvc2FscyIsIk5vdGUiOm51bGwsIkh5cGVybGluayI6eyIkaWQiOiIyMzMiLCJBZGRyZXNzIjpudWxsLCJTdWJBZGRyZXNzIjpudWxsfSwiSXNDaGFuZ2VkIjpmYWxzZSwiSXNOZXciOmZhbHNlfSx7IiRpZCI6IjIzNCIsIkdyb3VwTmFtZSI6bnVsbCwiU3RhcnREYXRlIjoiMjAyMi0wMi0yN1QyMzo1OTowMFoiLCJFbmREYXRlIjoiMjAyMi0wNS0yMFQyMzo1OTowMFoiLCJQZXJjZW50YWdlQ29tcGxldGUiOm51bGwsIlN0eWxlIjp7IiRpZCI6IjIzNSIsIlNoYXBlIjowLCJTaGFwZVRoaWNrbmVzcyI6MiwiRHVyYXRpb25Gb3JtYXQiOjEsIkluY2x1ZGVOb25Xb3JraW5nRGF5c0luRHVyYXRpb24iOmZhbHNlLCJQZXJjZW50YWdlQ29tcGxldGVTdHlsZSI6eyIkaWQiOiIyMzYiLCJGb250U2V0dGluZ3MiOnsiJGlkIjoiMjM3IiwiRm9udFNpemUiOjEwLCJGb250TmFtZSI6IkNhbGlicmkiLCJJc0JvbGQiOmZhbHNlLCJJc0l0YWxpYyI6ZmFsc2UsIklzVW5kZXJsaW5lZCI6ZmFsc2UsIlBhcmVudFN0eWxlIjpudWxsfSwiQXV0b1NpemUiOjAsIkZvcmVncm91bmQiOnsiJGlkIjoiMjM4IiwiQ29sb3IiOnsiJHJlZiI6IjEyMCJ9fSwiTWF4V2lkdGgiOjIwMC4wLCJNYXhIZWlnaHQiOiJJbmZpbml0eSIsIlNtYXJ0Rm9yZWdyb3VuZElzQWN0aXZlIjpmYWxzZSwiSG9yaXpvbnRhbEFsaWdubWVudCI6MCwiVmVydGljYWxBbGlnbm1lbnQiOjAsIlNtYXJ0Rm9yZWdyb3VuZCI6bnVsbCwiQmFja2dyb3VuZEZpbGxUeXBlIjowLCJNYXJnaW4iOnsiJGlkIjoiMjM5IiwiVG9wIjowLjAsIkxlZnQiOjAuMCwiUmlnaHQiOjAuMCwiQm90dG9tIjowLjB9LCJQYWRkaW5nIjp7IiRpZCI6IjI0MCIsIlRvcCI6MC4wLCJMZWZ0IjowLjAsIlJpZ2h0IjowLjAsIkJvdHRvbSI6MC4wfSwiQmFja2dyb3VuZCI6eyIkcmVmIjoiMTIzIn0sIklzVmlzaWJsZSI6dHJ1ZSwiV2lkdGgiOjAuMCwiSGVpZ2h0IjowLjAsIkJvcmRlclN0eWxlIjp7IiRpZCI6IjI0MSIsIkxpbmVDb2xvciI6bnVsbCwiTGluZVdlaWdodCI6MC4wLCJMaW5lVHlwZSI6MCwiUGFyZW50U3R5bGUiOm51bGx9LCJQYXJlbnRTdHlsZSI6bnVsbH0sIkR1cmF0aW9uU3R5bGUiOnsiJGlkIjoiMjQyIiwiRm9udFNldHRpbmdzIjp7IiRpZCI6IjI0MyIsIkZvbnRTaXplIjoxMCwiRm9udE5hbWUiOiJDYWxpYnJpIiwiSXNCb2xkIjpmYWxzZSwiSXNJdGFsaWMiOmZhbHNlLCJJc1VuZGVybGluZWQiOmZhbHNlLCJQYXJlbnRTdHlsZSI6bnVsbH0sIkF1dG9TaXplIjowLCJGb3JlZ3JvdW5kIjp7IiRpZCI6IjI0NCIsIkNvbG9yIjp7IiRpZCI6IjI0N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yNDYiLCJUb3AiOjAuMCwiTGVmdCI6MC4wLCJSaWdodCI6MC4wLCJCb3R0b20iOjAuMH0sIlBhZGRpbmciOnsiJGlkIjoiMjQ3IiwiVG9wIjowLjAsIkxlZnQiOjAuMCwiUmlnaHQiOjAuMCwiQm90dG9tIjowLjB9LCJCYWNrZ3JvdW5kIjp7IiRpZCI6IjI0OCIsIkNvbG9yIjp7IiRpZCI6IjI0OSIsIkEiOjAsIlIiOjI1NSwiRyI6MjU1LCJCIjoyNTV9fSwiSXNWaXNpYmxlIjp0cnVlLCJXaWR0aCI6MC4wLCJIZWlnaHQiOjAuMCwiQm9yZGVyU3R5bGUiOnsiJGlkIjoiMjUwIiwiTGluZUNvbG9yIjpudWxsLCJMaW5lV2VpZ2h0IjowLjAsIkxpbmVUeXBlIjowLCJQYXJlbnRTdHlsZSI6bnVsbH0sIlBhcmVudFN0eWxlIjpudWxsfSwiSG9yaXpvbnRhbENvbm5lY3RvclN0eWxlIjp7IiRpZCI6IjI1MSIsIkxpbmVDb2xvciI6eyIkcmVmIjoiMTMyIn0sIkxpbmVXZWlnaHQiOjEuMCwiTGluZVR5cGUiOjAsIlBhcmVudFN0eWxlIjpudWxsfSwiVmVydGljYWxDb25uZWN0b3JTdHlsZSI6eyIkaWQiOiIyNTIiLCJMaW5lQ29sb3IiOnsiJGlkIjoiMjUzIiwiJHR5cGUiOiJOTFJFLkNvbW1vbi5Eb20uU29saWRDb2xvckJydXNoLCBOTFJFLkNvbW1vbiIsIkNvbG9yIjp7IiRpZCI6IjI1NCIsIkEiOjI1NSwiUiI6MjA0LCJHIjoyMDQsIkIiOjIwNH19LCJMaW5lV2VpZ2h0IjoxLjAsIkxpbmVUeXBlIjowLCJQYXJlbnRTdHlsZSI6bnVsbH0sIk1hcmdpbiI6bnVsbCwiU3RhcnREYXRlUG9zaXRpb24iOjIsIkVuZERhdGVQb3NpdGlvbiI6MiwiRGF0ZUlzVmlzaWJsZSI6dHJ1ZSwiVGl0bGVQb3NpdGlvbiI6MiwiRHVyYXRpb25Qb3NpdGlvbiI6MCwiUGVyY2VudGFnZUNvbXBsZXRlZFBvc2l0aW9uIjo2LCJTcGFjaW5nIjoxMCwiSXNCZWxvd1RpbWViYW5kIjpmYWxzZSwiUGVyY2VudGFnZUNvbXBsZXRlU2hhcGVPcGFjaXR5IjozNSwiU2hhcGVTdHlsZSI6eyIkaWQiOiIyNTUiLCJNYXJnaW4iOnsiJGlkIjoiMjU2IiwiVG9wIjowLjAsIkxlZnQiOjQuMCwiUmlnaHQiOjQuMCwiQm90dG9tIjowLjB9LCJQYWRkaW5nIjp7IiRpZCI6IjI1NyIsIlRvcCI6MC4wLCJMZWZ0IjowLjAsIlJpZ2h0IjowLjAsIkJvdHRvbSI6MC4wfSwiQmFja2dyb3VuZCI6eyIkaWQiOiIyNTgiLCJDb2xvciI6eyIkaWQiOiIyNTkiLCJBIjoyNTUsIlIiOjkxLCJHIjoxNTUsIkIiOjIxM319LCJJc1Zpc2libGUiOnRydWUsIldpZHRoIjozMjQuMCwiSGVpZ2h0IjoyMi4wLCJCb3JkZXJTdHlsZSI6eyIkaWQiOiIyNjAiLCJMaW5lQ29sb3IiOnsiJHJlZiI6IjIxMCJ9LCJMaW5lV2VpZ2h0IjowLjAsIkxpbmVUeXBlIjowLCJQYXJlbnRTdHlsZSI6bnVsbH0sIlBhcmVudFN0eWxlIjpudWxsfSwiVGl0bGVTdHlsZSI6eyIkaWQiOiIyNjEiLCJGb250U2V0dGluZ3MiOnsiJGlkIjoiMjYyIiwiRm9udFNpemUiOjExLCJGb250TmFtZSI6IkNhbGlicmkiLCJJc0JvbGQiOmZhbHNlLCJJc0l0YWxpYyI6ZmFsc2UsIklzVW5kZXJsaW5lZCI6ZmFsc2UsIlBhcmVudFN0eWxlIjpudWxsfSwiQXV0b1NpemUiOjAsIkZvcmVncm91bmQiOnsiJGlkIjoiMjYzIiwiQ29sb3IiOnsiJGlkIjoiMjY0IiwiQSI6MjU1LCJSIjoyNTUsIkciOjI1NSwiQiI6MjU1fX0sIk1heFdpZHRoIjo5NjAuMCwiTWF4SGVpZ2h0IjoiSW5maW5pdHkiLCJTbWFydEZvcmVncm91bmRJc0FjdGl2ZSI6ZmFsc2UsIkhvcml6b250YWxBbGlnbm1lbnQiOjEsIlZlcnRpY2FsQWxpZ25tZW50IjowLCJTbWFydEZvcmVncm91bmQiOm51bGwsIkJhY2tncm91bmRGaWxsVHlwZSI6MCwiTWFyZ2luIjp7IiRpZCI6IjI2NSIsIlRvcCI6MC4wLCJMZWZ0IjowLjAsIlJpZ2h0IjowLjAsIkJvdHRvbSI6MC4wfSwiUGFkZGluZyI6eyIkaWQiOiIyNjYiLCJUb3AiOjAuMCwiTGVmdCI6MC4wLCJSaWdodCI6MC4wLCJCb3R0b20iOjAuMH0sIkJhY2tncm91bmQiOnsiJGlkIjoiMjY3IiwiQ29sb3IiOnsiJGlkIjoiMjY4IiwiQSI6MCwiUiI6MjU1LCJHIjoyNTUsIkIiOjI1NX19LCJJc1Zpc2libGUiOnRydWUsIldpZHRoIjowLjAsIkhlaWdodCI6MC4wLCJCb3JkZXJTdHlsZSI6eyIkaWQiOiIyNjkiLCJMaW5lQ29sb3IiOm51bGwsIkxpbmVXZWlnaHQiOjAuMCwiTGluZVR5cGUiOjAsIlBhcmVudFN0eWxlIjpudWxsfSwiUGFyZW50U3R5bGUiOm51bGx9LCJEYXRlU3R5bGUiOnsiJGlkIjoiMjcwIiwiRm9udFNldHRpbmdzIjp7IiRpZCI6IjI3MSIsIkZvbnRTaXplIjoxMCwiRm9udE5hbWUiOiJDYWxpYnJpIiwiSXNCb2xkIjpmYWxzZSwiSXNJdGFsaWMiOmZhbHNlLCJJc1VuZGVybGluZWQiOmZhbHNlLCJQYXJlbnRTdHlsZSI6bnVsbH0sIkF1dG9TaXplIjowLCJGb3JlZ3JvdW5kIjp7IiRpZCI6IjI3MiIsIkNvbG9yIjp7IiRpZCI6IjI3My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aWQiOiIyNzQiLCJUb3AiOjAuMCwiTGVmdCI6MC4wLCJSaWdodCI6MC4wLCJCb3R0b20iOjAuMH0sIlBhZGRpbmciOnsiJGlkIjoiMjc1IiwiVG9wIjowLjAsIkxlZnQiOjAuMCwiUmlnaHQiOjAuMCwiQm90dG9tIjowLjB9LCJCYWNrZ3JvdW5kIjp7IiRpZCI6IjI3NiIsIkNvbG9yIjp7IiRpZCI6IjI3NyIsIkEiOjAsIlIiOjI1NSwiRyI6MjU1LCJCIjoyNTV9fSwiSXNWaXNpYmxlIjp0cnVlLCJXaWR0aCI6MC4wLCJIZWlnaHQiOjAuMCwiQm9yZGVyU3R5bGUiOnsiJGlkIjoiMjc4IiwiTGluZUNvbG9yIjpudWxsLCJMaW5lV2VpZ2h0IjowLjAsIkxpbmVUeXBlIjowLCJQYXJlbnRTdHlsZSI6bnVsbH0sIlBhcmVudFN0eWxlIjpudWxsfSwiRGF0ZUZvcm1hdCI6eyIkaWQiOiIyNz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gwIiwiRm9ybWF0IjowLCJJc1Zpc2libGUiOmZhbHNlLCJMYXN0S25vd25WaXNpYmlsaXR5U3RhdGUiOmZhbHNlfSwiSXNWaXNpYmxlIjp0cnVlLCJQYXJlbnRTdHlsZSI6bnVsbH0sIkluZGV4IjoxLCJTbWFydER1cmF0aW9uQWN0aXZhdGVkIjpmYWxzZSwiRGF0ZUZvcm1hdCI6eyIkcmVmIjoiMjc5In0sIldlZWtOdW1iZXJpbmciOnsiJGlkIjoiMjgxIiwiRm9ybWF0IjowLCJJc1Zpc2libGUiOmZhbHNlLCJMYXN0S25vd25WaXNpYmlsaXR5U3RhdGUiOmZhbHNlfSwiSWQiOiI3YTQwNjhjZC00MTcyLTRkMmEtYjgwZC0xNDhmODhmY2E3YzEiLCJJbXBvcnRJZCI6bnVsbCwiVGl0bGUiOiJIdW1hbiBFdGhpY3MiLCJOb3RlIjpudWxsLCJIeXBlcmxpbmsiOnsiJGlkIjoiMjgyIiwiQWRkcmVzcyI6bnVsbCwiU3ViQWRkcmVzcyI6bnVsbH0sIklzQ2hhbmdlZCI6ZmFsc2UsIklzTmV3IjpmYWxzZX0seyIkaWQiOiIyODMiLCJHcm91cE5hbWUiOm51bGwsIlN0YXJ0RGF0ZSI6IjIwMjEtMTItMDVUMjM6NTk6MDBaIiwiRW5kRGF0ZSI6IjIwMjItMDMtMDRUMjM6NTk6MDBaIiwiUGVyY2VudGFnZUNvbXBsZXRlIjpudWxsLCJTdHlsZSI6eyIkaWQiOiIyODQiLCJTaGFwZSI6MCwiU2hhcGVUaGlja25lc3MiOjIsIkR1cmF0aW9uRm9ybWF0IjoxLCJJbmNsdWRlTm9uV29ya2luZ0RheXNJbkR1cmF0aW9uIjpmYWxzZSwiUGVyY2VudGFnZUNvbXBsZXRlU3R5bGUiOnsiJGlkIjoiMjg1IiwiRm9udFNldHRpbmdzIjp7IiRpZCI6IjI4NiIsIkZvbnRTaXplIjoxMCwiRm9udE5hbWUiOiJDYWxpYnJpIiwiSXNCb2xkIjpmYWxzZSwiSXNJdGFsaWMiOmZhbHNlLCJJc1VuZGVybGluZWQiOmZhbHNlLCJQYXJlbnRTdHlsZSI6bnVsbH0sIkF1dG9TaXplIjowLCJGb3JlZ3JvdW5kIjp7IiRpZCI6IjI4NyIsIkNvbG9yIjp7IiRyZWYiOiIxMjAifX0sIk1heFdpZHRoIjoyMDAuMCwiTWF4SGVpZ2h0IjoiSW5maW5pdHkiLCJTbWFydEZvcmVncm91bmRJc0FjdGl2ZSI6ZmFsc2UsIkhvcml6b250YWxBbGlnbm1lbnQiOjAsIlZlcnRpY2FsQWxpZ25tZW50IjowLCJTbWFydEZvcmVncm91bmQiOm51bGwsIkJhY2tncm91bmRGaWxsVHlwZSI6MCwiTWFyZ2luIjp7IiRpZCI6IjI4OCIsIlRvcCI6MC4wLCJMZWZ0IjowLjAsIlJpZ2h0IjowLjAsIkJvdHRvbSI6MC4wfSwiUGFkZGluZyI6eyIkaWQiOiIyODkiLCJUb3AiOjAuMCwiTGVmdCI6MC4wLCJSaWdodCI6MC4wLCJCb3R0b20iOjAuMH0sIkJhY2tncm91bmQiOnsiJHJlZiI6IjEyMyJ9LCJJc1Zpc2libGUiOnRydWUsIldpZHRoIjowLjAsIkhlaWdodCI6MC4wLCJCb3JkZXJTdHlsZSI6eyIkaWQiOiIyOTAiLCJMaW5lQ29sb3IiOm51bGwsIkxpbmVXZWlnaHQiOjAuMCwiTGluZVR5cGUiOjAsIlBhcmVudFN0eWxlIjpudWxsfSwiUGFyZW50U3R5bGUiOm51bGx9LCJEdXJhdGlvblN0eWxlIjp7IiRpZCI6IjI5MSIsIkZvbnRTZXR0aW5ncyI6eyIkaWQiOiIyOTIiLCJGb250U2l6ZSI6MTAsIkZvbnROYW1lIjoiQ2FsaWJyaSIsIklzQm9sZCI6ZmFsc2UsIklzSXRhbGljIjpmYWxzZSwiSXNVbmRlcmxpbmVkIjpmYWxzZSwiUGFyZW50U3R5bGUiOm51bGx9LCJBdXRvU2l6ZSI6MCwiRm9yZWdyb3VuZCI6eyIkaWQiOiIyOTMiLCJDb2xvciI6eyIkaWQiOiIyOTQ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jk1IiwiVG9wIjowLjAsIkxlZnQiOjAuMCwiUmlnaHQiOjAuMCwiQm90dG9tIjowLjB9LCJQYWRkaW5nIjp7IiRpZCI6IjI5NiIsIlRvcCI6MC4wLCJMZWZ0IjowLjAsIlJpZ2h0IjowLjAsIkJvdHRvbSI6MC4wfSwiQmFja2dyb3VuZCI6eyIkaWQiOiIyOTciLCJDb2xvciI6eyIkaWQiOiIyOTgiLCJBIjowLCJSIjoyNTUsIkciOjI1NSwiQiI6MjU1fX0sIklzVmlzaWJsZSI6dHJ1ZSwiV2lkdGgiOjAuMCwiSGVpZ2h0IjowLjAsIkJvcmRlclN0eWxlIjp7IiRpZCI6IjI5OSIsIkxpbmVDb2xvciI6bnVsbCwiTGluZVdlaWdodCI6MC4wLCJMaW5lVHlwZSI6MCwiUGFyZW50U3R5bGUiOm51bGx9LCJQYXJlbnRTdHlsZSI6bnVsbH0sIkhvcml6b250YWxDb25uZWN0b3JTdHlsZSI6eyIkaWQiOiIzMDAiLCJMaW5lQ29sb3IiOnsiJHJlZiI6IjEzMiJ9LCJMaW5lV2VpZ2h0IjoxLjAsIkxpbmVUeXBlIjowLCJQYXJlbnRTdHlsZSI6bnVsbH0sIlZlcnRpY2FsQ29ubmVjdG9yU3R5bGUiOnsiJGlkIjoiMzAxIiwiTGluZUNvbG9yIjp7IiRyZWYiOiIxMzUifSwiTGluZVdlaWdodCI6MS4wLCJMaW5lVHlwZSI6MCwiUGFyZW50U3R5bGUiOm51bGx9LCJNYXJnaW4iOm51bGwsIlN0YXJ0RGF0ZVBvc2l0aW9uIjoyLCJFbmREYXRlUG9zaXRpb24iOjIsIkRhdGVJc1Zpc2libGUiOnRydWUsIlRpdGxlUG9zaXRpb24iOjIsIkR1cmF0aW9uUG9zaXRpb24iOjAsIlBlcmNlbnRhZ2VDb21wbGV0ZWRQb3NpdGlvbiI6NiwiU3BhY2luZyI6MTAsIklzQmVsb3dUaW1lYmFuZCI6ZmFsc2UsIlBlcmNlbnRhZ2VDb21wbGV0ZVNoYXBlT3BhY2l0eSI6MzUsIlNoYXBlU3R5bGUiOnsiJGlkIjoiMzAyIiwiTWFyZ2luIjp7IiRpZCI6IjMwMyIsIlRvcCI6MC4wLCJMZWZ0Ijo0LjAsIlJpZ2h0Ijo0LjAsIkJvdHRvbSI6MC4wfSwiUGFkZGluZyI6eyIkaWQiOiIzMDQiLCJUb3AiOjAuMCwiTGVmdCI6MC4wLCJSaWdodCI6MC4wLCJCb3R0b20iOjAuMH0sIkJhY2tncm91bmQiOnsiJGlkIjoiMzA1IiwiQ29sb3IiOnsiJGlkIjoiMzA2IiwiQSI6MjU1LCJSIjo5MSwiRyI6MTU1LCJCIjoyMTN9fSwiSXNWaXNpYmxlIjp0cnVlLCJXaWR0aCI6MzMxLjAsIkhlaWdodCI6MjIuMCwiQm9yZGVyU3R5bGUiOnsiJGlkIjoiMzA3IiwiTGluZUNvbG9yIjp7IiRyZWYiOiIyMTAifSwiTGluZVdlaWdodCI6MC4wLCJMaW5lVHlwZSI6MCwiUGFyZW50U3R5bGUiOm51bGx9LCJQYXJlbnRTdHlsZSI6bnVsbH0sIlRpdGxlU3R5bGUiOnsiJGlkIjoiMzA4IiwiRm9udFNldHRpbmdzIjp7IiRpZCI6IjMwOSIsIkZvbnRTaXplIjoxMSwiRm9udE5hbWUiOiJDYWxpYnJpIiwiSXNCb2xkIjpmYWxzZSwiSXNJdGFsaWMiOmZhbHNlLCJJc1VuZGVybGluZWQiOmZhbHNlLCJQYXJlbnRTdHlsZSI6bnVsbH0sIkF1dG9TaXplIjowLCJGb3JlZ3JvdW5kIjp7IiRpZCI6IjMxMCIsIkNvbG9yIjp7IiRpZCI6IjMxMSIsIkEiOjI1NSwiUiI6MjU1LCJHIjoyNTUsIkIiOjI1NX19LCJNYXhXaWR0aCI6OTYwLjAsIk1heEhlaWdodCI6IkluZmluaXR5IiwiU21hcnRGb3JlZ3JvdW5kSXNBY3RpdmUiOmZhbHNlLCJIb3Jpem9udGFsQWxpZ25tZW50IjoxLCJWZXJ0aWNhbEFsaWdubWVudCI6MCwiU21hcnRGb3JlZ3JvdW5kIjpudWxsLCJCYWNrZ3JvdW5kRmlsbFR5cGUiOjAsIk1hcmdpbiI6eyIkaWQiOiIzMTIiLCJUb3AiOjAuMCwiTGVmdCI6MC4wLCJSaWdodCI6MC4wLCJCb3R0b20iOjAuMH0sIlBhZGRpbmciOnsiJGlkIjoiMzEzIiwiVG9wIjowLjAsIkxlZnQiOjAuMCwiUmlnaHQiOjAuMCwiQm90dG9tIjowLjB9LCJCYWNrZ3JvdW5kIjp7IiRpZCI6IjMxNCIsIkNvbG9yIjp7IiRpZCI6IjMxNSIsIkEiOjAsIlIiOjI1NSwiRyI6MjU1LCJCIjoyNTV9fSwiSXNWaXNpYmxlIjp0cnVlLCJXaWR0aCI6MC4wLCJIZWlnaHQiOjAuMCwiQm9yZGVyU3R5bGUiOnsiJGlkIjoiMzE2IiwiTGluZUNvbG9yIjpudWxsLCJMaW5lV2VpZ2h0IjowLjAsIkxpbmVUeXBlIjowLCJQYXJlbnRTdHlsZSI6bnVsbH0sIlBhcmVudFN0eWxlIjpudWxsfSwiRGF0ZVN0eWxlIjp7IiRpZCI6IjMxNyIsIkZvbnRTZXR0aW5ncyI6eyIkaWQiOiIzMTgiLCJGb250U2l6ZSI6MTAsIkZvbnROYW1lIjoiQ2FsaWJyaSIsIklzQm9sZCI6ZmFsc2UsIklzSXRhbGljIjpmYWxzZSwiSXNVbmRlcmxpbmVkIjpmYWxzZSwiUGFyZW50U3R5bGUiOm51bGx9LCJBdXRvU2l6ZSI6MCwiRm9yZWdyb3VuZCI6eyIkaWQiOiIzMTkiLCJDb2xvciI6eyIkaWQiOiIzMjA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GlkIjoiMzIxIiwiVG9wIjowLjAsIkxlZnQiOjAuMCwiUmlnaHQiOjAuMCwiQm90dG9tIjowLjB9LCJQYWRkaW5nIjp7IiRpZCI6IjMyMiIsIlRvcCI6MC4wLCJMZWZ0IjowLjAsIlJpZ2h0IjowLjAsIkJvdHRvbSI6MC4wfSwiQmFja2dyb3VuZCI6eyIkaWQiOiIzMjMiLCJDb2xvciI6eyIkaWQiOiIzMjQiLCJBIjowLCJSIjoyNTUsIkciOjI1NSwiQiI6MjU1fX0sIklzVmlzaWJsZSI6dHJ1ZSwiV2lkdGgiOjAuMCwiSGVpZ2h0IjowLjAsIkJvcmRlclN0eWxlIjp7IiRpZCI6IjMyNSIsIkxpbmVDb2xvciI6bnVsbCwiTGluZVdlaWdodCI6MC4wLCJMaW5lVHlwZSI6MCwiUGFyZW50U3R5bGUiOm51bGx9LCJQYXJlbnRTdHlsZSI6bnVsbH0sIkRhdGVGb3JtYXQiOnsiJGlkIjoiMzI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yNyIsIkZvcm1hdCI6MCwiSXNWaXNpYmxlIjpmYWxzZSwiTGFzdEtub3duVmlzaWJpbGl0eVN0YXRlIjpmYWxzZX0sIklzVmlzaWJsZSI6dHJ1ZSwiUGFyZW50U3R5bGUiOm51bGx9LCJJbmRleCI6MiwiU21hcnREdXJhdGlvbkFjdGl2YXRlZCI6ZmFsc2UsIkRhdGVGb3JtYXQiOnsiJHJlZiI6IjMyNiJ9LCJXZWVrTnVtYmVyaW5nIjp7IiRpZCI6IjMyOCIsIkZvcm1hdCI6MCwiSXNWaXNpYmxlIjpmYWxzZSwiTGFzdEtub3duVmlzaWJpbGl0eVN0YXRlIjpmYWxzZX0sIklkIjoiODk1OTZlZmMtNDM4ZS00MTZlLWE4NTYtMjljMGQ5ZjM4ZmNlIiwiSW1wb3J0SWQiOm51bGwsIlRpdGxlIjoiQW5pbWFsIE92ZXJzaWdodCIsIk5vdGUiOm51bGwsIkh5cGVybGluayI6eyIkaWQiOiIzMjkiLCJBZGRyZXNzIjpudWxsLCJTdWJBZGRyZXNzIjpudWxsfSwiSXNDaGFuZ2VkIjpmYWxzZSwiSXNOZXciOmZhbHNlfSx7IiRpZCI6IjMzMCIsIkdyb3VwTmFtZSI6bnVsbCwiU3RhcnREYXRlIjoiMjAyMi0wMS0wMlQyMzo1OTowMFoiLCJFbmREYXRlIjoiMjAyMi0wMy0wNFQyMzo1OTowMFoiLCJQZXJjZW50YWdlQ29tcGxldGUiOm51bGwsIlN0eWxlIjp7IiRpZCI6IjMzMSIsIlNoYXBlIjowLCJTaGFwZVRoaWNrbmVzcyI6MiwiRHVyYXRpb25Gb3JtYXQiOjEsIkluY2x1ZGVOb25Xb3JraW5nRGF5c0luRHVyYXRpb24iOmZhbHNlLCJQZXJjZW50YWdlQ29tcGxldGVTdHlsZSI6eyIkaWQiOiIzMzIiLCJGb250U2V0dGluZ3MiOnsiJGlkIjoiMzMzIiwiRm9udFNpemUiOjEwLCJGb250TmFtZSI6IkNhbGlicmkiLCJJc0JvbGQiOmZhbHNlLCJJc0l0YWxpYyI6ZmFsc2UsIklzVW5kZXJsaW5lZCI6ZmFsc2UsIlBhcmVudFN0eWxlIjpudWxsfSwiQXV0b1NpemUiOjAsIkZvcmVncm91bmQiOnsiJGlkIjoiMzM0IiwiQ29sb3IiOnsiJGlkIjoiMzM1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zMzYiLCJUb3AiOjAuMCwiTGVmdCI6MC4wLCJSaWdodCI6MC4wLCJCb3R0b20iOjAuMH0sIlBhZGRpbmciOnsiJGlkIjoiMzM3IiwiVG9wIjowLjAsIkxlZnQiOjAuMCwiUmlnaHQiOjAuMCwiQm90dG9tIjowLjB9LCJCYWNrZ3JvdW5kIjp7IiRpZCI6IjMzOCIsIkNvbG9yIjp7IiRpZCI6IjMzOSIsIkEiOjg5LCJSIjowLCJHIjowLCJCIjowfX0sIklzVmlzaWJsZSI6dHJ1ZSwiV2lkdGgiOjAuMCwiSGVpZ2h0IjowLjAsIkJvcmRlclN0eWxlIjp7IiRpZCI6IjM0MCIsIkxpbmVDb2xvciI6bnVsbCwiTGluZVdlaWdodCI6MC4wLCJMaW5lVHlwZSI6MCwiUGFyZW50U3R5bGUiOm51bGx9LCJQYXJlbnRTdHlsZSI6bnVsbH0sIkR1cmF0aW9uU3R5bGUiOnsiJGlkIjoiMzQxIiwiRm9udFNldHRpbmdzIjp7IiRpZCI6IjM0MiIsIkZvbnRTaXplIjoxMCwiRm9udE5hbWUiOiJDYWxpYnJpIiwiSXNCb2xkIjpmYWxzZSwiSXNJdGFsaWMiOmZhbHNlLCJJc1VuZGVybGluZWQiOmZhbHNlLCJQYXJlbnRTdHlsZSI6bnVsbH0sIkF1dG9TaXplIjowLCJGb3JlZ3JvdW5kIjp7IiRpZCI6IjM0MyIsIkNvbG9yIjp7IiRpZCI6IjM0N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NDUiLCJUb3AiOjAuMCwiTGVmdCI6MC4wLCJSaWdodCI6MC4wLCJCb3R0b20iOjAuMH0sIlBhZGRpbmciOnsiJGlkIjoiMzQ2IiwiVG9wIjowLjAsIkxlZnQiOjAuMCwiUmlnaHQiOjAuMCwiQm90dG9tIjowLjB9LCJCYWNrZ3JvdW5kIjp7IiRpZCI6IjM0NyIsIkNvbG9yIjp7IiRpZCI6IjM0OCIsIkEiOjAsIlIiOjI1NSwiRyI6MjU1LCJCIjoyNTV9fSwiSXNWaXNpYmxlIjp0cnVlLCJXaWR0aCI6MC4wLCJIZWlnaHQiOjAuMCwiQm9yZGVyU3R5bGUiOnsiJGlkIjoiMzQ5IiwiTGluZUNvbG9yIjpudWxsLCJMaW5lV2VpZ2h0IjowLjAsIkxpbmVUeXBlIjowLCJQYXJlbnRTdHlsZSI6bnVsbH0sIlBhcmVudFN0eWxlIjpudWxsfSwiSG9yaXpvbnRhbENvbm5lY3RvclN0eWxlIjp7IiRpZCI6IjM1MCIsIkxpbmVDb2xvciI6eyIkaWQiOiIzNTEiLCIkdHlwZSI6Ik5MUkUuQ29tbW9uLkRvbS5Tb2xpZENvbG9yQnJ1c2gsIE5MUkUuQ29tbW9uIiwiQ29sb3IiOnsiJGlkIjoiMzUyIiwiQSI6MjU1LCJSIjoyMDQsIkciOjIwNCwiQiI6MjA0fX0sIkxpbmVXZWlnaHQiOjEuMCwiTGluZVR5cGUiOjAsIlBhcmVudFN0eWxlIjpudWxsfSwiVmVydGljYWxDb25uZWN0b3JTdHlsZSI6eyIkaWQiOiIzNTMiLCJMaW5lQ29sb3IiOnsiJGlkIjoiMzU0IiwiJHR5cGUiOiJOTFJFLkNvbW1vbi5Eb20uU29saWRDb2xvckJydXNoLCBOTFJFLkNvbW1vbiIsIkNvbG9yIjp7IiRpZCI6IjM1NSIsIkEiOjI1NSwiUiI6MjA0LCJHIjoyMDQsIkIiOjIwNH19LCJMaW5lV2VpZ2h0IjoxLjAsIkxpbmVUeXBlIjowLCJQYXJlbnRTdHlsZSI6bnVsbH0sIk1hcmdpbiI6bnVsbCwiU3RhcnREYXRlUG9zaXRpb24iOjIsIkVuZERhdGVQb3NpdGlvbiI6MiwiRGF0ZUlzVmlzaWJsZSI6dHJ1ZSwiVGl0bGVQb3NpdGlvbiI6MiwiRHVyYXRpb25Qb3NpdGlvbiI6MCwiUGVyY2VudGFnZUNvbXBsZXRlZFBvc2l0aW9uIjo2LCJTcGFjaW5nIjoxMCwiSXNCZWxvd1RpbWViYW5kIjpmYWxzZSwiUGVyY2VudGFnZUNvbXBsZXRlU2hhcGVPcGFjaXR5IjozNSwiU2hhcGVTdHlsZSI6eyIkaWQiOiIzNTYiLCJNYXJnaW4iOnsiJGlkIjoiMzU3IiwiVG9wIjowLjAsIkxlZnQiOjQuMCwiUmlnaHQiOjQuMCwiQm90dG9tIjowLjB9LCJQYWRkaW5nIjp7IiRpZCI6IjM1OCIsIlRvcCI6MC4wLCJMZWZ0IjowLjAsIlJpZ2h0IjowLjAsIkJvdHRvbSI6MC4wfSwiQmFja2dyb3VuZCI6eyIkaWQiOiIzNTkiLCJDb2xvciI6eyIkaWQiOiIzNjAiLCJBIjoyNTUsIlIiOjkxLCJHIjoxNTUsIkIiOjIxM319LCJJc1Zpc2libGUiOnRydWUsIldpZHRoIjoyMjEuMCwiSGVpZ2h0IjoyMi4wLCJCb3JkZXJTdHlsZSI6eyIkaWQiOiIzNjEiLCJMaW5lQ29sb3IiOnsiJGlkIjoiMzYyIiwiJHR5cGUiOiJOTFJFLkNvbW1vbi5Eb20uU29saWRDb2xvckJydXNoLCBOTFJFLkNvbW1vbiIsIkNvbG9yIjp7IiRpZCI6IjM2MyIsIkEiOjI1NSwiUiI6MjU1LCJHIjowLCJCIjowfX0sIkxpbmVXZWlnaHQiOjAuMCwiTGluZVR5cGUiOjAsIlBhcmVudFN0eWxlIjpudWxsfSwiUGFyZW50U3R5bGUiOm51bGx9LCJUaXRsZVN0eWxlIjp7IiRpZCI6IjM2NCIsIkZvbnRTZXR0aW5ncyI6eyIkaWQiOiIzNjUiLCJGb250U2l6ZSI6MTEsIkZvbnROYW1lIjoiQ2FsaWJyaSIsIklzQm9sZCI6ZmFsc2UsIklzSXRhbGljIjpmYWxzZSwiSXNVbmRlcmxpbmVkIjpmYWxzZSwiUGFyZW50U3R5bGUiOm51bGx9LCJBdXRvU2l6ZSI6MCwiRm9yZWdyb3VuZCI6eyIkaWQiOiIzNjYiLCJDb2xvciI6eyIkaWQiOiIzNjc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MzY4IiwiVG9wIjowLjAsIkxlZnQiOjAuMCwiUmlnaHQiOjAuMCwiQm90dG9tIjowLjB9LCJQYWRkaW5nIjp7IiRpZCI6IjM2OSIsIlRvcCI6MC4wLCJMZWZ0IjowLjAsIlJpZ2h0IjowLjAsIkJvdHRvbSI6MC4wfSwiQmFja2dyb3VuZCI6eyIkaWQiOiIzNzAiLCJDb2xvciI6eyIkaWQiOiIzNzEiLCJBIjowLCJSIjoyNTUsIkciOjI1NSwiQiI6MjU1fX0sIklzVmlzaWJsZSI6dHJ1ZSwiV2lkdGgiOjAuMCwiSGVpZ2h0IjowLjAsIkJvcmRlclN0eWxlIjp7IiRpZCI6IjM3MiIsIkxpbmVDb2xvciI6bnVsbCwiTGluZVdlaWdodCI6MC4wLCJMaW5lVHlwZSI6MCwiUGFyZW50U3R5bGUiOm51bGx9LCJQYXJlbnRTdHlsZSI6bnVsbH0sIkRhdGVTdHlsZSI6eyIkaWQiOiIzNzMiLCJGb250U2V0dGluZ3MiOnsiJGlkIjoiMzc0IiwiRm9udFNpemUiOjEwLCJGb250TmFtZSI6IkNhbGlicmkiLCJJc0JvbGQiOmZhbHNlLCJJc0l0YWxpYyI6ZmFsc2UsIklzVW5kZXJsaW5lZCI6ZmFsc2UsIlBhcmVudFN0eWxlIjpudWxsfSwiQXV0b1NpemUiOjAsIkZvcmVncm91bmQiOnsiJGlkIjoiMzc1IiwiQ29sb3IiOnsiJGlkIjoiMzc2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M3NyIsIlRvcCI6MC4wLCJMZWZ0IjowLjAsIlJpZ2h0IjowLjAsIkJvdHRvbSI6MC4wfSwiUGFkZGluZyI6eyIkaWQiOiIzNzgiLCJUb3AiOjAuMCwiTGVmdCI6MC4wLCJSaWdodCI6MC4wLCJCb3R0b20iOjAuMH0sIkJhY2tncm91bmQiOnsiJGlkIjoiMzc5IiwiQ29sb3IiOnsiJGlkIjoiMzgwIiwiQSI6MCwiUiI6MjU1LCJHIjoyNTUsIkIiOjI1NX19LCJJc1Zpc2libGUiOnRydWUsIldpZHRoIjowLjAsIkhlaWdodCI6MC4wLCJCb3JkZXJTdHlsZSI6eyIkaWQiOiIzODEiLCJMaW5lQ29sb3IiOm51bGwsIkxpbmVXZWlnaHQiOjAuMCwiTGluZVR5cGUiOjAsIlBhcmVudFN0eWxlIjpudWxsfSwiUGFyZW50U3R5bGUiOm51bGx9LCJEYXRlRm9ybWF0Ijp7IiRpZCI6IjM4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DMiLCJGb3JtYXQiOjAsIklzVmlzaWJsZSI6ZmFsc2UsIkxhc3RLbm93blZpc2liaWxpdHlTdGF0ZSI6ZmFsc2V9LCJJc1Zpc2libGUiOnRydWUsIlBhcmVudFN0eWxlIjpudWxsfSwiSW5kZXgiOjMsIlNtYXJ0RHVyYXRpb25BY3RpdmF0ZWQiOmZhbHNlLCJEYXRlRm9ybWF0Ijp7IiRyZWYiOiIzODIifSwiV2Vla051bWJlcmluZyI6eyIkaWQiOiIzODQiLCJGb3JtYXQiOjAsIklzVmlzaWJsZSI6ZmFsc2UsIkxhc3RLbm93blZpc2liaWxpdHlTdGF0ZSI6ZmFsc2V9LCJJZCI6IjVhOTM3MjNkLWM2MGItNGQ0ZC05YTAwLWVhZjg1MzllYjg3YiIsIkltcG9ydElkIjpudWxsLCJUaXRsZSI6Ik91dHNpZGUgSW50ZXJlc3QiLCJOb3RlIjpudWxsLCJIeXBlcmxpbmsiOnsiJGlkIjoiMzg1IiwiQWRkcmVzcyI6bnVsbCwiU3ViQWRkcmVzcyI6bnVsbH0sIklzQ2hhbmdlZCI6ZmFsc2UsIklzTmV3IjpmYWxzZX1dLCJTd2ltbGFuZXMiOltdLCJNc1Byb2plY3RJdGVtc1RyZWUiOnsiJGlkIjoiMzg2IiwiUm9vdCI6eyJJbXBvcnRJZCI6bnVsbCwiSXNJbXBvcnRlZCI6ZmFsc2UsIkNoaWxkcmVuIjpbXX19LCJNZXRhZGF0YSI6eyIkaWQiOiIzODciLCJSZWNlbnRDb2xvcnNDb2xsZWN0aW9uIjoiW1wiI0ZGMDJCMkVFXCIsXCIjRkYyRjM2OTlcIixcIiNGRjQ0NTQ2QVwiLFwiI0ZGMDA3MkJDXCIsXCIjRkY1QjlCRDVcIixcIiNGRjcwQUQ0N1wiLFwiI0ZGRUQ3RDMxXCIsXCIjRkZGRkMwMDBcIl0iLCJTb3VyY2VUZW1wbGF0ZSI6IntcIiRpZFwiOlwiMVwiLFwiSWRcIjpcIjJmZTAyODhiLTZmZDUtNGIwNi05NGU0LTI4MzBhZTZiYzA0YVwiLFwiQ3VsdHVyZUluZm9OYW1lXCI6XCJlbi1VU1wiLFwiVmVyc2lvblwiOntcIiRpZFwiOlwiMlwiLFwiVGVtcGxhdGVEb21WZXJzaW9uXCI6XCIxLjIuMFwifSxcIkVmZmVjdFwiOjEsXCJTdHlsZVwiOntcIiRpZFwiOlwiM1wiLFwiVGltZWJhbmRTdHlsZVwiOntcIiRpZFwiOlwiNFwiLFwiU2NhbGVNYXJraW5nXCI6MCxcIlNoYXBlXCI6NixcIlNoYXBlU3R5bGVcIjp7XCIkaWRcIjpcIjVcIixcIk1hcmdpblwiOntcIiRpZFwiOlwiNlwiLFwiVG9wXCI6MC4wLFwiTGVmdFwiOjEwLjAsXCJSaWdodFwiOjEwLjAsXCJCb3R0b21cIjowLjB9LFwiUGFkZGluZ1wiOntcIiRpZFwiOlwiN1wiLFwiVG9wXCI6My4wLFwiTGVmdFwiOjEzLjAsXCJSaWdodFwiOjEzLjAsXCJCb3R0b21cIjozLjB9LFwiQmFja2dyb3VuZFwiOntcIiRpZFwiOlwiOFwiLFwiQ29sb3JcIjp7XCIkaWRcIjpcIjlcIixcIkFcIjoyNTUsXCJSXCI6MTc4LFwiR1wiOjE0LFwiQlwiOjE4fX0sXCJJc1Zpc2libGVcIjp0cnVlLFwiV2lkdGhcIjo4NTguMCxcIkhlaWdodFwiOjMwLjAsXCJCb3JkZXJTdHlsZVwiOntcIiRpZFwiOlwiMTBcIixcIkxpbmVDb2xvclwiOntcIiRpZFwiOlwiMTFcIixcIiR0eXBlXCI6XCJOTFJFLkNvbW1vbi5Eb20uU29saWRDb2xvckJydXNoLCBOTFJFLkNvbW1vblwiLFwiQ29sb3JcIjp7XCIkaWRcIjpcIjEyXCIsXCJBXCI6MjU1LFwiUlwiOjI1NSxcIkdcIjowLFwiQlwiOjB9fSxcIkxpbmVXZWlnaHRcIjowLjAsXCJMaW5lVHlwZVwiOjB9fSxcIk1pZGRsZVRpZXJTaGFwZVN0eWxlXCI6e1wiJGlkXCI6XCIxM1wiLFwiTWFyZ2luXCI6e1wiJGlkXCI6XCIxNFwiLFwiVG9wXCI6MC4wLFwiTGVmdFwiOjEwLjAsXCJSaWdodFwiOjEwLjAsXCJCb3R0b21cIjowLjB9LFwiUGFkZGluZ1wiOntcIiRpZFwiOlwiMTVcIixcIlRvcFwiOjMuMCxcIkxlZnRcIjoxMy4wLFwiUmlnaHRcIjoxMy4wLFwiQm90dG9tXCI6My4wfSxcIkJhY2tncm91bmRcIjp7XCIkaWRcIjpcIjE2XCIsXCJDb2xvclwiOntcIiRpZFwiOlwiMTdcIixcIkFcIjoyNTUsXCJSXCI6MTc4LFwiR1wiOjE0LFwiQlwiOjE4fX0sXCJJc1Zpc2libGVcIjp0cnVlLFwiV2lkdGhcIjo4NTguMCxcIkhlaWdodFwiOjMwLjAsXCJCb3JkZXJTdHlsZVwiOntcIiRpZFwiOlwiMThcIixcIkxpbmVDb2xvclwiOntcIiRpZFwiOlwiMTlcIixcIiR0eXBlXCI6XCJOTFJFLkNvbW1vbi5Eb20uU29saWRDb2xvckJydXNoLCBOTFJFLkNvbW1vblwiLFwiQ29sb3JcIjp7XCIkaWRcIjpcIjIwXCIsXCJBXCI6MjU1LFwiUlwiOjI1NSxcIkdcIjowLFwiQlwiOjB9fSxcIkxpbmVXZWlnaHRcIjowLjAsXCJMaW5lVHlwZVwiOjB9fSxcIkJvdHRvbVRpZXJTaGFwZVN0eWxlXCI6e1wiJGlkXCI6XCIyMVwiLFwiTWFyZ2luXCI6e1wiJGlkXCI6XCIyMlwiLFwiVG9wXCI6MC4wLFwiTGVmdFwiOjEwLjAsXCJSaWdodFwiOjEwLjAsXCJCb3R0b21cIjowLjB9LFwiUGFkZGluZ1wiOntcIiRpZFwiOlwiMjNcIixcIlRvcFwiOjMuMCxcIkxlZnRcIjoxMy4wLFwiUmlnaHRcIjoxMy4wLFwiQm90dG9tXCI6My4wfSxcIkJhY2tncm91bmRcIjp7XCIkaWRcIjpcIjI0XCIsXCJDb2xvclwiOntcIiRpZFwiOlwiMjVcIixcIkFcIjoyNTUsXCJSXCI6MTc4LFwiR1wiOjE0LFwiQlwiOjE4fX0sXCJJc1Zpc2libGVcIjp0cnVlLFwiV2lkdGhcIjo4NTguMCxcIkhlaWdodFwiOjM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MCxcIkZvbnROYW1lXCI6XCJDYWxpYnJpXCIsXCJJc0JvbGRcIjp0cnVlLFwiSXNJdGFsaWNcIjpmYWxzZSxcIklzVW5kZXJsaW5lZFwiOmZhbHNlfSxcIkF1dG9TaXplXCI6MCxcIkZvcmVncm91bmRcIjp7XCIkaWRcIjpcIjMxXCIsXCJDb2xvclwiOntcIiRpZFwiOlwiMzJ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NcIixcIlRvcFwiOjAuMCxcIkxlZnRcIjowLjAsXCJSaWdodFwiOjIwLjAsXCJCb3R0b21cIjowLjB9LFwiUGFkZGluZ1wiOntcIiRpZFwiOlwiMzRcIixcIlRvcFwiOjAuMCxcIkxlZnRcIjowLjAsXCJSaWdodFwiOjAuMCxcIkJvdHRvbVwiOjAuMH0sXCJCYWNrZ3JvdW5kXCI6e1wiJGlkXCI6XCIzNVwiLFwiQ29sb3JcIjp7XCIkaWRcIjpcIjM2XCIsXCJBXCI6ODksXCJSXCI6MCxcIkdcIjowLFwiQlwiOjB9fSxcIklzVmlzaWJsZVwiOmZhbHNlLFwiV2lkdGhcIjowLjAsXCJIZWlnaHRcIjowLjAsXCJCb3JkZXJTdHlsZVwiOm51bGx9LFwiTGVmdEVuZENhcHNTdHlsZVwiOntcIiRpZFwiOlwiMzdcIixcIkZvbnRTZXR0aW5nc1wiOntcIiRpZFwiOlwiMzhcIixcIkZvbnRTaXplXCI6MTAsXCJGb250TmFtZVwiOlwiQ2FsaWJyaVwiLFwiSXNCb2xkXCI6dHJ1ZSxcIklzSXRhbGljXCI6ZmFsc2UsXCJJc1VuZGVybGluZWRcIjpmYWxzZX0sXCJBdXRvU2l6ZVwiOjAsXCJGb3JlZ3JvdW5kXCI6e1wiJGlkXCI6XCIzOVwiLFwiQ29sb3JcIjp7XCIkaWRcIjpcIjQw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QxXCIsXCJUb3BcIjowLjAsXCJMZWZ0XCI6MjAuMCxcIlJpZ2h0XCI6MC4wLFwiQm90dG9tXCI6MC4wfSxcIlBhZGRpbmdcIjp7XCIkaWRcIjpcIjQyXCIsXCJUb3BcIjowLjAsXCJMZWZ0XCI6MC4wLFwiUmlnaHRcIjowLjAsXCJCb3R0b21cIjowLjB9LFwiQmFja2dyb3VuZFwiOntcIiRpZFwiOlwiNDNcIixcIkNvbG9yXCI6e1wiJHJlZlwiOlwiMzZcIn19LFwiSXNWaXNpYmxlXCI6ZmFsc2UsXCJXaWR0aFwiOjAuMCxcIkhlaWdodFwiOjAuMCxcIkJvcmRlclN0eWxlXCI6bnVsbH0sXCJUb2RheVRleHRTdHlsZVwiOntcIiRpZFwiOlwiNDRcIixcIkZvbnRTZXR0aW5nc1wiOntcIiRpZFwiOlwiNDVcIixcIkZvbnRTaXplXCI6MTIsXCJGb250TmFtZVwiOlwiQ2FsaWJyaVwiLFwiSXNCb2xkXCI6ZmFsc2UsXCJJc0l0YWxpY1wiOmZhbHNlLFwiSXNVbmRlcmxpbmVkXCI6ZmFsc2V9LFwiQXV0b1NpemVcIjowLFwiRm9yZWdyb3VuZFwiOntcIiRpZFwiOlwiNDZcIixcIkNvbG9yXCI6e1wiJGlkXCI6XCI0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0OFwiLFwiVG9wXCI6MC4wLFwiTGVmdFwiOjAuMCxcIlJpZ2h0XCI6MC4wLFwiQm90dG9tXCI6MC4wfSxcIlBhZGRpbmdcIjp7XCIkaWRcIjpcIjQ5XCIsXCJUb3BcIjowLjAsXCJMZWZ0XCI6MC4wLFwiUmlnaHRcIjowLjAsXCJCb3R0b21cIjowLjB9LFwiQmFja2dyb3VuZFwiOntcIiRpZFwiOlwiNTBcIixcIkNvbG9yXCI6e1wiJHJlZlwiOlwiMzZcIn19LFwiSXNWaXNpYmxlXCI6dHJ1ZSxcIldpZHRoXCI6MC4wLFwiSGVpZ2h0XCI6MC4wLFwiQm9yZGVyU3R5bGVcIjpudWxsfSxcIlRvZGF5TWFya2VyU3R5bGVcIjp7XCIkaWRcIjpcIjUxXCIsXCJNYXJnaW5cIjp7XCIkaWRcIjpcIjUyXCIsXCJUb3BcIjowLjAsXCJMZWZ0XCI6MC4wLFwiUmlnaHRcIjowLjAsXCJCb3R0b21cIjowLjB9LFwiUGFkZGluZ1wiOntcIiRpZFwiOlwiNTNcIixcIlRvcFwiOjAuMCxcIkxlZnRcIjowLjAsXCJSaWdodFwiOjAuMCxcIkJvdHRvbVwiOjAuMH0sXCJCYWNrZ3JvdW5kXCI6e1wiJGlkXCI6XCI1NFwiLFwiQ29sb3JcIjp7XCIkaWRcIjpcIjU1XCIsXCJBXCI6MjU1LFwiUlwiOjI1NSxcIkdcIjowLFwiQlwiOjB9fSxcIklzVmlzaWJsZVwiOnRydWUsXCJXaWR0aFwiOjAuMCxcIkhlaWdodFwiOjAuMCxcIkJvcmRlclN0eWxlXCI6bnVsbH0sXCJTY2FsZVN0eWxlXCI6e1wiJGlkXCI6XCI1NlwiLFwiU2hvd1NlZ21lbnRTZXBhcmF0b3JzXCI6dHJ1ZSxcIlNlZ21lbnRTZXBhcmF0b3JPcGFjaXR5XCI6MzAsXCJTaGFwZVwiOjIsXCJIYXNCZWVuVmlzaWJsZUJlZm9yZVwiOnRydWUsXCJGb250U2V0dGluZ3NcIjp7XCIkaWRcIjpcIjU3XCIsXCJGb250U2l6ZVwiOjEyLFwiRm9udE5hbWVcIjpcIkNhbGlicmlcIixcIklzQm9sZFwiOmZhbHNlLFwiSXNJdGFsaWNcIjpmYWxzZSxcIklzVW5kZXJsaW5lZFwiOmZhbHNlfSxcIkF1dG9TaXplXCI6MCxcIkZvcmVncm91bmRcIjp7XCIkaWRcIjpcIjU4XCIsXCJDb2xvclwiOntcIiRpZFwiOlwiNTl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BcIixcIlRvcFwiOjAuMCxcIkxlZnRcIjo1LjAsXCJSaWdodFwiOjAuMCxcIkJvdHRvbVwiOjAuMH0sXCJQYWRkaW5nXCI6e1wiJGlkXCI6XCI2MVwiLFwiVG9wXCI6MC4wLFwiTGVmdFwiOjAuMCxcIlJpZ2h0XCI6MC4wLFwiQm90dG9tXCI6MC4wfSxcIkJhY2tncm91bmRcIjp7XCIkaWRcIjpcIjYyXCIsXCJDb2xvclwiOntcIiRyZWZcIjpcIjM2XCJ9fSxcIklzVmlzaWJsZVwiOnRydWUsXCJXaWR0aFwiOjAuMCxcIkhlaWdodFwiOjAuMCxcIkJvcmRlclN0eWxlXCI6bnVsbH0sXCJNaWRkbGVUaWVyU2NhbGVTdHlsZVwiOntcIiRpZFwiOlwiNjNcIixcIlNob3dTZWdtZW50U2VwYXJhdG9yc1wiOnRydWUsXCJTZWdtZW50U2VwYXJhdG9yT3BhY2l0eVwiOjMwLFwiU2hhcGVcIjoyLFwiSGFzQmVlblZpc2libGVCZWZvcmVcIjpmYWxzZSxcIkZvbnRTZXR0aW5nc1wiOntcIiRpZFwiOlwiNjRcIixcIkZvbnRTaXplXCI6MTIsXCJGb250TmFtZVwiOlwiQ2FsaWJyaVwiLFwiSXNCb2xkXCI6ZmFsc2UsXCJJc0l0YWxpY1wiOmZhbHNlLFwiSXNVbmRlcmxpbmVkXCI6ZmFsc2V9LFwiQXV0b1NpemVcIjowLFwiRm9yZWdyb3VuZFwiOntcIiRpZFwiOlwiNjVcIixcIkNvbG9yXCI6e1wiJGlkXCI6XCI2Nl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N1wiLFwiVG9wXCI6MC4wLFwiTGVmdFwiOjUuMCxcIlJpZ2h0XCI6MC4wLFwiQm90dG9tXCI6MC4wfSxcIlBhZGRpbmdcIjp7XCIkaWRcIjpcIjY4XCIsXCJUb3BcIjowLjAsXCJMZWZ0XCI6MC4wLFwiUmlnaHRcIjowLjAsXCJCb3R0b21cIjowLjB9LFwiQmFja2dyb3VuZFwiOntcIiRpZFwiOlwiNjlcIixcIkNvbG9yXCI6e1wiJGlkXCI6XCI3MFwiLFwiQVwiOjg5LFwiUlwiOjAsXCJHXCI6MCxcIkJcIjowfX0sXCJJc1Zpc2libGVcIjpmYWxzZSxcIldpZHRoXCI6MC4wLFwiSGVpZ2h0XCI6MC4wLFwiQm9yZGVyU3R5bGVcIjpudWxsfSxcIkJvdHRvbVRpZXJTY2FsZVN0eWxlXCI6e1wiJGlkXCI6XCI3MVwiLFwiU2hvd1NlZ21lbnRTZXBhcmF0b3JzXCI6dHJ1ZSxcIlNlZ21lbnRTZXBhcmF0b3JPcGFjaXR5XCI6MzAsXCJTaGFwZVwiOjIsXCJIYXNCZWVuVmlzaWJsZUJlZm9yZVwiOmZhbHNlLFwiRm9udFNldHRpbmdzXCI6e1wiJGlkXCI6XCI3MlwiLFwiRm9udFNpemVcIjoxMixcIkZvbnROYW1lXCI6XCJDYWxpYnJpXCIsXCJJc0JvbGRcIjpmYWxzZSxcIklzSXRhbGljXCI6ZmFsc2UsXCJJc1VuZGVybGluZWRcIjpmYWxzZX0sXCJBdXRvU2l6ZVwiOjAsXCJGb3JlZ3JvdW5kXCI6e1wiJGlkXCI6XCI3M1wiLFwiQ29sb3JcIjp7XCIkaWRcIjpcIjc0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1XCIsXCJUb3BcIjowLjAsXCJMZWZ0XCI6NS4wLFwiUmlnaHRcIjowLjAsXCJCb3R0b21cIjowLjB9LFwiUGFkZGluZ1wiOntcIiRpZFwiOlwiNzZcIixcIlRvcFwiOjAuMCxcIkxlZnRcIjowLjAsXCJSaWdodFwiOjAuMCxcIkJvdHRvbVwiOjAuMH0sXCJCYWNrZ3JvdW5kXCI6e1wiJGlkXCI6XCI3N1wiLFwiQ29sb3JcIjp7XCIkaWRcIjpcIjc4XCIsXCJBXCI6ODksXCJSXCI6MCxcIkdcIjowLFwiQlwiOjB9fSxcIklzVmlzaWJsZVwiOmZhbHNlLFwiV2lkdGhcIjowLjAsXCJIZWlnaHRcIjowLjAsXCJCb3JkZXJTdHlsZVwiOm51bGx9LFwiU2luZ2xlU2NhbGVTaGFwZVN0eWxlXCI6bnVsbCxcIkVsYXBzZWRUaW1lQmFja2dyb3VuZFwiOntcIiRpZFwiOlwiNzlcIixcIkNvbG9yXCI6e1wiJGlkXCI6XCI4MFwiLFwiQVwiOjc3LFwiUlwiOjAsXCJHXCI6MCxcIkJcIjowfX0sXCJBcHBlbmRZZWFyT25ZZWFyQ2hhbmdlXCI6dHJ1ZSxcIkVsYXBzZWRUaW1lRm9ybWF0XCI6MSxcIlRvZGF5TWFya2VyUG9zaXRpb25cIjozLFwiUXVpY2tQb3NpdGlvblwiOjMsXCJBYnNvbHV0ZVBvc2l0aW9uXCI6MTg5LjAsXCJNYXJnaW5cIjp7XCIkaWRcIjpcIjgxXCIsXCJUb3BcIjowLjAsXCJMZWZ0XCI6MTAuMCxcIlJpZ2h0XCI6MTAuMCxcIkJvdHRvbVwiOjAuMH0sXCJQYWRkaW5nXCI6e1wiJGlkXCI6XCI4MlwiLFwiVG9wXCI6MC4wLFwiTGVmdFwiOjAuMCxcIlJpZ2h0XCI6MC4wLFwiQm90dG9tXCI6MC4wfSxcIkJhY2tncm91bmRcIjp7XCIkaWRcIjpcIjgzXCIsXCJDb2xvclwiOntcIiRpZFwiOlwiODRcIixcIkFcIjoyNTUsXCJSXCI6MzEsXCJHXCI6NzMsXCJCXCI6MTI1fX0sXCJJc1Zpc2libGVcIjp0cnVlLFwiV2lkdGhcIjowLjAsXCJIZWlnaHRcIjowLjAsXCJCb3JkZXJTdHlsZVwiOm51bGx9LFwiRGVmYXVsdE1pbGVzdG9uZVN0eWxlXCI6e1wiJGlkXCI6XCI4NVwiLFwiU2hhcGVcIjozLFwiQ29ubmVjdG9yTWFyZ2luXCI6e1wiJGlkXCI6XCI4NlwiLFwiVG9wXCI6MC4wLFwiTGVmdFwiOjIuMCxcIlJpZ2h0XCI6Mi4wLFwiQm90dG9tXCI6MC4wfSxcIkNvbm5lY3RvclN0eWxlXCI6e1wiJGlkXCI6XCI4N1wiLFwiTGluZUNvbG9yXCI6e1wiJGlkXCI6XCI4OFwiLFwiJHR5cGVcIjpcIk5MUkUuQ29tbW9uLkRvbS5Tb2xpZENvbG9yQnJ1c2gsIE5MUkUuQ29tbW9uXCIsXCJDb2xvclwiOntcIiRpZFwiOlwiODlcIixcIkFcIjoxMjcsXCJSXCI6MzEsXCJHXCI6NzMsXCJCXCI6MTI2fX0sXCJMaW5lV2VpZ2h0XCI6MS4wLFwiTGluZVR5cGVcIjowfSxcIklzQmVsb3dUaW1lYmFuZFwiOmZhbHNlLFwiSGlkZURhdGVcIjpmYWxzZSxcIlNoYXBlU2l6ZVwiOjEsXCJTcGFjaW5nXCI6Mi4wLFwiUGFkZGluZ1wiOntcIiRpZFwiOlwiOTBcIixcIlRvcFwiOjEwLjAsXCJMZWZ0XCI6My4wLFwiUmlnaHRcIjowLjAsXCJCb3R0b21cIjowLjB9LFwiUG9zaXRpb25cIjpudWxsLFwiUG9zaXRpb25PblRhc2tcIjowLFwiU2hhcGVTdHlsZVwiOntcIiRpZFwiOlwiOTFcIixcIk1hcmdpblwiOntcIiRpZFwiOlwiOTJcIixcIlRvcFwiOjAuMCxcIkxlZnRcIjowLjAsXCJSaWdodFwiOjAuMCxcIkJvdHRvbVwiOjAuMH0sXCJQYWRkaW5nXCI6e1wiJGlkXCI6XCI5M1wiLFwiVG9wXCI6MC4wLFwiTGVmdFwiOjAuMCxcIlJpZ2h0XCI6MC4wLFwiQm90dG9tXCI6MC4wfSxcIkJhY2tncm91bmRcIjp7XCIkaWRcIjpcIjk0XCIsXCJDb2xvclwiOntcIiRpZFwiOlwiOTVcIixcIkFcIjoyNTUsXCJSXCI6MCxcIkdcIjoxMTQsXCJCXCI6MTg4fX0sXCJJc1Zpc2libGVcIjp0cnVlLFwiV2lkdGhcIjoxOC4wLFwiSGVpZ2h0XCI6MjAuMCxcIkJvcmRlclN0eWxlXCI6e1wiJGlkXCI6XCI5NlwiLFwiTGluZUNvbG9yXCI6e1wiJGlkXCI6XCI5N1wiLFwiJHR5cGVcIjpcIk5MUkUuQ29tbW9uLkRvbS5Tb2xpZENvbG9yQnJ1c2gsIE5MUkUuQ29tbW9uXCIsXCJDb2xvclwiOntcIiRpZFwiOlwiOThcIixcIkFcIjoyNTUsXCJSXCI6MjU1LFwiR1wiOjAsXCJCXCI6MH19LFwiTGluZVdlaWdodFwiOjAuMCxcIkxpbmVUeXBlXCI6MH19LFwiVGl0bGVTdHlsZVwiOntcIiRpZFwiOlwiOTlcIixcIkZvbnRTZXR0aW5nc1wiOntcIiRpZFwiOlwiMTAwXCIsXCJGb250U2l6ZVwiOjEyLFwiRm9udE5hbWVcIjpcIkNhbGlicmlcIixcIklzQm9sZFwiOnRydWUsXCJJc0l0YWxpY1wiOmZhbHNlLFwiSXNVbmRlcmxpbmVkXCI6ZmFsc2V9LFwiQXV0b1NpemVcIjowLFwiRm9yZWdyb3VuZFwiOntcIiRpZFwiOlwiMTAxXCIsXCJDb2xvclwiOntcIiRpZFwiOlwiMTAy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xMDNcIixcIlRvcFwiOjAuMCxcIkxlZnRcIjowLjAsXCJSaWdodFwiOjAuMCxcIkJvdHRvbVwiOjAuMH0sXCJQYWRkaW5nXCI6e1wiJGlkXCI6XCIxMDRcIixcIlRvcFwiOjAuMCxcIkxlZnRcIjowLjAsXCJSaWdodFwiOjAuMCxcIkJvdHRvbVwiOjAuMH0sXCJCYWNrZ3JvdW5kXCI6e1wiJGlkXCI6XCIxMDVcIixcIkNvbG9yXCI6e1wiJHJlZlwiOlwiMzZcIn19LFwiSXNWaXNpYmxlXCI6dHJ1ZSxcIldpZHRoXCI6MC4wLFwiSGVpZ2h0XCI6MC4wLFwiQm9yZGVyU3R5bGVcIjpudWxsfSxcIkRhdGVTdHlsZVwiOntcIiRpZFwiOlwiMTA2XCIsXCJGb250U2V0dGluZ3NcIjp7XCIkaWRcIjpcIjEwN1wiLFwiRm9udFNpemVcIjoxMCxcIkZvbnROYW1lXCI6XCJDYWxpYnJpXCIsXCJJc0JvbGRcIjpmYWxzZSxcIklzSXRhbGljXCI6ZmFsc2UsXCJJc1VuZGVybGluZWRcIjpmYWxzZX0sXCJBdXRvU2l6ZVwiOjAsXCJGb3JlZ3JvdW5kXCI6e1wiJGlkXCI6XCIxMDhcIixcIkNvbG9yXCI6e1wiJGlkXCI6XCIxMDl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xMFwiLFwiVG9wXCI6MC4wLFwiTGVmdFwiOjAuMCxcIlJpZ2h0XCI6MC4wLFwiQm90dG9tXCI6MC4wfSxcIlBhZGRpbmdcIjp7XCIkaWRcIjpcIjExMVwiLFwiVG9wXCI6MC4wLFwiTGVmdFwiOjAuMCxcIlJpZ2h0XCI6MC4wLFwiQm90dG9tXCI6MC4wfSxcIkJhY2tncm91bmRcIjp7XCIkaWRcIjpcIjExMlwiLFwiQ29sb3JcIjp7XCIkcmVmXCI6XCIzNlwifX0sXCJJc1Zpc2libGVcIjp0cnVlLFwiV2lkdGhcIjowLjAsXCJIZWlnaHRcIjowLjAsXCJCb3JkZXJTdHlsZVwiOm51bGx9LFwiRGF0ZUZvcm1hdFwiOntcIiRpZFwiOlwiMTEz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RlZmF1bHRUYXNrU3R5bGVcIjp7XCIkaWRcIjpcIjExNFwiLFwiU2hhcGVcIjo3LFwiU2hhcGVUaGlja25lc3NcIjoxLFwiRHVyYXRpb25Gb3JtYXRcIjo1LFwiUGVyY2VudGFnZUNvbXBsZXRlU3R5bGVcIjp7XCIkaWRcIjpcIjExNVwiLFwiRm9udFNldHRpbmdzXCI6e1wiJGlkXCI6XCIxMTZcIixcIkZvbnRTaXplXCI6MTAsXCJGb250TmFtZVwiOlwiQ2FsaWJyaVwiLFwiSXNCb2xkXCI6ZmFsc2UsXCJJc0l0YWxpY1wiOmZhbHNlLFwiSXNVbmRlcmxpbmVkXCI6ZmFsc2V9LFwiQXV0b1NpemVcIjowLFwiRm9yZWdyb3VuZFwiOntcIiRpZFwiOlwiMTE3XCIsXCJDb2xvclwiOntcIiRpZFwiOlwiMTE4XCIsXCJBXCI6MjU1LFwiUlwiOjE5MixcIkdcIjo4MCxcIkJcIjo3N319LFwiQmFja2dyb3VuZEZpbGxUeXBlXCI6MCxcIk1heFdpZHRoXCI6MjAwLjAsXCJNYXhIZWlnaHRcIjpcIkluZmluaXR5XCIsXCJTbWFydEZvcmVncm91bmRJc0FjdGl2ZVwiOmZhbHNlLFwiSG9yaXpvbnRhbEFsaWdubWVudFwiOjA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HJlZlwiOlwiMzZcIn19LFwiSXNWaXNpYmxlXCI6dHJ1ZSxcIldpZHRoXCI6MC4wLFwiSGVpZ2h0XCI6MC4wLFwiQm9yZGVyU3R5bGVcIjpudWxsfSxcIkR1cmF0aW9uU3R5bGVcIjp7XCIkaWRcIjpcIjEyMlwiLFwiRm9udFNldHRpbmdzXCI6e1wiJGlkXCI6XCIxMjNcIixcIkZvbnRTaXplXCI6MTAsXCJGb250TmFtZVwiOlwiQ2FsaWJyaVwiLFwiSXNCb2xkXCI6ZmFsc2UsXCJJc0l0YWxpY1wiOmZhbHNlLFwiSXNVbmRlcmxpbmVkXCI6ZmFsc2V9LFwiQXV0b1NpemVcIjowLFwiRm9yZWdyb3VuZFwiOntcIiRpZFwiOlwiMTI0XCIsXCJDb2xvclwiOntcIiRpZFwiOlwiMTI1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EyNlwiLFwiVG9wXCI6MC4wLFwiTGVmdFwiOjAuMCxcIlJpZ2h0XCI6MC4wLFwiQm90dG9tXCI6MC4wfSxcIlBhZGRpbmdcIjp7XCIkaWRcIjpcIjEyN1wiLFwiVG9wXCI6MC4wLFwiTGVmdFwiOjAuMCxcIlJpZ2h0XCI6MC4wLFwiQm90dG9tXCI6MC4wfSxcIkJhY2tncm91bmRcIjp7XCIkaWRcIjpcIjEyOFwiLFwiQ29sb3JcIjp7XCIkcmVmXCI6XCIzNlwifX0sXCJJc1Zpc2libGVcIjp0cnVlLFwiV2lkdGhcIjowLjAsXCJIZWlnaHRcIjowLjAsXCJCb3JkZXJTdHlsZVwiOm51bGx9LFwiSG9yaXpvbnRhbENvbm5lY3RvclN0eWxlXCI6e1wiJGlkXCI6XCIxMjlcIixcIkxpbmVDb2xvclwiOntcIiRpZFwiOlwiMTMwXCIsXCIkdHlwZVwiOlwiTkxSRS5Db21tb24uRG9tLlNvbGlkQ29sb3JCcnVzaCwgTkxSRS5Db21tb25cIixcIkNvbG9yXCI6e1wiJGlkXCI6XCIxMzFcIixcIkFcIjoyNTUsXCJSXCI6MjA0LFwiR1wiOjIwNCxcIkJcIjoyMDR9fSxcIkxpbmVXZWlnaHRcIjoxLjAsXCJMaW5lVHlwZVwiOjB9LFwiVmVydGljYWxDb25uZWN0b3JTdHlsZVwiOntcIiRpZFwiOlwiMTMyXCIsXCJMaW5lQ29sb3JcIjp7XCIkaWRcIjpcIjEzM1wiLFwiJHR5cGVcIjpcIk5MUkUuQ29tbW9uLkRvbS5Tb2xpZENvbG9yQnJ1c2gsIE5MUkUuQ29tbW9uXCIsXCJDb2xvclwiOntcIiRpZFwiOlwiMTM0XCIsXCJBXCI6MjU1LFwiUlwiOjIwNCxcIkdcIjoyMDQsXCJCXCI6MjA0fX0sXCJMaW5lV2VpZ2h0XCI6MC4wLFwiTGluZVR5cGVcIjowfSxcIk1hcmdpblwiOm51bGwsXCJTdGFydERhdGVQb3NpdGlvblwiOjQsXCJFbmREYXRlUG9zaXRpb25cIjo0LFwiVGl0bGVQb3NpdGlvblwiOjMsXCJEdXJhdGlvblBvc2l0aW9uXCI6MixcIlBlcmNlbnRhZ2VDb21wbGV0ZWRQb3NpdGlvblwiOjYsXCJTcGFjaW5nXCI6MTAsXCJJc0JlbG93VGltZWJhbmRcIjp0cnVlLFwiUGVyY2VudGFnZUNvbXBsZXRlU2hhcGVPcGFjaXR5XCI6MzUsXCJHcm91cE5hbWVcIjpudWxsLFwiQXR0YWNoZWRNaWxlc3RvbmVzU3R5bGVzXCI6bnVsbCxcIlNoYXBlU3R5bGVcIjp7XCIkaWRcIjpcIjEzNVwiLFwiTWFyZ2luXCI6e1wiJGlkXCI6XCIxMzZcIixcIlRvcFwiOjAuMCxcIkxlZnRcIjo0LjAsXCJSaWdodFwiOjQuMCxcIkJvdHRvbVwiOjAuMH0sXCJQYWRkaW5nXCI6e1wiJGlkXCI6XCIxMzdcIixcIlRvcFwiOjAuMCxcIkxlZnRcIjowLjAsXCJSaWdodFwiOjAuMCxcIkJvdHRvbVwiOjAuMH0sXCJCYWNrZ3JvdW5kXCI6e1wiJGlkXCI6XCIxMzhcIixcIkNvbG9yXCI6e1wiJGlkXCI6XCIxMzlcIixcIkFcIjoyNTUsXCJSXCI6MCxcIkdcIjoxMTQsXCJCXCI6MTg4fX0sXCJJc1Zpc2libGVcIjp0cnVlLFwiV2lkdGhcIjowLjAsXCJIZWlnaHRcIjoxNi4wLFwiQm9yZGVyU3R5bGVcIjp7XCIkaWRcIjpcIjE0MFwiLFwiTGluZUNvbG9yXCI6e1wiJGlkXCI6XCIxNDFcIixcIiR0eXBlXCI6XCJOTFJFLkNvbW1vbi5Eb20uU29saWRDb2xvckJydXNoLCBOTFJFLkNvbW1vblwiLFwiQ29sb3JcIjp7XCIkaWRcIjpcIjE0MlwiLFwiQVwiOjI1NSxcIlJcIjoyNTUsXCJHXCI6MCxcIkJcIjowfX0sXCJMaW5lV2VpZ2h0XCI6MC4wLFwiTGluZVR5cGVcIjowfX0sXCJUaXRsZVN0eWxlXCI6e1wiJGlkXCI6XCIxNDNcIixcIkZvbnRTZXR0aW5nc1wiOntcIiRpZFwiOlwiMTQ0XCIsXCJGb250U2l6ZVwiOjExLFwiRm9udE5hbWVcIjpcIkNhbGlicmlcIixcIklzQm9sZFwiOnRydWUsXCJJc0l0YWxpY1wiOmZhbHNlLFwiSXNVbmRlcmxpbmVkXCI6ZmFsc2V9LFwiQXV0b1NpemVcIjowLFwiRm9yZWdyb3VuZFwiOntcIiRpZFwiOlwiMTQ1XCIsXCJDb2xvclwiOntcIiRpZFwiOlwiMTQ2XCIsXCJBXCI6MjU1LFwiUlwiOjY4LFwiR1wiOjg0LFwiQlwiOjEwNn19LFwiQmFja2dyb3VuZEZpbGxUeXBlXCI6MCxcIk1heFdpZHRoXCI6OTYwLjAsXCJNYXhIZWlnaHRcIjpcIkluZmluaXR5XCIsXCJTbWFydEZvcmVncm91bmRJc0FjdGl2ZVwiOmZhbHNlLFwiSG9yaXpvbnRhbEFsaWdubWVudFwiOjIsXCJWZXJ0aWNhbEFsaWdubWVudFwiOjAsXCJTbWFydEZvcmVncm91bmRcIjpudWxsLFwiTWFyZ2luXCI6e1wiJGlkXCI6XCIxNDdcIixcIlRvcFwiOjAuMCxcIkxlZnRcIjowLjAsXCJSaWdodFwiOjAuMCxcIkJvdHRvbVwiOjAuMH0sXCJQYWRkaW5nXCI6e1wiJGlkXCI6XCIxNDhcIixcIlRvcFwiOjAuMCxcIkxlZnRcIjowLjAsXCJSaWdodFwiOjAuMCxcIkJvdHRvbVwiOjAuMH0sXCJCYWNrZ3JvdW5kXCI6e1wiJGlkXCI6XCIxNDlcIixcIkNvbG9yXCI6e1wiJHJlZlwiOlwiMzZcIn19LFwiSXNWaXNpYmxlXCI6dHJ1ZSxcIldpZHRoXCI6MC4wLFwiSGVpZ2h0XCI6MC4wLFwiQm9yZGVyU3R5bGVcIjpudWxsfSxcIkRhdGVTdHlsZVwiOntcIiRpZFwiOlwiMTUwXCIsXCJGb250U2V0dGluZ3NcIjp7XCIkaWRcIjpcIjE1MVwiLFwiRm9udFNpemVcIjoxMCxcIkZvbnROYW1lXCI6XCJDYWxpYnJpXCIsXCJJc0JvbGRcIjpmYWxzZSxcIklzSXRhbGljXCI6ZmFsc2UsXCJJc1VuZGVybGluZWRcIjpmYWxzZX0sXCJBdXRvU2l6ZVwiOjAsXCJGb3JlZ3JvdW5kXCI6e1wiJGlkXCI6XCIxNTJcIixcIkNvbG9yXCI6e1wiJGlkXCI6XCIxNTN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1NFwiLFwiVG9wXCI6MC4wLFwiTGVmdFwiOjAuMCxcIlJpZ2h0XCI6MC4wLFwiQm90dG9tXCI6MC4wfSxcIlBhZGRpbmdcIjp7XCIkaWRcIjpcIjE1NVwiLFwiVG9wXCI6MC4wLFwiTGVmdFwiOjAuMCxcIlJpZ2h0XCI6MC4wLFwiQm90dG9tXCI6MC4wfSxcIkJhY2tncm91bmRcIjp7XCIkaWRcIjpcIjE1NlwiLFwiQ29sb3JcIjp7XCIkcmVmXCI6XCIzNlwifX0sXCJJc1Zpc2libGVcIjp0cnVlLFwiV2lkdGhcIjowLjAsXCJIZWlnaHRcIjowLjAsXCJCb3JkZXJTdHlsZVwiOm51bGx9LFwiRGF0ZUZvcm1hdFwiOntcIiRpZFwiOlwiMTU3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lNob3dFbGFwc2VkVGltZUdyYWRpZW50U3R5bGVcIjpmYWxzZSxcIlRpbWViYW5kUmVzZXJ2ZWRMZWZ0QXJlYVN0eWxlXCI6bnVsbCxcIkRlZmF1bHRTd2ltbGFuZVN0eWxlXCI6e1wiJGlkXCI6XCIxNThcIixcIkhlYWRlclN0eWxlXCI6e1wiJGlkXCI6XCIxNTlcIixcIlRleHRTdHlsZVwiOntcIiRpZFwiOlwiMTYwXCIsXCJGb250U2V0dGluZ3NcIjp7XCIkaWRcIjpcIjE2MVwiLFwiRm9udFNpemVcIjoxMixcIkZvbnROYW1lXCI6XCJDYWxpYnJpXCIsXCJJc0JvbGRcIjpmYWxzZSxcIklzSXRhbGljXCI6ZmFsc2UsXCJJc1VuZGVybGluZWRcIjpmYWxzZX0sXCJBdXRvU2l6ZVwiOjAsXCJGb3JlZ3JvdW5kXCI6e1wiJGlkXCI6XCIxNjJcIixcIkNvbG9yXCI6e1wiJGlkXCI6XCIxNjNcIixcIkFcIjoyNTUsXCJSXCI6MzIsXCJHXCI6NTYsXCJCXCI6MTAwfX0sXCJCYWNrZ3JvdW5kRmlsbFR5cGVcIjowLFwiTWF4V2lkdGhcIjowLjAsXCJNYXhIZWlnaHRcIjowLjAsXCJTbWFydEZvcmVncm91bmRJc0FjdGl2ZVwiOmZhbHNlLFwiSG9yaXpvbnRhbEFsaWdubWVudFwiOjAsXCJWZXJ0aWNhbEFsaWdubWVudFwiOjAsXCJTbWFydEZvcmVncm91bmRcIjpudWxsLFwiTWFyZ2luXCI6e1wiJGlkXCI6XCIxNjRcIixcIlRvcFwiOjAuMCxcIkxlZnRcIjowLjAsXCJSaWdodFwiOjAuMCxcIkJvdHRvbVwiOjAuMH0sXCJQYWRkaW5nXCI6e1wiJGlkXCI6XCIxNjVcIixcIlRvcFwiOjAuMCxcIkxlZnRcIjowLjAsXCJSaWdodFwiOjAuMCxcIkJvdHRvbVwiOjAuMH0sXCJCYWNrZ3JvdW5kXCI6bnVsbCxcIklzVmlzaWJsZVwiOmZhbHNlLFwiV2lkdGhcIjowLjAsXCJIZWlnaHRcIjowLjAsXCJCb3JkZXJTdHlsZVwiOm51bGx9LFwiUmVjdGFuZ2xlU3R5bGVcIjp7XCIkaWRcIjpcIjE2NlwiLFwiTWFyZ2luXCI6e1wiJGlkXCI6XCIxNjdcIixcIlRvcFwiOjAuMCxcIkxlZnRcIjowLjAsXCJSaWdodFwiOjAuMCxcIkJvdHRvbVwiOjAuMH0sXCJQYWRkaW5nXCI6e1wiJGlkXCI6XCIxNjhcIixcIlRvcFwiOjAuMCxcIkxlZnRcIjowLjAsXCJSaWdodFwiOjAuMCxcIkJvdHRvbVwiOjAuMH0sXCJCYWNrZ3JvdW5kXCI6e1wiJGlkXCI6XCIxNjlcIixcIkNvbG9yXCI6e1wiJGlkXCI6XCIxNzBcIixcIkFcIjoxMjcsXCJSXCI6OTEsXCJHXCI6MTU1LFwiQlwiOjIxM319LFwiSXNWaXNpYmxlXCI6ZmFsc2UsXCJXaWR0aFwiOjAuMCxcIkhlaWdodFwiOjAuMCxcIkJvcmRlclN0eWxlXCI6e1wiJGlkXCI6XCIxNzFcIixcIkxpbmVDb2xvclwiOntcIiRpZFwiOlwiMTcyXCIsXCIkdHlwZVwiOlwiTkxSRS5Db21tb24uRG9tLlNvbGlkQ29sb3JCcnVzaCwgTkxSRS5Db21tb25cIixcIkNvbG9yXCI6e1wiJGlkXCI6XCIxNzNcIixcIkFcIjoyNTUsXCJSXCI6MjU1LFwiR1wiOjAsXCJCXCI6MH19LFwiTGluZVdlaWdodFwiOjAuMCxcIkxpbmVUeXBlXCI6MH19LFwiVGV4dElzVmVydGljYWxcIjpmYWxzZX0sXCJCYWNrZ3JvdW5kU3R5bGVcIjp7XCIkaWRcIjpcIjE3NFwiLFwiTWFyZ2luXCI6e1wiJGlkXCI6XCIxNzVcIixcIlRvcFwiOjAuMCxcIkxlZnRcIjowLjAsXCJSaWdodFwiOjAuMCxcIkJvdHRvbVwiOjAuMH0sXCJQYWRkaW5nXCI6e1wiJGlkXCI6XCIxNzZcIixcIlRvcFwiOjAuMCxcIkxlZnRcIjowLjAsXCJSaWdodFwiOjAuMCxcIkJvdHRvbVwiOjAuMH0sXCJCYWNrZ3JvdW5kXCI6e1wiJGlkXCI6XCIxNzdcIixcIkNvbG9yXCI6e1wiJGlkXCI6XCIxNzhcIixcIkFcIjozOCxcIlJcIjo5MSxcIkdcIjoxNTUsXCJCXCI6MjEzfX0sXCJJc1Zpc2libGVcIjp0cnVlLFwiV2lkdGhcIjowLjAsXCJIZWlnaHRcIjowLjAsXCJCb3JkZXJTdHlsZVwiOntcIiRpZFwiOlwiMTc5XCIsXCJMaW5lQ29sb3JcIjp7XCIkaWRcIjpcIjE4MFwiLFwiJHR5cGVcIjpcIk5MUkUuQ29tbW9uLkRvbS5Tb2xpZENvbG9yQnJ1c2gsIE5MUkUuQ29tbW9uXCIsXCJDb2xvclwiOntcIiRpZFwiOlwiMTgxXCIsXCJBXCI6MjU1LFwiUlwiOjI1NSxcIkdcIjowLFwiQlwiOjB9fSxcIkxpbmVXZWlnaHRcIjowLjAsXCJMaW5lVHlwZVwiOjB9fSxcIklzQWJvdmVUaW1lYmFuZFwiOmZhbHNlfSxcIkN1c3RvbU1pbGVzdG9uZVN0eWxlTGlzdFwiOlt7XCIkaWRcIjpcIjE4MlwiLFwiU2hhcGVcIjozLFwiQ29ubmVjdG9yTWFyZ2luXCI6e1wiJGlkXCI6XCIxODNcIixcIlRvcFwiOjAuMCxcIkxlZnRcIjoyLjAsXCJSaWdodFwiOjIuMCxcIkJvdHRvbVwiOjAuMH0sXCJDb25uZWN0b3JTdHlsZVwiOntcIiRpZFwiOlwiMTg0XCIsXCJMaW5lQ29sb3JcIjp7XCIkaWRcIjpcIjE4NVwiLFwiJHR5cGVcIjpcIk5MUkUuQ29tbW9uLkRvbS5Tb2xpZENvbG9yQnJ1c2gsIE5MUkUuQ29tbW9uXCIsXCJDb2xvclwiOntcIiRpZFwiOlwiMTg2XCIsXCJBXCI6MTI3LFwiUlwiOjMxLFwiR1wiOjczLFwiQlwiOjEyNn19LFwiTGluZVdlaWdodFwiOjEuMCxcIkxpbmVUeXBlXCI6MH0sXCJJc0JlbG93VGltZWJhbmRcIjp0cnVlLFwiSGlkZURhdGVcIjpmYWxzZSxcIlNoYXBlU2l6ZVwiOjAsXCJTcGFjaW5nXCI6Mi4wLFwiUGFkZGluZ1wiOntcIiRpZFwiOlwiMTg3XCIsXCJUb3BcIjoxMC4wLFwiTGVmdFwiOjMuMCxcIlJpZ2h0XCI6MC4wLFwiQm90dG9tXCI6MC4wfSxcIlBvc2l0aW9uXCI6e1wiJGlkXCI6XCIxODhcIixcIlJhdGlvXCI6MC4wLFwiSXNDdXN0b21cIjpmYWxzZX0sXCJQb3NpdGlvbk9uVGFza1wiOjAsXCJTaGFwZVN0eWxlXCI6e1wiJGlkXCI6XCIxODlcIixcIk1hcmdpblwiOntcIiRpZFwiOlwiMTkwXCIsXCJUb3BcIjowLjAsXCJMZWZ0XCI6MC4wLFwiUmlnaHRcIjowLjAsXCJCb3R0b21cIjowLjB9LFwiUGFkZGluZ1wiOntcIiRpZFwiOlwiMTkxXCIsXCJUb3BcIjowLjAsXCJMZWZ0XCI6MC4wLFwiUmlnaHRcIjowLjAsXCJCb3R0b21cIjowLjB9LFwiQmFja2dyb3VuZFwiOntcIiRpZFwiOlwiMTkyXCIsXCJDb2xvclwiOntcIiRpZFwiOlwiMTkzXCIsXCJBXCI6MjU1LFwiUlwiOjkxLFwiR1wiOjE1NSxcIkJcIjoyMTN9fSxcIklzVmlzaWJsZVwiOnRydWUsXCJXaWR0aFwiOjEyLjAsXCJIZWlnaHRcIjoxNC4wLFwiQm9yZGVyU3R5bGVcIjp7XCIkaWRcIjpcIjE5NFwiLFwiTGluZUNvbG9yXCI6e1wiJHJlZlwiOlwiOTdcIn0sXCJMaW5lV2VpZ2h0XCI6MC4wLFwiTGluZVR5cGVcIjowfX0sXCJUaXRsZVN0eWxlXCI6e1wiJGlkXCI6XCIxOTVcIixcIkZvbnRTZXR0aW5nc1wiOntcIiRpZFwiOlwiMTk2XCIsXCJGb250U2l6ZVwiOjEyLFwiRm9udE5hbWVcIjpcIkNhbGlicmlcIixcIklzQm9sZFwiOnRydWUsXCJJc0l0YWxpY1wiOmZhbHNlLFwiSXNVbmRlcmxpbmVkXCI6ZmFsc2V9LFwiQXV0b1NpemVcIjowLFwiRm9yZWdyb3VuZFwiOntcIiRpZFwiOlwiMTk3XCIsXCJDb2xvclwiOntcIiRpZFwiOlwiMTk4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xOTlcIixcIlRvcFwiOjAuMCxcIkxlZnRcIjowLjAsXCJSaWdodFwiOjAuMCxcIkJvdHRvbVwiOjAuMH0sXCJQYWRkaW5nXCI6e1wiJGlkXCI6XCIyMDBcIixcIlRvcFwiOjAuMCxcIkxlZnRcIjowLjAsXCJSaWdodFwiOjAuMCxcIkJvdHRvbVwiOjAuMH0sXCJCYWNrZ3JvdW5kXCI6e1wiJHJlZlwiOlwiMTA1XCJ9LFwiSXNWaXNpYmxlXCI6dHJ1ZSxcIldpZHRoXCI6MC4wLFwiSGVpZ2h0XCI6MC4wLFwiQm9yZGVyU3R5bGVcIjp7XCIkaWRcIjpcIjIwMVwiLFwiTGluZUNvbG9yXCI6bnVsbCxcIkxpbmVXZWlnaHRcIjowLjAsXCJMaW5lVHlwZVwiOjB9fSxcIkRhdGVTdHlsZVwiOntcIiRpZFwiOlwiMjAyXCIsXCJGb250U2V0dGluZ3NcIjp7XCIkaWRcIjpcIjIwM1wiLFwiRm9udFNpemVcIjoxMCxcIkZvbnROYW1lXCI6XCJDYWxpYnJpXCIsXCJJc0JvbGRcIjpmYWxzZSxcIklzSXRhbGljXCI6ZmFsc2UsXCJJc1VuZGVybGluZWRcIjpmYWxzZX0sXCJBdXRvU2l6ZVwiOjAsXCJGb3JlZ3JvdW5kXCI6e1wiJGlkXCI6XCIyMDRcIixcIkNvbG9yXCI6e1wiJGlkXCI6XCIyMDV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IwNlwiLFwiVG9wXCI6MC4wLFwiTGVmdFwiOjAuMCxcIlJpZ2h0XCI6MC4wLFwiQm90dG9tXCI6MC4wfSxcIlBhZGRpbmdcIjp7XCIkaWRcIjpcIjIwN1wiLFwiVG9wXCI6MC4wLFwiTGVmdFwiOjAuMCxcIlJpZ2h0XCI6MC4wLFwiQm90dG9tXCI6MC4wfSxcIkJhY2tncm91bmRcIjp7XCIkcmVmXCI6XCIxMTJcIn0sXCJJc1Zpc2libGVcIjp0cnVlLFwiV2lkdGhcIjowLjAsXCJIZWlnaHRcIjowLjAsXCJCb3JkZXJTdHlsZVwiOntcIiRpZFwiOlwiMjA4XCIsXCJMaW5lQ29sb3JcIjpudWxsLFwiTGluZVdlaWdodFwiOjAuMCxcIkxpbmVUeXBlXCI6MH19LFwiRGF0ZUZvcm1hdFwiOntcIiRpZFwiOlwiMjA5XCIsXCJGb3JtYXRTdHJpbmdcIjpcImRkZCBNLmRcIixcIlNlcGFyYXRvclwiOlwiLl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MjEwXCIsXCJTaGFwZVwiOjMsXCJDb25uZWN0b3JNYXJnaW5cIjp7XCIkaWRcIjpcIjIxMVwiLFwiVG9wXCI6MC4wLFwiTGVmdFwiOjIuMCxcIlJpZ2h0XCI6Mi4wLFwiQm90dG9tXCI6MC4wfSxcIkNvbm5lY3RvclN0eWxlXCI6e1wiJGlkXCI6XCIyMTJcIixcIkxpbmVDb2xvclwiOntcIiRpZFwiOlwiMjEzXCIsXCIkdHlwZVwiOlwiTkxSRS5Db21tb24uRG9tLlNvbGlkQ29sb3JCcnVzaCwgTkxSRS5Db21tb25cIixcIkNvbG9yXCI6e1wiJGlkXCI6XCIyMTRcIixcIkFcIjoxMjcsXCJSXCI6MzEsXCJHXCI6NzMsXCJCXCI6MTI2fX0sXCJMaW5lV2VpZ2h0XCI6MS4wLFwiTGluZVR5cGVcIjowfSxcIklzQmVsb3dUaW1lYmFuZFwiOmZhbHNlLFwiSGlkZURhdGVcIjpmYWxzZSxcIlNoYXBlU2l6ZVwiOjAsXCJTcGFjaW5nXCI6Mi4wLFwiUGFkZGluZ1wiOntcIiRpZFwiOlwiMjE1XCIsXCJUb3BcIjoxMC4wLFwiTGVmdFwiOjMuMCxcIlJpZ2h0XCI6MC4wLFwiQm90dG9tXCI6MC4wfSxcIlBvc2l0aW9uXCI6e1wiJGlkXCI6XCIyMTZcIixcIlJhdGlvXCI6MC4wLFwiSXNDdXN0b21cIjpmYWxzZX0sXCJQb3NpdGlvbk9uVGFza1wiOjAsXCJTaGFwZVN0eWxlXCI6e1wiJGlkXCI6XCIyMTdcIixcIk1hcmdpblwiOntcIiRpZFwiOlwiMjE4XCIsXCJUb3BcIjowLjAsXCJMZWZ0XCI6MC4wLFwiUmlnaHRcIjowLjAsXCJCb3R0b21cIjowLjB9LFwiUGFkZGluZ1wiOntcIiRpZFwiOlwiMjE5XCIsXCJUb3BcIjowLjAsXCJMZWZ0XCI6MC4wLFwiUmlnaHRcIjowLjAsXCJCb3R0b21cIjowLjB9LFwiQmFja2dyb3VuZFwiOntcIiRpZFwiOlwiMjIwXCIsXCJDb2xvclwiOntcIiRpZFwiOlwiMjIxXCIsXCJBXCI6MjU1LFwiUlwiOjkxLFwiR1wiOjE1NSxcIkJcIjoyMTN9fSxcIklzVmlzaWJsZVwiOnRydWUsXCJXaWR0aFwiOjEyLjAsXCJIZWlnaHRcIjoxNC4wLFwiQm9yZGVyU3R5bGVcIjp7XCIkaWRcIjpcIjIyMlwiLFwiTGluZUNvbG9yXCI6e1wiJHJlZlwiOlwiOTdcIn0sXCJMaW5lV2VpZ2h0XCI6MC4wLFwiTGluZVR5cGVcIjowfX0sXCJUaXRsZVN0eWxlXCI6e1wiJGlkXCI6XCIyMjNcIixcIkZvbnRTZXR0aW5nc1wiOntcIiRpZFwiOlwiMjI0XCIsXCJGb250U2l6ZVwiOjEyLFwiRm9udE5hbWVcIjpcIkNhbGlicmlcIixcIklzQm9sZFwiOnRydWUsXCJJc0l0YWxpY1wiOmZhbHNlLFwiSXNVbmRlcmxpbmVkXCI6ZmFsc2V9LFwiQXV0b1NpemVcIjowLFwiRm9yZWdyb3VuZFwiOntcIiRpZFwiOlwiMjI1XCIsXCJDb2xvclwiOntcIiRpZFwiOlwiMjI2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yMjdcIixcIlRvcFwiOjAuMCxcIkxlZnRcIjowLjAsXCJSaWdodFwiOjAuMCxcIkJvdHRvbVwiOjAuMH0sXCJQYWRkaW5nXCI6e1wiJGlkXCI6XCIyMjhcIixcIlRvcFwiOjAuMCxcIkxlZnRcIjowLjAsXCJSaWdodFwiOjAuMCxcIkJvdHRvbVwiOjAuMH0sXCJCYWNrZ3JvdW5kXCI6e1wiJHJlZlwiOlwiMTA1XCJ9LFwiSXNWaXNpYmxlXCI6dHJ1ZSxcIldpZHRoXCI6MC4wLFwiSGVpZ2h0XCI6MC4wLFwiQm9yZGVyU3R5bGVcIjp7XCIkaWRcIjpcIjIyOVwiLFwiTGluZUNvbG9yXCI6bnVsbCxcIkxpbmVXZWlnaHRcIjowLjAsXCJMaW5lVHlwZVwiOjB9fSxcIkRhdGVTdHlsZVwiOntcIiRpZFwiOlwiMjMwXCIsXCJGb250U2V0dGluZ3NcIjp7XCIkaWRcIjpcIjIzMVwiLFwiRm9udFNpemVcIjoxMCxcIkZvbnROYW1lXCI6XCJDYWxpYnJpXCIsXCJJc0JvbGRcIjpmYWxzZSxcIklzSXRhbGljXCI6ZmFsc2UsXCJJc1VuZGVybGluZWRcIjpmYWxzZX0sXCJBdXRvU2l6ZVwiOjAsXCJGb3JlZ3JvdW5kXCI6e1wiJGlkXCI6XCIyMzJcIixcIkNvbG9yXCI6e1wiJGlkXCI6XCIyMzN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IzNFwiLFwiVG9wXCI6MC4wLFwiTGVmdFwiOjAuMCxcIlJpZ2h0XCI6MC4wLFwiQm90dG9tXCI6MC4wfSxcIlBhZGRpbmdcIjp7XCIkaWRcIjpcIjIzNVwiLFwiVG9wXCI6MC4wLFwiTGVmdFwiOjAuMCxcIlJpZ2h0XCI6MC4wLFwiQm90dG9tXCI6MC4wfSxcIkJhY2tncm91bmRcIjp7XCIkcmVmXCI6XCIxMTJcIn0sXCJJc1Zpc2libGVcIjp0cnVlLFwiV2lkdGhcIjowLjAsXCJIZWlnaHRcIjowLjAsXCJCb3JkZXJTdHlsZVwiOntcIiRpZFwiOlwiMjM2XCIsXCJMaW5lQ29sb3JcIjpudWxsLFwiTGluZVdlaWdodFwiOjAuMCxcIkxpbmVUeXBlXCI6MH19LFwiRGF0ZUZvcm1hdFwiOntcIiRpZFwiOlwiMjM3XCIsXCJGb3JtYXRTdHJpbmdcIjpcImRkZCBNLmRcIixcIlNlcGFyYXRvclwiOlwiLl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MjM4XCIsXCJTaGFwZVwiOjMsXCJDb25uZWN0b3JNYXJnaW5cIjp7XCIkaWRcIjpcIjIzOVwiLFwiVG9wXCI6MC4wLFwiTGVmdFwiOjIuMCxcIlJpZ2h0XCI6Mi4wLFwiQm90dG9tXCI6MC4wfSxcIkNvbm5lY3RvclN0eWxlXCI6e1wiJGlkXCI6XCIyNDBcIixcIkxpbmVDb2xvclwiOntcIiRpZFwiOlwiMjQxXCIsXCIkdHlwZVwiOlwiTkxSRS5Db21tb24uRG9tLlNvbGlkQ29sb3JCcnVzaCwgTkxSRS5Db21tb25cIixcIkNvbG9yXCI6e1wiJGlkXCI6XCIyNDJcIixcIkFcIjoxMjcsXCJSXCI6MzEsXCJHXCI6NzMsXCJCXCI6MTI2fX0sXCJMaW5lV2VpZ2h0XCI6MS4wLFwiTGluZVR5cGVcIjowfSxcIklzQmVsb3dUaW1lYmFuZFwiOnRydWUsXCJIaWRlRGF0ZVwiOmZhbHNlLFwiU2hhcGVTaXplXCI6MCxcIlNwYWNpbmdcIjoyLjAsXCJQYWRkaW5nXCI6e1wiJGlkXCI6XCIyNDNcIixcIlRvcFwiOjEwLjAsXCJMZWZ0XCI6My4wLFwiUmlnaHRcIjowLjAsXCJCb3R0b21cIjowLjB9LFwiUG9zaXRpb25cIjp7XCIkaWRcIjpcIjI0NFwiLFwiUmF0aW9cIjowLjAsXCJJc0N1c3RvbVwiOmZhbHNlfSxcIlBvc2l0aW9uT25UYXNrXCI6MCxcIlNoYXBlU3R5bGVcIjp7XCIkaWRcIjpcIjI0NVwiLFwiTWFyZ2luXCI6e1wiJGlkXCI6XCIyNDZcIixcIlRvcFwiOjAuMCxcIkxlZnRcIjowLjAsXCJSaWdodFwiOjAuMCxcIkJvdHRvbVwiOjAuMH0sXCJQYWRkaW5nXCI6e1wiJGlkXCI6XCIyNDdcIixcIlRvcFwiOjAuMCxcIkxlZnRcIjowLjAsXCJSaWdodFwiOjAuMCxcIkJvdHRvbVwiOjAuMH0sXCJCYWNrZ3JvdW5kXCI6e1wiJGlkXCI6XCIyNDhcIixcIkNvbG9yXCI6e1wiJGlkXCI6XCIyNDlcIixcIkFcIjoyNTUsXCJSXCI6OTEsXCJHXCI6MTU1LFwiQlwiOjIxM319LFwiSXNWaXNpYmxlXCI6dHJ1ZSxcIldpZHRoXCI6MTIuMCxcIkhlaWdodFwiOjE0LjAsXCJCb3JkZXJTdHlsZVwiOntcIiRpZFwiOlwiMjUwXCIsXCJMaW5lQ29sb3JcIjp7XCIkcmVmXCI6XCI5N1wifSxcIkxpbmVXZWlnaHRcIjowLjAsXCJMaW5lVHlwZVwiOjB9fSxcIlRpdGxlU3R5bGVcIjp7XCIkaWRcIjpcIjI1MVwiLFwiRm9udFNldHRpbmdzXCI6e1wiJGlkXCI6XCIyNTJcIixcIkZvbnRTaXplXCI6MTIsXCJGb250TmFtZVwiOlwiQ2FsaWJyaVwiLFwiSXNCb2xkXCI6dHJ1ZSxcIklzSXRhbGljXCI6ZmFsc2UsXCJJc1VuZGVybGluZWRcIjpmYWxzZX0sXCJBdXRvU2l6ZVwiOjAsXCJGb3JlZ3JvdW5kXCI6e1wiJGlkXCI6XCIyNTNcIixcIkNvbG9yXCI6e1wiJGlkXCI6XCIyNTR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I1NVwiLFwiVG9wXCI6MC4wLFwiTGVmdFwiOjAuMCxcIlJpZ2h0XCI6MC4wLFwiQm90dG9tXCI6MC4wfSxcIlBhZGRpbmdcIjp7XCIkaWRcIjpcIjI1NlwiLFwiVG9wXCI6MC4wLFwiTGVmdFwiOjAuMCxcIlJpZ2h0XCI6MC4wLFwiQm90dG9tXCI6MC4wfSxcIkJhY2tncm91bmRcIjp7XCIkcmVmXCI6XCIxMDVcIn0sXCJJc1Zpc2libGVcIjp0cnVlLFwiV2lkdGhcIjowLjAsXCJIZWlnaHRcIjowLjAsXCJCb3JkZXJTdHlsZVwiOntcIiRpZFwiOlwiMjU3XCIsXCJMaW5lQ29sb3JcIjpudWxsLFwiTGluZVdlaWdodFwiOjAuMCxcIkxpbmVUeXBlXCI6MH19LFwiRGF0ZVN0eWxlXCI6e1wiJGlkXCI6XCIyNThcIixcIkZvbnRTZXR0aW5nc1wiOntcIiRpZFwiOlwiMjU5XCIsXCJGb250U2l6ZVwiOjEwLFwiRm9udE5hbWVcIjpcIkNhbGlicmlcIixcIklzQm9sZFwiOmZhbHNlLFwiSXNJdGFsaWNcIjpmYWxzZSxcIklzVW5kZXJsaW5lZFwiOmZhbHNlfSxcIkF1dG9TaXplXCI6MCxcIkZvcmVncm91bmRcIjp7XCIkaWRcIjpcIjI2MFwiLFwiQ29sb3JcIjp7XCIkaWRcIjpcIjI2MV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jYyXCIsXCJUb3BcIjowLjAsXCJMZWZ0XCI6MC4wLFwiUmlnaHRcIjowLjAsXCJCb3R0b21cIjowLjB9LFwiUGFkZGluZ1wiOntcIiRpZFwiOlwiMjYzXCIsXCJUb3BcIjowLjAsXCJMZWZ0XCI6MC4wLFwiUmlnaHRcIjowLjAsXCJCb3R0b21cIjowLjB9LFwiQmFja2dyb3VuZFwiOntcIiRyZWZcIjpcIjExMlwifSxcIklzVmlzaWJsZVwiOnRydWUsXCJXaWR0aFwiOjAuMCxcIkhlaWdodFwiOjAuMCxcIkJvcmRlclN0eWxlXCI6e1wiJGlkXCI6XCIyNjRcIixcIkxpbmVDb2xvclwiOm51bGwsXCJMaW5lV2VpZ2h0XCI6MC4wLFwiTGluZVR5cGVcIjowfX0sXCJEYXRlRm9ybWF0XCI6e1wiJGlkXCI6XCIyNjVcIixcIkZvcm1hdFN0cmluZ1wiOlwiZGRkIE0uZFwiLFwiU2VwYXJhdG9yXCI6XCIu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yNjZcIixcIlNoYXBlXCI6MyxcIkNvbm5lY3Rvck1hcmdpblwiOntcIiRpZFwiOlwiMjY3XCIsXCJUb3BcIjowLjAsXCJMZWZ0XCI6Mi4wLFwiUmlnaHRcIjoyLjAsXCJCb3R0b21cIjowLjB9LFwiQ29ubmVjdG9yU3R5bGVcIjp7XCIkaWRcIjpcIjI2OFwiLFwiTGluZUNvbG9yXCI6e1wiJGlkXCI6XCIyNjlcIixcIiR0eXBlXCI6XCJOTFJFLkNvbW1vbi5Eb20uU29saWRDb2xvckJydXNoLCBOTFJFLkNvbW1vblwiLFwiQ29sb3JcIjp7XCIkaWRcIjpcIjI3MFwiLFwiQVwiOjEyNyxcIlJcIjozMSxcIkdcIjo3MyxcIkJcIjoxMjZ9fSxcIkxpbmVXZWlnaHRcIjoxLjAsXCJMaW5lVHlwZVwiOjB9LFwiSXNCZWxvd1RpbWViYW5kXCI6ZmFsc2UsXCJIaWRlRGF0ZVwiOmZhbHNlLFwiU2hhcGVTaXplXCI6MCxcIlNwYWNpbmdcIjoyLjAsXCJQYWRkaW5nXCI6e1wiJGlkXCI6XCIyNzFcIixcIlRvcFwiOjEwLjAsXCJMZWZ0XCI6My4wLFwiUmlnaHRcIjowLjAsXCJCb3R0b21cIjowLjB9LFwiUG9zaXRpb25cIjp7XCIkaWRcIjpcIjI3MlwiLFwiUmF0aW9cIjowLjAsXCJJc0N1c3RvbVwiOmZhbHNlfSxcIlBvc2l0aW9uT25UYXNrXCI6MCxcIlNoYXBlU3R5bGVcIjp7XCIkaWRcIjpcIjI3M1wiLFwiTWFyZ2luXCI6e1wiJGlkXCI6XCIyNzRcIixcIlRvcFwiOjAuMCxcIkxlZnRcIjowLjAsXCJSaWdodFwiOjAuMCxcIkJvdHRvbVwiOjAuMH0sXCJQYWRkaW5nXCI6e1wiJGlkXCI6XCIyNzVcIixcIlRvcFwiOjAuMCxcIkxlZnRcIjowLjAsXCJSaWdodFwiOjAuMCxcIkJvdHRvbVwiOjAuMH0sXCJCYWNrZ3JvdW5kXCI6e1wiJGlkXCI6XCIyNzZcIixcIkNvbG9yXCI6e1wiJGlkXCI6XCIyNzdcIixcIkFcIjoyNTUsXCJSXCI6OTEsXCJHXCI6MTU1LFwiQlwiOjIxM319LFwiSXNWaXNpYmxlXCI6dHJ1ZSxcIldpZHRoXCI6MTIuMCxcIkhlaWdodFwiOjE0LjAsXCJCb3JkZXJTdHlsZVwiOntcIiRpZFwiOlwiMjc4XCIsXCJMaW5lQ29sb3JcIjp7XCIkcmVmXCI6XCI5N1wifSxcIkxpbmVXZWlnaHRcIjowLjAsXCJMaW5lVHlwZVwiOjB9fSxcIlRpdGxlU3R5bGVcIjp7XCIkaWRcIjpcIjI3OVwiLFwiRm9udFNldHRpbmdzXCI6e1wiJGlkXCI6XCIyODBcIixcIkZvbnRTaXplXCI6MTIsXCJGb250TmFtZVwiOlwiQ2FsaWJyaVwiLFwiSXNCb2xkXCI6dHJ1ZSxcIklzSXRhbGljXCI6ZmFsc2UsXCJJc1VuZGVybGluZWRcIjpmYWxzZX0sXCJBdXRvU2l6ZVwiOjAsXCJGb3JlZ3JvdW5kXCI6e1wiJGlkXCI6XCIyODFcIixcIkNvbG9yXCI6e1wiJGlkXCI6XCIyODJ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I4M1wiLFwiVG9wXCI6MC4wLFwiTGVmdFwiOjAuMCxcIlJpZ2h0XCI6MC4wLFwiQm90dG9tXCI6MC4wfSxcIlBhZGRpbmdcIjp7XCIkaWRcIjpcIjI4NFwiLFwiVG9wXCI6MC4wLFwiTGVmdFwiOjAuMCxcIlJpZ2h0XCI6MC4wLFwiQm90dG9tXCI6MC4wfSxcIkJhY2tncm91bmRcIjp7XCIkcmVmXCI6XCIxMDVcIn0sXCJJc1Zpc2libGVcIjp0cnVlLFwiV2lkdGhcIjowLjAsXCJIZWlnaHRcIjowLjAsXCJCb3JkZXJTdHlsZVwiOntcIiRpZFwiOlwiMjg1XCIsXCJMaW5lQ29sb3JcIjpudWxsLFwiTGluZVdlaWdodFwiOjAuMCxcIkxpbmVUeXBlXCI6MH19LFwiRGF0ZVN0eWxlXCI6e1wiJGlkXCI6XCIyODZcIixcIkZvbnRTZXR0aW5nc1wiOntcIiRpZFwiOlwiMjg3XCIsXCJGb250U2l6ZVwiOjEwLFwiRm9udE5hbWVcIjpcIkNhbGlicmlcIixcIklzQm9sZFwiOmZhbHNlLFwiSXNJdGFsaWNcIjpmYWxzZSxcIklzVW5kZXJsaW5lZFwiOmZhbHNlfSxcIkF1dG9TaXplXCI6MCxcIkZvcmVncm91bmRcIjp7XCIkaWRcIjpcIjI4OFwiLFwiQ29sb3JcIjp7XCIkaWRcIjpcIjI4OV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jkwXCIsXCJUb3BcIjowLjAsXCJMZWZ0XCI6MC4wLFwiUmlnaHRcIjowLjAsXCJCb3R0b21cIjowLjB9LFwiUGFkZGluZ1wiOntcIiRpZFwiOlwiMjkxXCIsXCJUb3BcIjowLjAsXCJMZWZ0XCI6MC4wLFwiUmlnaHRcIjowLjAsXCJCb3R0b21cIjowLjB9LFwiQmFja2dyb3VuZFwiOntcIiRyZWZcIjpcIjExMlwifSxcIklzVmlzaWJsZVwiOnRydWUsXCJXaWR0aFwiOjAuMCxcIkhlaWdodFwiOjAuMCxcIkJvcmRlclN0eWxlXCI6e1wiJGlkXCI6XCIyOTJcIixcIkxpbmVDb2xvclwiOm51bGwsXCJMaW5lV2VpZ2h0XCI6MC4wLFwiTGluZVR5cGVcIjowfX0sXCJEYXRlRm9ybWF0XCI6e1wiJGlkXCI6XCIyOTNcIixcIkZvcm1hdFN0cmluZ1wiOlwiZGRkIE0uZFwiLFwiU2VwYXJhdG9yXCI6XCIu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yOTRcIixcIlNoYXBlXCI6MyxcIkNvbm5lY3Rvck1hcmdpblwiOntcIiRpZFwiOlwiMjk1XCIsXCJUb3BcIjowLjAsXCJMZWZ0XCI6Mi4wLFwiUmlnaHRcIjoyLjAsXCJCb3R0b21cIjowLjB9LFwiQ29ubmVjdG9yU3R5bGVcIjp7XCIkaWRcIjpcIjI5NlwiLFwiTGluZUNvbG9yXCI6e1wiJGlkXCI6XCIyOTdcIixcIiR0eXBlXCI6XCJOTFJFLkNvbW1vbi5Eb20uU29saWRDb2xvckJydXNoLCBOTFJFLkNvbW1vblwiLFwiQ29sb3JcIjp7XCIkaWRcIjpcIjI5OFwiLFwiQVwiOjEyNyxcIlJcIjoxMTIsXCJHXCI6MTczLFwiQlwiOjcxfX0sXCJMaW5lV2VpZ2h0XCI6MC44LFwiTGluZVR5cGVcIjowfSxcIklzQmVsb3dUaW1lYmFuZFwiOnRydWUsXCJIaWRlRGF0ZVwiOmZhbHNlLFwiU2hhcGVTaXplXCI6MCxcIlNwYWNpbmdcIjoyLjAsXCJQYWRkaW5nXCI6e1wiJGlkXCI6XCIyOTlcIixcIlRvcFwiOjEwLjAsXCJMZWZ0XCI6My4wLFwiUmlnaHRcIjowLjAsXCJCb3R0b21cIjowLjB9LFwiUG9zaXRpb25cIjp7XCIkaWRcIjpcIjMwMFwiLFwiUmF0aW9cIjowLjAsXCJJc0N1c3RvbVwiOmZhbHNlfSxcIlBvc2l0aW9uT25UYXNrXCI6MCxcIlNoYXBlU3R5bGVcIjp7XCIkaWRcIjpcIjMwMVwiLFwiTWFyZ2luXCI6e1wiJGlkXCI6XCIzMDJcIixcIlRvcFwiOjAuMCxcIkxlZnRcIjowLjAsXCJSaWdodFwiOjAuMCxcIkJvdHRvbVwiOjAuMH0sXCJQYWRkaW5nXCI6e1wiJGlkXCI6XCIzMDNcIixcIlRvcFwiOjAuMCxcIkxlZnRcIjowLjAsXCJSaWdodFwiOjAuMCxcIkJvdHRvbVwiOjAuMH0sXCJCYWNrZ3JvdW5kXCI6e1wiJGlkXCI6XCIzMDRcIixcIkNvbG9yXCI6e1wiJGlkXCI6XCIzMDVcIixcIkFcIjoyNTUsXCJSXCI6MTEyLFwiR1wiOjE3MyxcIkJcIjo3MX19LFwiSXNWaXNpYmxlXCI6dHJ1ZSxcIldpZHRoXCI6MTIuMCxcIkhlaWdodFwiOjE0LjAsXCJCb3JkZXJTdHlsZVwiOntcIiRpZFwiOlwiMzA2XCIsXCJMaW5lQ29sb3JcIjp7XCIkcmVmXCI6XCI5N1wifSxcIkxpbmVXZWlnaHRcIjowLjAsXCJMaW5lVHlwZVwiOjB9fSxcIlRpdGxlU3R5bGVcIjp7XCIkaWRcIjpcIjMwN1wiLFwiRm9udFNldHRpbmdzXCI6e1wiJGlkXCI6XCIzMDhcIixcIkZvbnRTaXplXCI6MTIsXCJGb250TmFtZVwiOlwiQ2FsaWJyaVwiLFwiSXNCb2xkXCI6dHJ1ZSxcIklzSXRhbGljXCI6ZmFsc2UsXCJJc1VuZGVybGluZWRcIjpmYWxzZX0sXCJBdXRvU2l6ZVwiOjAsXCJGb3JlZ3JvdW5kXCI6e1wiJGlkXCI6XCIzMDlcIixcIkNvbG9yXCI6e1wiJGlkXCI6XCIzMTB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MxMVwiLFwiVG9wXCI6MC4wLFwiTGVmdFwiOjAuMCxcIlJpZ2h0XCI6MC4wLFwiQm90dG9tXCI6MC4wfSxcIlBhZGRpbmdcIjp7XCIkaWRcIjpcIjMxMlwiLFwiVG9wXCI6MC4wLFwiTGVmdFwiOjAuMCxcIlJpZ2h0XCI6MC4wLFwiQm90dG9tXCI6MC4wfSxcIkJhY2tncm91bmRcIjp7XCIkcmVmXCI6XCIxMDVcIn0sXCJJc1Zpc2libGVcIjp0cnVlLFwiV2lkdGhcIjowLjAsXCJIZWlnaHRcIjowLjAsXCJCb3JkZXJTdHlsZVwiOntcIiRpZFwiOlwiMzEzXCIsXCJMaW5lQ29sb3JcIjpudWxsLFwiTGluZVdlaWdodFwiOjAuMCxcIkxpbmVUeXBlXCI6MH19LFwiRGF0ZVN0eWxlXCI6e1wiJGlkXCI6XCIzMTRcIixcIkZvbnRTZXR0aW5nc1wiOntcIiRpZFwiOlwiMzE1XCIsXCJGb250U2l6ZVwiOjEwLFwiRm9udE5hbWVcIjpcIkNhbGlicmlcIixcIklzQm9sZFwiOmZhbHNlLFwiSXNJdGFsaWNcIjpmYWxzZSxcIklzVW5kZXJsaW5lZFwiOmZhbHNlfSxcIkF1dG9TaXplXCI6MCxcIkZvcmVncm91bmRcIjp7XCIkaWRcIjpcIjMxNlwiLFwiQ29sb3JcIjp7XCIkaWRcIjpcIjMxN1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zE4XCIsXCJUb3BcIjowLjAsXCJMZWZ0XCI6MC4wLFwiUmlnaHRcIjowLjAsXCJCb3R0b21cIjowLjB9LFwiUGFkZGluZ1wiOntcIiRpZFwiOlwiMzE5XCIsXCJUb3BcIjowLjAsXCJMZWZ0XCI6MC4wLFwiUmlnaHRcIjowLjAsXCJCb3R0b21cIjowLjB9LFwiQmFja2dyb3VuZFwiOntcIiRyZWZcIjpcIjExMlwifSxcIklzVmlzaWJsZVwiOnRydWUsXCJXaWR0aFwiOjAuMCxcIkhlaWdodFwiOjAuMCxcIkJvcmRlclN0eWxlXCI6e1wiJGlkXCI6XCIzMjBcIixcIkxpbmVDb2xvclwiOm51bGwsXCJMaW5lV2VpZ2h0XCI6MC4wLFwiTGluZVR5cGVcIjowfX0sXCJEYXRlRm9ybWF0XCI6e1wiJGlkXCI6XCIzMjFcIixcIkZvcm1hdFN0cmluZ1wiOlwiZGRkIE0uZFwiLFwiU2VwYXJhdG9yXCI6XCIu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zMjJcIixcIlNoYXBlXCI6MyxcIkNvbm5lY3Rvck1hcmdpblwiOntcIiRpZFwiOlwiMzIzXCIsXCJUb3BcIjowLjAsXCJMZWZ0XCI6Mi4wLFwiUmlnaHRcIjoyLjAsXCJCb3R0b21cIjowLjB9LFwiQ29ubmVjdG9yU3R5bGVcIjp7XCIkaWRcIjpcIjMyNFwiLFwiTGluZUNvbG9yXCI6e1wiJGlkXCI6XCIzMjVcIixcIiR0eXBlXCI6XCJOTFJFLkNvbW1vbi5Eb20uU29saWRDb2xvckJydXNoLCBOTFJFLkNvbW1vblwiLFwiQ29sb3JcIjp7XCIkaWRcIjpcIjMyNlwiLFwiQVwiOjEyNyxcIlJcIjozMSxcIkdcIjo3MyxcIkJcIjoxMjZ9fSxcIkxpbmVXZWlnaHRcIjoxLjAsXCJMaW5lVHlwZVwiOjB9LFwiSXNCZWxvd1RpbWViYW5kXCI6ZmFsc2UsXCJIaWRlRGF0ZVwiOmZhbHNlLFwiU2hhcGVTaXplXCI6MCxcIlNwYWNpbmdcIjoyLjAsXCJQYWRkaW5nXCI6e1wiJGlkXCI6XCIzMjdcIixcIlRvcFwiOjEwLjAsXCJMZWZ0XCI6My4wLFwiUmlnaHRcIjowLjAsXCJCb3R0b21cIjowLjB9LFwiUG9zaXRpb25cIjp7XCIkaWRcIjpcIjMyOFwiLFwiUmF0aW9cIjowLjAsXCJJc0N1c3RvbVwiOmZhbHNlfSxcIlBvc2l0aW9uT25UYXNrXCI6MCxcIlNoYXBlU3R5bGVcIjp7XCIkaWRcIjpcIjMyOVwiLFwiTWFyZ2luXCI6e1wiJGlkXCI6XCIzMzBcIixcIlRvcFwiOjAuMCxcIkxlZnRcIjowLjAsXCJSaWdodFwiOjAuMCxcIkJvdHRvbVwiOjAuMH0sXCJQYWRkaW5nXCI6e1wiJGlkXCI6XCIzMzFcIixcIlRvcFwiOjAuMCxcIkxlZnRcIjowLjAsXCJSaWdodFwiOjAuMCxcIkJvdHRvbVwiOjAuMH0sXCJCYWNrZ3JvdW5kXCI6e1wiJGlkXCI6XCIzMzJcIixcIkNvbG9yXCI6e1wiJGlkXCI6XCIzMzNcIixcIkFcIjoyNTUsXCJSXCI6MTEyLFwiR1wiOjE3MyxcIkJcIjo3MX19LFwiSXNWaXNpYmxlXCI6dHJ1ZSxcIldpZHRoXCI6MTIuMCxcIkhlaWdodFwiOjE0LjAsXCJCb3JkZXJTdHlsZVwiOntcIiRpZFwiOlwiMzM0XCIsXCJMaW5lQ29sb3JcIjp7XCIkcmVmXCI6XCI5N1wifSxcIkxpbmVXZWlnaHRcIjowLjAsXCJMaW5lVHlwZVwiOjB9fSxcIlRpdGxlU3R5bGVcIjp7XCIkaWRcIjpcIjMzNVwiLFwiRm9udFNldHRpbmdzXCI6e1wiJGlkXCI6XCIzMzZcIixcIkZvbnRTaXplXCI6MTIsXCJGb250TmFtZVwiOlwiQ2FsaWJyaVwiLFwiSXNCb2xkXCI6dHJ1ZSxcIklzSXRhbGljXCI6ZmFsc2UsXCJJc1VuZGVybGluZWRcIjpmYWxzZX0sXCJBdXRvU2l6ZVwiOjAsXCJGb3JlZ3JvdW5kXCI6e1wiJGlkXCI6XCIzMzdcIixcIkNvbG9yXCI6e1wiJGlkXCI6XCIzMzh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MzOVwiLFwiVG9wXCI6MC4wLFwiTGVmdFwiOjAuMCxcIlJpZ2h0XCI6MC4wLFwiQm90dG9tXCI6MC4wfSxcIlBhZGRpbmdcIjp7XCIkaWRcIjpcIjM0MFwiLFwiVG9wXCI6MC4wLFwiTGVmdFwiOjAuMCxcIlJpZ2h0XCI6MC4wLFwiQm90dG9tXCI6MC4wfSxcIkJhY2tncm91bmRcIjp7XCIkcmVmXCI6XCIxMDVcIn0sXCJJc1Zpc2libGVcIjp0cnVlLFwiV2lkdGhcIjowLjAsXCJIZWlnaHRcIjowLjAsXCJCb3JkZXJTdHlsZVwiOntcIiRpZFwiOlwiMzQxXCIsXCJMaW5lQ29sb3JcIjpudWxsLFwiTGluZVdlaWdodFwiOjAuMCxcIkxpbmVUeXBlXCI6MH19LFwiRGF0ZVN0eWxlXCI6e1wiJGlkXCI6XCIzNDJcIixcIkZvbnRTZXR0aW5nc1wiOntcIiRpZFwiOlwiMzQzXCIsXCJGb250U2l6ZVwiOjEwLFwiRm9udE5hbWVcIjpcIkNhbGlicmlcIixcIklzQm9sZFwiOmZhbHNlLFwiSXNJdGFsaWNcIjpmYWxzZSxcIklzVW5kZXJsaW5lZFwiOmZhbHNlfSxcIkF1dG9TaXplXCI6MCxcIkZvcmVncm91bmRcIjp7XCIkaWRcIjpcIjM0NFwiLFwiQ29sb3JcIjp7XCIkaWRcIjpcIjM0NV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zQ2XCIsXCJUb3BcIjowLjAsXCJMZWZ0XCI6MC4wLFwiUmlnaHRcIjowLjAsXCJCb3R0b21cIjowLjB9LFwiUGFkZGluZ1wiOntcIiRpZFwiOlwiMzQ3XCIsXCJUb3BcIjowLjAsXCJMZWZ0XCI6MC4wLFwiUmlnaHRcIjowLjAsXCJCb3R0b21cIjowLjB9LFwiQmFja2dyb3VuZFwiOntcIiRyZWZcIjpcIjExMlwifSxcIklzVmlzaWJsZVwiOnRydWUsXCJXaWR0aFwiOjAuMCxcIkhlaWdodFwiOjAuMCxcIkJvcmRlclN0eWxlXCI6e1wiJGlkXCI6XCIzNDhcIixcIkxpbmVDb2xvclwiOm51bGwsXCJMaW5lV2VpZ2h0XCI6MC4wLFwiTGluZVR5cGVcIjowfX0sXCJEYXRlRm9ybWF0XCI6e1wiJGlkXCI6XCIzNDlcIixcIkZvcm1hdFN0cmluZ1wiOlwiZGRkIE0uZFwiLFwiU2VwYXJhdG9yXCI6XCIu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zNTBcIixcIlNoYXBlXCI6MyxcIkNvbm5lY3Rvck1hcmdpblwiOntcIiRpZFwiOlwiMzUxXCIsXCJUb3BcIjowLjAsXCJMZWZ0XCI6Mi4wLFwiUmlnaHRcIjoyLjAsXCJCb3R0b21cIjowLjB9LFwiQ29ubmVjdG9yU3R5bGVcIjp7XCIkaWRcIjpcIjM1MlwiLFwiTGluZUNvbG9yXCI6e1wiJGlkXCI6XCIzNTNcIixcIiR0eXBlXCI6XCJOTFJFLkNvbW1vbi5Eb20uU29saWRDb2xvckJydXNoLCBOTFJFLkNvbW1vblwiLFwiQ29sb3JcIjp7XCIkaWRcIjpcIjM1NFwiLFwiQVwiOjEyNyxcIlJcIjozMSxcIkdcIjo3MyxcIkJcIjoxMjZ9fSxcIkxpbmVXZWlnaHRcIjoxLjAsXCJMaW5lVHlwZVwiOjB9LFwiSXNCZWxvd1RpbWViYW5kXCI6dHJ1ZSxcIkhpZGVEYXRlXCI6ZmFsc2UsXCJTaGFwZVNpemVcIjowLFwiU3BhY2luZ1wiOjIuMCxcIlBhZGRpbmdcIjp7XCIkaWRcIjpcIjM1NVwiLFwiVG9wXCI6MTAuMCxcIkxlZnRcIjozLjAsXCJSaWdodFwiOjAuMCxcIkJvdHRvbVwiOjAuMH0sXCJQb3NpdGlvblwiOntcIiRpZFwiOlwiMzU2XCIsXCJSYXRpb1wiOjAuMCxcIklzQ3VzdG9tXCI6ZmFsc2V9LFwiUG9zaXRpb25PblRhc2tcIjowLFwiU2hhcGVTdHlsZVwiOntcIiRpZFwiOlwiMzU3XCIsXCJNYXJnaW5cIjp7XCIkaWRcIjpcIjM1OFwiLFwiVG9wXCI6MC4wLFwiTGVmdFwiOjAuMCxcIlJpZ2h0XCI6MC4wLFwiQm90dG9tXCI6MC4wfSxcIlBhZGRpbmdcIjp7XCIkaWRcIjpcIjM1OVwiLFwiVG9wXCI6MC4wLFwiTGVmdFwiOjAuMCxcIlJpZ2h0XCI6MC4wLFwiQm90dG9tXCI6MC4wfSxcIkJhY2tncm91bmRcIjp7XCIkaWRcIjpcIjM2MFwiLFwiQ29sb3JcIjp7XCIkaWRcIjpcIjM2MVwiLFwiQVwiOjI1NSxcIlJcIjoxMTIsXCJHXCI6MTczLFwiQlwiOjcxfX0sXCJJc1Zpc2libGVcIjp0cnVlLFwiV2lkdGhcIjoxMi4wLFwiSGVpZ2h0XCI6MTQuMCxcIkJvcmRlclN0eWxlXCI6e1wiJGlkXCI6XCIzNjJcIixcIkxpbmVDb2xvclwiOntcIiRyZWZcIjpcIjk3XCJ9LFwiTGluZVdlaWdodFwiOjAuMCxcIkxpbmVUeXBlXCI6MH19LFwiVGl0bGVTdHlsZVwiOntcIiRpZFwiOlwiMzYzXCIsXCJGb250U2V0dGluZ3NcIjp7XCIkaWRcIjpcIjM2NFwiLFwiRm9udFNpemVcIjoxMixcIkZvbnROYW1lXCI6XCJDYWxpYnJpXCIsXCJJc0JvbGRcIjp0cnVlLFwiSXNJdGFsaWNcIjpmYWxzZSxcIklzVW5kZXJsaW5lZFwiOmZhbHNlfSxcIkF1dG9TaXplXCI6MCxcIkZvcmVncm91bmRcIjp7XCIkaWRcIjpcIjM2NVwiLFwiQ29sb3JcIjp7XCIkaWRcIjpcIjM2Nl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zY3XCIsXCJUb3BcIjowLjAsXCJMZWZ0XCI6MC4wLFwiUmlnaHRcIjowLjAsXCJCb3R0b21cIjowLjB9LFwiUGFkZGluZ1wiOntcIiRpZFwiOlwiMzY4XCIsXCJUb3BcIjowLjAsXCJMZWZ0XCI6MC4wLFwiUmlnaHRcIjowLjAsXCJCb3R0b21cIjowLjB9LFwiQmFja2dyb3VuZFwiOntcIiRyZWZcIjpcIjEwNVwifSxcIklzVmlzaWJsZVwiOnRydWUsXCJXaWR0aFwiOjAuMCxcIkhlaWdodFwiOjAuMCxcIkJvcmRlclN0eWxlXCI6e1wiJGlkXCI6XCIzNjlcIixcIkxpbmVDb2xvclwiOm51bGwsXCJMaW5lV2VpZ2h0XCI6MC4wLFwiTGluZVR5cGVcIjowfX0sXCJEYXRlU3R5bGVcIjp7XCIkaWRcIjpcIjM3MFwiLFwiRm9udFNldHRpbmdzXCI6e1wiJGlkXCI6XCIzNzFcIixcIkZvbnRTaXplXCI6MTAsXCJGb250TmFtZVwiOlwiQ2FsaWJyaVwiLFwiSXNCb2xkXCI6ZmFsc2UsXCJJc0l0YWxpY1wiOmZhbHNlLFwiSXNVbmRlcmxpbmVkXCI6ZmFsc2V9LFwiQXV0b1NpemVcIjowLFwiRm9yZWdyb3VuZFwiOntcIiRpZFwiOlwiMzcyXCIsXCJDb2xvclwiOntcIiRpZFwiOlwiMzcz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zNzRcIixcIlRvcFwiOjAuMCxcIkxlZnRcIjowLjAsXCJSaWdodFwiOjAuMCxcIkJvdHRvbVwiOjAuMH0sXCJQYWRkaW5nXCI6e1wiJGlkXCI6XCIzNzVcIixcIlRvcFwiOjAuMCxcIkxlZnRcIjowLjAsXCJSaWdodFwiOjAuMCxcIkJvdHRvbVwiOjAuMH0sXCJCYWNrZ3JvdW5kXCI6e1wiJHJlZlwiOlwiMTEyXCJ9LFwiSXNWaXNpYmxlXCI6dHJ1ZSxcIldpZHRoXCI6MC4wLFwiSGVpZ2h0XCI6MC4wLFwiQm9yZGVyU3R5bGVcIjp7XCIkaWRcIjpcIjM3NlwiLFwiTGluZUNvbG9yXCI6bnVsbCxcIkxpbmVXZWlnaHRcIjowLjAsXCJMaW5lVHlwZVwiOjB9fSxcIkRhdGVGb3JtYXRcIjp7XCIkaWRcIjpcIjM3N1wiLFwiRm9ybWF0U3RyaW5nXCI6XCJkZGQgTS5kXCIsXCJTZXBhcmF0b3JcIjpcIi5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M3OFwiLFwiU2hhcGVcIjoxMyxcIkNvbm5lY3Rvck1hcmdpblwiOntcIiRpZFwiOlwiMzc5XCIsXCJUb3BcIjowLjAsXCJMZWZ0XCI6Mi4wLFwiUmlnaHRcIjoyLjAsXCJCb3R0b21cIjowLjB9LFwiQ29ubmVjdG9yU3R5bGVcIjp7XCIkaWRcIjpcIjM4MFwiLFwiTGluZUNvbG9yXCI6e1wiJGlkXCI6XCIzODFcIixcIiR0eXBlXCI6XCJOTFJFLkNvbW1vbi5Eb20uU29saWRDb2xvckJydXNoLCBOTFJFLkNvbW1vblwiLFwiQ29sb3JcIjp7XCIkaWRcIjpcIjM4MlwiLFwiQVwiOjEyNyxcIlJcIjoyNixcIkdcIjoxNzAsXCJCXCI6NjZ9fSxcIkxpbmVXZWlnaHRcIjowLjgsXCJMaW5lVHlwZVwiOjB9LFwiSXNCZWxvd1RpbWViYW5kXCI6ZmFsc2UsXCJIaWRlRGF0ZVwiOmZhbHNlLFwiU2hhcGVTaXplXCI6MSxcIlNwYWNpbmdcIjoyLjAsXCJQYWRkaW5nXCI6e1wiJGlkXCI6XCIzODNcIixcIlRvcFwiOjEwLjAsXCJMZWZ0XCI6My4wLFwiUmlnaHRcIjowLjAsXCJCb3R0b21cIjowLjB9LFwiUG9zaXRpb25cIjp7XCIkaWRcIjpcIjM4NFwiLFwiUmF0aW9cIjowLjAsXCJJc0N1c3RvbVwiOmZhbHNlfSxcIlBvc2l0aW9uT25UYXNrXCI6MCxcIlNoYXBlU3R5bGVcIjp7XCIkaWRcIjpcIjM4NVwiLFwiTWFyZ2luXCI6e1wiJGlkXCI6XCIzODZcIixcIlRvcFwiOjAuMCxcIkxlZnRcIjowLjAsXCJSaWdodFwiOjAuMCxcIkJvdHRvbVwiOjAuMH0sXCJQYWRkaW5nXCI6e1wiJGlkXCI6XCIzODdcIixcIlRvcFwiOjAuMCxcIkxlZnRcIjowLjAsXCJSaWdodFwiOjAuMCxcIkJvdHRvbVwiOjAuMH0sXCJCYWNrZ3JvdW5kXCI6e1wiJGlkXCI6XCIzODhcIixcIkNvbG9yXCI6e1wiJGlkXCI6XCIzODlcIixcIkFcIjoyNTUsXCJSXCI6MjYsXCJHXCI6MTcwLFwiQlwiOjY2fX0sXCJJc1Zpc2libGVcIjp0cnVlLFwiV2lkdGhcIjoxOC4wLFwiSGVpZ2h0XCI6MjAuMCxcIkJvcmRlclN0eWxlXCI6e1wiJGlkXCI6XCIzOTBcIixcIkxpbmVDb2xvclwiOntcIiRyZWZcIjpcIjk3XCJ9LFwiTGluZVdlaWdodFwiOjAuMCxcIkxpbmVUeXBlXCI6MH19LFwiVGl0bGVTdHlsZVwiOntcIiRpZFwiOlwiMzkxXCIsXCJGb250U2V0dGluZ3NcIjp7XCIkaWRcIjpcIjM5MlwiLFwiRm9udFNpemVcIjoxMixcIkZvbnROYW1lXCI6XCJDYWxpYnJpXCIsXCJJc0JvbGRcIjp0cnVlLFwiSXNJdGFsaWNcIjpmYWxzZSxcIklzVW5kZXJsaW5lZFwiOmZhbHNlfSxcIkF1dG9TaXplXCI6MCxcIkZvcmVncm91bmRcIjp7XCIkaWRcIjpcIjM5M1wiLFwiQ29sb3JcIjp7XCIkaWRcIjpcIjM5NF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zk1XCIsXCJUb3BcIjowLjAsXCJMZWZ0XCI6MC4wLFwiUmlnaHRcIjowLjAsXCJCb3R0b21cIjowLjB9LFwiUGFkZGluZ1wiOntcIiRpZFwiOlwiMzk2XCIsXCJUb3BcIjowLjAsXCJMZWZ0XCI6MC4wLFwiUmlnaHRcIjowLjAsXCJCb3R0b21cIjowLjB9LFwiQmFja2dyb3VuZFwiOntcIiRyZWZcIjpcIjEwNVwifSxcIklzVmlzaWJsZVwiOnRydWUsXCJXaWR0aFwiOjAuMCxcIkhlaWdodFwiOjAuMCxcIkJvcmRlclN0eWxlXCI6e1wiJGlkXCI6XCIzOTdcIixcIkxpbmVDb2xvclwiOm51bGwsXCJMaW5lV2VpZ2h0XCI6MC4wLFwiTGluZVR5cGVcIjowfX0sXCJEYXRlU3R5bGVcIjp7XCIkaWRcIjpcIjM5OFwiLFwiRm9udFNldHRpbmdzXCI6e1wiJGlkXCI6XCIzOTlcIixcIkZvbnRTaXplXCI6MTAsXCJGb250TmFtZVwiOlwiQ2FsaWJyaVwiLFwiSXNCb2xkXCI6ZmFsc2UsXCJJc0l0YWxpY1wiOmZhbHNlLFwiSXNVbmRlcmxpbmVkXCI6ZmFsc2V9LFwiQXV0b1NpemVcIjowLFwiRm9yZWdyb3VuZFwiOntcIiRpZFwiOlwiNDAwXCIsXCJDb2xvclwiOntcIiRpZFwiOlwiNDAx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0MDJcIixcIlRvcFwiOjAuMCxcIkxlZnRcIjowLjAsXCJSaWdodFwiOjAuMCxcIkJvdHRvbVwiOjAuMH0sXCJQYWRkaW5nXCI6e1wiJGlkXCI6XCI0MDNcIixcIlRvcFwiOjAuMCxcIkxlZnRcIjowLjAsXCJSaWdodFwiOjAuMCxcIkJvdHRvbVwiOjAuMH0sXCJCYWNrZ3JvdW5kXCI6e1wiJHJlZlwiOlwiMTEyXCJ9LFwiSXNWaXNpYmxlXCI6dHJ1ZSxcIldpZHRoXCI6MC4wLFwiSGVpZ2h0XCI6MC4wLFwiQm9yZGVyU3R5bGVcIjp7XCIkaWRcIjpcIjQwNFwiLFwiTGluZUNvbG9yXCI6bnVsbCxcIkxpbmVXZWlnaHRcIjowLjAsXCJMaW5lVHlwZVwiOjB9fSxcIkRhdGVGb3JtYXRcIjp7XCIkaWRcIjpcIjQwNVwiLFwiRm9ybWF0U3RyaW5nXCI6XCJkZGQgTS5kXCIsXCJTZXBhcmF0b3JcIjpcIi5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QwNlwiLFwiU2hhcGVcIjozLFwiQ29ubmVjdG9yTWFyZ2luXCI6e1wiJGlkXCI6XCI0MDdcIixcIlRvcFwiOjAuMCxcIkxlZnRcIjoyLjAsXCJSaWdodFwiOjIuMCxcIkJvdHRvbVwiOjAuMH0sXCJDb25uZWN0b3JTdHlsZVwiOntcIiRpZFwiOlwiNDA4XCIsXCJMaW5lQ29sb3JcIjp7XCIkaWRcIjpcIjQwOVwiLFwiJHR5cGVcIjpcIk5MUkUuQ29tbW9uLkRvbS5Tb2xpZENvbG9yQnJ1c2gsIE5MUkUuQ29tbW9uXCIsXCJDb2xvclwiOntcIiRpZFwiOlwiNDEwXCIsXCJBXCI6MTI3LFwiUlwiOjE5NSxcIkdcIjo1NSxcIkJcIjo0Nn19LFwiTGluZVdlaWdodFwiOjEuMCxcIkxpbmVUeXBlXCI6MH0sXCJJc0JlbG93VGltZWJhbmRcIjp0cnVlLFwiSGlkZURhdGVcIjpmYWxzZSxcIlNoYXBlU2l6ZVwiOjAsXCJTcGFjaW5nXCI6Mi4wLFwiUGFkZGluZ1wiOntcIiRpZFwiOlwiNDExXCIsXCJUb3BcIjoxMC4wLFwiTGVmdFwiOjMuMCxcIlJpZ2h0XCI6MC4wLFwiQm90dG9tXCI6MC4wfSxcIlBvc2l0aW9uXCI6e1wiJGlkXCI6XCI0MTJcIixcIlJhdGlvXCI6MC4wLFwiSXNDdXN0b21cIjpmYWxzZX0sXCJQb3NpdGlvbk9uVGFza1wiOjAsXCJTaGFwZVN0eWxlXCI6e1wiJGlkXCI6XCI0MTNcIixcIk1hcmdpblwiOntcIiRpZFwiOlwiNDE0XCIsXCJUb3BcIjowLjAsXCJMZWZ0XCI6MC4wLFwiUmlnaHRcIjowLjAsXCJCb3R0b21cIjowLjB9LFwiUGFkZGluZ1wiOntcIiRpZFwiOlwiNDE1XCIsXCJUb3BcIjowLjAsXCJMZWZ0XCI6MC4wLFwiUmlnaHRcIjowLjAsXCJCb3R0b21cIjowLjB9LFwiQmFja2dyb3VuZFwiOntcIiRpZFwiOlwiNDE2XCIsXCJDb2xvclwiOntcIiRpZFwiOlwiNDE3XCIsXCJBXCI6MjU1LFwiUlwiOjE5NSxcIkdcIjo1NSxcIkJcIjo0Nn19LFwiSXNWaXNpYmxlXCI6dHJ1ZSxcIldpZHRoXCI6MTIuMCxcIkhlaWdodFwiOjE0LjAsXCJCb3JkZXJTdHlsZVwiOntcIiRpZFwiOlwiNDE4XCIsXCJMaW5lQ29sb3JcIjp7XCIkcmVmXCI6XCI5N1wifSxcIkxpbmVXZWlnaHRcIjowLjAsXCJMaW5lVHlwZVwiOjB9fSxcIlRpdGxlU3R5bGVcIjp7XCIkaWRcIjpcIjQxOVwiLFwiRm9udFNldHRpbmdzXCI6e1wiJGlkXCI6XCI0MjBcIixcIkZvbnRTaXplXCI6MTIsXCJGb250TmFtZVwiOlwiQ2FsaWJyaVwiLFwiSXNCb2xkXCI6dHJ1ZSxcIklzSXRhbGljXCI6ZmFsc2UsXCJJc1VuZGVybGluZWRcIjpmYWxzZX0sXCJBdXRvU2l6ZVwiOjAsXCJGb3JlZ3JvdW5kXCI6e1wiJGlkXCI6XCI0MjFcIixcIkNvbG9yXCI6e1wiJGlkXCI6XCI0MjJ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QyM1wiLFwiVG9wXCI6MC4wLFwiTGVmdFwiOjAuMCxcIlJpZ2h0XCI6MC4wLFwiQm90dG9tXCI6MC4wfSxcIlBhZGRpbmdcIjp7XCIkaWRcIjpcIjQyNFwiLFwiVG9wXCI6MC4wLFwiTGVmdFwiOjAuMCxcIlJpZ2h0XCI6MC4wLFwiQm90dG9tXCI6MC4wfSxcIkJhY2tncm91bmRcIjp7XCIkcmVmXCI6XCIxMDVcIn0sXCJJc1Zpc2libGVcIjp0cnVlLFwiV2lkdGhcIjowLjAsXCJIZWlnaHRcIjowLjAsXCJCb3JkZXJTdHlsZVwiOntcIiRpZFwiOlwiNDI1XCIsXCJMaW5lQ29sb3JcIjpudWxsLFwiTGluZVdlaWdodFwiOjAuMCxcIkxpbmVUeXBlXCI6MH19LFwiRGF0ZVN0eWxlXCI6e1wiJGlkXCI6XCI0MjZcIixcIkZvbnRTZXR0aW5nc1wiOntcIiRpZFwiOlwiNDI3XCIsXCJGb250U2l6ZVwiOjEwLFwiRm9udE5hbWVcIjpcIkNhbGlicmlcIixcIklzQm9sZFwiOmZhbHNlLFwiSXNJdGFsaWNcIjpmYWxzZSxcIklzVW5kZXJsaW5lZFwiOmZhbHNlfSxcIkF1dG9TaXplXCI6MCxcIkZvcmVncm91bmRcIjp7XCIkaWRcIjpcIjQyOFwiLFwiQ29sb3JcIjp7XCIkaWRcIjpcIjQyOV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NDMwXCIsXCJUb3BcIjowLjAsXCJMZWZ0XCI6MC4wLFwiUmlnaHRcIjowLjAsXCJCb3R0b21cIjowLjB9LFwiUGFkZGluZ1wiOntcIiRpZFwiOlwiNDMxXCIsXCJUb3BcIjowLjAsXCJMZWZ0XCI6MC4wLFwiUmlnaHRcIjowLjAsXCJCb3R0b21cIjowLjB9LFwiQmFja2dyb3VuZFwiOntcIiRyZWZcIjpcIjExMlwifSxcIklzVmlzaWJsZVwiOnRydWUsXCJXaWR0aFwiOjAuMCxcIkhlaWdodFwiOjAuMCxcIkJvcmRlclN0eWxlXCI6e1wiJGlkXCI6XCI0MzJcIixcIkxpbmVDb2xvclwiOm51bGwsXCJMaW5lV2VpZ2h0XCI6MC4wLFwiTGluZVR5cGVcIjowfX0sXCJEYXRlRm9ybWF0XCI6e1wiJGlkXCI6XCI0MzNcIixcIkZvcm1hdFN0cmluZ1wiOlwiZGRkIE0uZFwiLFwiU2VwYXJhdG9yXCI6XCIu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0MzRcIixcIlNoYXBlXCI6MSxcIkNvbm5lY3Rvck1hcmdpblwiOntcIiRpZFwiOlwiNDM1XCIsXCJUb3BcIjowLjAsXCJMZWZ0XCI6Mi4wLFwiUmlnaHRcIjoyLjAsXCJCb3R0b21cIjowLjB9LFwiQ29ubmVjdG9yU3R5bGVcIjp7XCIkaWRcIjpcIjQzNlwiLFwiTGluZUNvbG9yXCI6e1wiJGlkXCI6XCI0MzdcIixcIiR0eXBlXCI6XCJOTFJFLkNvbW1vbi5Eb20uU29saWRDb2xvckJydXNoLCBOTFJFLkNvbW1vblwiLFwiQ29sb3JcIjp7XCIkaWRcIjpcIjQzOFwiLFwiQVwiOjEyNyxcIlJcIjozMSxcIkdcIjo3MyxcIkJcIjoxMjZ9fSxcIkxpbmVXZWlnaHRcIjoxLjAsXCJMaW5lVHlwZVwiOjB9LFwiSXNCZWxvd1RpbWViYW5kXCI6ZmFsc2UsXCJIaWRlRGF0ZVwiOmZhbHNlLFwiU2hhcGVTaXplXCI6MCxcIlNwYWNpbmdcIjoyLjAsXCJQYWRkaW5nXCI6e1wiJGlkXCI6XCI0MzlcIixcIlRvcFwiOjEwLjAsXCJMZWZ0XCI6My4wLFwiUmlnaHRcIjowLjAsXCJCb3R0b21cIjowLjB9LFwiUG9zaXRpb25cIjp7XCIkaWRcIjpcIjQ0MFwiLFwiUmF0aW9cIjowLjAsXCJJc0N1c3RvbVwiOmZhbHNlfSxcIlBvc2l0aW9uT25UYXNrXCI6MCxcIlNoYXBlU3R5bGVcIjp7XCIkaWRcIjpcIjQ0MVwiLFwiTWFyZ2luXCI6e1wiJGlkXCI6XCI0NDJcIixcIlRvcFwiOjAuMCxcIkxlZnRcIjowLjAsXCJSaWdodFwiOjAuMCxcIkJvdHRvbVwiOjAuMH0sXCJQYWRkaW5nXCI6e1wiJGlkXCI6XCI0NDNcIixcIlRvcFwiOjAuMCxcIkxlZnRcIjowLjAsXCJSaWdodFwiOjAuMCxcIkJvdHRvbVwiOjAuMH0sXCJCYWNrZ3JvdW5kXCI6e1wiJGlkXCI6XCI0NDRcIixcIkNvbG9yXCI6e1wiJGlkXCI6XCI0NDVcIixcIkFcIjoyNTUsXCJSXCI6MTExLFwiR1wiOjQ5LFwiQlwiOjE1Mn19LFwiSXNWaXNpYmxlXCI6dHJ1ZSxcIldpZHRoXCI6MTIuMCxcIkhlaWdodFwiOjE0LjAsXCJCb3JkZXJTdHlsZVwiOntcIiRpZFwiOlwiNDQ2XCIsXCJMaW5lQ29sb3JcIjp7XCIkcmVmXCI6XCI5N1wifSxcIkxpbmVXZWlnaHRcIjowLjAsXCJMaW5lVHlwZVwiOjB9fSxcIlRpdGxlU3R5bGVcIjp7XCIkaWRcIjpcIjQ0N1wiLFwiRm9udFNldHRpbmdzXCI6e1wiJGlkXCI6XCI0NDhcIixcIkZvbnRTaXplXCI6MTIsXCJGb250TmFtZVwiOlwiQ2FsaWJyaVwiLFwiSXNCb2xkXCI6dHJ1ZSxcIklzSXRhbGljXCI6ZmFsc2UsXCJJc1VuZGVybGluZWRcIjpmYWxzZX0sXCJBdXRvU2l6ZVwiOjAsXCJGb3JlZ3JvdW5kXCI6e1wiJGlkXCI6XCI0NDlcIixcIkNvbG9yXCI6e1wiJGlkXCI6XCI0NTB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Q1MVwiLFwiVG9wXCI6MC4wLFwiTGVmdFwiOjAuMCxcIlJpZ2h0XCI6MC4wLFwiQm90dG9tXCI6MC4wfSxcIlBhZGRpbmdcIjp7XCIkaWRcIjpcIjQ1MlwiLFwiVG9wXCI6MC4wLFwiTGVmdFwiOjAuMCxcIlJpZ2h0XCI6MC4wLFwiQm90dG9tXCI6MC4wfSxcIkJhY2tncm91bmRcIjp7XCIkcmVmXCI6XCIxMDVcIn0sXCJJc1Zpc2libGVcIjp0cnVlLFwiV2lkdGhcIjowLjAsXCJIZWlnaHRcIjowLjAsXCJCb3JkZXJTdHlsZVwiOntcIiRpZFwiOlwiNDUzXCIsXCJMaW5lQ29sb3JcIjpudWxsLFwiTGluZVdlaWdodFwiOjAuMCxcIkxpbmVUeXBlXCI6MH19LFwiRGF0ZVN0eWxlXCI6e1wiJGlkXCI6XCI0NTRcIixcIkZvbnRTZXR0aW5nc1wiOntcIiRpZFwiOlwiNDU1XCIsXCJGb250U2l6ZVwiOjEwLFwiRm9udE5hbWVcIjpcIkNhbGlicmlcIixcIklzQm9sZFwiOmZhbHNlLFwiSXNJdGFsaWNcIjpmYWxzZSxcIklzVW5kZXJsaW5lZFwiOmZhbHNlfSxcIkF1dG9TaXplXCI6MCxcIkZvcmVncm91bmRcIjp7XCIkaWRcIjpcIjQ1NlwiLFwiQ29sb3JcIjp7XCIkaWRcIjpcIjQ1N1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NDU4XCIsXCJUb3BcIjowLjAsXCJMZWZ0XCI6MC4wLFwiUmlnaHRcIjowLjAsXCJCb3R0b21cIjowLjB9LFwiUGFkZGluZ1wiOntcIiRpZFwiOlwiNDU5XCIsXCJUb3BcIjowLjAsXCJMZWZ0XCI6MC4wLFwiUmlnaHRcIjowLjAsXCJCb3R0b21cIjowLjB9LFwiQmFja2dyb3VuZFwiOntcIiRyZWZcIjpcIjExMlwifSxcIklzVmlzaWJsZVwiOnRydWUsXCJXaWR0aFwiOjAuMCxcIkhlaWdodFwiOjAuMCxcIkJvcmRlclN0eWxlXCI6e1wiJGlkXCI6XCI0NjBcIixcIkxpbmVDb2xvclwiOm51bGwsXCJMaW5lV2VpZ2h0XCI6MC4wLFwiTGluZVR5cGVcIjowfX0sXCJEYXRlRm9ybWF0XCI6e1wiJGlkXCI6XCI0NjFcIixcIkZvcm1hdFN0cmluZ1wiOlwiZGRkIE0uZFwiLFwiU2VwYXJhdG9yXCI6XCIuXCIsXCJVc2VJbnRlcm5hdGlvbmFsRGF0ZUZvcm1hdFwiOmZhbHNlLFwiRGF0ZUlzVmlzaWJsZVwiOnRydWUsXCJUaW1lSXNWaXNpYmxlXCI6ZmFsc2UsXCJIb3VyRGlnaXRzXCI6MSxcIkFtUG1EZXNpZ25hdG9yXCI6MixcIlRyaW0wME1pbnV0ZXNcIjpmYWxzZSxcIkxhc3RLbm93blZpc2liaWxpdHlTdGF0ZVwiOm51bGx9LFwiSXNWaXNpYmxlXCI6dHJ1ZX1dLFwiQ3VzdG9tVGFza1N0eWxlTGlzdFwiOlt7XCIkaWRcIjpcIjQ2MlwiLFwiU2hhcGVcIjo3LFwiU2hhcGVUaGlja25lc3NcIjoxLFwiRHVyYXRpb25Gb3JtYXRcIjo1LFwiUGVyY2VudGFnZUNvbXBsZXRlU3R5bGVcIjp7XCIkaWRcIjpcIjQ2M1wiLFwiRm9udFNldHRpbmdzXCI6e1wiJGlkXCI6XCI0NjRcIixcIkZvbnRTaXplXCI6MTAsXCJGb250TmFtZVwiOlwiQ2FsaWJyaVwiLFwiSXNCb2xkXCI6ZmFsc2UsXCJJc0l0YWxpY1wiOmZhbHNlLFwiSXNVbmRlcmxpbmVkXCI6ZmFsc2V9LFwiQXV0b1NpemVcIjowLFwiRm9yZWdyb3VuZFwiOntcIiRpZFwiOlwiNDY1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Q2NlwiLFwiVG9wXCI6MC4wLFwiTGVmdFwiOjAuMCxcIlJpZ2h0XCI6MC4wLFwiQm90dG9tXCI6MC4wfSxcIlBhZGRpbmdcIjp7XCIkaWRcIjpcIjQ2N1wiLFwiVG9wXCI6MC4wLFwiTGVmdFwiOjAuMCxcIlJpZ2h0XCI6MC4wLFwiQm90dG9tXCI6MC4wfSxcIkJhY2tncm91bmRcIjp7XCIkcmVmXCI6XCIxMjFcIn0sXCJJc1Zpc2libGVcIjp0cnVlLFwiV2lkdGhcIjowLjAsXCJIZWlnaHRcIjowLjAsXCJCb3JkZXJTdHlsZVwiOntcIiRpZFwiOlwiNDY4XCIsXCJMaW5lQ29sb3JcIjpudWxsLFwiTGluZVdlaWdodFwiOjAuMCxcIkxpbmVUeXBlXCI6MH19LFwiRHVyYXRpb25TdHlsZVwiOntcIiRpZFwiOlwiNDY5XCIsXCJGb250U2V0dGluZ3NcIjp7XCIkaWRcIjpcIjQ3MFwiLFwiRm9udFNpemVcIjoxMCxcIkZvbnROYW1lXCI6XCJDYWxpYnJpXCIsXCJJc0JvbGRcIjpmYWxzZSxcIklzSXRhbGljXCI6ZmFsc2UsXCJJc1VuZGVybGluZWRcIjpmYWxzZX0sXCJBdXRvU2l6ZVwiOjAsXCJGb3JlZ3JvdW5kXCI6e1wiJGlkXCI6XCI0NzFcIixcIkNvbG9yXCI6e1wiJGlkXCI6XCI0NzJ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NDczXCIsXCJUb3BcIjowLjAsXCJMZWZ0XCI6MC4wLFwiUmlnaHRcIjowLjAsXCJCb3R0b21cIjowLjB9LFwiUGFkZGluZ1wiOntcIiRpZFwiOlwiNDc0XCIsXCJUb3BcIjowLjAsXCJMZWZ0XCI6MC4wLFwiUmlnaHRcIjowLjAsXCJCb3R0b21cIjowLjB9LFwiQmFja2dyb3VuZFwiOntcIiRyZWZcIjpcIjEyOFwifSxcIklzVmlzaWJsZVwiOnRydWUsXCJXaWR0aFwiOjAuMCxcIkhlaWdodFwiOjAuMCxcIkJvcmRlclN0eWxlXCI6e1wiJGlkXCI6XCI0NzVcIixcIkxpbmVDb2xvclwiOm51bGwsXCJMaW5lV2VpZ2h0XCI6MC4wLFwiTGluZVR5cGVcIjowfX0sXCJIb3Jpem9udGFsQ29ubmVjdG9yU3R5bGVcIjp7XCIkaWRcIjpcIjQ3NlwiLFwiTGluZUNvbG9yXCI6e1wiJHJlZlwiOlwiMTMwXCJ9LFwiTGluZVdlaWdodFwiOjEuMCxcIkxpbmVUeXBlXCI6MH0sXCJWZXJ0aWNhbENvbm5lY3RvclN0eWxlXCI6e1wiJGlkXCI6XCI0NzdcIixcIkxpbmVDb2xvclwiOntcIiRyZWZcIjpcIjEzM1wifSxcIkxpbmVXZWlnaHRcIjowLjAsXCJMaW5lVHlwZVwiOjB9LFwiTWFyZ2luXCI6bnVsbCxcIlN0YXJ0RGF0ZVBvc2l0aW9uXCI6NCxcIkVuZERhdGVQb3NpdGlvblwiOjQsXCJUaXRsZVBvc2l0aW9uXCI6MyxcIkR1cmF0aW9uUG9zaXRpb25cIjoyLFwiUGVyY2VudGFnZUNvbXBsZXRlZFBvc2l0aW9uXCI6NixcIlNwYWNpbmdcIjoxMCxcIklzQmVsb3dUaW1lYmFuZFwiOnRydWUsXCJQZXJjZW50YWdlQ29tcGxldGVTaGFwZU9wYWNpdHlcIjozNSxcIkdyb3VwTmFtZVwiOm51bGwsXCJBdHRhY2hlZE1pbGVzdG9uZXNTdHlsZXNcIjpbXSxcIlNoYXBlU3R5bGVcIjp7XCIkaWRcIjpcIjQ3OFwiLFwiTWFyZ2luXCI6e1wiJGlkXCI6XCI0NzlcIixcIlRvcFwiOjAuMCxcIkxlZnRcIjo0LjAsXCJSaWdodFwiOjQuMCxcIkJvdHRvbVwiOjAuMH0sXCJQYWRkaW5nXCI6e1wiJGlkXCI6XCI0ODBcIixcIlRvcFwiOjAuMCxcIkxlZnRcIjowLjAsXCJSaWdodFwiOjAuMCxcIkJvdHRvbVwiOjAuMH0sXCJCYWNrZ3JvdW5kXCI6e1wiJGlkXCI6XCI0ODFcIixcIkNvbG9yXCI6e1wiJGlkXCI6XCI0ODJcIixcIkFcIjoyNTUsXCJSXCI6MjM3LFwiR1wiOjEyNSxcIkJcIjo0OX19LFwiSXNWaXNpYmxlXCI6dHJ1ZSxcIldpZHRoXCI6MC4wLFwiSGVpZ2h0XCI6MTYuMCxcIkJvcmRlclN0eWxlXCI6e1wiJGlkXCI6XCI0ODNcIixcIkxpbmVDb2xvclwiOntcIiRyZWZcIjpcIjE0MVwifSxcIkxpbmVXZWlnaHRcIjowLjAsXCJMaW5lVHlwZVwiOjB9fSxcIlRpdGxlU3R5bGVcIjp7XCIkaWRcIjpcIjQ4NFwiLFwiRm9udFNldHRpbmdzXCI6e1wiJGlkXCI6XCI0ODVcIixcIkZvbnRTaXplXCI6MTEsXCJGb250TmFtZVwiOlwiQ2FsaWJyaVwiLFwiSXNCb2xkXCI6dHJ1ZSxcIklzSXRhbGljXCI6ZmFsc2UsXCJJc1VuZGVybGluZWRcIjpmYWxzZX0sXCJBdXRvU2l6ZVwiOjAsXCJGb3JlZ3JvdW5kXCI6e1wiJGlkXCI6XCI0ODZcIixcIkNvbG9yXCI6e1wiJGlkXCI6XCI0ODdcIixcIkFcIjoyNTUsXCJSXCI6NjgsXCJHXCI6ODQsXCJCXCI6MTA2fX0sXCJCYWNrZ3JvdW5kRmlsbFR5cGVcIjowLFwiTWF4V2lkdGhcIjo5NjAuMCxcIk1heEhlaWdodFwiOlwiSW5maW5pdHlcIixcIlNtYXJ0Rm9yZWdyb3VuZElzQWN0aXZlXCI6ZmFsc2UsXCJIb3Jpem9udGFsQWxpZ25tZW50XCI6MixcIlZlcnRpY2FsQWxpZ25tZW50XCI6MCxcIlNtYXJ0Rm9yZWdyb3VuZFwiOm51bGwsXCJNYXJnaW5cIjp7XCIkaWRcIjpcIjQ4OFwiLFwiVG9wXCI6MC4wLFwiTGVmdFwiOjAuMCxcIlJpZ2h0XCI6MC4wLFwiQm90dG9tXCI6MC4wfSxcIlBhZGRpbmdcIjp7XCIkaWRcIjpcIjQ4OVwiLFwiVG9wXCI6MC4wLFwiTGVmdFwiOjAuMCxcIlJpZ2h0XCI6MC4wLFwiQm90dG9tXCI6MC4wfSxcIkJhY2tncm91bmRcIjp7XCIkcmVmXCI6XCIxNDlcIn0sXCJJc1Zpc2libGVcIjp0cnVlLFwiV2lkdGhcIjowLjAsXCJIZWlnaHRcIjowLjAsXCJCb3JkZXJTdHlsZVwiOntcIiRpZFwiOlwiNDkwXCIsXCJMaW5lQ29sb3JcIjpudWxsLFwiTGluZVdlaWdodFwiOjAuMCxcIkxpbmVUeXBlXCI6MH19LFwiRGF0ZVN0eWxlXCI6e1wiJGlkXCI6XCI0OTFcIixcIkZvbnRTZXR0aW5nc1wiOntcIiRpZFwiOlwiNDkyXCIsXCJGb250U2l6ZVwiOjEwLFwiRm9udE5hbWVcIjpcIkNhbGlicmlcIixcIklzQm9sZFwiOmZhbHNlLFwiSXNJdGFsaWNcIjpmYWxzZSxcIklzVW5kZXJsaW5lZFwiOmZhbHNlfSxcIkF1dG9TaXplXCI6MCxcIkZvcmVncm91bmRcIjp7XCIkaWRcIjpcIjQ5M1wiLFwiQ29sb3JcIjp7XCIkaWRcIjpcIjQ5NF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NDk1XCIsXCJUb3BcIjowLjAsXCJMZWZ0XCI6MC4wLFwiUmlnaHRcIjowLjAsXCJCb3R0b21cIjowLjB9LFwiUGFkZGluZ1wiOntcIiRpZFwiOlwiNDk2XCIsXCJUb3BcIjowLjAsXCJMZWZ0XCI6MC4wLFwiUmlnaHRcIjowLjAsXCJCb3R0b21cIjowLjB9LFwiQmFja2dyb3VuZFwiOntcIiRyZWZcIjpcIjE1NlwifSxcIklzVmlzaWJsZVwiOnRydWUsXCJXaWR0aFwiOjAuMCxcIkhlaWdodFwiOjAuMCxcIkJvcmRlclN0eWxlXCI6e1wiJGlkXCI6XCI0OTdcIixcIkxpbmVDb2xvclwiOm51bGwsXCJMaW5lV2VpZ2h0XCI6MC4wLFwiTGluZVR5cGVcIjowfX0sXCJEYXRlRm9ybWF0XCI6e1wiJGlkXCI6XCI0OThcIixcIkZvcm1hdFN0cmluZ1wiOlwiTU0uZGQueXlcIixcIlNlcGFyYXRvclwiOlwiLl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Dk5XCIsXCJTaGFwZVwiOjcsXCJTaGFwZVRoaWNrbmVzc1wiOjEsXCJEdXJhdGlvbkZvcm1hdFwiOjUsXCJQZXJjZW50YWdlQ29tcGxldGVTdHlsZVwiOntcIiRpZFwiOlwiNTAwXCIsXCJGb250U2V0dGluZ3NcIjp7XCIkaWRcIjpcIjUwMVwiLFwiRm9udFNpemVcIjoxMCxcIkZvbnROYW1lXCI6XCJDYWxpYnJpXCIsXCJJc0JvbGRcIjpmYWxzZSxcIklzSXRhbGljXCI6ZmFsc2UsXCJJc1VuZGVybGluZWRcIjpmYWxzZX0sXCJBdXRvU2l6ZVwiOjAsXCJGb3JlZ3JvdW5kXCI6e1wiJGlkXCI6XCI1MDJcIixcIkNvbG9yXCI6e1wiJHJlZlwiOlwiMTE4XCJ9fSxcIkJhY2tncm91bmRGaWxsVHlwZVwiOjAsXCJNYXhXaWR0aFwiOjIwMC4wLFwiTWF4SGVpZ2h0XCI6XCJJbmZpbml0eVwiLFwiU21hcnRGb3JlZ3JvdW5kSXNBY3RpdmVcIjpmYWxzZSxcIkhvcml6b250YWxBbGlnbm1lbnRcIjowLFwiVmVydGljYWxBbGlnbm1lbnRcIjowLFwiU21hcnRGb3JlZ3JvdW5kXCI6bnVsbCxcIk1hcmdpblwiOntcIiRpZFwiOlwiNTAzXCIsXCJUb3BcIjowLjAsXCJMZWZ0XCI6MC4wLFwiUmlnaHRcIjowLjAsXCJCb3R0b21cIjowLjB9LFwiUGFkZGluZ1wiOntcIiRpZFwiOlwiNTA0XCIsXCJUb3BcIjowLjAsXCJMZWZ0XCI6MC4wLFwiUmlnaHRcIjowLjAsXCJCb3R0b21cIjowLjB9LFwiQmFja2dyb3VuZFwiOntcIiRyZWZcIjpcIjEyMVwifSxcIklzVmlzaWJsZVwiOnRydWUsXCJXaWR0aFwiOjAuMCxcIkhlaWdodFwiOjAuMCxcIkJvcmRlclN0eWxlXCI6e1wiJGlkXCI6XCI1MDVcIixcIkxpbmVDb2xvclwiOm51bGwsXCJMaW5lV2VpZ2h0XCI6MC4wLFwiTGluZVR5cGVcIjowfX0sXCJEdXJhdGlvblN0eWxlXCI6e1wiJGlkXCI6XCI1MDZcIixcIkZvbnRTZXR0aW5nc1wiOntcIiRpZFwiOlwiNTA3XCIsXCJGb250U2l6ZVwiOjEwLFwiRm9udE5hbWVcIjpcIkNhbGlicmlcIixcIklzQm9sZFwiOmZhbHNlLFwiSXNJdGFsaWNcIjpmYWxzZSxcIklzVW5kZXJsaW5lZFwiOmZhbHNlfSxcIkF1dG9TaXplXCI6MCxcIkZvcmVncm91bmRcIjp7XCIkaWRcIjpcIjUwOFwiLFwiQ29sb3JcIjp7XCIkaWRcIjpcIjUwOV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1MTBcIixcIlRvcFwiOjAuMCxcIkxlZnRcIjowLjAsXCJSaWdodFwiOjAuMCxcIkJvdHRvbVwiOjAuMH0sXCJQYWRkaW5nXCI6e1wiJGlkXCI6XCI1MTFcIixcIlRvcFwiOjAuMCxcIkxlZnRcIjowLjAsXCJSaWdodFwiOjAuMCxcIkJvdHRvbVwiOjAuMH0sXCJCYWNrZ3JvdW5kXCI6e1wiJHJlZlwiOlwiMTI4XCJ9LFwiSXNWaXNpYmxlXCI6dHJ1ZSxcIldpZHRoXCI6MC4wLFwiSGVpZ2h0XCI6MC4wLFwiQm9yZGVyU3R5bGVcIjp7XCIkaWRcIjpcIjUxMlwiLFwiTGluZUNvbG9yXCI6bnVsbCxcIkxpbmVXZWlnaHRcIjowLjAsXCJMaW5lVHlwZVwiOjB9fSxcIkhvcml6b250YWxDb25uZWN0b3JTdHlsZVwiOntcIiRpZFwiOlwiNTEzXCIsXCJMaW5lQ29sb3JcIjp7XCIkcmVmXCI6XCIxMzBcIn0sXCJMaW5lV2VpZ2h0XCI6MS4wLFwiTGluZVR5cGVcIjowfSxcIlZlcnRpY2FsQ29ubmVjdG9yU3R5bGVcIjp7XCIkaWRcIjpcIjUxNFwiLFwiTGluZUNvbG9yXCI6e1wiJHJlZlwiOlwiMTMzXCJ9LFwiTGluZVdlaWdodFwiOjAuMCxcIkxpbmVUeXBlXCI6MH0sXCJNYXJnaW5cIjpudWxsLFwiU3RhcnREYXRlUG9zaXRpb25cIjo0LFwiRW5kRGF0ZVBvc2l0aW9uXCI6NCxcIlRpdGxlUG9zaXRpb25cIjozLFwiRHVyYXRpb25Qb3NpdGlvblwiOjIsXCJQZXJjZW50YWdlQ29tcGxldGVkUG9zaXRpb25cIjo2LFwiU3BhY2luZ1wiOjEwLFwiSXNCZWxvd1RpbWViYW5kXCI6dHJ1ZSxcIlBlcmNlbnRhZ2VDb21wbGV0ZVNoYXBlT3BhY2l0eVwiOjM1LFwiR3JvdXBOYW1lXCI6bnVsbCxcIkF0dGFjaGVkTWlsZXN0b25lc1N0eWxlc1wiOltdLFwiU2hhcGVTdHlsZVwiOntcIiRpZFwiOlwiNTE1XCIsXCJNYXJnaW5cIjp7XCIkaWRcIjpcIjUxNlwiLFwiVG9wXCI6MC4wLFwiTGVmdFwiOjQuMCxcIlJpZ2h0XCI6NC4wLFwiQm90dG9tXCI6MC4wfSxcIlBhZGRpbmdcIjp7XCIkaWRcIjpcIjUxN1wiLFwiVG9wXCI6MC4wLFwiTGVmdFwiOjAuMCxcIlJpZ2h0XCI6MC4wLFwiQm90dG9tXCI6MC4wfSxcIkJhY2tncm91bmRcIjp7XCIkaWRcIjpcIjUxOFwiLFwiQ29sb3JcIjp7XCIkaWRcIjpcIjUxOVwiLFwiQVwiOjI1NSxcIlJcIjoyMzcsXCJHXCI6MTI1LFwiQlwiOjQ5fX0sXCJJc1Zpc2libGVcIjp0cnVlLFwiV2lkdGhcIjowLjAsXCJIZWlnaHRcIjoxNi4wLFwiQm9yZGVyU3R5bGVcIjp7XCIkaWRcIjpcIjUyMFwiLFwiTGluZUNvbG9yXCI6e1wiJHJlZlwiOlwiMTQxXCJ9LFwiTGluZVdlaWdodFwiOjAuMCxcIkxpbmVUeXBlXCI6MH19LFwiVGl0bGVTdHlsZVwiOntcIiRpZFwiOlwiNTIxXCIsXCJGb250U2V0dGluZ3NcIjp7XCIkaWRcIjpcIjUyMlwiLFwiRm9udFNpemVcIjoxMSxcIkZvbnROYW1lXCI6XCJDYWxpYnJpXCIsXCJJc0JvbGRcIjp0cnVlLFwiSXNJdGFsaWNcIjpmYWxzZSxcIklzVW5kZXJsaW5lZFwiOmZhbHNlfSxcIkF1dG9TaXplXCI6MCxcIkZvcmVncm91bmRcIjp7XCIkaWRcIjpcIjUyM1wiLFwiQ29sb3JcIjp7XCIkaWRcIjpcIjUyNFwiLFwiQVwiOjI1NSxcIlJcIjo2OCxcIkdcIjo4NCxcIkJcIjoxMDZ9fSxcIkJhY2tncm91bmRGaWxsVHlwZVwiOjAsXCJNYXhXaWR0aFwiOjk2MC4wLFwiTWF4SGVpZ2h0XCI6XCJJbmZpbml0eVwiLFwiU21hcnRGb3JlZ3JvdW5kSXNBY3RpdmVcIjpmYWxzZSxcIkhvcml6b250YWxBbGlnbm1lbnRcIjoyLFwiVmVydGljYWxBbGlnbm1lbnRcIjowLFwiU21hcnRGb3JlZ3JvdW5kXCI6bnVsbCxcIk1hcmdpblwiOntcIiRpZFwiOlwiNTI1XCIsXCJUb3BcIjowLjAsXCJMZWZ0XCI6MC4wLFwiUmlnaHRcIjowLjAsXCJCb3R0b21cIjowLjB9LFwiUGFkZGluZ1wiOntcIiRpZFwiOlwiNTI2XCIsXCJUb3BcIjowLjAsXCJMZWZ0XCI6MC4wLFwiUmlnaHRcIjowLjAsXCJCb3R0b21cIjowLjB9LFwiQmFja2dyb3VuZFwiOntcIiRyZWZcIjpcIjE0OVwifSxcIklzVmlzaWJsZVwiOnRydWUsXCJXaWR0aFwiOjAuMCxcIkhlaWdodFwiOjAuMCxcIkJvcmRlclN0eWxlXCI6e1wiJGlkXCI6XCI1MjdcIixcIkxpbmVDb2xvclwiOm51bGwsXCJMaW5lV2VpZ2h0XCI6MC4wLFwiTGluZVR5cGVcIjowfX0sXCJEYXRlU3R5bGVcIjp7XCIkaWRcIjpcIjUyOFwiLFwiRm9udFNldHRpbmdzXCI6e1wiJGlkXCI6XCI1MjlcIixcIkZvbnRTaXplXCI6MTAsXCJGb250TmFtZVwiOlwiQ2FsaWJyaVwiLFwiSXNCb2xkXCI6ZmFsc2UsXCJJc0l0YWxpY1wiOmZhbHNlLFwiSXNVbmRlcmxpbmVkXCI6ZmFsc2V9LFwiQXV0b1NpemVcIjowLFwiRm9yZWdyb3VuZFwiOntcIiRpZFwiOlwiNTMwXCIsXCJDb2xvclwiOntcIiRpZFwiOlwiNTMx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1MzJcIixcIlRvcFwiOjAuMCxcIkxlZnRcIjowLjAsXCJSaWdodFwiOjAuMCxcIkJvdHRvbVwiOjAuMH0sXCJQYWRkaW5nXCI6e1wiJGlkXCI6XCI1MzNcIixcIlRvcFwiOjAuMCxcIkxlZnRcIjowLjAsXCJSaWdodFwiOjAuMCxcIkJvdHRvbVwiOjAuMH0sXCJCYWNrZ3JvdW5kXCI6e1wiJHJlZlwiOlwiMTU2XCJ9LFwiSXNWaXNpYmxlXCI6dHJ1ZSxcIldpZHRoXCI6MC4wLFwiSGVpZ2h0XCI6MC4wLFwiQm9yZGVyU3R5bGVcIjp7XCIkaWRcIjpcIjUzNFwiLFwiTGluZUNvbG9yXCI6bnVsbCxcIkxpbmVXZWlnaHRcIjowLjAsXCJMaW5lVHlwZVwiOjB9fSxcIkRhdGVGb3JtYXRcIjp7XCIkaWRcIjpcIjUzNVwiLFwiRm9ybWF0U3RyaW5nXCI6XCJNTS5kZC55eVwiLFwiU2VwYXJhdG9yXCI6XCIu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1MzZcIixcIlNoYXBlXCI6NyxcIlNoYXBlVGhpY2tuZXNzXCI6MSxcIkR1cmF0aW9uRm9ybWF0XCI6NSxcIlBlcmNlbnRhZ2VDb21wbGV0ZVN0eWxlXCI6e1wiJGlkXCI6XCI1MzdcIixcIkZvbnRTZXR0aW5nc1wiOntcIiRpZFwiOlwiNTM4XCIsXCJGb250U2l6ZVwiOjEwLFwiRm9udE5hbWVcIjpcIkNhbGlicmlcIixcIklzQm9sZFwiOmZhbHNlLFwiSXNJdGFsaWNcIjpmYWxzZSxcIklzVW5kZXJsaW5lZFwiOmZhbHNlfSxcIkF1dG9TaXplXCI6MCxcIkZvcmVncm91bmRcIjp7XCIkaWRcIjpcIjUzOVwiLFwiQ29sb3JcIjp7XCIkcmVmXCI6XCIxMThcIn19LFwiQmFja2dyb3VuZEZpbGxUeXBlXCI6MCxcIk1heFdpZHRoXCI6MjAwLjAsXCJNYXhIZWlnaHRcIjpcIkluZmluaXR5XCIsXCJTbWFydEZvcmVncm91bmRJc0FjdGl2ZVwiOmZhbHNlLFwiSG9yaXpvbnRhbEFsaWdubWVudFwiOjAsXCJWZXJ0aWNhbEFsaWdubWVudFwiOjAsXCJTbWFydEZvcmVncm91bmRcIjpudWxsLFwiTWFyZ2luXCI6e1wiJGlkXCI6XCI1NDBcIixcIlRvcFwiOjAuMCxcIkxlZnRcIjowLjAsXCJSaWdodFwiOjAuMCxcIkJvdHRvbVwiOjAuMH0sXCJQYWRkaW5nXCI6e1wiJGlkXCI6XCI1NDFcIixcIlRvcFwiOjAuMCxcIkxlZnRcIjowLjAsXCJSaWdodFwiOjAuMCxcIkJvdHRvbVwiOjAuMH0sXCJCYWNrZ3JvdW5kXCI6e1wiJHJlZlwiOlwiMTIxXCJ9LFwiSXNWaXNpYmxlXCI6dHJ1ZSxcIldpZHRoXCI6MC4wLFwiSGVpZ2h0XCI6MC4wLFwiQm9yZGVyU3R5bGVcIjp7XCIkaWRcIjpcIjU0MlwiLFwiTGluZUNvbG9yXCI6bnVsbCxcIkxpbmVXZWlnaHRcIjowLjAsXCJMaW5lVHlwZVwiOjB9fSxcIkR1cmF0aW9uU3R5bGVcIjp7XCIkaWRcIjpcIjU0M1wiLFwiRm9udFNldHRpbmdzXCI6e1wiJGlkXCI6XCI1NDRcIixcIkZvbnRTaXplXCI6MTAsXCJGb250TmFtZVwiOlwiQ2FsaWJyaVwiLFwiSXNCb2xkXCI6ZmFsc2UsXCJJc0l0YWxpY1wiOmZhbHNlLFwiSXNVbmRlcmxpbmVkXCI6ZmFsc2V9LFwiQXV0b1NpemVcIjowLFwiRm9yZWdyb3VuZFwiOntcIiRpZFwiOlwiNTQ1XCIsXCJDb2xvclwiOntcIiRpZFwiOlwiNTQ2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U0N1wiLFwiVG9wXCI6MC4wLFwiTGVmdFwiOjAuMCxcIlJpZ2h0XCI6MC4wLFwiQm90dG9tXCI6MC4wfSxcIlBhZGRpbmdcIjp7XCIkaWRcIjpcIjU0OFwiLFwiVG9wXCI6MC4wLFwiTGVmdFwiOjAuMCxcIlJpZ2h0XCI6MC4wLFwiQm90dG9tXCI6MC4wfSxcIkJhY2tncm91bmRcIjp7XCIkcmVmXCI6XCIxMjhcIn0sXCJJc1Zpc2libGVcIjp0cnVlLFwiV2lkdGhcIjowLjAsXCJIZWlnaHRcIjowLjAsXCJCb3JkZXJTdHlsZVwiOntcIiRpZFwiOlwiNTQ5XCIsXCJMaW5lQ29sb3JcIjpudWxsLFwiTGluZVdlaWdodFwiOjAuMCxcIkxpbmVUeXBlXCI6MH19LFwiSG9yaXpvbnRhbENvbm5lY3RvclN0eWxlXCI6e1wiJGlkXCI6XCI1NTBcIixcIkxpbmVDb2xvclwiOntcIiRyZWZcIjpcIjEzMFwifSxcIkxpbmVXZWlnaHRcIjoxLjAsXCJMaW5lVHlwZVwiOjB9LFwiVmVydGljYWxDb25uZWN0b3JTdHlsZVwiOntcIiRpZFwiOlwiNTUxXCIsXCJMaW5lQ29sb3JcIjp7XCIkcmVmXCI6XCIxMzNcIn0sXCJMaW5lV2VpZ2h0XCI6MC4wLFwiTGluZVR5cGVcIjowfSxcIk1hcmdpblwiOm51bGwsXCJTdGFydERhdGVQb3NpdGlvblwiOjQsXCJFbmREYXRlUG9zaXRpb25cIjo0LFwiVGl0bGVQb3NpdGlvblwiOjMsXCJEdXJhdGlvblBvc2l0aW9uXCI6MixcIlBlcmNlbnRhZ2VDb21wbGV0ZWRQb3NpdGlvblwiOjYsXCJTcGFjaW5nXCI6MTAsXCJJc0JlbG93VGltZWJhbmRcIjp0cnVlLFwiUGVyY2VudGFnZUNvbXBsZXRlU2hhcGVPcGFjaXR5XCI6MzUsXCJHcm91cE5hbWVcIjpudWxsLFwiQXR0YWNoZWRNaWxlc3RvbmVzU3R5bGVzXCI6W10sXCJTaGFwZVN0eWxlXCI6e1wiJGlkXCI6XCI1NTJcIixcIk1hcmdpblwiOntcIiRpZFwiOlwiNTUzXCIsXCJUb3BcIjowLjAsXCJMZWZ0XCI6NC4wLFwiUmlnaHRcIjo0LjAsXCJCb3R0b21cIjowLjB9LFwiUGFkZGluZ1wiOntcIiRpZFwiOlwiNTU0XCIsXCJUb3BcIjowLjAsXCJMZWZ0XCI6MC4wLFwiUmlnaHRcIjowLjAsXCJCb3R0b21cIjowLjB9LFwiQmFja2dyb3VuZFwiOntcIiRpZFwiOlwiNTU1XCIsXCJDb2xvclwiOntcIiRpZFwiOlwiNTU2XCIsXCJBXCI6MjU1LFwiUlwiOjI1NSxcIkdcIjoxOTIsXCJCXCI6MH19LFwiSXNWaXNpYmxlXCI6dHJ1ZSxcIldpZHRoXCI6MC4wLFwiSGVpZ2h0XCI6MTYuMCxcIkJvcmRlclN0eWxlXCI6e1wiJGlkXCI6XCI1NTdcIixcIkxpbmVDb2xvclwiOntcIiRyZWZcIjpcIjE0MVwifSxcIkxpbmVXZWlnaHRcIjowLjAsXCJMaW5lVHlwZVwiOjB9fSxcIlRpdGxlU3R5bGVcIjp7XCIkaWRcIjpcIjU1OFwiLFwiRm9udFNldHRpbmdzXCI6e1wiJGlkXCI6XCI1NTlcIixcIkZvbnRTaXplXCI6MTEsXCJGb250TmFtZVwiOlwiQ2FsaWJyaVwiLFwiSXNCb2xkXCI6dHJ1ZSxcIklzSXRhbGljXCI6ZmFsc2UsXCJJc1VuZGVybGluZWRcIjpmYWxzZX0sXCJBdXRvU2l6ZVwiOjAsXCJGb3JlZ3JvdW5kXCI6e1wiJGlkXCI6XCI1NjBcIixcIkNvbG9yXCI6e1wiJGlkXCI6XCI1NjFcIixcIkFcIjoyNTUsXCJSXCI6NjgsXCJHXCI6ODQsXCJCXCI6MTA2fX0sXCJCYWNrZ3JvdW5kRmlsbFR5cGVcIjowLFwiTWF4V2lkdGhcIjo5NjAuMCxcIk1heEhlaWdodFwiOlwiSW5maW5pdHlcIixcIlNtYXJ0Rm9yZWdyb3VuZElzQWN0aXZlXCI6ZmFsc2UsXCJIb3Jpem9udGFsQWxpZ25tZW50XCI6MixcIlZlcnRpY2FsQWxpZ25tZW50XCI6MCxcIlNtYXJ0Rm9yZWdyb3VuZFwiOm51bGwsXCJNYXJnaW5cIjp7XCIkaWRcIjpcIjU2MlwiLFwiVG9wXCI6MC4wLFwiTGVmdFwiOjAuMCxcIlJpZ2h0XCI6MC4wLFwiQm90dG9tXCI6MC4wfSxcIlBhZGRpbmdcIjp7XCIkaWRcIjpcIjU2M1wiLFwiVG9wXCI6MC4wLFwiTGVmdFwiOjAuMCxcIlJpZ2h0XCI6MC4wLFwiQm90dG9tXCI6MC4wfSxcIkJhY2tncm91bmRcIjp7XCIkcmVmXCI6XCIxNDlcIn0sXCJJc1Zpc2libGVcIjp0cnVlLFwiV2lkdGhcIjowLjAsXCJIZWlnaHRcIjowLjAsXCJCb3JkZXJTdHlsZVwiOntcIiRpZFwiOlwiNTY0XCIsXCJMaW5lQ29sb3JcIjpudWxsLFwiTGluZVdlaWdodFwiOjAuMCxcIkxpbmVUeXBlXCI6MH19LFwiRGF0ZVN0eWxlXCI6e1wiJGlkXCI6XCI1NjVcIixcIkZvbnRTZXR0aW5nc1wiOntcIiRpZFwiOlwiNTY2XCIsXCJGb250U2l6ZVwiOjEwLFwiRm9udE5hbWVcIjpcIkNhbGlicmlcIixcIklzQm9sZFwiOmZhbHNlLFwiSXNJdGFsaWNcIjpmYWxzZSxcIklzVW5kZXJsaW5lZFwiOmZhbHNlfSxcIkF1dG9TaXplXCI6MCxcIkZvcmVncm91bmRcIjp7XCIkaWRcIjpcIjU2N1wiLFwiQ29sb3JcIjp7XCIkaWRcIjpcIjU2OF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NTY5XCIsXCJUb3BcIjowLjAsXCJMZWZ0XCI6MC4wLFwiUmlnaHRcIjowLjAsXCJCb3R0b21cIjowLjB9LFwiUGFkZGluZ1wiOntcIiRpZFwiOlwiNTcwXCIsXCJUb3BcIjowLjAsXCJMZWZ0XCI6MC4wLFwiUmlnaHRcIjowLjAsXCJCb3R0b21cIjowLjB9LFwiQmFja2dyb3VuZFwiOntcIiRyZWZcIjpcIjE1NlwifSxcIklzVmlzaWJsZVwiOnRydWUsXCJXaWR0aFwiOjAuMCxcIkhlaWdodFwiOjAuMCxcIkJvcmRlclN0eWxlXCI6e1wiJGlkXCI6XCI1NzFcIixcIkxpbmVDb2xvclwiOm51bGwsXCJMaW5lV2VpZ2h0XCI6MC4wLFwiTGluZVR5cGVcIjowfX0sXCJEYXRlRm9ybWF0XCI6e1wiJGlkXCI6XCI1NzJcIixcIkZvcm1hdFN0cmluZ1wiOlwiTU0uZGQueXlcIixcIlNlcGFyYXRvclwiOlwiLl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TczXCIsXCJTaGFwZVwiOjcsXCJTaGFwZVRoaWNrbmVzc1wiOjEsXCJEdXJhdGlvbkZvcm1hdFwiOjUsXCJQZXJjZW50YWdlQ29tcGxldGVTdHlsZVwiOntcIiRpZFwiOlwiNTc0XCIsXCJGb250U2V0dGluZ3NcIjp7XCIkaWRcIjpcIjU3NVwiLFwiRm9udFNpemVcIjoxMCxcIkZvbnROYW1lXCI6XCJDYWxpYnJpXCIsXCJJc0JvbGRcIjpmYWxzZSxcIklzSXRhbGljXCI6ZmFsc2UsXCJJc1VuZGVybGluZWRcIjpmYWxzZX0sXCJBdXRvU2l6ZVwiOjAsXCJGb3JlZ3JvdW5kXCI6e1wiJGlkXCI6XCI1NzZcIixcIkNvbG9yXCI6e1wiJHJlZlwiOlwiMTE4XCJ9fSxcIkJhY2tncm91bmRGaWxsVHlwZVwiOjAsXCJNYXhXaWR0aFwiOjIwMC4wLFwiTWF4SGVpZ2h0XCI6XCJJbmZpbml0eVwiLFwiU21hcnRGb3JlZ3JvdW5kSXNBY3RpdmVcIjpmYWxzZSxcIkhvcml6b250YWxBbGlnbm1lbnRcIjowLFwiVmVydGljYWxBbGlnbm1lbnRcIjowLFwiU21hcnRGb3JlZ3JvdW5kXCI6bnVsbCxcIk1hcmdpblwiOntcIiRpZFwiOlwiNTc3XCIsXCJUb3BcIjowLjAsXCJMZWZ0XCI6MC4wLFwiUmlnaHRcIjowLjAsXCJCb3R0b21cIjowLjB9LFwiUGFkZGluZ1wiOntcIiRpZFwiOlwiNTc4XCIsXCJUb3BcIjowLjAsXCJMZWZ0XCI6MC4wLFwiUmlnaHRcIjowLjAsXCJCb3R0b21cIjowLjB9LFwiQmFja2dyb3VuZFwiOntcIiRyZWZcIjpcIjEyMVwifSxcIklzVmlzaWJsZVwiOnRydWUsXCJXaWR0aFwiOjAuMCxcIkhlaWdodFwiOjAuMCxcIkJvcmRlclN0eWxlXCI6e1wiJGlkXCI6XCI1NzlcIixcIkxpbmVDb2xvclwiOm51bGwsXCJMaW5lV2VpZ2h0XCI6MC4wLFwiTGluZVR5cGVcIjowfX0sXCJEdXJhdGlvblN0eWxlXCI6e1wiJGlkXCI6XCI1ODBcIixcIkZvbnRTZXR0aW5nc1wiOntcIiRpZFwiOlwiNTgxXCIsXCJGb250U2l6ZVwiOjEwLFwiRm9udE5hbWVcIjpcIkNhbGlicmlcIixcIklzQm9sZFwiOmZhbHNlLFwiSXNJdGFsaWNcIjpmYWxzZSxcIklzVW5kZXJsaW5lZFwiOmZhbHNlfSxcIkF1dG9TaXplXCI6MCxcIkZvcmVncm91bmRcIjp7XCIkaWRcIjpcIjU4MlwiLFwiQ29sb3JcIjp7XCIkaWRcIjpcIjU4M1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1ODRcIixcIlRvcFwiOjAuMCxcIkxlZnRcIjowLjAsXCJSaWdodFwiOjAuMCxcIkJvdHRvbVwiOjAuMH0sXCJQYWRkaW5nXCI6e1wiJGlkXCI6XCI1ODVcIixcIlRvcFwiOjAuMCxcIkxlZnRcIjowLjAsXCJSaWdodFwiOjAuMCxcIkJvdHRvbVwiOjAuMH0sXCJCYWNrZ3JvdW5kXCI6e1wiJHJlZlwiOlwiMTI4XCJ9LFwiSXNWaXNpYmxlXCI6dHJ1ZSxcIldpZHRoXCI6MC4wLFwiSGVpZ2h0XCI6MC4wLFwiQm9yZGVyU3R5bGVcIjp7XCIkaWRcIjpcIjU4NlwiLFwiTGluZUNvbG9yXCI6bnVsbCxcIkxpbmVXZWlnaHRcIjowLjAsXCJMaW5lVHlwZVwiOjB9fSxcIkhvcml6b250YWxDb25uZWN0b3JTdHlsZVwiOntcIiRpZFwiOlwiNTg3XCIsXCJMaW5lQ29sb3JcIjp7XCIkcmVmXCI6XCIxMzBcIn0sXCJMaW5lV2VpZ2h0XCI6MS4wLFwiTGluZVR5cGVcIjowfSxcIlZlcnRpY2FsQ29ubmVjdG9yU3R5bGVcIjp7XCIkaWRcIjpcIjU4OFwiLFwiTGluZUNvbG9yXCI6e1wiJHJlZlwiOlwiMTMzXCJ9LFwiTGluZVdlaWdodFwiOjAuMCxcIkxpbmVUeXBlXCI6MH0sXCJNYXJnaW5cIjpudWxsLFwiU3RhcnREYXRlUG9zaXRpb25cIjo0LFwiRW5kRGF0ZVBvc2l0aW9uXCI6NCxcIlRpdGxlUG9zaXRpb25cIjozLFwiRHVyYXRpb25Qb3NpdGlvblwiOjIsXCJQZXJjZW50YWdlQ29tcGxldGVkUG9zaXRpb25cIjo2LFwiU3BhY2luZ1wiOjEwLFwiSXNCZWxvd1RpbWViYW5kXCI6dHJ1ZSxcIlBlcmNlbnRhZ2VDb21wbGV0ZVNoYXBlT3BhY2l0eVwiOjM1LFwiR3JvdXBOYW1lXCI6bnVsbCxcIkF0dGFjaGVkTWlsZXN0b25lc1N0eWxlc1wiOltdLFwiU2hhcGVTdHlsZVwiOntcIiRpZFwiOlwiNTg5XCIsXCJNYXJnaW5cIjp7XCIkaWRcIjpcIjU5MFwiLFwiVG9wXCI6MC4wLFwiTGVmdFwiOjQuMCxcIlJpZ2h0XCI6NC4wLFwiQm90dG9tXCI6MC4wfSxcIlBhZGRpbmdcIjp7XCIkaWRcIjpcIjU5MVwiLFwiVG9wXCI6MC4wLFwiTGVmdFwiOjAuMCxcIlJpZ2h0XCI6MC4wLFwiQm90dG9tXCI6MC4wfSxcIkJhY2tncm91bmRcIjp7XCIkaWRcIjpcIjU5MlwiLFwiQ29sb3JcIjp7XCIkaWRcIjpcIjU5M1wiLFwiQVwiOjI1NSxcIlJcIjoyNTUsXCJHXCI6MTkyLFwiQlwiOjB9fSxcIklzVmlzaWJsZVwiOnRydWUsXCJXaWR0aFwiOjAuMCxcIkhlaWdodFwiOjE2LjAsXCJCb3JkZXJTdHlsZVwiOntcIiRpZFwiOlwiNTk0XCIsXCJMaW5lQ29sb3JcIjp7XCIkcmVmXCI6XCIxNDFcIn0sXCJMaW5lV2VpZ2h0XCI6MC4wLFwiTGluZVR5cGVcIjowfX0sXCJUaXRsZVN0eWxlXCI6e1wiJGlkXCI6XCI1OTVcIixcIkZvbnRTZXR0aW5nc1wiOntcIiRpZFwiOlwiNTk2XCIsXCJGb250U2l6ZVwiOjExLFwiRm9udE5hbWVcIjpcIkNhbGlicmlcIixcIklzQm9sZFwiOnRydWUsXCJJc0l0YWxpY1wiOmZhbHNlLFwiSXNVbmRlcmxpbmVkXCI6ZmFsc2V9LFwiQXV0b1NpemVcIjowLFwiRm9yZWdyb3VuZFwiOntcIiRpZFwiOlwiNTk3XCIsXCJDb2xvclwiOntcIiRpZFwiOlwiNTk4XCIsXCJBXCI6MjU1LFwiUlwiOjY4LFwiR1wiOjg0LFwiQlwiOjEwNn19LFwiQmFja2dyb3VuZEZpbGxUeXBlXCI6MCxcIk1heFdpZHRoXCI6OTYwLjAsXCJNYXhIZWlnaHRcIjpcIkluZmluaXR5XCIsXCJTbWFydEZvcmVncm91bmRJc0FjdGl2ZVwiOmZhbHNlLFwiSG9yaXpvbnRhbEFsaWdubWVudFwiOjIsXCJWZXJ0aWNhbEFsaWdubWVudFwiOjAsXCJTbWFydEZvcmVncm91bmRcIjpudWxsLFwiTWFyZ2luXCI6e1wiJGlkXCI6XCI1OTlcIixcIlRvcFwiOjAuMCxcIkxlZnRcIjowLjAsXCJSaWdodFwiOjAuMCxcIkJvdHRvbVwiOjAuMH0sXCJQYWRkaW5nXCI6e1wiJGlkXCI6XCI2MDBcIixcIlRvcFwiOjAuMCxcIkxlZnRcIjowLjAsXCJSaWdodFwiOjAuMCxcIkJvdHRvbVwiOjAuMH0sXCJCYWNrZ3JvdW5kXCI6e1wiJHJlZlwiOlwiMTQ5XCJ9LFwiSXNWaXNpYmxlXCI6dHJ1ZSxcIldpZHRoXCI6MC4wLFwiSGVpZ2h0XCI6MC4wLFwiQm9yZGVyU3R5bGVcIjp7XCIkaWRcIjpcIjYwMVwiLFwiTGluZUNvbG9yXCI6bnVsbCxcIkxpbmVXZWlnaHRcIjowLjAsXCJMaW5lVHlwZVwiOjB9fSxcIkRhdGVTdHlsZVwiOntcIiRpZFwiOlwiNjAyXCIsXCJGb250U2V0dGluZ3NcIjp7XCIkaWRcIjpcIjYwM1wiLFwiRm9udFNpemVcIjoxMCxcIkZvbnROYW1lXCI6XCJDYWxpYnJpXCIsXCJJc0JvbGRcIjpmYWxzZSxcIklzSXRhbGljXCI6ZmFsc2UsXCJJc1VuZGVybGluZWRcIjpmYWxzZX0sXCJBdXRvU2l6ZVwiOjAsXCJGb3JlZ3JvdW5kXCI6e1wiJGlkXCI6XCI2MDRcIixcIkNvbG9yXCI6e1wiJGlkXCI6XCI2MDV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YwNlwiLFwiVG9wXCI6MC4wLFwiTGVmdFwiOjAuMCxcIlJpZ2h0XCI6MC4wLFwiQm90dG9tXCI6MC4wfSxcIlBhZGRpbmdcIjp7XCIkaWRcIjpcIjYwN1wiLFwiVG9wXCI6MC4wLFwiTGVmdFwiOjAuMCxcIlJpZ2h0XCI6MC4wLFwiQm90dG9tXCI6MC4wfSxcIkJhY2tncm91bmRcIjp7XCIkcmVmXCI6XCIxNTZcIn0sXCJJc1Zpc2libGVcIjp0cnVlLFwiV2lkdGhcIjowLjAsXCJIZWlnaHRcIjowLjAsXCJCb3JkZXJTdHlsZVwiOntcIiRpZFwiOlwiNjA4XCIsXCJMaW5lQ29sb3JcIjpudWxsLFwiTGluZVdlaWdodFwiOjAuMCxcIkxpbmVUeXBlXCI6MH19LFwiRGF0ZUZvcm1hdFwiOntcIiRpZFwiOlwiNjA5XCIsXCJGb3JtYXRTdHJpbmdcIjpcIk1NLmRkLnl5XCIsXCJTZXBhcmF0b3JcIjpcIi5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YxMFwiLFwiU2hhcGVcIjo3LFwiU2hhcGVUaGlja25lc3NcIjoxLFwiRHVyYXRpb25Gb3JtYXRcIjo1LFwiUGVyY2VudGFnZUNvbXBsZXRlU3R5bGVcIjp7XCIkaWRcIjpcIjYxMVwiLFwiRm9udFNldHRpbmdzXCI6e1wiJGlkXCI6XCI2MTJcIixcIkZvbnRTaXplXCI6MTAsXCJGb250TmFtZVwiOlwiQ2FsaWJyaVwiLFwiSXNCb2xkXCI6ZmFsc2UsXCJJc0l0YWxpY1wiOmZhbHNlLFwiSXNVbmRlcmxpbmVkXCI6ZmFsc2V9LFwiQXV0b1NpemVcIjowLFwiRm9yZWdyb3VuZFwiOntcIiRpZFwiOlwiNjEz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YxNFwiLFwiVG9wXCI6MC4wLFwiTGVmdFwiOjAuMCxcIlJpZ2h0XCI6MC4wLFwiQm90dG9tXCI6MC4wfSxcIlBhZGRpbmdcIjp7XCIkaWRcIjpcIjYxNVwiLFwiVG9wXCI6MC4wLFwiTGVmdFwiOjAuMCxcIlJpZ2h0XCI6MC4wLFwiQm90dG9tXCI6MC4wfSxcIkJhY2tncm91bmRcIjp7XCIkcmVmXCI6XCIxMjFcIn0sXCJJc1Zpc2libGVcIjp0cnVlLFwiV2lkdGhcIjowLjAsXCJIZWlnaHRcIjowLjAsXCJCb3JkZXJTdHlsZVwiOntcIiRpZFwiOlwiNjE2XCIsXCJMaW5lQ29sb3JcIjpudWxsLFwiTGluZVdlaWdodFwiOjAuMCxcIkxpbmVUeXBlXCI6MH19LFwiRHVyYXRpb25TdHlsZVwiOntcIiRpZFwiOlwiNjE3XCIsXCJGb250U2V0dGluZ3NcIjp7XCIkaWRcIjpcIjYxOFwiLFwiRm9udFNpemVcIjoxMCxcIkZvbnROYW1lXCI6XCJDYWxpYnJpXCIsXCJJc0JvbGRcIjpmYWxzZSxcIklzSXRhbGljXCI6ZmFsc2UsXCJJc1VuZGVybGluZWRcIjpmYWxzZX0sXCJBdXRvU2l6ZVwiOjAsXCJGb3JlZ3JvdW5kXCI6e1wiJGlkXCI6XCI2MTlcIixcIkNvbG9yXCI6e1wiJGlkXCI6XCI2MjB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NjIxXCIsXCJUb3BcIjowLjAsXCJMZWZ0XCI6MC4wLFwiUmlnaHRcIjowLjAsXCJCb3R0b21cIjowLjB9LFwiUGFkZGluZ1wiOntcIiRpZFwiOlwiNjIyXCIsXCJUb3BcIjowLjAsXCJMZWZ0XCI6MC4wLFwiUmlnaHRcIjowLjAsXCJCb3R0b21cIjowLjB9LFwiQmFja2dyb3VuZFwiOntcIiRyZWZcIjpcIjEyOFwifSxcIklzVmlzaWJsZVwiOnRydWUsXCJXaWR0aFwiOjAuMCxcIkhlaWdodFwiOjAuMCxcIkJvcmRlclN0eWxlXCI6e1wiJGlkXCI6XCI2MjNcIixcIkxpbmVDb2xvclwiOm51bGwsXCJMaW5lV2VpZ2h0XCI6MC4wLFwiTGluZVR5cGVcIjowfX0sXCJIb3Jpem9udGFsQ29ubmVjdG9yU3R5bGVcIjp7XCIkaWRcIjpcIjYyNFwiLFwiTGluZUNvbG9yXCI6e1wiJHJlZlwiOlwiMTMwXCJ9LFwiTGluZVdlaWdodFwiOjEuMCxcIkxpbmVUeXBlXCI6MH0sXCJWZXJ0aWNhbENvbm5lY3RvclN0eWxlXCI6e1wiJGlkXCI6XCI2MjVcIixcIkxpbmVDb2xvclwiOntcIiRyZWZcIjpcIjEzM1wifSxcIkxpbmVXZWlnaHRcIjowLjAsXCJMaW5lVHlwZVwiOjB9LFwiTWFyZ2luXCI6bnVsbCxcIlN0YXJ0RGF0ZVBvc2l0aW9uXCI6NCxcIkVuZERhdGVQb3NpdGlvblwiOjQsXCJUaXRsZVBvc2l0aW9uXCI6MyxcIkR1cmF0aW9uUG9zaXRpb25cIjoyLFwiUGVyY2VudGFnZUNvbXBsZXRlZFBvc2l0aW9uXCI6NixcIlNwYWNpbmdcIjoxMCxcIklzQmVsb3dUaW1lYmFuZFwiOnRydWUsXCJQZXJjZW50YWdlQ29tcGxldGVTaGFwZU9wYWNpdHlcIjozNSxcIkdyb3VwTmFtZVwiOm51bGwsXCJBdHRhY2hlZE1pbGVzdG9uZXNTdHlsZXNcIjpbXSxcIlNoYXBlU3R5bGVcIjp7XCIkaWRcIjpcIjYyNlwiLFwiTWFyZ2luXCI6e1wiJGlkXCI6XCI2MjdcIixcIlRvcFwiOjAuMCxcIkxlZnRcIjo0LjAsXCJSaWdodFwiOjQuMCxcIkJvdHRvbVwiOjAuMH0sXCJQYWRkaW5nXCI6e1wiJGlkXCI6XCI2MjhcIixcIlRvcFwiOjAuMCxcIkxlZnRcIjowLjAsXCJSaWdodFwiOjAuMCxcIkJvdHRvbVwiOjAuMH0sXCJCYWNrZ3JvdW5kXCI6e1wiJGlkXCI6XCI2MjlcIixcIkNvbG9yXCI6e1wiJGlkXCI6XCI2MzBcIixcIkFcIjoyNTUsXCJSXCI6MTY1LFwiR1wiOjE2NSxcIkJcIjoxNjV9fSxcIklzVmlzaWJsZVwiOnRydWUsXCJXaWR0aFwiOjAuMCxcIkhlaWdodFwiOjE2LjAsXCJCb3JkZXJTdHlsZVwiOntcIiRpZFwiOlwiNjMxXCIsXCJMaW5lQ29sb3JcIjp7XCIkcmVmXCI6XCIxNDFcIn0sXCJMaW5lV2VpZ2h0XCI6MC4wLFwiTGluZVR5cGVcIjowfX0sXCJUaXRsZVN0eWxlXCI6e1wiJGlkXCI6XCI2MzJcIixcIkZvbnRTZXR0aW5nc1wiOntcIiRpZFwiOlwiNjMzXCIsXCJGb250U2l6ZVwiOjExLFwiRm9udE5hbWVcIjpcIkNhbGlicmlcIixcIklzQm9sZFwiOnRydWUsXCJJc0l0YWxpY1wiOmZhbHNlLFwiSXNVbmRlcmxpbmVkXCI6ZmFsc2V9LFwiQXV0b1NpemVcIjowLFwiRm9yZWdyb3VuZFwiOntcIiRpZFwiOlwiNjM0XCIsXCJDb2xvclwiOntcIiRpZFwiOlwiNjM1XCIsXCJBXCI6MjU1LFwiUlwiOjY4LFwiR1wiOjg0LFwiQlwiOjEwNn19LFwiQmFja2dyb3VuZEZpbGxUeXBlXCI6MCxcIk1heFdpZHRoXCI6OTYwLjAsXCJNYXhIZWlnaHRcIjpcIkluZmluaXR5XCIsXCJTbWFydEZvcmVncm91bmRJc0FjdGl2ZVwiOmZhbHNlLFwiSG9yaXpvbnRhbEFsaWdubWVudFwiOjIsXCJWZXJ0aWNhbEFsaWdubWVudFwiOjAsXCJTbWFydEZvcmVncm91bmRcIjpudWxsLFwiTWFyZ2luXCI6e1wiJGlkXCI6XCI2MzZcIixcIlRvcFwiOjAuMCxcIkxlZnRcIjowLjAsXCJSaWdodFwiOjAuMCxcIkJvdHRvbVwiOjAuMH0sXCJQYWRkaW5nXCI6e1wiJGlkXCI6XCI2MzdcIixcIlRvcFwiOjAuMCxcIkxlZnRcIjowLjAsXCJSaWdodFwiOjAuMCxcIkJvdHRvbVwiOjAuMH0sXCJCYWNrZ3JvdW5kXCI6e1wiJHJlZlwiOlwiMTQ5XCJ9LFwiSXNWaXNpYmxlXCI6dHJ1ZSxcIldpZHRoXCI6MC4wLFwiSGVpZ2h0XCI6MC4wLFwiQm9yZGVyU3R5bGVcIjp7XCIkaWRcIjpcIjYzOFwiLFwiTGluZUNvbG9yXCI6bnVsbCxcIkxpbmVXZWlnaHRcIjowLjAsXCJMaW5lVHlwZVwiOjB9fSxcIkRhdGVTdHlsZVwiOntcIiRpZFwiOlwiNjM5XCIsXCJGb250U2V0dGluZ3NcIjp7XCIkaWRcIjpcIjY0MFwiLFwiRm9udFNpemVcIjoxMCxcIkZvbnROYW1lXCI6XCJDYWxpYnJpXCIsXCJJc0JvbGRcIjpmYWxzZSxcIklzSXRhbGljXCI6ZmFsc2UsXCJJc1VuZGVybGluZWRcIjpmYWxzZX0sXCJBdXRvU2l6ZVwiOjAsXCJGb3JlZ3JvdW5kXCI6e1wiJGlkXCI6XCI2NDFcIixcIkNvbG9yXCI6e1wiJGlkXCI6XCI2NDJ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Y0M1wiLFwiVG9wXCI6MC4wLFwiTGVmdFwiOjAuMCxcIlJpZ2h0XCI6MC4wLFwiQm90dG9tXCI6MC4wfSxcIlBhZGRpbmdcIjp7XCIkaWRcIjpcIjY0NFwiLFwiVG9wXCI6MC4wLFwiTGVmdFwiOjAuMCxcIlJpZ2h0XCI6MC4wLFwiQm90dG9tXCI6MC4wfSxcIkJhY2tncm91bmRcIjp7XCIkcmVmXCI6XCIxNTZcIn0sXCJJc1Zpc2libGVcIjp0cnVlLFwiV2lkdGhcIjowLjAsXCJIZWlnaHRcIjowLjAsXCJCb3JkZXJTdHlsZVwiOntcIiRpZFwiOlwiNjQ1XCIsXCJMaW5lQ29sb3JcIjpudWxsLFwiTGluZVdlaWdodFwiOjAuMCxcIkxpbmVUeXBlXCI6MH19LFwiRGF0ZUZvcm1hdFwiOntcIiRpZFwiOlwiNjQ2XCIsXCJGb3JtYXRTdHJpbmdcIjpcIk1NLmRkLnl5XCIsXCJTZXBhcmF0b3JcIjpcIi5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Y0N1wiLFwiU2hhcGVcIjo3LFwiU2hhcGVUaGlja25lc3NcIjoxLFwiRHVyYXRpb25Gb3JtYXRcIjo1LFwiUGVyY2VudGFnZUNvbXBsZXRlU3R5bGVcIjp7XCIkaWRcIjpcIjY0OFwiLFwiRm9udFNldHRpbmdzXCI6e1wiJGlkXCI6XCI2NDlcIixcIkZvbnRTaXplXCI6MTAsXCJGb250TmFtZVwiOlwiQ2FsaWJyaVwiLFwiSXNCb2xkXCI6ZmFsc2UsXCJJc0l0YWxpY1wiOmZhbHNlLFwiSXNVbmRlcmxpbmVkXCI6ZmFsc2V9LFwiQXV0b1NpemVcIjowLFwiRm9yZWdyb3VuZFwiOntcIiRpZFwiOlwiNjUw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Y1MVwiLFwiVG9wXCI6MC4wLFwiTGVmdFwiOjAuMCxcIlJpZ2h0XCI6MC4wLFwiQm90dG9tXCI6MC4wfSxcIlBhZGRpbmdcIjp7XCIkaWRcIjpcIjY1MlwiLFwiVG9wXCI6MC4wLFwiTGVmdFwiOjAuMCxcIlJpZ2h0XCI6MC4wLFwiQm90dG9tXCI6MC4wfSxcIkJhY2tncm91bmRcIjp7XCIkcmVmXCI6XCIxMjFcIn0sXCJJc1Zpc2libGVcIjp0cnVlLFwiV2lkdGhcIjowLjAsXCJIZWlnaHRcIjowLjAsXCJCb3JkZXJTdHlsZVwiOntcIiRpZFwiOlwiNjUzXCIsXCJMaW5lQ29sb3JcIjpudWxsLFwiTGluZVdlaWdodFwiOjAuMCxcIkxpbmVUeXBlXCI6MH19LFwiRHVyYXRpb25TdHlsZVwiOntcIiRpZFwiOlwiNjU0XCIsXCJGb250U2V0dGluZ3NcIjp7XCIkaWRcIjpcIjY1NVwiLFwiRm9udFNpemVcIjoxMCxcIkZvbnROYW1lXCI6XCJDYWxpYnJpXCIsXCJJc0JvbGRcIjpmYWxzZSxcIklzSXRhbGljXCI6ZmFsc2UsXCJJc1VuZGVybGluZWRcIjpmYWxzZX0sXCJBdXRvU2l6ZVwiOjAsXCJGb3JlZ3JvdW5kXCI6e1wiJGlkXCI6XCI2NTZcIixcIkNvbG9yXCI6e1wiJGlkXCI6XCI2NTd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NjU4XCIsXCJUb3BcIjowLjAsXCJMZWZ0XCI6MC4wLFwiUmlnaHRcIjowLjAsXCJCb3R0b21cIjowLjB9LFwiUGFkZGluZ1wiOntcIiRpZFwiOlwiNjU5XCIsXCJUb3BcIjowLjAsXCJMZWZ0XCI6MC4wLFwiUmlnaHRcIjowLjAsXCJCb3R0b21cIjowLjB9LFwiQmFja2dyb3VuZFwiOntcIiRyZWZcIjpcIjEyOFwifSxcIklzVmlzaWJsZVwiOnRydWUsXCJXaWR0aFwiOjAuMCxcIkhlaWdodFwiOjAuMCxcIkJvcmRlclN0eWxlXCI6e1wiJGlkXCI6XCI2NjBcIixcIkxpbmVDb2xvclwiOm51bGwsXCJMaW5lV2VpZ2h0XCI6MC4wLFwiTGluZVR5cGVcIjowfX0sXCJIb3Jpem9udGFsQ29ubmVjdG9yU3R5bGVcIjp7XCIkaWRcIjpcIjY2MVwiLFwiTGluZUNvbG9yXCI6e1wiJHJlZlwiOlwiMTMwXCJ9LFwiTGluZVdlaWdodFwiOjEuMCxcIkxpbmVUeXBlXCI6MH0sXCJWZXJ0aWNhbENvbm5lY3RvclN0eWxlXCI6e1wiJGlkXCI6XCI2NjJcIixcIkxpbmVDb2xvclwiOntcIiRyZWZcIjpcIjEzM1wifSxcIkxpbmVXZWlnaHRcIjowLjAsXCJMaW5lVHlwZVwiOjB9LFwiTWFyZ2luXCI6bnVsbCxcIlN0YXJ0RGF0ZVBvc2l0aW9uXCI6NCxcIkVuZERhdGVQb3NpdGlvblwiOjQsXCJUaXRsZVBvc2l0aW9uXCI6MyxcIkR1cmF0aW9uUG9zaXRpb25cIjoyLFwiUGVyY2VudGFnZUNvbXBsZXRlZFBvc2l0aW9uXCI6NixcIlNwYWNpbmdcIjoxMCxcIklzQmVsb3dUaW1lYmFuZFwiOnRydWUsXCJQZXJjZW50YWdlQ29tcGxldGVTaGFwZU9wYWNpdHlcIjozNSxcIkdyb3VwTmFtZVwiOm51bGwsXCJBdHRhY2hlZE1pbGVzdG9uZXNTdHlsZXNcIjpbXSxcIlNoYXBlU3R5bGVcIjp7XCIkaWRcIjpcIjY2M1wiLFwiTWFyZ2luXCI6e1wiJGlkXCI6XCI2NjRcIixcIlRvcFwiOjAuMCxcIkxlZnRcIjo0LjAsXCJSaWdodFwiOjQuMCxcIkJvdHRvbVwiOjAuMH0sXCJQYWRkaW5nXCI6e1wiJGlkXCI6XCI2NjVcIixcIlRvcFwiOjAuMCxcIkxlZnRcIjowLjAsXCJSaWdodFwiOjAuMCxcIkJvdHRvbVwiOjAuMH0sXCJCYWNrZ3JvdW5kXCI6e1wiJGlkXCI6XCI2NjZcIixcIkNvbG9yXCI6e1wiJGlkXCI6XCI2NjdcIixcIkFcIjoyNTUsXCJSXCI6MTEyLFwiR1wiOjE3MyxcIkJcIjo3MX19LFwiSXNWaXNpYmxlXCI6dHJ1ZSxcIldpZHRoXCI6MC4wLFwiSGVpZ2h0XCI6MTYuMCxcIkJvcmRlclN0eWxlXCI6e1wiJGlkXCI6XCI2NjhcIixcIkxpbmVDb2xvclwiOntcIiRyZWZcIjpcIjE0MVwifSxcIkxpbmVXZWlnaHRcIjowLjAsXCJMaW5lVHlwZVwiOjB9fSxcIlRpdGxlU3R5bGVcIjp7XCIkaWRcIjpcIjY2OVwiLFwiRm9udFNldHRpbmdzXCI6e1wiJGlkXCI6XCI2NzBcIixcIkZvbnRTaXplXCI6MTEsXCJGb250TmFtZVwiOlwiQ2FsaWJyaVwiLFwiSXNCb2xkXCI6dHJ1ZSxcIklzSXRhbGljXCI6ZmFsc2UsXCJJc1VuZGVybGluZWRcIjpmYWxzZX0sXCJBdXRvU2l6ZVwiOjAsXCJGb3JlZ3JvdW5kXCI6e1wiJGlkXCI6XCI2NzFcIixcIkNvbG9yXCI6e1wiJGlkXCI6XCI2NzJcIixcIkFcIjoyNTUsXCJSXCI6NjgsXCJHXCI6ODQsXCJCXCI6MTA2fX0sXCJCYWNrZ3JvdW5kRmlsbFR5cGVcIjowLFwiTWF4V2lkdGhcIjo5NjAuMCxcIk1heEhlaWdodFwiOlwiSW5maW5pdHlcIixcIlNtYXJ0Rm9yZWdyb3VuZElzQWN0aXZlXCI6ZmFsc2UsXCJIb3Jpem9udGFsQWxpZ25tZW50XCI6MixcIlZlcnRpY2FsQWxpZ25tZW50XCI6MCxcIlNtYXJ0Rm9yZWdyb3VuZFwiOm51bGwsXCJNYXJnaW5cIjp7XCIkaWRcIjpcIjY3M1wiLFwiVG9wXCI6MC4wLFwiTGVmdFwiOjAuMCxcIlJpZ2h0XCI6MC4wLFwiQm90dG9tXCI6MC4wfSxcIlBhZGRpbmdcIjp7XCIkaWRcIjpcIjY3NFwiLFwiVG9wXCI6MC4wLFwiTGVmdFwiOjAuMCxcIlJpZ2h0XCI6MC4wLFwiQm90dG9tXCI6MC4wfSxcIkJhY2tncm91bmRcIjp7XCIkcmVmXCI6XCIxNDlcIn0sXCJJc1Zpc2libGVcIjp0cnVlLFwiV2lkdGhcIjowLjAsXCJIZWlnaHRcIjowLjAsXCJCb3JkZXJTdHlsZVwiOntcIiRpZFwiOlwiNjc1XCIsXCJMaW5lQ29sb3JcIjpudWxsLFwiTGluZVdlaWdodFwiOjAuMCxcIkxpbmVUeXBlXCI6MH19LFwiRGF0ZVN0eWxlXCI6e1wiJGlkXCI6XCI2NzZcIixcIkZvbnRTZXR0aW5nc1wiOntcIiRpZFwiOlwiNjc3XCIsXCJGb250U2l6ZVwiOjEwLFwiRm9udE5hbWVcIjpcIkNhbGlicmlcIixcIklzQm9sZFwiOmZhbHNlLFwiSXNJdGFsaWNcIjpmYWxzZSxcIklzVW5kZXJsaW5lZFwiOmZhbHNlfSxcIkF1dG9TaXplXCI6MCxcIkZvcmVncm91bmRcIjp7XCIkaWRcIjpcIjY3OFwiLFwiQ29sb3JcIjp7XCIkaWRcIjpcIjY3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NjgwXCIsXCJUb3BcIjowLjAsXCJMZWZ0XCI6MC4wLFwiUmlnaHRcIjowLjAsXCJCb3R0b21cIjowLjB9LFwiUGFkZGluZ1wiOntcIiRpZFwiOlwiNjgxXCIsXCJUb3BcIjowLjAsXCJMZWZ0XCI6MC4wLFwiUmlnaHRcIjowLjAsXCJCb3R0b21cIjowLjB9LFwiQmFja2dyb3VuZFwiOntcIiRyZWZcIjpcIjE1NlwifSxcIklzVmlzaWJsZVwiOnRydWUsXCJXaWR0aFwiOjAuMCxcIkhlaWdodFwiOjAuMCxcIkJvcmRlclN0eWxlXCI6e1wiJGlkXCI6XCI2ODJcIixcIkxpbmVDb2xvclwiOm51bGwsXCJMaW5lV2VpZ2h0XCI6MC4wLFwiTGluZVR5cGVcIjowfX0sXCJEYXRlRm9ybWF0XCI6e1wiJGlkXCI6XCI2ODNcIixcIkZvcm1hdFN0cmluZ1wiOlwiTU0uZGQueXlcIixcIlNlcGFyYXRvclwiOlwiLlwiLFwiVXNlSW50ZXJuYXRpb25hbERhdGVGb3JtYXRcIjpmYWxzZSxcIkRhdGVJc1Zpc2libGVcIjp0cnVlLFwiVGltZUlzVmlzaWJsZVwiOmZhbHNlLFwiSG91ckRpZ2l0c1wiOjEsXCJBbVBtRGVzaWduYXRvclwiOjIsXCJUcmltMDBNaW51dGVzXCI6ZmFsc2UsXCJMYXN0S25vd25WaXNpYmlsaXR5U3RhdGVcIjpudWxsfSxcIklzVmlzaWJsZVwiOnRydWV9XSxcIkN1c3RvbVN3aW1sYW5lRGVmaW5pdGlvblN0eWxlTGlzdFwiOltdLFwiQ3VzdG9tU3dpbWxhbmVWMlN0eWxlTGlzdFwiOltdLFwiR3JpZGxpbmVQYW5lbFN0eWxlXCI6e1wiJGlkXCI6XCI2ODRcIixcIkdyaWRsaW5lU3R5bGVcIjp7XCIkaWRcIjpcIjY4NVwiLFwiTGluZUNvbG9yXCI6e1wiJGlkXCI6XCI2ODZcIixcIiR0eXBlXCI6XCJOTFJFLkNvbW1vbi5Eb20uU29saWRDb2xvckJydXNoLCBOTFJFLkNvbW1vblwiLFwiQ29sb3JcIjp7XCIkaWRcIjpcIjY4N1wiLFwiQVwiOjM4LFwiUlwiOjkxLFwiR1wiOjE1NSxcIkJcIjoyMTN9fSxcIkxpbmVXZWlnaHRcIjoxLjAsXCJMaW5lVHlwZVwiOjB9LFwiSXNWaXNpYmxlXCI6dHJ1ZX0sXCJBY3Rpdml0eUxpbmVQYW5lbFN0eWxlXCI6e1wiJGlkXCI6XCI2ODhcIixcIkFjdGl2aXR5TGluZVN0eWxlXCI6e1wiJGlkXCI6XCI2ODlcIixcIkxpbmVDb2xvclwiOntcIiRpZFwiOlwiNjkwXCIsXCIkdHlwZVwiOlwiTkxSRS5Db21tb24uRG9tLlNvbGlkQ29sb3JCcnVzaCwgTkxSRS5Db21tb25cIixcIkNvbG9yXCI6e1wiJGlkXCI6XCI2OTFcIixcIkFcIjozOCxcIlJcIjo2OCxcIkdcIjoxMTQsXCJCXCI6MTk2fX0sXCJMaW5lV2VpZ2h0XCI6MS4wLFwiTGluZVR5cGVcIjowfSxcIklzVmlzaWJsZVwiOnRydWV9fSxcIlNjYWxlXCI6e1wiJGlkXCI6XCI2OTJcIixcIlN0YXJ0RGF0ZVwiOlwiMjAxOC0wOC0wMlQyMzo1OTowMFwiLFwiRW5kRGF0ZVwiOlwiMjAxOS0wMy0wNFQyMzo1OTo1OS45OTlaXCIsXCJGb3JtYXRcIjpcIk1NTVwiLFwiVHlwZVwiOjIsXCJBdXRvRGF0ZVJhbmdlXCI6dHJ1ZSxcIldvcmtpbmdEYXlzXCI6MzEsXCJUb2RheU1hcmtlclRleHRcIjpcIlRvZGF5XCIsXCJBdXRvU2NhbGVUeXBlXCI6dHJ1ZX0sXCJTY2FsZVYyXCI6e1wiJGlkXCI6XCI2OTNcIixcIlN0YXJ0RGF0ZVwiOlwiMjAxOC0wOC0wMlQyMzo1OTowMFwiLFwiRW5kRGF0ZVwiOlwiMjAxOS0wMy0wNFQyMzo1OTo1OS45OTlaXCIsXCJBdXRvRGF0ZVJhbmdlXCI6dHJ1ZSxcIldvcmtpbmdEYXlzXCI6MzEsXCJUb2RheU1hcmtlclRleHRcIjpcIlRvZGF5XCIsXCJBdXRvU2NhbGVUeXBlXCI6dHJ1ZSxcIlRpbWViYW5kU2NhbGVzXCI6e1wiJGlkXCI6XCI2OTRcIixcIlRvcFNjYWxlTGF5ZXJcIjp7XCIkaWRcIjpcIjY5NVwiLFwiRm9ybWF0XCI6XCJNTU1cIixcIlR5cGVcIjoyfSxcIk1pZGRsZVNjYWxlTGF5ZXJcIjp7XCIkaWRcIjpcIjY5NlwiLFwiRm9ybWF0XCI6bnVsbCxcIlR5cGVcIjowfSxcIkJvdHRvbVNjYWxlTGF5ZXJcIjp7XCIkaWRcIjpcIjY5N1wiLFwiRm9ybWF0XCI6bnVsbCxcIlR5cGVcIjowfX19LFwiTWlsZXN0b25lc1wiOltdLFwiVGFza3NcIjpbXSxcIlN3aW1sYW5lc1wiOltdLFwiU3dpbWxhbmVzVjJcIjpbXSxcIlNldHRpbmdzXCI6e1wiJGlkXCI6XCI2OThcIixcIkltcGFPcHRpb25zXCI6e1wiJGlkXCI6XCI2OTlcIixcIkxlZnRUb1JpZ2h0XCI6ZmFsc2UsXCJQYXlsb2FkT3B0aW9uc1wiOjJ9fSxcIlRpbWVDb25maWd1cmF0aW9uXCI6e1wiJGlkXCI6XCI3MDBcIixcIlVzZVRpbWVcIjpmYWxzZSxcIldvcmtEYXlTdGFydFwiOlwiMDA6MDA6MDBcIixcIldvcmtEYXlFbmRcIjpcIjIzOjU5OjAwXCJ9fSJ9LCJTZXR0aW5ncyI6eyIkaWQiOiIzODgiLCJJbXBhT3B0aW9ucyI6eyIkaWQiOiIzODk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zOTAiLCJVc2VUaW1lIjpmYWxzZSwiV29ya0RheVN0YXJ0IjoiMDA6MDA6MDAiLCJXb3JrRGF5RW5kIjoiMjM6NTk6MDAifSwiTGFzdFVzZWRUZW1wbGF0ZUlkIjoiYmJlZjJhYzgtYWI5MS00OWE1LWIwM2QtNjkzNmE3NWY2NDZjIiwiRmlyc3RXZWVrT2ZZZWFyIjowLCJQbGFjZU1pbGVzdG9uZUF0VGhlQmVnaW5uaW5nT2ZUaGVEYXkiOmZhbHNl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__PART_0" val="eyIkaWQiOiIxIiwiX3N3aW1sYW5lc1YyIjpbXSwiQ3VsdHVyZUluZm9OYW1lIjoiZW4tVVMiLCJTdHlsZU5hbWUiOm51bGwsIlZlcnNpb24iOnsiJGlkIjoiMiIsIlZlcnNpb24iOiIzLjQuMiIsIk9yaWdpbmFsQXNzZW1ibHlWZXJzaW9uIjoiNi4wMC4wNS4wMCIsIkVkaXRpb24iOm51bGwsIkxhc3RTYXZlZEVkaXRpb24iOjEsIklzUGx1c0VkaXRpb24iOmZhbHNlLCJJc1Byb0VkaXRpb24iOmZhbHNlfSwiRWZmZWN0IjowLCJTdHlsZSI6eyIkaWQiOiIzIiwiVGltZWJhbmRTdHlsZSI6eyIkaWQiOiI0IiwiU2NhbGVNYXJraW5nIjowLCJTaGFwZSI6MCwiU2hhcGVTdHlsZSI6eyIkaWQiOiI1IiwiTWFyZ2luIjp7IiRpZCI6IjYiLCJUb3AiOjAuMCwiTGVmdCI6MTAuMCwiUmlnaHQiOjEwLjAsIkJvdHRvbSI6MC4wfSwiUGFkZGluZyI6eyIkaWQiOiI3IiwiVG9wIjozLjAsIkxlZnQiOjAuMCwiUmlnaHQiOjAuMCwiQm90dG9tIjozLjB9LCJCYWNrZ3JvdW5kIjp7IiRpZCI6IjgiLCJDb2xvciI6eyIkaWQiOiI5IiwiQSI6MjU1LCJSIjo2OCwiRyI6ODQsIkIiOjEwNn19LCJJc1Zpc2libGUiOnRydWUsIldpZHRoIjow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TWlkZGxlVGllclNoYXBlU3R5bGUiOnsiJGlkIjoiMTMiLCJNYXJnaW4iOnsiJGlkIjoiMTQiLCJUb3AiOjAuMCwiTGVmdCI6MTAuMCwiUmlnaHQiOjEwLjAsIkJvdHRvbSI6MC4wfSwiUGFkZGluZyI6eyIkaWQiOiIxNSIsIlRvcCI6My4wLCJMZWZ0IjowLjAsIlJpZ2h0IjowLjAsIkJvdHRvbSI6My4wfSwiQmFja2dyb3VuZCI6eyIkaWQiOiIxNiIsIkNvbG9yIjp7IiRpZCI6IjE3IiwiQSI6MjU1LCJSIjo2OCwiRyI6ODQsIkIiOjEwNn19LCJJc1Zpc2libGUiOnRydWUsIldpZHRoIjowLjAsIkhlaWdodCI6MzAuMCwiQm9yZGVyU3R5bGUiOnsiJGlkIjoiMTgiLCJMaW5lQ29sb3IiOnsiJGlkIjoiMTkiLCIkdHlwZSI6Ik5MUkUuQ29tbW9uLkRvbS5Tb2xpZENvbG9yQnJ1c2gsIE5MUkUuQ29tbW9uIiwiQ29sb3IiOnsiJGlkIjoiMjAiLCJBIjoyNTUsIlIiOjI1NSwiRyI6MCwiQiI6MH19LCJMaW5lV2VpZ2h0IjowLjAsIkxpbmVUeXBlIjowLCJQYXJlbnRTdHlsZSI6bnVsbH0sIlBhcmVudFN0eWxlIjpudWxsfSwiQm90dG9tVGllclNoYXBlU3R5bGUiOnsiJGlkIjoiMjEiLCJNYXJnaW4iOnsiJGlkIjoiMjIiLCJUb3AiOjAuMCwiTGVmdCI6MTAuMCwiUmlnaHQiOjEwLjAsIkJvdHRvbSI6MC4wfSwiUGFkZGluZyI6eyIkaWQiOiIyMyIsIlRvcCI6My4wLCJMZWZ0IjowLjAsIlJpZ2h0IjowLjAsIkJvdHRvbSI6My4wfSwiQmFja2dyb3VuZCI6eyIkaWQiOiIyNCIsIkNvbG9yIjp7IiRpZCI6IjI1IiwiQSI6MjU1LCJSIjo2OCwiRyI6ODQsIkIiOjEwNn19LCJJc1Zpc2libGUiOnRydWUsIldpZHRoIjowLjAsIkhlaWdodCI6MzAuMCwiQm9yZGVyU3R5bGUiOnsiJGlkIjoiMjYiLCJMaW5lQ29sb3IiOnsiJGlkIjoiMjciLCIkdHlwZSI6Ik5MUkUuQ29tbW9uLkRvbS5Tb2xpZENvbG9yQnJ1c2gsIE5MUkUuQ29tbW9uIiwiQ29sb3IiOnsiJGlkIjoiMjgiLCJBIjoyNTUsIlIiOjI1NSwiRyI6MCwiQiI6MH19LCJMaW5lV2VpZ2h0IjowLjAsIkxpbmVUeXBlIjowLCJQYXJlbnRTdHlsZSI6bnVsbH0sIlBhcmVudFN0eWxlIjpudWxsfSwiUmlnaHRFbmRDYXBzU3R5bGUiOnsiJGlkIjoiMjkiLCJGb250U2V0dGluZ3MiOnsiJGlkIjoiMzAiLCJGb250U2l6ZSI6MTQsIkZvbnROYW1lIjoiQ2FsaWJyaSIsIklzQm9sZCI6dHJ1ZSwiSXNJdGFsaWMiOmZhbHNlLCJJc1VuZGVybGluZWQiOmZhbHNlLCJQYXJlbnRTdHlsZSI6bnVsbH0sIkF1dG9TaXplIjowLCJGb3JlZ3JvdW5kIjp7IiRpZCI6IjMxIiwiQ29sb3IiOnsiJGlkIjoiMzI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MzIiwiVG9wIjowLjAsIkxlZnQiOjAuMCwiUmlnaHQiOjIwLjAsIkJvdHRvbSI6MC4wfSwiUGFkZGluZyI6eyIkaWQiOiIzNCIsIlRvcCI6MC4wLCJMZWZ0IjowLjAsIlJpZ2h0IjowLjAsIkJvdHRvbSI6MC4wfSwiQmFja2dyb3VuZCI6eyIkaWQiOiIzNSIsIkNvbG9yIjp7IiRpZCI6IjM2IiwiQSI6ODksIlIiOjAsIkciOjAsIkIiOjB9fSwiSXNWaXNpYmxlIjp0cnVlLCJXaWR0aCI6MC4wLCJIZWlnaHQiOjAuMCwiQm9yZGVyU3R5bGUiOm51bGwsIlBhcmVudFN0eWxlIjpudWxsfSwiTGVmdEVuZENhcHNTdHlsZSI6eyIkaWQiOiIzNyIsIkZvbnRTZXR0aW5ncyI6eyIkaWQiOiIzOCIsIkZvbnRTaXplIjoxOCwiRm9udE5hbWUiOiJDYWxpYnJpIiwiSXNCb2xkIjp0cnVlLCJJc0l0YWxpYyI6ZmFsc2UsIklzVW5kZXJsaW5lZCI6ZmFsc2UsIlBhcmVudFN0eWxlIjpudWxsfSwiQXV0b1NpemUiOjAsIkZvcmVncm91bmQiOnsiJGlkIjoiMzkiLCJDb2xvciI6eyIkaWQiOiI0M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NDEiLCJUb3AiOjAuMCwiTGVmdCI6MjAuMCwiUmlnaHQiOjAuMCwiQm90dG9tIjowLjB9LCJQYWRkaW5nIjp7IiRpZCI6IjQyIiwiVG9wIjowLjAsIkxlZnQiOjAuMCwiUmlnaHQiOjAuMCwiQm90dG9tIjowLjB9LCJCYWNrZ3JvdW5kIjp7IiRpZCI6IjQzIiwiQ29sb3IiOnsiJHJlZiI6IjM2In19LCJJc1Zpc2libGUiOmZhbHNlLCJXaWR0aCI6MC4wLCJIZWlnaHQiOjAuMCwiQm9yZGVyU3R5bGUiOm51bGwsIlBhcmVudFN0eWxlIjpudWxsfSwiVG9kYXlUZXh0U3R5bGUiOnsiJGlkIjoiNDQiLCJGb250U2V0dGluZ3MiOnsiJGlkIjoiNDUiLCJGb250U2l6ZSI6MTIsIkZvbnROYW1lIjoiQ2FsaWJyaSIsIklzQm9sZCI6ZmFsc2UsIklzSXRhbGljIjpmYWxzZSwiSXNVbmRlcmxpbmVkIjpmYWxzZSwiUGFyZW50U3R5bGUiOm51bGx9LCJBdXRvU2l6ZSI6MCwiRm9yZWdyb3VuZCI6eyIkaWQiOiI0NiIsIkNvbG9yIjp7IiRpZCI6IjQ3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Q4IiwiVG9wIjowLjAsIkxlZnQiOjAuMCwiUmlnaHQiOjAuMCwiQm90dG9tIjowLjB9LCJQYWRkaW5nIjp7IiRpZCI6IjQ5IiwiVG9wIjowLjAsIkxlZnQiOjAuMCwiUmlnaHQiOjAuMCwiQm90dG9tIjowLjB9LCJCYWNrZ3JvdW5kIjp7IiRpZCI6IjUwIiwiQ29sb3IiOnsiJHJlZiI6IjM2In19LCJJc1Zpc2libGUiOmZhbHNlLCJXaWR0aCI6MC4wLCJIZWlnaHQiOjAuMCwiQm9yZGVyU3R5bGUiOm51bGwsIlBhcmVudFN0eWxlIjpudWxsfSwiVG9kYXlNYXJrZXJTdHlsZSI6eyIkaWQiOiI1MSIsIk1hcmdpbiI6eyIkaWQiOiI1MiIsIlRvcCI6MC4wLCJMZWZ0IjowLjAsIlJpZ2h0IjowLjAsIkJvdHRvbSI6MC4wfSwiUGFkZGluZyI6eyIkaWQiOiI1MyIsIlRvcCI6MC4wLCJMZWZ0IjowLjAsIlJpZ2h0IjowLjAsIkJvdHRvbSI6MC4wfSwiQmFja2dyb3VuZCI6eyIkaWQiOiI1NCIsIkNvbG9yIjp7IiRpZCI6IjU1IiwiQSI6MjU1LCJSIjoyNTUsIkciOjAsIkIiOjB9fSwiSXNWaXNpYmxlIjp0cnVlLCJXaWR0aCI6MC4wLCJIZWlnaHQiOjAuMCwiQm9yZGVyU3R5bGUiOm51bGwsIlBhcmVudFN0eWxlIjpudWxsfSwiU2NhbGVTdHlsZSI6eyIkaWQiOiI1NiIsIlNoYXBlIjoxLCJTaG93U2VnbWVudFNlcGFyYXRvcnMiOmZhbHNlLCJTZWdtZW50U2VwYXJhdG9yT3BhY2l0eSI6MzAsIkhhc0JlZW5WaXNpYmxlQmVmb3JlIjp0cnVlLCJGb250U2V0dGluZ3MiOnsiJGlkIjoiNTciLCJGb250U2l6ZSI6MTIsIkZvbnROYW1lIjoiQ2FsaWJyaSIsIklzQm9sZCI6ZmFsc2UsIklzSXRhbGljIjpmYWxzZSwiSXNVbmRlcmxpbmVkIjpmYWxzZSwiUGFyZW50U3R5bGUiOm51bGx9LCJBdXRvU2l6ZSI6MCwiRm9yZWdyb3VuZCI6eyIkaWQiOiI1OCIsIkNvbG9yIjp7IiRpZCI6IjU5IiwiQSI6MjU1LCJSIjoyMzEsIkciOjIzMCwiQiI6MjMwfX0sIk1heFdpZHRoIjoyMDAuMCwiTWF4SGVpZ2h0IjoiSW5maW5pdHkiLCJTbWFydEZvcmVncm91bmRJc0FjdGl2ZSI6ZmFsc2UsIkhvcml6b250YWxBbGlnbm1lbnQiOjAsIlZlcnRpY2FsQWxpZ25tZW50IjoxLCJTbWFydEZvcmVncm91bmQiOm51bGwsIkJhY2tncm91bmRGaWxsVHlwZSI6MCwiTWFyZ2luIjp7IiRpZCI6IjYwIiwiVG9wIjowLjAsIkxlZnQiOjUuMCwiUmlnaHQiOjAuMCwiQm90dG9tIjowLjB9LCJQYWRkaW5nIjp7IiRpZCI6IjYxIiwiVG9wIjowLjAsIkxlZnQiOjAuMCwiUmlnaHQiOjAuMCwiQm90dG9tIjowLjB9LCJCYWNrZ3JvdW5kIjp7IiRpZCI6IjYyIiwiQ29sb3IiOnsiJHJlZiI6IjM2In19LCJJc1Zpc2libGUiOnRydWUsIldpZHRoIjowLjAsIkhlaWdodCI6MC4wLCJCb3JkZXJTdHlsZSI6bnVsbCwiUGFyZW50U3R5bGUiOm51bGx9LCJTaW5nbGVTY2FsZVNoYXBlU3R5bGUiOnsiJGlkIjoiNjMiLCJTaGFwZSI6MCwiSGVpZ2h0IjowLjB9LCJNaWRkbGVUaWVyU2NhbGVTdHlsZSI6eyIkaWQiOiI2NCIsIlNoYXBlIjoxLCJTaG93U2VnbWVudFNlcGFyYXRvcnMiOmZhbHNlLCJTZWdtZW50U2VwYXJhdG9yT3BhY2l0eSI6MzAsIkhhc0JlZW5WaXNpYmxlQmVmb3JlIjpmYWxzZSwiRm9udFNldHRpbmdzIjp7IiRpZCI6IjY1IiwiRm9udFNpemUiOjEyLCJGb250TmFtZSI6IkNhbGlicmkiLCJJc0JvbGQiOmZhbHNlLCJJc0l0YWxpYyI6ZmFsc2UsIklzVW5kZXJsaW5lZCI6ZmFsc2UsIlBhcmVudFN0eWxlIjpudWxsfSwiQXV0b1NpemUiOjAsIkZvcmVncm91bmQiOnsiJGlkIjoiNjYiLCJDb2xvciI6eyIkaWQiOiI2NyIsIkEiOjI1NSwiUiI6MjMxLCJHIjoyMzAsIkIiOjIzMH19LCJNYXhXaWR0aCI6MjAwLjAsIk1heEhlaWdodCI6IkluZmluaXR5IiwiU21hcnRGb3JlZ3JvdW5kSXNBY3RpdmUiOmZhbHNlLCJIb3Jpem9udGFsQWxpZ25tZW50IjowLCJWZXJ0aWNhbEFsaWdubWVudCI6MSwiU21hcnRGb3JlZ3JvdW5kIjpudWxsLCJCYWNrZ3JvdW5kRmlsbFR5cGUiOjAsIk1hcmdpbiI6eyIkaWQiOiI2OCIsIlRvcCI6MC4wLCJMZWZ0Ijo1LjAsIlJpZ2h0IjowLjAsIkJvdHRvbSI6MC4wfSwiUGFkZGluZyI6eyIkaWQiOiI2OSIsIlRvcCI6MC4wLCJMZWZ0IjowLjAsIlJpZ2h0IjowLjAsIkJvdHRvbSI6MC4wfSwiQmFja2dyb3VuZCI6eyIkaWQiOiI3MCIsIkNvbG9yIjp7IiRpZCI6IjcxIiwiQSI6ODksIlIiOjAsIkciOjAsIkIiOjB9fSwiSXNWaXNpYmxlIjpmYWxzZSwiV2lkdGgiOjAuMCwiSGVpZ2h0IjowLjAsIkJvcmRlclN0eWxlIjpudWxsLCJQYXJlbnRTdHlsZSI6bnVsbH0sIkJvdHRvbVRpZXJTY2FsZVN0eWxlIjp7IiRpZCI6IjcyIiwiU2hhcGUiOjEsIlNob3dTZWdtZW50U2VwYXJhdG9ycyI6ZmFsc2UsIlNlZ21lbnRTZXBhcmF0b3JPcGFjaXR5IjozMCwiSGFzQmVlblZpc2libGVCZWZvcmUiOmZhbHNlLCJGb250U2V0dGluZ3MiOnsiJGlkIjoiNzMiLCJGb250U2l6ZSI6MTIsIkZvbnROYW1lIjoiQ2FsaWJyaSIsIklzQm9sZCI6ZmFsc2UsIklzSXRhbGljIjpmYWxzZSwiSXNVbmRlcmxpbmVkIjpmYWxzZSwiUGFyZW50U3R5bGUiOm51bGx9LCJBdXRvU2l6ZSI6MCwiRm9yZWdyb3VuZCI6eyIkaWQiOiI3NCIsIkNvbG9yIjp7IiRpZCI6Ijc1IiwiQSI6MjU1LCJSIjoyMzEsIkciOjIzMCwiQiI6MjMwfX0sIk1heFdpZHRoIjoyMDAuMCwiTWF4SGVpZ2h0IjoiSW5maW5pdHkiLCJTbWFydEZvcmVncm91bmRJc0FjdGl2ZSI6ZmFsc2UsIkhvcml6b250YWxBbGlnbm1lbnQiOjAsIlZlcnRpY2FsQWxpZ25tZW50IjoxLCJTbWFydEZvcmVncm91bmQiOm51bGwsIkJhY2tncm91bmRGaWxsVHlwZSI6MCwiTWFyZ2luIjp7IiRpZCI6Ijc2IiwiVG9wIjowLjAsIkxlZnQiOjUuMCwiUmlnaHQiOjAuMCwiQm90dG9tIjowLjB9LCJQYWRkaW5nIjp7IiRpZCI6Ijc3IiwiVG9wIjowLjAsIkxlZnQiOjAuMCwiUmlnaHQiOjAuMCwiQm90dG9tIjowLjB9LCJCYWNrZ3JvdW5kIjp7IiRpZCI6Ijc4IiwiQ29sb3IiOnsiJGlkIjoiNzkiLCJBIjo4OSwiUiI6MCwiRyI6MCwiQiI6MH19LCJJc1Zpc2libGUiOmZhbHNlLCJXaWR0aCI6MC4wLCJIZWlnaHQiOjAuMCwiQm9yZGVyU3R5bGUiOm51bGwsIlBhcmVudFN0eWxlIjpudWxsfSwiRWxhcHNlZFRpbWVCYWNrZ3JvdW5kIjp7IiRpZCI6IjgwIiwiQ29sb3IiOnsiJGlkIjoiODEiLCJBIjo3NywiUiI6MTc4LCJHIjoxNCwiQiI6MTh9fSwiQXBwZW5kWWVhck9uWWVhckNoYW5nZSI6dHJ1ZSwiRWxhcHNlZFRpbWVGb3JtYXQiOjEsIlRvZGF5TWFya2VyUG9zaXRpb24iOjIsIlF1aWNrUG9zaXRpb24iOjMsIkFic29sdXRlUG9zaXRpb24iOjM5Ni4wLCJNYXJnaW4iOnsiJGlkIjoiODIiLCJUb3AiOjAuMCwiTGVmdCI6MTAuMCwiUmlnaHQiOjEwLjAsIkJvdHRvbSI6MC4wfSwiUGFkZGluZyI6eyIkaWQiOiI4MyIsIlRvcCI6MC4wLCJMZWZ0IjowLjAsIlJpZ2h0IjowLjAsIkJvdHRvbSI6MC4wfSwiQmFja2dyb3VuZCI6eyIkaWQiOiI4NCIsIkNvbG9yIjp7IiRpZCI6Ijg1IiwiQSI6MjU1LCJSIjo2OCwiRyI6ODQsIkIiOjEwNn19LCJJc1Zpc2libGUiOnRydWUsIldpZHRoIjowLjAsIkhlaWdodCI6MC4wLCJCb3JkZXJTdHlsZSI6bnVsbCwiUGFyZW50U3R5bGUiOm51bGx9LCJEZWZhdWx0TWlsZXN0b25lU3R5bGUiOnsiJGlkIjoiODYiLCJTaGFwZSI6NywiQ29ubmVjdG9yTWFyZ2luIjp7IiRpZCI6Ijg3IiwiVG9wIjowLjAsIkxlZnQiOjIuMCwiUmlnaHQiOjIuMCwiQm90dG9tIjowLjB9LCJDb25uZWN0b3JTdHlsZSI6eyIkaWQiOiI4OCIsIkxpbmVDb2xvciI6eyIkaWQiOiI4OSIsIiR0eXBlIjoiTkxSRS5Db21tb24uRG9tLlNvbGlkQ29sb3JCcnVzaCwgTkxSRS5Db21tb24iLCJDb2xvciI6eyIkaWQiOiI5MCIsIkEiOjEyNywiUiI6NzksIkciOjEyOSwiQiI6MTg5fX0sIkxpbmVXZWlnaHQiOjEuMCwiTGluZVR5cGUiOjAsIlBhcmVudFN0eWxlIjpudWxsfSwiSXNCZWxvd1RpbWViYW5kIjpmYWxzZSwiUG9zaXRpb25PblRhc2siOjAsIkhpZGVEYXRlIjpmYWxzZSwiU2hhcGVTaXplIjoxLCJTcGFjaW5nIjoyLjAsIlBhZGRpbmciOnsiJGlkIjoiOTEiLCJUb3AiOjcuMCwiTGVmdCI6My4wLCJSaWdodCI6MC4wLCJCb3R0b20iOjIuMH0sIlNoYXBlU3R5bGUiOnsiJGlkIjoiOTIiLCJNYXJnaW4iOnsiJGlkIjoiOTMiLCJUb3AiOjAuMCwiTGVmdCI6MC4wLCJSaWdodCI6MC4wLCJCb3R0b20iOjAuMH0sIlBhZGRpbmciOnsiJGlkIjoiOTQiLCJUb3AiOjAuMCwiTGVmdCI6MC4wLCJSaWdodCI6MC4wLCJCb3R0b20iOjAuMH0sIkJhY2tncm91bmQiOnsiJGlkIjoiOTUiLCJDb2xvciI6eyIkaWQiOiI5NiIsIkEiOjI1NSwiUiI6MCwiRyI6MTE0LCJCIjoxODh9fSwiSXNWaXNpYmxlIjp0cnVlLCJXaWR0aCI6MTguMCwiSGVpZ2h0IjoyMC4wLCJCb3JkZXJTdHlsZSI6eyIkaWQiOiI5NyIsIkxpbmVDb2xvciI6eyIkaWQiOiI5OCIsIiR0eXBlIjoiTkxSRS5Db21tb24uRG9tLlNvbGlkQ29sb3JCcnVzaCwgTkxSRS5Db21tb24iLCJDb2xvciI6eyIkaWQiOiI5OSIsIkEiOjI1NSwiUiI6MjU1LCJHIjowLCJCIjowfX0sIkxpbmVXZWlnaHQiOjAuMCwiTGluZVR5cGUiOjAsIlBhcmVudFN0eWxlIjpudWxsfSwiUGFyZW50U3R5bGUiOm51bGx9LCJUaXRsZVN0eWxlIjp7IiRpZCI6IjEwMCIsIkZvbnRTZXR0aW5ncyI6eyIkaWQiOiIxMDEiLCJGb250U2l6ZSI6MTEsIkZvbnROYW1lIjoiQ2FsaWJyaSIsIklzQm9sZCI6dHJ1ZSwiSXNJdGFsaWMiOmZhbHNlLCJJc1VuZGVybGluZWQiOmZhbHNlLCJQYXJlbnRTdHlsZSI6bnVsbH0sIkF1dG9TaXplIjowLCJGb3JlZ3JvdW5kIjp7IiRpZCI6IjEwMiIsIkNvbG9yIjp7IiRpZCI6IjEwMy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MDQiLCJUb3AiOjAuMCwiTGVmdCI6MC4wLCJSaWdodCI6MC4wLCJCb3R0b20iOjAuMH0sIlBhZGRpbmciOnsiJGlkIjoiMTA1IiwiVG9wIjowLjAsIkxlZnQiOjAuMCwiUmlnaHQiOjAuMCwiQm90dG9tIjowLjB9LCJCYWNrZ3JvdW5kIjp7IiRpZCI6IjEwNiIsIkNvbG9yIjp7IiRyZWYiOiIzNiJ9fSwiSXNWaXNpYmxlIjp0cnVlLCJXaWR0aCI6MC4wLCJIZWlnaHQiOjAuMCwiQm9yZGVyU3R5bGUiOm51bGwsIlBhcmVudFN0eWxlIjpudWxsfSwiRGF0ZVN0eWxlIjp7IiRpZCI6IjEwNyIsIkZvbnRTZXR0aW5ncyI6eyIkaWQiOiIxMDgiLCJGb250U2l6ZSI6MTAsIkZvbnROYW1lIjoiQ2FsaWJyaSIsIklzQm9sZCI6ZmFsc2UsIklzSXRhbGljIjpmYWxzZSwiSXNVbmRlcmxpbmVkIjpmYWxzZSwiUGFyZW50U3R5bGUiOm51bGx9LCJBdXRvU2l6ZSI6MCwiRm9yZWdyb3VuZCI6eyIkaWQiOiIxMDkiLCJDb2xvciI6eyIkaWQiOiIxMT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xMSIsIlRvcCI6MC4wLCJMZWZ0IjowLjAsIlJpZ2h0IjowLjAsIkJvdHRvbSI6MC4wfSwiUGFkZGluZyI6eyIkaWQiOiIxMTIiLCJUb3AiOjAuMCwiTGVmdCI6MC4wLCJSaWdodCI6MC4wLCJCb3R0b20iOjAuMH0sIkJhY2tncm91bmQiOnsiJGlkIjoiMTEzIiwiQ29sb3IiOnsiJHJlZiI6IjM2In19LCJJc1Zpc2libGUiOnRydWUsIldpZHRoIjowLjAsIkhlaWdodCI6MC4wLCJCb3JkZXJTdHlsZSI6bnVsbCwiUGFyZW50U3R5bGUiOm51bGx9LCJEYXRlRm9ybWF0Ijp7IiRpZCI6IjEx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UiLCJGb3JtYXQiOjAsIklzVmlzaWJsZSI6ZmFsc2UsIkxhc3RLbm93blZpc2liaWxpdHlTdGF0ZSI6ZmFsc2V9LCJJc1Zpc2libGUiOnRydWUsIlBhcmVudFN0eWxlIjpudWxsfSwiRGVmYXVsdFRhc2tTdHlsZSI6eyIkaWQiOiIxMTYiLCJTaGFwZSI6MCwiU2hhcGVUaGlja25lc3MiOjIsIkR1cmF0aW9uRm9ybWF0Ijo2LCJJbmNsdWRlTm9uV29ya2luZ0RheXNJbkR1cmF0aW9uIjpmYWxzZSwiUGVyY2VudGFnZUNvbXBsZXRlU3R5bGUiOnsiJGlkIjoiMTE3IiwiRm9udFNldHRpbmdzIjp7IiRpZCI6IjExOCIsIkZvbnRTaXplIjoxMCwiRm9udE5hbWUiOiJDYWxpYnJpIiwiSXNCb2xkIjpmYWxzZSwiSXNJdGFsaWMiOmZhbHNlLCJJc1VuZGVybGluZWQiOmZhbHNlLCJQYXJlbnRTdHlsZSI6bnVsbH0sIkF1dG9TaXplIjowLCJGb3JlZ3JvdW5kIjp7IiRpZCI6IjExOSIsIkNvbG9yIjp7IiRpZCI6IjEyMC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TIxIiwiVG9wIjowLjAsIkxlZnQiOjAuMCwiUmlnaHQiOjAuMCwiQm90dG9tIjowLjB9LCJQYWRkaW5nIjp7IiRpZCI6IjEyMiIsIlRvcCI6MC4wLCJMZWZ0IjowLjAsIlJpZ2h0IjowLjAsIkJvdHRvbSI6MC4wfSwiQmFja2dyb3VuZCI6eyIkaWQiOiIxMjMiLCJDb2xvciI6eyIkcmVmIjoiMzYifX0sIklzVmlzaWJsZSI6dHJ1ZSwiV2lkdGgiOjAuMCwiSGVpZ2h0IjowLjAsIkJvcmRlclN0eWxlIjpudWxsLCJQYXJlbnRTdHlsZSI6bnVsbH0sIkR1cmF0aW9uU3R5bGUiOnsiJGlkIjoiMTI0IiwiRm9udFNldHRpbmdzIjp7IiRpZCI6IjEyNSIsIkZvbnRTaXplIjoxMCwiRm9udE5hbWUiOiJDYWxpYnJpIiwiSXNCb2xkIjpmYWxzZSwiSXNJdGFsaWMiOmZhbHNlLCJJc1VuZGVybGluZWQiOmZhbHNlLCJQYXJlbnRTdHlsZSI6bnVsbH0sIkF1dG9TaXplIjowLCJGb3JlZ3JvdW5kIjp7IiRpZCI6IjEyNiIsIkNvbG9yIjp7IiRpZCI6IjEyN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jgiLCJUb3AiOjAuMCwiTGVmdCI6MC4wLCJSaWdodCI6MC4wLCJCb3R0b20iOjAuMH0sIlBhZGRpbmciOnsiJGlkIjoiMTI5IiwiVG9wIjowLjAsIkxlZnQiOjAuMCwiUmlnaHQiOjAuMCwiQm90dG9tIjowLjB9LCJCYWNrZ3JvdW5kIjp7IiRpZCI6IjEzMCIsIkNvbG9yIjp7IiRyZWYiOiIzNiJ9fSwiSXNWaXNpYmxlIjp0cnVlLCJXaWR0aCI6MC4wLCJIZWlnaHQiOjAuMCwiQm9yZGVyU3R5bGUiOm51bGwsIlBhcmVudFN0eWxlIjpudWxsfSwiSG9yaXpvbnRhbENvbm5lY3RvclN0eWxlIjp7IiRpZCI6IjEzMSIsIkxpbmVDb2xvciI6eyIkaWQiOiIxMzIiLCIkdHlwZSI6Ik5MUkUuQ29tbW9uLkRvbS5Tb2xpZENvbG9yQnJ1c2gsIE5MUkUuQ29tbW9uIiwiQ29sb3IiOnsiJGlkIjoiMTMzIiwiQSI6MjU1LCJSIjoyMDQsIkciOjIwNCwiQiI6MjA0fX0sIkxpbmVXZWlnaHQiOjEuMCwiTGluZVR5cGUiOjAsIlBhcmVudFN0eWxlIjpudWxsfSwiVmVydGljYWxDb25uZWN0b3JTdHlsZSI6eyIkaWQiOiIxMzQiLCJMaW5lQ29sb3IiOnsiJGlkIjoiMTM1IiwiJHR5cGUiOiJOTFJFLkNvbW1vbi5Eb20uU29saWRDb2xvckJydXNoLCBOTFJFLkNvbW1vbiIsIkNvbG9yIjp7IiRpZCI6IjEzNiIsIkEiOjI1NSwiUiI6MjA0LCJHIjoyMDQsIkIiOjIwNH19LCJMaW5lV2VpZ2h0IjoxLjAsIkxpbmVUeXBlIjowLCJQYXJlbnRTdHlsZSI6bnVsbH0sIk1hcmdpbiI6bnVsbCwiU3RhcnREYXRlUG9zaXRpb24iOjIsIkVuZERhdGVQb3NpdGlvbiI6MiwiRGF0ZUlzVmlzaWJsZSI6dHJ1ZSwiVGl0bGVQb3NpdGlvbiI6MiwiRHVyYXRpb25Qb3NpdGlvbiI6MCwiUGVyY2VudGFnZUNvbXBsZXRlZFBvc2l0aW9uIjo2LCJTcGFjaW5nIjoxMCwiSXNCZWxvd1RpbWViYW5kIjpmYWxzZSwiUGVyY2VudGFnZUNvbXBsZXRlU2hhcGVPcGFjaXR5IjozNSwiU2hhcGVTdHlsZSI6eyIkaWQiOiIxMzciLCJNYXJnaW4iOnsiJGlkIjoiMTM4IiwiVG9wIjowLjAsIkxlZnQiOjQuMCwiUmlnaHQiOjQuMCwiQm90dG9tIjowLjB9LCJQYWRkaW5nIjp7IiRpZCI6IjEzOSIsIlRvcCI6MC4wLCJMZWZ0IjowLjAsIlJpZ2h0IjowLjAsIkJvdHRvbSI6MC4wfSwiQmFja2dyb3VuZCI6eyIkaWQiOiIxNDAiLCJDb2xvciI6eyIkaWQiOiIxNDEiLCJBIjoyNTUsIlIiOjAsIkciOjExNCwiQiI6MTg4fX0sIklzVmlzaWJsZSI6dHJ1ZSwiV2lkdGgiOjAuMCwiSGVpZ2h0IjoyMi4wLCJCb3JkZXJTdHlsZSI6eyIkaWQiOiIxNDIiLCJMaW5lQ29sb3IiOnsiJGlkIjoiMTQzIiwiJHR5cGUiOiJOTFJFLkNvbW1vbi5Eb20uU29saWRDb2xvckJydXNoLCBOTFJFLkNvbW1vbiIsIkNvbG9yIjp7IiRpZCI6IjE0NCIsIkEiOjI1NSwiUiI6MjU1LCJHIjowLCJCIjowfX0sIkxpbmVXZWlnaHQiOjAuMCwiTGluZVR5cGUiOjAsIlBhcmVudFN0eWxlIjpudWxsfSwiUGFyZW50U3R5bGUiOm51bGx9LCJUaXRsZVN0eWxlIjp7IiRpZCI6IjE0NSIsIkZvbnRTZXR0aW5ncyI6eyIkaWQiOiIxNDYiLCJGb250U2l6ZSI6MTEsIkZvbnROYW1lIjoiQ2FsaWJyaSIsIklzQm9sZCI6ZmFsc2UsIklzSXRhbGljIjpmYWxzZSwiSXNVbmRlcmxpbmVkIjpmYWxzZSwiUGFyZW50U3R5bGUiOm51bGx9LCJBdXRvU2l6ZSI6MCwiRm9yZWdyb3VuZCI6eyIkaWQiOiIxNDciLCJDb2xvciI6eyIkaWQiOiIxNDg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MTQ5IiwiVG9wIjowLjAsIkxlZnQiOjAuMCwiUmlnaHQiOjAuMCwiQm90dG9tIjowLjB9LCJQYWRkaW5nIjp7IiRpZCI6IjE1MCIsIlRvcCI6MC4wLCJMZWZ0IjowLjAsIlJpZ2h0IjowLjAsIkJvdHRvbSI6MC4wfSwiQmFja2dyb3VuZCI6eyIkaWQiOiIxNTEiLCJDb2xvciI6eyIkcmVmIjoiMzYifX0sIklzVmlzaWJsZSI6dHJ1ZSwiV2lkdGgiOjAuMCwiSGVpZ2h0IjowLjAsIkJvcmRlclN0eWxlIjpudWxsLCJQYXJlbnRTdHlsZSI6bnVsbH0sIkRhdGVTdHlsZSI6eyIkaWQiOiIxNTIiLCJGb250U2V0dGluZ3MiOnsiJGlkIjoiMTUzIiwiRm9udFNpemUiOjEwLCJGb250TmFtZSI6IkNhbGlicmkiLCJJc0JvbGQiOmZhbHNlLCJJc0l0YWxpYyI6ZmFsc2UsIklzVW5kZXJsaW5lZCI6ZmFsc2UsIlBhcmVudFN0eWxlIjpudWxsfSwiQXV0b1NpemUiOjAsIkZvcmVncm91bmQiOnsiJGlkIjoiMTU0IiwiQ29sb3IiOnsiJGlkIjoiMTU1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E1NiIsIlRvcCI6MC4wLCJMZWZ0IjowLjAsIlJpZ2h0IjowLjAsIkJvdHRvbSI6MC4wfSwiUGFkZGluZyI6eyIkaWQiOiIxNTciLCJUb3AiOjAuMCwiTGVmdCI6MC4wLCJSaWdodCI6MC4wLCJCb3R0b20iOjAuMH0sIkJhY2tncm91bmQiOnsiJGlkIjoiMTU4IiwiQ29sb3IiOnsiJHJlZiI6IjM2In19LCJJc1Zpc2libGUiOnRydWUsIldpZHRoIjowLjAsIkhlaWdodCI6MC4wLCJCb3JkZXJTdHlsZSI6bnVsbCwiUGFyZW50U3R5bGUiOm51bGx9LCJEYXRlRm9ybWF0Ijp7IiRpZCI6IjE1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AiLCJGb3JtYXQiOjAsIklzVmlzaWJsZSI6ZmFsc2UsIkxhc3RLbm93blZpc2liaWxpdHlTdGF0ZSI6ZmFsc2V9LCJJc1Zpc2libGUiOnRydWUsIlBhcmVudFN0eWxlIjpudWxsLCJfZXhwbGljaXRseVNldCI6eyIkaWQiOiIxNjE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3JpZGxpbmVQYW5lbFN0eWxlIjp7IiRpZCI6IjE2MiIsIkdyaWRsaW5lU3R5bGUiOnsiJGlkIjoiMTYzIiwiTGluZUNvbG9yIjp7IiRpZCI6IjE2NCIsIiR0eXBlIjoiTkxSRS5Db21tb24uRG9tLlNvbGlkQ29sb3JCcnVzaCwgTkxSRS5Db21tb24iLCJDb2xvciI6eyIkaWQiOiIxNjUiLCJBIjozOCwiUiI6OTEsIkciOjE1NSwiQiI6MjEzfX0sIkxpbmVXZWlnaHQiOjEuMCwiTGluZVR5cGUiOjAsIlBhcmVudFN0eWxlIjpudWxsfSwiTWFyZ2luIjp7IiRpZCI6IjE2NiIsIlRvcCI6MC4wLCJMZWZ0IjowLjAsIlJpZ2h0IjowLjAsIkJvdHRvbSI6MC4wfSwiUGFkZGluZyI6eyIkaWQiOiIxNjciLCJUb3AiOjAuMCwiTGVmdCI6MC4wLCJSaWdodCI6MC4wLCJCb3R0b20iOjAuMH0sIkJhY2tncm91bmQiOm51bGwsIklzVmlzaWJsZSI6dHJ1ZSwiV2lkdGgiOjAuMCwiSGVpZ2h0IjowLjAsIkJvcmRlclN0eWxlIjp7IiRpZCI6IjE2OCIsIkxpbmVDb2xvciI6bnVsbCwiTGluZVdlaWdodCI6MC4wLCJMaW5lVHlwZSI6MCwiUGFyZW50U3R5bGUiOm51bGx9LCJQYXJlbnRTdHlsZSI6bnVsbH0sIkFjdGl2aXR5TGluZVBhbmVsU3R5bGUiOnsiJGlkIjoiMTY5IiwiQWN0aXZpdHlMaW5lU3R5bGUiOnsiJGlkIjoiMTcwIiwiTGluZUNvbG9yIjp7IiRpZCI6IjE3MSIsIiR0eXBlIjoiTkxSRS5Db21tb24uRG9tLlNvbGlkQ29sb3JCcnVzaCwgTkxSRS5Db21tb24iLCJDb2xvciI6eyIkaWQiOiIxNzIiLCJBIjozOCwiUiI6NjgsIkciOjExNCwiQiI6MTk2fX0sIkxpbmVXZWlnaHQiOjEuMCwiTGluZVR5cGUiOjAsIlBhcmVudFN0eWxlIjpudWxsfSwiTWFyZ2luIjp7IiRpZCI6IjE3MyIsIlRvcCI6MC4wLCJMZWZ0IjowLjAsIlJpZ2h0IjowLjAsIkJvdHRvbSI6MC4wfSwiUGFkZGluZyI6eyIkaWQiOiIxNzQiLCJUb3AiOjAuMCwiTGVmdCI6MC4wLCJSaWdodCI6MC4wLCJCb3R0b20iOjAuMH0sIkJhY2tncm91bmQiOm51bGwsIklzVmlzaWJsZSI6dHJ1ZSwiV2lkdGgiOjAuMCwiSGVpZ2h0IjowLjAsIkJvcmRlclN0eWxlIjp7IiRpZCI6IjE3NSIsIkxpbmVDb2xvciI6bnVsbCwiTGluZVdlaWdodCI6MC4wLCJMaW5lVHlwZSI6MCwiUGFyZW50U3R5bGUiOm51bGx9LCJQYXJlbnRTdHlsZSI6bnVsbH0sIlNob3dFbGFwc2VkVGltZUdyYWRpZW50U3R5bGUiOnRydWUsIlRpbWViYW5kUmVzZXJ2ZWRMZWZ0QXJlYVN0eWxlIjp7IiRpZCI6IjE3NiIsIkFjdGl2aXR5SGVhZGVyV2lkdGgiOjAuMCwiSXNTZXQiOmZhbHNlfSwiRGVmYXVsdFN3aW1sYW5lU3R5bGUiOm51bGx9LCJTY2FsZSI6bnVsbCwiU2NhbGVWMiI6eyIkaWQiOiIxNzciLCJTdGFydERhdGUiOiIyMDE4LTA4LTAyVDIzOjU5OjAwIiwiRW5kRGF0ZSI6IjIwMjItMDYtMDNUMjM6NTk6MDAiLCJBdXRvRGF0ZVJhbmdlIjp0cnVlLCJXb3JraW5nRGF5cyI6MzEsIkZpc2NhbFllYXIiOnsiJGlkIjoiMTc4IiwiU3RhcnRNb250aCI6MSwiVXNlU3RhcnRpbmdZZWFyRm9yTnVtYmVyaW5nIjp0cnVlLCJTaG93RmlzY2FsWWVhckxhYmVsIjp0cnVlfSwiVG9kYXlNYXJrZXJUZXh0IjoiVG9kYXkiLCJBdXRvU2NhbGVUeXBlIjp0cnVlLCJUaW1lYmFuZFNjYWxlcyI6eyIkaWQiOiIxNzkiLCJUb3BTY2FsZUxheWVyIjp7IiRpZCI6IjE4MCIsIkZvcm1hdCI6Ik1NTSIsIlR5cGUiOjJ9LCJNaWRkbGVTY2FsZUxheWVyIjp7IiRpZCI6IjE4MSIsIkZvcm1hdCI6bnVsbCwiVHlwZSI6MH0sIkJvdHRvbVNjYWxlTGF5ZXIiOnsiJGlkIjoiMTgyIiwiRm9ybWF0IjpudWxsLCJUeXBlIjowfX19LCJNaWxlc3RvbmVzIjpbXSwiVGFza3MiOlt7IiRpZCI6IjE4MyIsIkdyb3VwTmFtZSI6bnVsbCwiU3RhcnREYXRlIjoiMjAyMS0xMS0yOFQyMzo1OTowMFoiLCJFbmREYXRlIjoiMjAyMi0wNi0wM1QyMzo1OTowMFoiLCJQZXJjZW50YWdlQ29tcGxldGUiOm51bGwsIlN0eWxlIjp7IiRpZCI6IjE4NCIsIlNoYXBlIjowLCJTaGFwZVRoaWNrbmVzcyI6MiwiRHVyYXRpb25Gb3JtYXQiOjE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udWxsfSwiQXV0b1NpemUiOjAsIkZvcmVncm91bmQiOnsiJGlkIjoiMTg3IiwiQ29sb3IiOnsiJHJlZiI6IjEyMCJ9fSwiTWF4V2lkdGgiOjIwMC4wLCJNYXhIZWlnaHQiOiJJbmZpbml0eSIsIlNtYXJ0Rm9yZWdyb3VuZElzQWN0aXZlIjpmYWxzZSwiSG9yaXpvbnRhbEFsaWdubWVudCI6MCwiVmVydGljYWxBbGlnbm1lbnQiOjAsIlNtYXJ0Rm9yZWdyb3VuZCI6bnVsbCwiQmFja2dyb3VuZEZpbGxUeXBlIjowLCJNYXJnaW4iOnsiJGlkIjoiMTg4IiwiVG9wIjowLjAsIkxlZnQiOjAuMCwiUmlnaHQiOjAuMCwiQm90dG9tIjowLjB9LCJQYWRkaW5nIjp7IiRpZCI6IjE4OSIsIlRvcCI6MC4wLCJMZWZ0IjowLjAsIlJpZ2h0IjowLjAsIkJvdHRvbSI6MC4wfSwiQmFja2dyb3VuZCI6eyIkcmVmIjoiMTIzIn0sIklzVmlzaWJsZSI6dHJ1ZSwiV2lkdGgiOjAuMCwiSGVpZ2h0IjowLjAsIkJvcmRlclN0eWxlIjp7IiRpZCI6IjE5MCIsIkxpbmVDb2xvciI6bnVsbCwiTGluZVdlaWdodCI6MC4wLCJMaW5lVHlwZSI6MCwiUGFyZW50U3R5bGUiOm51bGx9LCJQYXJlbnRTdHlsZSI6bnVsbH0sIkR1cmF0aW9uU3R5bGUiOnsiJGlkIjoiMTkxIiwiRm9udFNldHRpbmdzIjp7IiRpZCI6IjE5MiIsIkZvbnRTaXplIjoxMCwiRm9udE5hbWUiOiJDYWxpYnJpIiwiSXNCb2xkIjpmYWxzZSwiSXNJdGFsaWMiOmZhbHNlLCJJc1VuZGVybGluZWQiOmZhbHNlLCJQYXJlbnRTdHlsZSI6bnVsbH0sIkF1dG9TaXplIjowLCJGb3JlZ3JvdW5kIjp7IiRpZCI6IjE5MyIsIkNvbG9yIjp7IiRpZCI6IjE5N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OTUiLCJUb3AiOjAuMCwiTGVmdCI6MC4wLCJSaWdodCI6MC4wLCJCb3R0b20iOjAuMH0sIlBhZGRpbmciOnsiJGlkIjoiMTk2IiwiVG9wIjowLjAsIkxlZnQiOjAuMCwiUmlnaHQiOjAuMCwiQm90dG9tIjowLjB9LCJCYWNrZ3JvdW5kIjp7IiRpZCI6IjE5NyIsIkNvbG9yIjp7IiRpZCI6IjE5OCIsIkEiOjAsIlIiOjI1NSwiRyI6MjU1LCJCIjoyNTV9fSwiSXNWaXNpYmxlIjp0cnVlLCJXaWR0aCI6MC4wLCJIZWlnaHQiOjAuMCwiQm9yZGVyU3R5bGUiOnsiJGlkIjoiMTk5IiwiTGluZUNvbG9yIjpudWxsLCJMaW5lV2VpZ2h0IjowLjAsIkxpbmVUeXBlIjowLCJQYXJlbnRTdHlsZSI6bnVsbH0sIlBhcmVudFN0eWxlIjpudWxsfSwiSG9yaXpvbnRhbENvbm5lY3RvclN0eWxlIjp7IiRpZCI6IjIwMCIsIkxpbmVDb2xvciI6eyIkcmVmIjoiMTMyIn0sIkxpbmVXZWlnaHQiOjEuMCwiTGluZVR5cGUiOjAsIlBhcmVudFN0eWxlIjpudWxsfSwiVmVydGljYWxDb25uZWN0b3JTdHlsZSI6eyIkaWQiOiIyMDEiLCJMaW5lQ29sb3IiOnsiJGlkIjoiMjAyIiwiJHR5cGUiOiJOTFJFLkNvbW1vbi5Eb20uU29saWRDb2xvckJydXNoLCBOTFJFLkNvbW1vbiIsIkNvbG9yIjp7IiRpZCI6IjIwMyIsIkEiOjI1NSwiUiI6MjA0LCJHIjoyMDQsIkIiOjIwNH19LCJMaW5lV2VpZ2h0IjoxLjAsIkxpbmVUeXBlIjowLCJQYXJlbnRTdHlsZSI6bnVsbH0sIk1hcmdpbiI6bnVsbCwiU3RhcnREYXRlUG9zaXRpb24iOjIsIkVuZERhdGVQb3NpdGlvbiI6MiwiRGF0ZUlzVmlzaWJsZSI6dHJ1ZSwiVGl0bGVQb3NpdGlvbiI6MiwiRHVyYXRpb25Qb3NpdGlvbiI6MCwiUGVyY2VudGFnZUNvbXBsZXRlZFBvc2l0aW9uIjo2LCJTcGFjaW5nIjoxMCwiSXNCZWxvd1RpbWViYW5kIjpmYWxzZSwiUGVyY2VudGFnZUNvbXBsZXRlU2hhcGVPcGFjaXR5IjozNSwiU2hhcGVTdHlsZSI6eyIkaWQiOiIyMDQiLCJNYXJnaW4iOnsiJGlkIjoiMjA1IiwiVG9wIjowLjAsIkxlZnQiOjQuMCwiUmlnaHQiOjQuMCwiQm90dG9tIjowLjB9LCJQYWRkaW5nIjp7IiRpZCI6IjIwNiIsIlRvcCI6MC4wLCJMZWZ0IjowLjAsIlJpZ2h0IjowLjAsIkJvdHRvbSI6MC4wfSwiQmFja2dyb3VuZCI6eyIkaWQiOiIyMDciLCJDb2xvciI6eyIkaWQiOiIyMDgiLCJBIjoyNTUsIlIiOjkxLCJHIjoxNTUsIkIiOjIxM319LCJJc1Zpc2libGUiOnRydWUsIldpZHRoIjo3MTAuMCwiSGVpZ2h0IjoyMi4wLCJCb3JkZXJTdHlsZSI6eyIkaWQiOiIyMDkiLCJMaW5lQ29sb3IiOnsiJGlkIjoiMjEwIiwiJHR5cGUiOiJOTFJFLkNvbW1vbi5Eb20uU29saWRDb2xvckJydXNoLCBOTFJFLkNvbW1vbiIsIkNvbG9yIjp7IiRpZCI6IjIxMSIsIkEiOjI1NSwiUiI6MjU1LCJHIjowLCJCIjowfX0sIkxpbmVXZWlnaHQiOjAuMCwiTGluZVR5cGUiOjAsIlBhcmVudFN0eWxlIjpudWxsfSwiUGFyZW50U3R5bGUiOm51bGx9LCJUaXRsZVN0eWxlIjp7IiRpZCI6IjIxMiIsIkZvbnRTZXR0aW5ncyI6eyIkaWQiOiIyMTMiLCJGb250U2l6ZSI6MTEsIkZvbnROYW1lIjoiQ2FsaWJyaSIsIklzQm9sZCI6ZmFsc2UsIklzSXRhbGljIjpmYWxzZSwiSXNVbmRlcmxpbmVkIjpmYWxzZSwiUGFyZW50U3R5bGUiOm51bGx9LCJBdXRvU2l6ZSI6MCwiRm9yZWdyb3VuZCI6eyIkaWQiOiIyMTQiLCJDb2xvciI6eyIkaWQiOiIyMTUiLCJBIjoyNTUsIlIiOjI1NSwiRyI6MjU1LCJCIjoyNTV9fSwiTWF4V2lkdGgiOjcyMC4wLCJNYXhIZWlnaHQiOiJJbmZpbml0eSIsIlNtYXJ0Rm9yZWdyb3VuZElzQWN0aXZlIjpmYWxzZSwiSG9yaXpvbnRhbEFsaWdubWVudCI6MSwiVmVydGljYWxBbGlnbm1lbnQiOjAsIlNtYXJ0Rm9yZWdyb3VuZCI6bnVsbCwiQmFja2dyb3VuZEZpbGxUeXBlIjowLCJNYXJnaW4iOnsiJGlkIjoiMjE2IiwiVG9wIjowLjAsIkxlZnQiOjAuMCwiUmlnaHQiOjAuMCwiQm90dG9tIjowLjB9LCJQYWRkaW5nIjp7IiRpZCI6IjIxNyIsIlRvcCI6MC4wLCJMZWZ0IjowLjAsIlJpZ2h0IjowLjAsIkJvdHRvbSI6MC4wfSwiQmFja2dyb3VuZCI6eyIkaWQiOiIyMTgiLCJDb2xvciI6eyIkaWQiOiIyMTkiLCJBIjowLCJSIjoyNTUsIkciOjI1NSwiQiI6MjU1fX0sIklzVmlzaWJsZSI6dHJ1ZSwiV2lkdGgiOjAuMCwiSGVpZ2h0IjowLjAsIkJvcmRlclN0eWxlIjp7IiRpZCI6IjIyMCIsIkxpbmVDb2xvciI6bnVsbCwiTGluZVdlaWdodCI6MC4wLCJMaW5lVHlwZSI6MCwiUGFyZW50U3R5bGUiOm51bGx9LCJQYXJlbnRTdHlsZSI6bnVsbH0sIkRhdGVTdHlsZSI6eyIkaWQiOiIyMjEiLCJGb250U2V0dGluZ3MiOnsiJGlkIjoiMjIyIiwiRm9udFNpemUiOjEwLCJGb250TmFtZSI6IkNhbGlicmkiLCJJc0JvbGQiOmZhbHNlLCJJc0l0YWxpYyI6ZmFsc2UsIklzVW5kZXJsaW5lZCI6ZmFsc2UsIlBhcmVudFN0eWxlIjpudWxsfSwiQXV0b1NpemUiOjAsIkZvcmVncm91bmQiOnsiJGlkIjoiMjIzIiwiQ29sb3IiOnsiJGlkIjoiMjI0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IyNSIsIlRvcCI6MC4wLCJMZWZ0IjowLjAsIlJpZ2h0IjowLjAsIkJvdHRvbSI6MC4wfSwiUGFkZGluZyI6eyIkaWQiOiIyMjYiLCJUb3AiOjAuMCwiTGVmdCI6MC4wLCJSaWdodCI6MC4wLCJCb3R0b20iOjAuMH0sIkJhY2tncm91bmQiOnsiJGlkIjoiMjI3IiwiQ29sb3IiOnsiJGlkIjoiMjI4IiwiQSI6MCwiUiI6MjU1LCJHIjoyNTUsIkIiOjI1NX19LCJJc1Zpc2libGUiOnRydWUsIldpZHRoIjowLjAsIkhlaWdodCI6MC4wLCJCb3JkZXJTdHlsZSI6eyIkaWQiOiIyMjkiLCJMaW5lQ29sb3IiOm51bGwsIkxpbmVXZWlnaHQiOjAuMCwiTGluZVR5cGUiOjAsIlBhcmVudFN0eWxlIjpudWxsfSwiUGFyZW50U3R5bGUiOm51bGx9LCJEYXRlRm9ybWF0Ijp7IiRpZCI6IjIz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EiLCJGb3JtYXQiOjAsIklzVmlzaWJsZSI6ZmFsc2UsIkxhc3RLbm93blZpc2liaWxpdHlTdGF0ZSI6ZmFsc2V9LCJJc1Zpc2libGUiOnRydWUsIlBhcmVudFN0eWxlIjpudWxsfSwiSW5kZXgiOjAsIlNtYXJ0RHVyYXRpb25BY3RpdmF0ZWQiOmZhbHNlLCJEYXRlRm9ybWF0Ijp7IiRyZWYiOiIyMzAifSwiV2Vla051bWJlcmluZyI6eyIkaWQiOiIyMzIiLCJGb3JtYXQiOjAsIklzVmlzaWJsZSI6ZmFsc2UsIkxhc3RLbm93blZpc2liaWxpdHlTdGF0ZSI6ZmFsc2V9LCJJZCI6ImRlMjQwYTgyLWU3NjMtNDRiNS04ZThhLTkxNDlmOWZiMTE2ZCIsIkltcG9ydElkIjpudWxsLCJUaXRsZSI6IlNwb25zb3JlZCBQcm9qZWN0cyAvIFByb3Bvc2FscyIsIk5vdGUiOm51bGwsIkh5cGVybGluayI6eyIkaWQiOiIyMzMiLCJBZGRyZXNzIjpudWxsLCJTdWJBZGRyZXNzIjpudWxsfSwiSXNDaGFuZ2VkIjpmYWxzZSwiSXNOZXciOmZhbHNlfSx7IiRpZCI6IjIzNCIsIkdyb3VwTmFtZSI6bnVsbCwiU3RhcnREYXRlIjoiMjAyMi0wMi0yN1QyMzo1OTowMFoiLCJFbmREYXRlIjoiMjAyMi0wNS0yMFQyMzo1OTowMFoiLCJQZXJjZW50YWdlQ29tcGxldGUiOm51bGwsIlN0eWxlIjp7IiRpZCI6IjIzNSIsIlNoYXBlIjowLCJTaGFwZVRoaWNrbmVzcyI6MiwiRHVyYXRpb25Gb3JtYXQiOjEsIkluY2x1ZGVOb25Xb3JraW5nRGF5c0luRHVyYXRpb24iOmZhbHNlLCJQZXJjZW50YWdlQ29tcGxldGVTdHlsZSI6eyIkaWQiOiIyMzYiLCJGb250U2V0dGluZ3MiOnsiJGlkIjoiMjM3IiwiRm9udFNpemUiOjEwLCJGb250TmFtZSI6IkNhbGlicmkiLCJJc0JvbGQiOmZhbHNlLCJJc0l0YWxpYyI6ZmFsc2UsIklzVW5kZXJsaW5lZCI6ZmFsc2UsIlBhcmVudFN0eWxlIjpudWxsfSwiQXV0b1NpemUiOjAsIkZvcmVncm91bmQiOnsiJGlkIjoiMjM4IiwiQ29sb3IiOnsiJHJlZiI6IjEyMCJ9fSwiTWF4V2lkdGgiOjIwMC4wLCJNYXhIZWlnaHQiOiJJbmZpbml0eSIsIlNtYXJ0Rm9yZWdyb3VuZElzQWN0aXZlIjpmYWxzZSwiSG9yaXpvbnRhbEFsaWdubWVudCI6MCwiVmVydGljYWxBbGlnbm1lbnQiOjAsIlNtYXJ0Rm9yZWdyb3VuZCI6bnVsbCwiQmFja2dyb3VuZEZpbGxUeXBlIjowLCJNYXJnaW4iOnsiJGlkIjoiMjM5IiwiVG9wIjowLjAsIkxlZnQiOjAuMCwiUmlnaHQiOjAuMCwiQm90dG9tIjowLjB9LCJQYWRkaW5nIjp7IiRpZCI6IjI0MCIsIlRvcCI6MC4wLCJMZWZ0IjowLjAsIlJpZ2h0IjowLjAsIkJvdHRvbSI6MC4wfSwiQmFja2dyb3VuZCI6eyIkcmVmIjoiMTIzIn0sIklzVmlzaWJsZSI6dHJ1ZSwiV2lkdGgiOjAuMCwiSGVpZ2h0IjowLjAsIkJvcmRlclN0eWxlIjp7IiRpZCI6IjI0MSIsIkxpbmVDb2xvciI6bnVsbCwiTGluZVdlaWdodCI6MC4wLCJMaW5lVHlwZSI6MCwiUGFyZW50U3R5bGUiOm51bGx9LCJQYXJlbnRTdHlsZSI6bnVsbH0sIkR1cmF0aW9uU3R5bGUiOnsiJGlkIjoiMjQyIiwiRm9udFNldHRpbmdzIjp7IiRpZCI6IjI0MyIsIkZvbnRTaXplIjoxMCwiRm9udE5hbWUiOiJDYWxpYnJpIiwiSXNCb2xkIjpmYWxzZSwiSXNJdGFsaWMiOmZhbHNlLCJJc1VuZGVybGluZWQiOmZhbHNlLCJQYXJlbnRTdHlsZSI6bnVsbH0sIkF1dG9TaXplIjowLCJGb3JlZ3JvdW5kIjp7IiRpZCI6IjI0NCIsIkNvbG9yIjp7IiRpZCI6IjI0N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yNDYiLCJUb3AiOjAuMCwiTGVmdCI6MC4wLCJSaWdodCI6MC4wLCJCb3R0b20iOjAuMH0sIlBhZGRpbmciOnsiJGlkIjoiMjQ3IiwiVG9wIjowLjAsIkxlZnQiOjAuMCwiUmlnaHQiOjAuMCwiQm90dG9tIjowLjB9LCJCYWNrZ3JvdW5kIjp7IiRpZCI6IjI0OCIsIkNvbG9yIjp7IiRpZCI6IjI0OSIsIkEiOjAsIlIiOjI1NSwiRyI6MjU1LCJCIjoyNTV9fSwiSXNWaXNpYmxlIjp0cnVlLCJXaWR0aCI6MC4wLCJIZWlnaHQiOjAuMCwiQm9yZGVyU3R5bGUiOnsiJGlkIjoiMjUwIiwiTGluZUNvbG9yIjpudWxsLCJMaW5lV2VpZ2h0IjowLjAsIkxpbmVUeXBlIjowLCJQYXJlbnRTdHlsZSI6bnVsbH0sIlBhcmVudFN0eWxlIjpudWxsfSwiSG9yaXpvbnRhbENvbm5lY3RvclN0eWxlIjp7IiRpZCI6IjI1MSIsIkxpbmVDb2xvciI6eyIkcmVmIjoiMTMyIn0sIkxpbmVXZWlnaHQiOjEuMCwiTGluZVR5cGUiOjAsIlBhcmVudFN0eWxlIjpudWxsfSwiVmVydGljYWxDb25uZWN0b3JTdHlsZSI6eyIkaWQiOiIyNTIiLCJMaW5lQ29sb3IiOnsiJGlkIjoiMjUzIiwiJHR5cGUiOiJOTFJFLkNvbW1vbi5Eb20uU29saWRDb2xvckJydXNoLCBOTFJFLkNvbW1vbiIsIkNvbG9yIjp7IiRpZCI6IjI1NCIsIkEiOjI1NSwiUiI6MjA0LCJHIjoyMDQsIkIiOjIwNH19LCJMaW5lV2VpZ2h0IjoxLjAsIkxpbmVUeXBlIjowLCJQYXJlbnRTdHlsZSI6bnVsbH0sIk1hcmdpbiI6bnVsbCwiU3RhcnREYXRlUG9zaXRpb24iOjIsIkVuZERhdGVQb3NpdGlvbiI6MiwiRGF0ZUlzVmlzaWJsZSI6dHJ1ZSwiVGl0bGVQb3NpdGlvbiI6MiwiRHVyYXRpb25Qb3NpdGlvbiI6MCwiUGVyY2VudGFnZUNvbXBsZXRlZFBvc2l0aW9uIjo2LCJTcGFjaW5nIjoxMCwiSXNCZWxvd1RpbWViYW5kIjpmYWxzZSwiUGVyY2VudGFnZUNvbXBsZXRlU2hhcGVPcGFjaXR5IjozNSwiU2hhcGVTdHlsZSI6eyIkaWQiOiIyNTUiLCJNYXJnaW4iOnsiJGlkIjoiMjU2IiwiVG9wIjowLjAsIkxlZnQiOjQuMCwiUmlnaHQiOjQuMCwiQm90dG9tIjowLjB9LCJQYWRkaW5nIjp7IiRpZCI6IjI1NyIsIlRvcCI6MC4wLCJMZWZ0IjowLjAsIlJpZ2h0IjowLjAsIkJvdHRvbSI6MC4wfSwiQmFja2dyb3VuZCI6eyIkaWQiOiIyNTgiLCJDb2xvciI6eyIkaWQiOiIyNTkiLCJBIjoyNTUsIlIiOjkxLCJHIjoxNTUsIkIiOjIxM319LCJJc1Zpc2libGUiOnRydWUsIldpZHRoIjozMjQuMCwiSGVpZ2h0IjoyMi4wLCJCb3JkZXJTdHlsZSI6eyIkaWQiOiIyNjAiLCJMaW5lQ29sb3IiOnsiJHJlZiI6IjIxMCJ9LCJMaW5lV2VpZ2h0IjowLjAsIkxpbmVUeXBlIjowLCJQYXJlbnRTdHlsZSI6bnVsbH0sIlBhcmVudFN0eWxlIjpudWxsfSwiVGl0bGVTdHlsZSI6eyIkaWQiOiIyNjEiLCJGb250U2V0dGluZ3MiOnsiJGlkIjoiMjYyIiwiRm9udFNpemUiOjExLCJGb250TmFtZSI6IkNhbGlicmkiLCJJc0JvbGQiOmZhbHNlLCJJc0l0YWxpYyI6ZmFsc2UsIklzVW5kZXJsaW5lZCI6ZmFsc2UsIlBhcmVudFN0eWxlIjpudWxsfSwiQXV0b1NpemUiOjAsIkZvcmVncm91bmQiOnsiJGlkIjoiMjYzIiwiQ29sb3IiOnsiJGlkIjoiMjY0IiwiQSI6MjU1LCJSIjoyNTUsIkciOjI1NSwiQiI6MjU1fX0sIk1heFdpZHRoIjo5NjAuMCwiTWF4SGVpZ2h0IjoiSW5maW5pdHkiLCJTbWFydEZvcmVncm91bmRJc0FjdGl2ZSI6ZmFsc2UsIkhvcml6b250YWxBbGlnbm1lbnQiOjEsIlZlcnRpY2FsQWxpZ25tZW50IjowLCJTbWFydEZvcmVncm91bmQiOm51bGwsIkJhY2tncm91bmRGaWxsVHlwZSI6MCwiTWFyZ2luIjp7IiRpZCI6IjI2NSIsIlRvcCI6MC4wLCJMZWZ0IjowLjAsIlJpZ2h0IjowLjAsIkJvdHRvbSI6MC4wfSwiUGFkZGluZyI6eyIkaWQiOiIyNjYiLCJUb3AiOjAuMCwiTGVmdCI6MC4wLCJSaWdodCI6MC4wLCJCb3R0b20iOjAuMH0sIkJhY2tncm91bmQiOnsiJGlkIjoiMjY3IiwiQ29sb3IiOnsiJGlkIjoiMjY4IiwiQSI6MCwiUiI6MjU1LCJHIjoyNTUsIkIiOjI1NX19LCJJc1Zpc2libGUiOnRydWUsIldpZHRoIjowLjAsIkhlaWdodCI6MC4wLCJCb3JkZXJTdHlsZSI6eyIkaWQiOiIyNjkiLCJMaW5lQ29sb3IiOm51bGwsIkxpbmVXZWlnaHQiOjAuMCwiTGluZVR5cGUiOjAsIlBhcmVudFN0eWxlIjpudWxsfSwiUGFyZW50U3R5bGUiOm51bGx9LCJEYXRlU3R5bGUiOnsiJGlkIjoiMjcwIiwiRm9udFNldHRpbmdzIjp7IiRpZCI6IjI3MSIsIkZvbnRTaXplIjoxMCwiRm9udE5hbWUiOiJDYWxpYnJpIiwiSXNCb2xkIjpmYWxzZSwiSXNJdGFsaWMiOmZhbHNlLCJJc1VuZGVybGluZWQiOmZhbHNlLCJQYXJlbnRTdHlsZSI6bnVsbH0sIkF1dG9TaXplIjowLCJGb3JlZ3JvdW5kIjp7IiRpZCI6IjI3MiIsIkNvbG9yIjp7IiRpZCI6IjI3My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aWQiOiIyNzQiLCJUb3AiOjAuMCwiTGVmdCI6MC4wLCJSaWdodCI6MC4wLCJCb3R0b20iOjAuMH0sIlBhZGRpbmciOnsiJGlkIjoiMjc1IiwiVG9wIjowLjAsIkxlZnQiOjAuMCwiUmlnaHQiOjAuMCwiQm90dG9tIjowLjB9LCJCYWNrZ3JvdW5kIjp7IiRpZCI6IjI3NiIsIkNvbG9yIjp7IiRpZCI6IjI3NyIsIkEiOjAsIlIiOjI1NSwiRyI6MjU1LCJCIjoyNTV9fSwiSXNWaXNpYmxlIjp0cnVlLCJXaWR0aCI6MC4wLCJIZWlnaHQiOjAuMCwiQm9yZGVyU3R5bGUiOnsiJGlkIjoiMjc4IiwiTGluZUNvbG9yIjpudWxsLCJMaW5lV2VpZ2h0IjowLjAsIkxpbmVUeXBlIjowLCJQYXJlbnRTdHlsZSI6bnVsbH0sIlBhcmVudFN0eWxlIjpudWxsfSwiRGF0ZUZvcm1hdCI6eyIkaWQiOiIyNz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gwIiwiRm9ybWF0IjowLCJJc1Zpc2libGUiOmZhbHNlLCJMYXN0S25vd25WaXNpYmlsaXR5U3RhdGUiOmZhbHNlfSwiSXNWaXNpYmxlIjp0cnVlLCJQYXJlbnRTdHlsZSI6bnVsbH0sIkluZGV4IjoxLCJTbWFydER1cmF0aW9uQWN0aXZhdGVkIjpmYWxzZSwiRGF0ZUZvcm1hdCI6eyIkcmVmIjoiMjc5In0sIldlZWtOdW1iZXJpbmciOnsiJGlkIjoiMjgxIiwiRm9ybWF0IjowLCJJc1Zpc2libGUiOmZhbHNlLCJMYXN0S25vd25WaXNpYmlsaXR5U3RhdGUiOmZhbHNlfSwiSWQiOiI3YTQwNjhjZC00MTcyLTRkMmEtYjgwZC0xNDhmODhmY2E3YzEiLCJJbXBvcnRJZCI6bnVsbCwiVGl0bGUiOiJIdW1hbiBFdGhpY3MiLCJOb3RlIjpudWxsLCJIeXBlcmxpbmsiOnsiJGlkIjoiMjgyIiwiQWRkcmVzcyI6bnVsbCwiU3ViQWRkcmVzcyI6bnVsbH0sIklzQ2hhbmdlZCI6ZmFsc2UsIklzTmV3IjpmYWxzZX0seyIkaWQiOiIyODMiLCJHcm91cE5hbWUiOm51bGwsIlN0YXJ0RGF0ZSI6IjIwMjEtMTItMDVUMjM6NTk6MDBaIiwiRW5kRGF0ZSI6IjIwMjItMDMtMDRUMjM6NTk6MDBaIiwiUGVyY2VudGFnZUNvbXBsZXRlIjpudWxsLCJTdHlsZSI6eyIkaWQiOiIyODQiLCJTaGFwZSI6MCwiU2hhcGVUaGlja25lc3MiOjIsIkR1cmF0aW9uRm9ybWF0IjoxLCJJbmNsdWRlTm9uV29ya2luZ0RheXNJbkR1cmF0aW9uIjpmYWxzZSwiUGVyY2VudGFnZUNvbXBsZXRlU3R5bGUiOnsiJGlkIjoiMjg1IiwiRm9udFNldHRpbmdzIjp7IiRpZCI6IjI4NiIsIkZvbnRTaXplIjoxMCwiRm9udE5hbWUiOiJDYWxpYnJpIiwiSXNCb2xkIjpmYWxzZSwiSXNJdGFsaWMiOmZhbHNlLCJJc1VuZGVybGluZWQiOmZhbHNlLCJQYXJlbnRTdHlsZSI6bnVsbH0sIkF1dG9TaXplIjowLCJGb3JlZ3JvdW5kIjp7IiRpZCI6IjI4NyIsIkNvbG9yIjp7IiRyZWYiOiIxMjAifX0sIk1heFdpZHRoIjoyMDAuMCwiTWF4SGVpZ2h0IjoiSW5maW5pdHkiLCJTbWFydEZvcmVncm91bmRJc0FjdGl2ZSI6ZmFsc2UsIkhvcml6b250YWxBbGlnbm1lbnQiOjAsIlZlcnRpY2FsQWxpZ25tZW50IjowLCJTbWFydEZvcmVncm91bmQiOm51bGwsIkJhY2tncm91bmRGaWxsVHlwZSI6MCwiTWFyZ2luIjp7IiRpZCI6IjI4OCIsIlRvcCI6MC4wLCJMZWZ0IjowLjAsIlJpZ2h0IjowLjAsIkJvdHRvbSI6MC4wfSwiUGFkZGluZyI6eyIkaWQiOiIyODkiLCJUb3AiOjAuMCwiTGVmdCI6MC4wLCJSaWdodCI6MC4wLCJCb3R0b20iOjAuMH0sIkJhY2tncm91bmQiOnsiJHJlZiI6IjEyMyJ9LCJJc1Zpc2libGUiOnRydWUsIldpZHRoIjowLjAsIkhlaWdodCI6MC4wLCJCb3JkZXJTdHlsZSI6eyIkaWQiOiIyOTAiLCJMaW5lQ29sb3IiOm51bGwsIkxpbmVXZWlnaHQiOjAuMCwiTGluZVR5cGUiOjAsIlBhcmVudFN0eWxlIjpudWxsfSwiUGFyZW50U3R5bGUiOm51bGx9LCJEdXJhdGlvblN0eWxlIjp7IiRpZCI6IjI5MSIsIkZvbnRTZXR0aW5ncyI6eyIkaWQiOiIyOTIiLCJGb250U2l6ZSI6MTAsIkZvbnROYW1lIjoiQ2FsaWJyaSIsIklzQm9sZCI6ZmFsc2UsIklzSXRhbGljIjpmYWxzZSwiSXNVbmRlcmxpbmVkIjpmYWxzZSwiUGFyZW50U3R5bGUiOm51bGx9LCJBdXRvU2l6ZSI6MCwiRm9yZWdyb3VuZCI6eyIkaWQiOiIyOTMiLCJDb2xvciI6eyIkaWQiOiIyOTQ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jk1IiwiVG9wIjowLjAsIkxlZnQiOjAuMCwiUmlnaHQiOjAuMCwiQm90dG9tIjowLjB9LCJQYWRkaW5nIjp7IiRpZCI6IjI5NiIsIlRvcCI6MC4wLCJMZWZ0IjowLjAsIlJpZ2h0IjowLjAsIkJvdHRvbSI6MC4wfSwiQmFja2dyb3VuZCI6eyIkaWQiOiIyOTciLCJDb2xvciI6eyIkaWQiOiIyOTgiLCJBIjowLCJSIjoyNTUsIkciOjI1NSwiQiI6MjU1fX0sIklzVmlzaWJsZSI6dHJ1ZSwiV2lkdGgiOjAuMCwiSGVpZ2h0IjowLjAsIkJvcmRlclN0eWxlIjp7IiRpZCI6IjI5OSIsIkxpbmVDb2xvciI6bnVsbCwiTGluZVdlaWdodCI6MC4wLCJMaW5lVHlwZSI6MCwiUGFyZW50U3R5bGUiOm51bGx9LCJQYXJlbnRTdHlsZSI6bnVsbH0sIkhvcml6b250YWxDb25uZWN0b3JTdHlsZSI6eyIkaWQiOiIzMDAiLCJMaW5lQ29sb3IiOnsiJHJlZiI6IjEzMiJ9LCJMaW5lV2VpZ2h0IjoxLjAsIkxpbmVUeXBlIjowLCJQYXJlbnRTdHlsZSI6bnVsbH0sIlZlcnRpY2FsQ29ubmVjdG9yU3R5bGUiOnsiJGlkIjoiMzAxIiwiTGluZUNvbG9yIjp7IiRyZWYiOiIxMzUifSwiTGluZVdlaWdodCI6MS4wLCJMaW5lVHlwZSI6MCwiUGFyZW50U3R5bGUiOm51bGx9LCJNYXJnaW4iOm51bGwsIlN0YXJ0RGF0ZVBvc2l0aW9uIjoyLCJFbmREYXRlUG9zaXRpb24iOjIsIkRhdGVJc1Zpc2libGUiOnRydWUsIlRpdGxlUG9zaXRpb24iOjIsIkR1cmF0aW9uUG9zaXRpb24iOjAsIlBlcmNlbnRhZ2VDb21wbGV0ZWRQb3NpdGlvbiI6NiwiU3BhY2luZyI6MTAsIklzQmVsb3dUaW1lYmFuZCI6ZmFsc2UsIlBlcmNlbnRhZ2VDb21wbGV0ZVNoYXBlT3BhY2l0eSI6MzUsIlNoYXBlU3R5bGUiOnsiJGlkIjoiMzAyIiwiTWFyZ2luIjp7IiRpZCI6IjMwMyIsIlRvcCI6MC4wLCJMZWZ0Ijo0LjAsIlJpZ2h0Ijo0LjAsIkJvdHRvbSI6MC4wfSwiUGFkZGluZyI6eyIkaWQiOiIzMDQiLCJUb3AiOjAuMCwiTGVmdCI6MC4wLCJSaWdodCI6MC4wLCJCb3R0b20iOjAuMH0sIkJhY2tncm91bmQiOnsiJGlkIjoiMzA1IiwiQ29sb3IiOnsiJGlkIjoiMzA2IiwiQSI6MjU1LCJSIjo5MSwiRyI6MTU1LCJCIjoyMTN9fSwiSXNWaXNpYmxlIjp0cnVlLCJXaWR0aCI6MzMxLjAsIkhlaWdodCI6MjIuMCwiQm9yZGVyU3R5bGUiOnsiJGlkIjoiMzA3IiwiTGluZUNvbG9yIjp7IiRyZWYiOiIyMTAifSwiTGluZVdlaWdodCI6MC4wLCJMaW5lVHlwZSI6MCwiUGFyZW50U3R5bGUiOm51bGx9LCJQYXJlbnRTdHlsZSI6bnVsbH0sIlRpdGxlU3R5bGUiOnsiJGlkIjoiMzA4IiwiRm9udFNldHRpbmdzIjp7IiRpZCI6IjMwOSIsIkZvbnRTaXplIjoxMSwiRm9udE5hbWUiOiJDYWxpYnJpIiwiSXNCb2xkIjpmYWxzZSwiSXNJdGFsaWMiOmZhbHNlLCJJc1VuZGVybGluZWQiOmZhbHNlLCJQYXJlbnRTdHlsZSI6bnVsbH0sIkF1dG9TaXplIjowLCJGb3JlZ3JvdW5kIjp7IiRpZCI6IjMxMCIsIkNvbG9yIjp7IiRpZCI6IjMxMSIsIkEiOjI1NSwiUiI6MjU1LCJHIjoyNTUsIkIiOjI1NX19LCJNYXhXaWR0aCI6OTYwLjAsIk1heEhlaWdodCI6IkluZmluaXR5IiwiU21hcnRGb3JlZ3JvdW5kSXNBY3RpdmUiOmZhbHNlLCJIb3Jpem9udGFsQWxpZ25tZW50IjoxLCJWZXJ0aWNhbEFsaWdubWVudCI6MCwiU21hcnRGb3JlZ3JvdW5kIjpudWxsLCJCYWNrZ3JvdW5kRmlsbFR5cGUiOjAsIk1hcmdpbiI6eyIkaWQiOiIzMTIiLCJUb3AiOjAuMCwiTGVmdCI6MC4wLCJSaWdodCI6MC4wLCJCb3R0b20iOjAuMH0sIlBhZGRpbmciOnsiJGlkIjoiMzEzIiwiVG9wIjowLjAsIkxlZnQiOjAuMCwiUmlnaHQiOjAuMCwiQm90dG9tIjowLjB9LCJCYWNrZ3JvdW5kIjp7IiRpZCI6IjMxNCIsIkNvbG9yIjp7IiRpZCI6IjMxNSIsIkEiOjAsIlIiOjI1NSwiRyI6MjU1LCJCIjoyNTV9fSwiSXNWaXNpYmxlIjp0cnVlLCJXaWR0aCI6MC4wLCJIZWlnaHQiOjAuMCwiQm9yZGVyU3R5bGUiOnsiJGlkIjoiMzE2IiwiTGluZUNvbG9yIjpudWxsLCJMaW5lV2VpZ2h0IjowLjAsIkxpbmVUeXBlIjowLCJQYXJlbnRTdHlsZSI6bnVsbH0sIlBhcmVudFN0eWxlIjpudWxsfSwiRGF0ZVN0eWxlIjp7IiRpZCI6IjMxNyIsIkZvbnRTZXR0aW5ncyI6eyIkaWQiOiIzMTgiLCJGb250U2l6ZSI6MTAsIkZvbnROYW1lIjoiQ2FsaWJyaSIsIklzQm9sZCI6ZmFsc2UsIklzSXRhbGljIjpmYWxzZSwiSXNVbmRlcmxpbmVkIjpmYWxzZSwiUGFyZW50U3R5bGUiOm51bGx9LCJBdXRvU2l6ZSI6MCwiRm9yZWdyb3VuZCI6eyIkaWQiOiIzMTkiLCJDb2xvciI6eyIkaWQiOiIzMjA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GlkIjoiMzIxIiwiVG9wIjowLjAsIkxlZnQiOjAuMCwiUmlnaHQiOjAuMCwiQm90dG9tIjowLjB9LCJQYWRkaW5nIjp7IiRpZCI6IjMyMiIsIlRvcCI6MC4wLCJMZWZ0IjowLjAsIlJpZ2h0IjowLjAsIkJvdHRvbSI6MC4wfSwiQmFja2dyb3VuZCI6eyIkaWQiOiIzMjMiLCJDb2xvciI6eyIkaWQiOiIzMjQiLCJBIjowLCJSIjoyNTUsIkciOjI1NSwiQiI6MjU1fX0sIklzVmlzaWJsZSI6dHJ1ZSwiV2lkdGgiOjAuMCwiSGVpZ2h0IjowLjAsIkJvcmRlclN0eWxlIjp7IiRpZCI6IjMyNSIsIkxpbmVDb2xvciI6bnVsbCwiTGluZVdlaWdodCI6MC4wLCJMaW5lVHlwZSI6MCwiUGFyZW50U3R5bGUiOm51bGx9LCJQYXJlbnRTdHlsZSI6bnVsbH0sIkRhdGVGb3JtYXQiOnsiJGlkIjoiMzI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yNyIsIkZvcm1hdCI6MCwiSXNWaXNpYmxlIjpmYWxzZSwiTGFzdEtub3duVmlzaWJpbGl0eVN0YXRlIjpmYWxzZX0sIklzVmlzaWJsZSI6dHJ1ZSwiUGFyZW50U3R5bGUiOm51bGx9LCJJbmRleCI6MiwiU21hcnREdXJhdGlvbkFjdGl2YXRlZCI6ZmFsc2UsIkRhdGVGb3JtYXQiOnsiJHJlZiI6IjMyNiJ9LCJXZWVrTnVtYmVyaW5nIjp7IiRpZCI6IjMyOCIsIkZvcm1hdCI6MCwiSXNWaXNpYmxlIjpmYWxzZSwiTGFzdEtub3duVmlzaWJpbGl0eVN0YXRlIjpmYWxzZX0sIklkIjoiODk1OTZlZmMtNDM4ZS00MTZlLWE4NTYtMjljMGQ5ZjM4ZmNlIiwiSW1wb3J0SWQiOm51bGwsIlRpdGxlIjoiQW5pbWFsIE92ZXJzaWdodCIsIk5vdGUiOm51bGwsIkh5cGVybGluayI6eyIkaWQiOiIzMjkiLCJBZGRyZXNzIjpudWxsLCJTdWJBZGRyZXNzIjpudWxsfSwiSXNDaGFuZ2VkIjpmYWxzZSwiSXNOZXciOmZhbHNlfSx7IiRpZCI6IjMzMCIsIkdyb3VwTmFtZSI6bnVsbCwiU3RhcnREYXRlIjoiMjAyMi0wMS0wMlQyMzo1OTowMFoiLCJFbmREYXRlIjoiMjAyMi0wMy0wNFQyMzo1OTowMFoiLCJQZXJjZW50YWdlQ29tcGxldGUiOm51bGwsIlN0eWxlIjp7IiRpZCI6IjMzMSIsIlNoYXBlIjowLCJTaGFwZVRoaWNrbmVzcyI6MiwiRHVyYXRpb25Gb3JtYXQiOjEsIkluY2x1ZGVOb25Xb3JraW5nRGF5c0luRHVyYXRpb24iOmZhbHNlLCJQZXJjZW50YWdlQ29tcGxldGVTdHlsZSI6eyIkaWQiOiIzMzIiLCJGb250U2V0dGluZ3MiOnsiJGlkIjoiMzMzIiwiRm9udFNpemUiOjEwLCJGb250TmFtZSI6IkNhbGlicmkiLCJJc0JvbGQiOmZhbHNlLCJJc0l0YWxpYyI6ZmFsc2UsIklzVW5kZXJsaW5lZCI6ZmFsc2UsIlBhcmVudFN0eWxlIjpudWxsfSwiQXV0b1NpemUiOjAsIkZvcmVncm91bmQiOnsiJGlkIjoiMzM0IiwiQ29sb3IiOnsiJGlkIjoiMzM1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zMzYiLCJUb3AiOjAuMCwiTGVmdCI6MC4wLCJSaWdodCI6MC4wLCJCb3R0b20iOjAuMH0sIlBhZGRpbmciOnsiJGlkIjoiMzM3IiwiVG9wIjowLjAsIkxlZnQiOjAuMCwiUmlnaHQiOjAuMCwiQm90dG9tIjowLjB9LCJCYWNrZ3JvdW5kIjp7IiRpZCI6IjMzOCIsIkNvbG9yIjp7IiRpZCI6IjMzOSIsIkEiOjg5LCJSIjowLCJHIjowLCJCIjowfX0sIklzVmlzaWJsZSI6dHJ1ZSwiV2lkdGgiOjAuMCwiSGVpZ2h0IjowLjAsIkJvcmRlclN0eWxlIjp7IiRpZCI6IjM0MCIsIkxpbmVDb2xvciI6bnVsbCwiTGluZVdlaWdodCI6MC4wLCJMaW5lVHlwZSI6MCwiUGFyZW50U3R5bGUiOm51bGx9LCJQYXJlbnRTdHlsZSI6bnVsbH0sIkR1cmF0aW9uU3R5bGUiOnsiJGlkIjoiMzQxIiwiRm9udFNldHRpbmdzIjp7IiRpZCI6IjM0MiIsIkZvbnRTaXplIjoxMCwiRm9udE5hbWUiOiJDYWxpYnJpIiwiSXNCb2xkIjpmYWxzZSwiSXNJdGFsaWMiOmZhbHNlLCJJc1VuZGVybGluZWQiOmZhbHNlLCJQYXJlbnRTdHlsZSI6bnVsbH0sIkF1dG9TaXplIjowLCJGb3JlZ3JvdW5kIjp7IiRpZCI6IjM0MyIsIkNvbG9yIjp7IiRpZCI6IjM0N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NDUiLCJUb3AiOjAuMCwiTGVmdCI6MC4wLCJSaWdodCI6MC4wLCJCb3R0b20iOjAuMH0sIlBhZGRpbmciOnsiJGlkIjoiMzQ2IiwiVG9wIjowLjAsIkxlZnQiOjAuMCwiUmlnaHQiOjAuMCwiQm90dG9tIjowLjB9LCJCYWNrZ3JvdW5kIjp7IiRpZCI6IjM0NyIsIkNvbG9yIjp7IiRpZCI6IjM0OCIsIkEiOjAsIlIiOjI1NSwiRyI6MjU1LCJCIjoyNTV9fSwiSXNWaXNpYmxlIjp0cnVlLCJXaWR0aCI6MC4wLCJIZWlnaHQiOjAuMCwiQm9yZGVyU3R5bGUiOnsiJGlkIjoiMzQ5IiwiTGluZUNvbG9yIjpudWxsLCJMaW5lV2VpZ2h0IjowLjAsIkxpbmVUeXBlIjowLCJQYXJlbnRTdHlsZSI6bnVsbH0sIlBhcmVudFN0eWxlIjpudWxsfSwiSG9yaXpvbnRhbENvbm5lY3RvclN0eWxlIjp7IiRpZCI6IjM1MCIsIkxpbmVDb2xvciI6eyIkaWQiOiIzNTEiLCIkdHlwZSI6Ik5MUkUuQ29tbW9uLkRvbS5Tb2xpZENvbG9yQnJ1c2gsIE5MUkUuQ29tbW9uIiwiQ29sb3IiOnsiJGlkIjoiMzUyIiwiQSI6MjU1LCJSIjoyMDQsIkciOjIwNCwiQiI6MjA0fX0sIkxpbmVXZWlnaHQiOjEuMCwiTGluZVR5cGUiOjAsIlBhcmVudFN0eWxlIjpudWxsfSwiVmVydGljYWxDb25uZWN0b3JTdHlsZSI6eyIkaWQiOiIzNTMiLCJMaW5lQ29sb3IiOnsiJGlkIjoiMzU0IiwiJHR5cGUiOiJOTFJFLkNvbW1vbi5Eb20uU29saWRDb2xvckJydXNoLCBOTFJFLkNvbW1vbiIsIkNvbG9yIjp7IiRpZCI6IjM1NSIsIkEiOjI1NSwiUiI6MjA0LCJHIjoyMDQsIkIiOjIwNH19LCJMaW5lV2VpZ2h0IjoxLjAsIkxpbmVUeXBlIjowLCJQYXJlbnRTdHlsZSI6bnVsbH0sIk1hcmdpbiI6bnVsbCwiU3RhcnREYXRlUG9zaXRpb24iOjIsIkVuZERhdGVQb3NpdGlvbiI6MiwiRGF0ZUlzVmlzaWJsZSI6dHJ1ZSwiVGl0bGVQb3NpdGlvbiI6MiwiRHVyYXRpb25Qb3NpdGlvbiI6MCwiUGVyY2VudGFnZUNvbXBsZXRlZFBvc2l0aW9uIjo2LCJTcGFjaW5nIjoxMCwiSXNCZWxvd1RpbWViYW5kIjpmYWxzZSwiUGVyY2VudGFnZUNvbXBsZXRlU2hhcGVPcGFjaXR5IjozNSwiU2hhcGVTdHlsZSI6eyIkaWQiOiIzNTYiLCJNYXJnaW4iOnsiJGlkIjoiMzU3IiwiVG9wIjowLjAsIkxlZnQiOjQuMCwiUmlnaHQiOjQuMCwiQm90dG9tIjowLjB9LCJQYWRkaW5nIjp7IiRpZCI6IjM1OCIsIlRvcCI6MC4wLCJMZWZ0IjowLjAsIlJpZ2h0IjowLjAsIkJvdHRvbSI6MC4wfSwiQmFja2dyb3VuZCI6eyIkaWQiOiIzNTkiLCJDb2xvciI6eyIkaWQiOiIzNjAiLCJBIjoyNTUsIlIiOjkxLCJHIjoxNTUsIkIiOjIxM319LCJJc1Zpc2libGUiOnRydWUsIldpZHRoIjoyMjEuMCwiSGVpZ2h0IjoyMi4wLCJCb3JkZXJTdHlsZSI6eyIkaWQiOiIzNjEiLCJMaW5lQ29sb3IiOnsiJGlkIjoiMzYyIiwiJHR5cGUiOiJOTFJFLkNvbW1vbi5Eb20uU29saWRDb2xvckJydXNoLCBOTFJFLkNvbW1vbiIsIkNvbG9yIjp7IiRpZCI6IjM2MyIsIkEiOjI1NSwiUiI6MjU1LCJHIjowLCJCIjowfX0sIkxpbmVXZWlnaHQiOjAuMCwiTGluZVR5cGUiOjAsIlBhcmVudFN0eWxlIjpudWxsfSwiUGFyZW50U3R5bGUiOm51bGx9LCJUaXRsZVN0eWxlIjp7IiRpZCI6IjM2NCIsIkZvbnRTZXR0aW5ncyI6eyIkaWQiOiIzNjUiLCJGb250U2l6ZSI6MTEsIkZvbnROYW1lIjoiQ2FsaWJyaSIsIklzQm9sZCI6ZmFsc2UsIklzSXRhbGljIjpmYWxzZSwiSXNVbmRlcmxpbmVkIjpmYWxzZSwiUGFyZW50U3R5bGUiOm51bGx9LCJBdXRvU2l6ZSI6MCwiRm9yZWdyb3VuZCI6eyIkaWQiOiIzNjYiLCJDb2xvciI6eyIkaWQiOiIzNjc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MzY4IiwiVG9wIjowLjAsIkxlZnQiOjAuMCwiUmlnaHQiOjAuMCwiQm90dG9tIjowLjB9LCJQYWRkaW5nIjp7IiRpZCI6IjM2OSIsIlRvcCI6MC4wLCJMZWZ0IjowLjAsIlJpZ2h0IjowLjAsIkJvdHRvbSI6MC4wfSwiQmFja2dyb3VuZCI6eyIkaWQiOiIzNzAiLCJDb2xvciI6eyIkaWQiOiIzNzEiLCJBIjowLCJSIjoyNTUsIkciOjI1NSwiQiI6MjU1fX0sIklzVmlzaWJsZSI6dHJ1ZSwiV2lkdGgiOjAuMCwiSGVpZ2h0IjowLjAsIkJvcmRlclN0eWxlIjp7IiRpZCI6IjM3MiIsIkxpbmVDb2xvciI6bnVsbCwiTGluZVdlaWdodCI6MC4wLCJMaW5lVHlwZSI6MCwiUGFyZW50U3R5bGUiOm51bGx9LCJQYXJlbnRTdHlsZSI6bnVsbH0sIkRhdGVTdHlsZSI6eyIkaWQiOiIzNzMiLCJGb250U2V0dGluZ3MiOnsiJGlkIjoiMzc0IiwiRm9udFNpemUiOjEwLCJGb250TmFtZSI6IkNhbGlicmkiLCJJc0JvbGQiOmZhbHNlLCJJc0l0YWxpYyI6ZmFsc2UsIklzVW5kZXJsaW5lZCI6ZmFsc2UsIlBhcmVudFN0eWxlIjpudWxsfSwiQXV0b1NpemUiOjAsIkZvcmVncm91bmQiOnsiJGlkIjoiMzc1IiwiQ29sb3IiOnsiJGlkIjoiMzc2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M3NyIsIlRvcCI6MC4wLCJMZWZ0IjowLjAsIlJpZ2h0IjowLjAsIkJvdHRvbSI6MC4wfSwiUGFkZGluZyI6eyIkaWQiOiIzNzgiLCJUb3AiOjAuMCwiTGVmdCI6MC4wLCJSaWdodCI6MC4wLCJCb3R0b20iOjAuMH0sIkJhY2tncm91bmQiOnsiJGlkIjoiMzc5IiwiQ29sb3IiOnsiJGlkIjoiMzgwIiwiQSI6MCwiUiI6MjU1LCJHIjoyNTUsIkIiOjI1NX19LCJJc1Zpc2libGUiOnRydWUsIldpZHRoIjowLjAsIkhlaWdodCI6MC4wLCJCb3JkZXJTdHlsZSI6eyIkaWQiOiIzODEiLCJMaW5lQ29sb3IiOm51bGwsIkxpbmVXZWlnaHQiOjAuMCwiTGluZVR5cGUiOjAsIlBhcmVudFN0eWxlIjpudWxsfSwiUGFyZW50U3R5bGUiOm51bGx9LCJEYXRlRm9ybWF0Ijp7IiRpZCI6IjM4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DMiLCJGb3JtYXQiOjAsIklzVmlzaWJsZSI6ZmFsc2UsIkxhc3RLbm93blZpc2liaWxpdHlTdGF0ZSI6ZmFsc2V9LCJJc1Zpc2libGUiOnRydWUsIlBhcmVudFN0eWxlIjpudWxsfSwiSW5kZXgiOjMsIlNtYXJ0RHVyYXRpb25BY3RpdmF0ZWQiOmZhbHNlLCJEYXRlRm9ybWF0Ijp7IiRyZWYiOiIzODIifSwiV2Vla051bWJlcmluZyI6eyIkaWQiOiIzODQiLCJGb3JtYXQiOjAsIklzVmlzaWJsZSI6ZmFsc2UsIkxhc3RLbm93blZpc2liaWxpdHlTdGF0ZSI6ZmFsc2V9LCJJZCI6IjVhOTM3MjNkLWM2MGItNGQ0ZC05YTAwLWVhZjg1MzllYjg3YiIsIkltcG9ydElkIjpudWxsLCJUaXRsZSI6Ik91dHNpZGUgSW50ZXJlc3QiLCJOb3RlIjpudWxsLCJIeXBlcmxpbmsiOnsiJGlkIjoiMzg1IiwiQWRkcmVzcyI6bnVsbCwiU3ViQWRkcmVzcyI6bnVsbH0sIklzQ2hhbmdlZCI6ZmFsc2UsIklzTmV3IjpmYWxzZX1dLCJTd2ltbGFuZXMiOltdLCJNc1Byb2plY3RJdGVtc1RyZWUiOnsiJGlkIjoiMzg2IiwiUm9vdCI6eyJJbXBvcnRJZCI6bnVsbCwiSXNJbXBvcnRlZCI6ZmFsc2UsIkNoaWxkcmVuIjpbXX19LCJNZXRhZGF0YSI6eyIkaWQiOiIzODciLCJSZWNlbnRDb2xvcnNDb2xsZWN0aW9uIjoiW1wiI0ZGMDJCMkVFXCIsXCIjRkYyRjM2OTlcIixcIiNGRjQ0NTQ2QVwiLFwiI0ZGMDA3MkJDXCIsXCIjRkY1QjlCRDVcIixcIiNGRjcwQUQ0N1wiLFwiI0ZGRUQ3RDMxXCIsXCIjRkZGRkMwMDBcIl0iLCJTb3VyY2VUZW1wbGF0ZSI6IntcIiRpZFwiOlwiMVwiLFwiSWRcIjpcIjJmZTAyODhiLTZmZDUtNGIwNi05NGU0LTI4MzBhZTZiYzA0YVwiLFwiQ3VsdHVyZUluZm9OYW1lXCI6XCJlbi1VU1wiLFwiVmVyc2lvblwiOntcIiRpZFwiOlwiMlwiLFwiVGVtcGxhdGVEb21WZXJzaW9uXCI6XCIxLjIuMFwifSxcIkVmZmVjdFwiOjEsXCJTdHlsZVwiOntcIiRpZFwiOlwiM1wiLFwiVGltZWJhbmRTdHlsZVwiOntcIiRpZFwiOlwiNFwiLFwiU2NhbGVNYXJraW5nXCI6MCxcIlNoYXBlXCI6NixcIlNoYXBlU3R5bGVcIjp7XCIkaWRcIjpcIjVcIixcIk1hcmdpblwiOntcIiRpZFwiOlwiNlwiLFwiVG9wXCI6MC4wLFwiTGVmdFwiOjEwLjAsXCJSaWdodFwiOjEwLjAsXCJCb3R0b21cIjowLjB9LFwiUGFkZGluZ1wiOntcIiRpZFwiOlwiN1wiLFwiVG9wXCI6My4wLFwiTGVmdFwiOjEzLjAsXCJSaWdodFwiOjEzLjAsXCJCb3R0b21cIjozLjB9LFwiQmFja2dyb3VuZFwiOntcIiRpZFwiOlwiOFwiLFwiQ29sb3JcIjp7XCIkaWRcIjpcIjlcIixcIkFcIjoyNTUsXCJSXCI6MTc4LFwiR1wiOjE0LFwiQlwiOjE4fX0sXCJJc1Zpc2libGVcIjp0cnVlLFwiV2lkdGhcIjo4NTguMCxcIkhlaWdodFwiOjMwLjAsXCJCb3JkZXJTdHlsZVwiOntcIiRpZFwiOlwiMTBcIixcIkxpbmVDb2xvclwiOntcIiRpZFwiOlwiMTFcIixcIiR0eXBlXCI6XCJOTFJFLkNvbW1vbi5Eb20uU29saWRDb2xvckJydXNoLCBOTFJFLkNvbW1vblwiLFwiQ29sb3JcIjp7XCIkaWRcIjpcIjEyXCIsXCJBXCI6MjU1LFwiUlwiOjI1NSxcIkdcIjowLFwiQlwiOjB9fSxcIkxpbmVXZWlnaHRcIjowLjAsXCJMaW5lVHlwZVwiOjB9fSxcIk1pZGRsZVRpZXJTaGFwZVN0eWxlXCI6e1wiJGlkXCI6XCIxM1wiLFwiTWFyZ2luXCI6e1wiJGlkXCI6XCIxNFwiLFwiVG9wXCI6MC4wLFwiTGVmdFwiOjEwLjAsXCJSaWdodFwiOjEwLjAsXCJCb3R0b21cIjowLjB9LFwiUGFkZGluZ1wiOntcIiRpZFwiOlwiMTVcIixcIlRvcFwiOjMuMCxcIkxlZnRcIjoxMy4wLFwiUmlnaHRcIjoxMy4wLFwiQm90dG9tXCI6My4wfSxcIkJhY2tncm91bmRcIjp7XCIkaWRcIjpcIjE2XCIsXCJDb2xvclwiOntcIiRpZFwiOlwiMTdcIixcIkFcIjoyNTUsXCJSXCI6MTc4LFwiR1wiOjE0LFwiQlwiOjE4fX0sXCJJc1Zpc2libGVcIjp0cnVlLFwiV2lkdGhcIjo4NTguMCxcIkhlaWdodFwiOjMwLjAsXCJCb3JkZXJTdHlsZVwiOntcIiRpZFwiOlwiMThcIixcIkxpbmVDb2xvclwiOntcIiRpZFwiOlwiMTlcIixcIiR0eXBlXCI6XCJOTFJFLkNvbW1vbi5Eb20uU29saWRDb2xvckJydXNoLCBOTFJFLkNvbW1vblwiLFwiQ29sb3JcIjp7XCIkaWRcIjpcIjIwXCIsXCJBXCI6MjU1LFwiUlwiOjI1NSxcIkdcIjowLFwiQlwiOjB9fSxcIkxpbmVXZWlnaHRcIjowLjAsXCJMaW5lVHlwZVwiOjB9fSxcIkJvdHRvbVRpZXJTaGFwZVN0eWxlXCI6e1wiJGlkXCI6XCIyMVwiLFwiTWFyZ2luXCI6e1wiJGlkXCI6XCIyMlwiLFwiVG9wXCI6MC4wLFwiTGVmdFwiOjEwLjAsXCJSaWdodFwiOjEwLjAsXCJCb3R0b21cIjowLjB9LFwiUGFkZGluZ1wiOntcIiRpZFwiOlwiMjNcIixcIlRvcFwiOjMuMCxcIkxlZnRcIjoxMy4wLFwiUmlnaHRcIjoxMy4wLFwiQm90dG9tXCI6My4wfSxcIkJhY2tncm91bmRcIjp7XCIkaWRcIjpcIjI0XCIsXCJDb2xvclwiOntcIiRpZFwiOlwiMjVcIixcIkFcIjoyNTUsXCJSXCI6MTc4LFwiR1wiOjE0LFwiQlwiOjE4fX0sXCJJc1Zpc2libGVcIjp0cnVlLFwiV2lkdGhcIjo4NTguMCxcIkhlaWdodFwiOjM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MCxcIkZvbnROYW1lXCI6XCJDYWxpYnJpXCIsXCJJc0JvbGRcIjp0cnVlLFwiSXNJdGFsaWNcIjpmYWxzZSxcIklzVW5kZXJsaW5lZFwiOmZhbHNlfSxcIkF1dG9TaXplXCI6MCxcIkZvcmVncm91bmRcIjp7XCIkaWRcIjpcIjMxXCIsXCJDb2xvclwiOntcIiRpZFwiOlwiMzJ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NcIixcIlRvcFwiOjAuMCxcIkxlZnRcIjowLjAsXCJSaWdodFwiOjIwLjAsXCJCb3R0b21cIjowLjB9LFwiUGFkZGluZ1wiOntcIiRpZFwiOlwiMzRcIixcIlRvcFwiOjAuMCxcIkxlZnRcIjowLjAsXCJSaWdodFwiOjAuMCxcIkJvdHRvbVwiOjAuMH0sXCJCYWNrZ3JvdW5kXCI6e1wiJGlkXCI6XCIzNVwiLFwiQ29sb3JcIjp7XCIkaWRcIjpcIjM2XCIsXCJBXCI6ODksXCJSXCI6MCxcIkdcIjowLFwiQlwiOjB9fSxcIklzVmlzaWJsZVwiOmZhbHNlLFwiV2lkdGhcIjowLjAsXCJIZWlnaHRcIjowLjAsXCJCb3JkZXJTdHlsZVwiOm51bGx9LFwiTGVmdEVuZENhcHNTdHlsZVwiOntcIiRpZFwiOlwiMzdcIixcIkZvbnRTZXR0aW5nc1wiOntcIiRpZFwiOlwiMzhcIixcIkZvbnRTaXplXCI6MTAsXCJGb250TmFtZVwiOlwiQ2FsaWJyaVwiLFwiSXNCb2xkXCI6dHJ1ZSxcIklzSXRhbGljXCI6ZmFsc2UsXCJJc1VuZGVybGluZWRcIjpmYWxzZX0sXCJBdXRvU2l6ZVwiOjAsXCJGb3JlZ3JvdW5kXCI6e1wiJGlkXCI6XCIzOVwiLFwiQ29sb3JcIjp7XCIkaWRcIjpcIjQw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QxXCIsXCJUb3BcIjowLjAsXCJMZWZ0XCI6MjAuMCxcIlJpZ2h0XCI6MC4wLFwiQm90dG9tXCI6MC4wfSxcIlBhZGRpbmdcIjp7XCIkaWRcIjpcIjQyXCIsXCJUb3BcIjowLjAsXCJMZWZ0XCI6MC4wLFwiUmlnaHRcIjowLjAsXCJCb3R0b21cIjowLjB9LFwiQmFja2dyb3VuZFwiOntcIiRpZFwiOlwiNDNcIixcIkNvbG9yXCI6e1wiJHJlZlwiOlwiMzZcIn19LFwiSXNWaXNpYmxlXCI6ZmFsc2UsXCJXaWR0aFwiOjAuMCxcIkhlaWdodFwiOjAuMCxcIkJvcmRlclN0eWxlXCI6bnVsbH0sXCJUb2RheVRleHRTdHlsZVwiOntcIiRpZFwiOlwiNDRcIixcIkZvbnRTZXR0aW5nc1wiOntcIiRpZFwiOlwiNDVcIixcIkZvbnRTaXplXCI6MTIsXCJGb250TmFtZVwiOlwiQ2FsaWJyaVwiLFwiSXNCb2xkXCI6ZmFsc2UsXCJJc0l0YWxpY1wiOmZhbHNlLFwiSXNVbmRlcmxpbmVkXCI6ZmFsc2V9LFwiQXV0b1NpemVcIjowLFwiRm9yZWdyb3VuZFwiOntcIiRpZFwiOlwiNDZcIixcIkNvbG9yXCI6e1wiJGlkXCI6XCI0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0OFwiLFwiVG9wXCI6MC4wLFwiTGVmdFwiOjAuMCxcIlJpZ2h0XCI6MC4wLFwiQm90dG9tXCI6MC4wfSxcIlBhZGRpbmdcIjp7XCIkaWRcIjpcIjQ5XCIsXCJUb3BcIjowLjAsXCJMZWZ0XCI6MC4wLFwiUmlnaHRcIjowLjAsXCJCb3R0b21cIjowLjB9LFwiQmFja2dyb3VuZFwiOntcIiRpZFwiOlwiNTBcIixcIkNvbG9yXCI6e1wiJHJlZlwiOlwiMzZcIn19LFwiSXNWaXNpYmxlXCI6dHJ1ZSxcIldpZHRoXCI6MC4wLFwiSGVpZ2h0XCI6MC4wLFwiQm9yZGVyU3R5bGVcIjpudWxsfSxcIlRvZGF5TWFya2VyU3R5bGVcIjp7XCIkaWRcIjpcIjUxXCIsXCJNYXJnaW5cIjp7XCIkaWRcIjpcIjUyXCIsXCJUb3BcIjowLjAsXCJMZWZ0XCI6MC4wLFwiUmlnaHRcIjowLjAsXCJCb3R0b21cIjowLjB9LFwiUGFkZGluZ1wiOntcIiRpZFwiOlwiNTNcIixcIlRvcFwiOjAuMCxcIkxlZnRcIjowLjAsXCJSaWdodFwiOjAuMCxcIkJvdHRvbVwiOjAuMH0sXCJCYWNrZ3JvdW5kXCI6e1wiJGlkXCI6XCI1NFwiLFwiQ29sb3JcIjp7XCIkaWRcIjpcIjU1XCIsXCJBXCI6MjU1LFwiUlwiOjI1NSxcIkdcIjowLFwiQlwiOjB9fSxcIklzVmlzaWJsZVwiOnRydWUsXCJXaWR0aFwiOjAuMCxcIkhlaWdodFwiOjAuMCxcIkJvcmRlclN0eWxlXCI6bnVsbH0sXCJTY2FsZVN0eWxlXCI6e1wiJGlkXCI6XCI1NlwiLFwiU2hvd1NlZ21lbnRTZXBhcmF0b3JzXCI6dHJ1ZSxcIlNlZ21lbnRTZXBhcmF0b3JPcGFjaXR5XCI6MzAsXCJTaGFwZVwiOjIsXCJIYXNCZWVuVmlzaWJsZUJlZm9yZVwiOnRydWUsXCJGb250U2V0dGluZ3NcIjp7XCIkaWRcIjpcIjU3XCIsXCJGb250U2l6ZVwiOjEyLFwiRm9udE5hbWVcIjpcIkNhbGlicmlcIixcIklzQm9sZFwiOmZhbHNlLFwiSXNJdGFsaWNcIjpmYWxzZSxcIklzVW5kZXJsaW5lZFwiOmZhbHNlfSxcIkF1dG9TaXplXCI6MCxcIkZvcmVncm91bmRcIjp7XCIkaWRcIjpcIjU4XCIsXCJDb2xvclwiOntcIiRpZFwiOlwiNTl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BcIixcIlRvcFwiOjAuMCxcIkxlZnRcIjo1LjAsXCJSaWdodFwiOjAuMCxcIkJvdHRvbVwiOjAuMH0sXCJQYWRkaW5nXCI6e1wiJGlkXCI6XCI2MVwiLFwiVG9wXCI6MC4wLFwiTGVmdFwiOjAuMCxcIlJpZ2h0XCI6MC4wLFwiQm90dG9tXCI6MC4wfSxcIkJhY2tncm91bmRcIjp7XCIkaWRcIjpcIjYyXCIsXCJDb2xvclwiOntcIiRyZWZcIjpcIjM2XCJ9fSxcIklzVmlzaWJsZVwiOnRydWUsXCJXaWR0aFwiOjAuMCxcIkhlaWdodFwiOjAuMCxcIkJvcmRlclN0eWxlXCI6bnVsbH0sXCJNaWRkbGVUaWVyU2NhbGVTdHlsZVwiOntcIiRpZFwiOlwiNjNcIixcIlNob3dTZWdtZW50U2VwYXJhdG9yc1wiOnRydWUsXCJTZWdtZW50U2VwYXJhdG9yT3BhY2l0eVwiOjMwLFwiU2hhcGVcIjoyLFwiSGFzQmVlblZpc2libGVCZWZvcmVcIjpmYWxzZSxcIkZvbnRTZXR0aW5nc1wiOntcIiRpZFwiOlwiNjRcIixcIkZvbnRTaXplXCI6MTIsXCJGb250TmFtZVwiOlwiQ2FsaWJyaVwiLFwiSXNCb2xkXCI6ZmFsc2UsXCJJc0l0YWxpY1wiOmZhbHNlLFwiSXNVbmRlcmxpbmVkXCI6ZmFsc2V9LFwiQXV0b1NpemVcIjowLFwiRm9yZWdyb3VuZFwiOntcIiRpZFwiOlwiNjVcIixcIkNvbG9yXCI6e1wiJGlkXCI6XCI2Nl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N1wiLFwiVG9wXCI6MC4wLFwiTGVmdFwiOjUuMCxcIlJpZ2h0XCI6MC4wLFwiQm90dG9tXCI6MC4wfSxcIlBhZGRpbmdcIjp7XCIkaWRcIjpcIjY4XCIsXCJUb3BcIjowLjAsXCJMZWZ0XCI6MC4wLFwiUmlnaHRcIjowLjAsXCJCb3R0b21cIjowLjB9LFwiQmFja2dyb3VuZFwiOntcIiRpZFwiOlwiNjlcIixcIkNvbG9yXCI6e1wiJGlkXCI6XCI3MFwiLFwiQVwiOjg5LFwiUlwiOjAsXCJHXCI6MCxcIkJcIjowfX0sXCJJc1Zpc2libGVcIjpmYWxzZSxcIldpZHRoXCI6MC4wLFwiSGVpZ2h0XCI6MC4wLFwiQm9yZGVyU3R5bGVcIjpudWxsfSxcIkJvdHRvbVRpZXJTY2FsZVN0eWxlXCI6e1wiJGlkXCI6XCI3MVwiLFwiU2hvd1NlZ21lbnRTZXBhcmF0b3JzXCI6dHJ1ZSxcIlNlZ21lbnRTZXBhcmF0b3JPcGFjaXR5XCI6MzAsXCJTaGFwZVwiOjIsXCJIYXNCZWVuVmlzaWJsZUJlZm9yZVwiOmZhbHNlLFwiRm9udFNldHRpbmdzXCI6e1wiJGlkXCI6XCI3MlwiLFwiRm9udFNpemVcIjoxMixcIkZvbnROYW1lXCI6XCJDYWxpYnJpXCIsXCJJc0JvbGRcIjpmYWxzZSxcIklzSXRhbGljXCI6ZmFsc2UsXCJJc1VuZGVybGluZWRcIjpmYWxzZX0sXCJBdXRvU2l6ZVwiOjAsXCJGb3JlZ3JvdW5kXCI6e1wiJGlkXCI6XCI3M1wiLFwiQ29sb3JcIjp7XCIkaWRcIjpcIjc0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1XCIsXCJUb3BcIjowLjAsXCJMZWZ0XCI6NS4wLFwiUmlnaHRcIjowLjAsXCJCb3R0b21cIjowLjB9LFwiUGFkZGluZ1wiOntcIiRpZFwiOlwiNzZcIixcIlRvcFwiOjAuMCxcIkxlZnRcIjowLjAsXCJSaWdodFwiOjAuMCxcIkJvdHRvbVwiOjAuMH0sXCJCYWNrZ3JvdW5kXCI6e1wiJGlkXCI6XCI3N1wiLFwiQ29sb3JcIjp7XCIkaWRcIjpcIjc4XCIsXCJBXCI6ODksXCJSXCI6MCxcIkdcIjowLFwiQlwiOjB9fSxcIklzVmlzaWJsZVwiOmZhbHNlLFwiV2lkdGhcIjowLjAsXCJIZWlnaHRcIjowLjAsXCJCb3JkZXJTdHlsZVwiOm51bGx9LFwiU2luZ2xlU2NhbGVTaGFwZVN0eWxlXCI6bnVsbCxcIkVsYXBzZWRUaW1lQmFja2dyb3VuZFwiOntcIiRpZFwiOlwiNzlcIixcIkNvbG9yXCI6e1wiJGlkXCI6XCI4MFwiLFwiQVwiOjc3LFwiUlwiOjAsXCJHXCI6MCxcIkJcIjowfX0sXCJBcHBlbmRZZWFyT25ZZWFyQ2hhbmdlXCI6dHJ1ZSxcIkVsYXBzZWRUaW1lRm9ybWF0XCI6MSxcIlRvZGF5TWFya2VyUG9zaXRpb25cIjozLFwiUXVpY2tQb3NpdGlvblwiOjMsXCJBYnNvbHV0ZVBvc2l0aW9uXCI6MTg5LjAsXCJNYXJnaW5cIjp7XCIkaWRcIjpcIjgxXCIsXCJUb3BcIjowLjAsXCJMZWZ0XCI6MTAuMCxcIlJpZ2h0XCI6MTAuMCxcIkJvdHRvbVwiOjAuMH0sXCJQYWRkaW5nXCI6e1wiJGlkXCI6XCI4MlwiLFwiVG9wXCI6MC4wLFwiTGVmdFwiOjAuMCxcIlJpZ2h0XCI6MC4wLFwiQm90dG9tXCI6MC4wfSxcIkJhY2tncm91bmRcIjp7XCIkaWRcIjpcIjgzXCIsXCJDb2xvclwiOntcIiRpZFwiOlwiODRcIixcIkFcIjoyNTUsXCJSXCI6MzEsXCJHXCI6NzMsXCJCXCI6MTI1fX0sXCJJc1Zpc2libGVcIjp0cnVlLFwiV2lkdGhcIjowLjAsXCJIZWlnaHRcIjowLjAsXCJCb3JkZXJTdHlsZVwiOm51bGx9LFwiRGVmYXVsdE1pbGVzdG9uZVN0eWxlXCI6e1wiJGlkXCI6XCI4NVwiLFwiU2hhcGVcIjozLFwiQ29ubmVjdG9yTWFyZ2luXCI6e1wiJGlkXCI6XCI4NlwiLFwiVG9wXCI6MC4wLFwiTGVmdFwiOjIuMCxcIlJpZ2h0XCI6Mi4wLFwiQm90dG9tXCI6MC4wfSxcIkNvbm5lY3RvclN0eWxlXCI6e1wiJGlkXCI6XCI4N1wiLFwiTGluZUNvbG9yXCI6e1wiJGlkXCI6XCI4OFwiLFwiJHR5cGVcIjpcIk5MUkUuQ29tbW9uLkRvbS5Tb2xpZENvbG9yQnJ1c2gsIE5MUkUuQ29tbW9uXCIsXCJDb2xvclwiOntcIiRpZFwiOlwiODlcIixcIkFcIjoxMjcsXCJSXCI6MzEsXCJHXCI6NzMsXCJCXCI6MTI2fX0sXCJMaW5lV2VpZ2h0XCI6MS4wLFwiTGluZVR5cGVcIjowfSxcIklzQmVsb3dUaW1lYmFuZFwiOmZhbHNlLFwiSGlkZURhdGVcIjpmYWxzZSxcIlNoYXBlU2l6ZVwiOjEsXCJTcGFjaW5nXCI6Mi4wLFwiUGFkZGluZ1wiOntcIiRpZFwiOlwiOTBcIixcIlRvcFwiOjEwLjAsXCJMZWZ0XCI6My4wLFwiUmlnaHRcIjowLjAsXCJCb3R0b21cIjowLjB9LFwiUG9zaXRpb25cIjpudWxsLFwiUG9zaXRpb25PblRhc2tcIjowLFwiU2hhcGVTdHlsZVwiOntcIiRpZFwiOlwiOTFcIixcIk1hcmdpblwiOntcIiRpZFwiOlwiOTJcIixcIlRvcFwiOjAuMCxcIkxlZnRcIjowLjAsXCJSaWdodFwiOjAuMCxcIkJvdHRvbVwiOjAuMH0sXCJQYWRkaW5nXCI6e1wiJGlkXCI6XCI5M1wiLFwiVG9wXCI6MC4wLFwiTGVmdFwiOjAuMCxcIlJpZ2h0XCI6MC4wLFwiQm90dG9tXCI6MC4wfSxcIkJhY2tncm91bmRcIjp7XCIkaWRcIjpcIjk0XCIsXCJDb2xvclwiOntcIiRpZFwiOlwiOTVcIixcIkFcIjoyNTUsXCJSXCI6MCxcIkdcIjoxMTQsXCJCXCI6MTg4fX0sXCJJc1Zpc2libGVcIjp0cnVlLFwiV2lkdGhcIjoxOC4wLFwiSGVpZ2h0XCI6MjAuMCxcIkJvcmRlclN0eWxlXCI6e1wiJGlkXCI6XCI5NlwiLFwiTGluZUNvbG9yXCI6e1wiJGlkXCI6XCI5N1wiLFwiJHR5cGVcIjpcIk5MUkUuQ29tbW9uLkRvbS5Tb2xpZENvbG9yQnJ1c2gsIE5MUkUuQ29tbW9uXCIsXCJDb2xvclwiOntcIiRpZFwiOlwiOThcIixcIkFcIjoyNTUsXCJSXCI6MjU1LFwiR1wiOjAsXCJCXCI6MH19LFwiTGluZVdlaWdodFwiOjAuMCxcIkxpbmVUeXBlXCI6MH19LFwiVGl0bGVTdHlsZVwiOntcIiRpZFwiOlwiOTlcIixcIkZvbnRTZXR0aW5nc1wiOntcIiRpZFwiOlwiMTAwXCIsXCJGb250U2l6ZVwiOjEyLFwiRm9udE5hbWVcIjpcIkNhbGlicmlcIixcIklzQm9sZFwiOnRydWUsXCJJc0l0YWxpY1wiOmZhbHNlLFwiSXNVbmRlcmxpbmVkXCI6ZmFsc2V9LFwiQXV0b1NpemVcIjowLFwiRm9yZWdyb3VuZFwiOntcIiRpZFwiOlwiMTAxXCIsXCJDb2xvclwiOntcIiRpZFwiOlwiMTAy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xMDNcIixcIlRvcFwiOjAuMCxcIkxlZnRcIjowLjAsXCJSaWdodFwiOjAuMCxcIkJvdHRvbVwiOjAuMH0sXCJQYWRkaW5nXCI6e1wiJGlkXCI6XCIxMDRcIixcIlRvcFwiOjAuMCxcIkxlZnRcIjowLjAsXCJSaWdodFwiOjAuMCxcIkJvdHRvbVwiOjAuMH0sXCJCYWNrZ3JvdW5kXCI6e1wiJGlkXCI6XCIxMDVcIixcIkNvbG9yXCI6e1wiJHJlZlwiOlwiMzZcIn19LFwiSXNWaXNpYmxlXCI6dHJ1ZSxcIldpZHRoXCI6MC4wLFwiSGVpZ2h0XCI6MC4wLFwiQm9yZGVyU3R5bGVcIjpudWxsfSxcIkRhdGVTdHlsZVwiOntcIiRpZFwiOlwiMTA2XCIsXCJGb250U2V0dGluZ3NcIjp7XCIkaWRcIjpcIjEwN1wiLFwiRm9udFNpemVcIjoxMCxcIkZvbnROYW1lXCI6XCJDYWxpYnJpXCIsXCJJc0JvbGRcIjpmYWxzZSxcIklzSXRhbGljXCI6ZmFsc2UsXCJJc1VuZGVybGluZWRcIjpmYWxzZX0sXCJBdXRvU2l6ZVwiOjAsXCJGb3JlZ3JvdW5kXCI6e1wiJGlkXCI6XCIxMDhcIixcIkNvbG9yXCI6e1wiJGlkXCI6XCIxMDl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xMFwiLFwiVG9wXCI6MC4wLFwiTGVmdFwiOjAuMCxcIlJpZ2h0XCI6MC4wLFwiQm90dG9tXCI6MC4wfSxcIlBhZGRpbmdcIjp7XCIkaWRcIjpcIjExMVwiLFwiVG9wXCI6MC4wLFwiTGVmdFwiOjAuMCxcIlJpZ2h0XCI6MC4wLFwiQm90dG9tXCI6MC4wfSxcIkJhY2tncm91bmRcIjp7XCIkaWRcIjpcIjExMlwiLFwiQ29sb3JcIjp7XCIkcmVmXCI6XCIzNlwifX0sXCJJc1Zpc2libGVcIjp0cnVlLFwiV2lkdGhcIjowLjAsXCJIZWlnaHRcIjowLjAsXCJCb3JkZXJTdHlsZVwiOm51bGx9LFwiRGF0ZUZvcm1hdFwiOntcIiRpZFwiOlwiMTEz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RlZmF1bHRUYXNrU3R5bGVcIjp7XCIkaWRcIjpcIjExNFwiLFwiU2hhcGVcIjo3LFwiU2hhcGVUaGlja25lc3NcIjoxLFwiRHVyYXRpb25Gb3JtYXRcIjo1LFwiUGVyY2VudGFnZUNvbXBsZXRlU3R5bGVcIjp7XCIkaWRcIjpcIjExNVwiLFwiRm9udFNldHRpbmdzXCI6e1wiJGlkXCI6XCIxMTZcIixcIkZvbnRTaXplXCI6MTAsXCJGb250TmFtZVwiOlwiQ2FsaWJyaVwiLFwiSXNCb2xkXCI6ZmFsc2UsXCJJc0l0YWxpY1wiOmZhbHNlLFwiSXNVbmRlcmxpbmVkXCI6ZmFsc2V9LFwiQXV0b1NpemVcIjowLFwiRm9yZWdyb3VuZFwiOntcIiRpZFwiOlwiMTE3XCIsXCJDb2xvclwiOntcIiRpZFwiOlwiMTE4XCIsXCJBXCI6MjU1LFwiUlwiOjE5MixcIkdcIjo4MCxcIkJcIjo3N319LFwiQmFja2dyb3VuZEZpbGxUeXBlXCI6MCxcIk1heFdpZHRoXCI6MjAwLjAsXCJNYXhIZWlnaHRcIjpcIkluZmluaXR5XCIsXCJTbWFydEZvcmVncm91bmRJc0FjdGl2ZVwiOmZhbHNlLFwiSG9yaXpvbnRhbEFsaWdubWVudFwiOjA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HJlZlwiOlwiMzZcIn19LFwiSXNWaXNpYmxlXCI6dHJ1ZSxcIldpZHRoXCI6MC4wLFwiSGVpZ2h0XCI6MC4wLFwiQm9yZGVyU3R5bGVcIjpudWxsfSxcIkR1cmF0aW9uU3R5bGVcIjp7XCIkaWRcIjpcIjEyMlwiLFwiRm9udFNldHRpbmdzXCI6e1wiJGlkXCI6XCIxMjNcIixcIkZvbnRTaXplXCI6MTAsXCJGb250TmFtZVwiOlwiQ2FsaWJyaVwiLFwiSXNCb2xkXCI6ZmFsc2UsXCJJc0l0YWxpY1wiOmZhbHNlLFwiSXNVbmRlcmxpbmVkXCI6ZmFsc2V9LFwiQXV0b1NpemVcIjowLFwiRm9yZWdyb3VuZFwiOntcIiRpZFwiOlwiMTI0XCIsXCJDb2xvclwiOntcIiRpZFwiOlwiMTI1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EyNlwiLFwiVG9wXCI6MC4wLFwiTGVmdFwiOjAuMCxcIlJpZ2h0XCI6MC4wLFwiQm90dG9tXCI6MC4wfSxcIlBhZGRpbmdcIjp7XCIkaWRcIjpcIjEyN1wiLFwiVG9wXCI6MC4wLFwiTGVmdFwiOjAuMCxcIlJpZ2h0XCI6MC4wLFwiQm90dG9tXCI6MC4wfSxcIkJhY2tncm91bmRcIjp7XCIkaWRcIjpcIjEyOFwiLFwiQ29sb3JcIjp7XCIkcmVmXCI6XCIzNlwifX0sXCJJc1Zpc2libGVcIjp0cnVlLFwiV2lkdGhcIjowLjAsXCJIZWlnaHRcIjowLjAsXCJCb3JkZXJTdHlsZVwiOm51bGx9LFwiSG9yaXpvbnRhbENvbm5lY3RvclN0eWxlXCI6e1wiJGlkXCI6XCIxMjlcIixcIkxpbmVDb2xvclwiOntcIiRpZFwiOlwiMTMwXCIsXCIkdHlwZVwiOlwiTkxSRS5Db21tb24uRG9tLlNvbGlkQ29sb3JCcnVzaCwgTkxSRS5Db21tb25cIixcIkNvbG9yXCI6e1wiJGlkXCI6XCIxMzFcIixcIkFcIjoyNTUsXCJSXCI6MjA0LFwiR1wiOjIwNCxcIkJcIjoyMDR9fSxcIkxpbmVXZWlnaHRcIjoxLjAsXCJMaW5lVHlwZVwiOjB9LFwiVmVydGljYWxDb25uZWN0b3JTdHlsZVwiOntcIiRpZFwiOlwiMTMyXCIsXCJMaW5lQ29sb3JcIjp7XCIkaWRcIjpcIjEzM1wiLFwiJHR5cGVcIjpcIk5MUkUuQ29tbW9uLkRvbS5Tb2xpZENvbG9yQnJ1c2gsIE5MUkUuQ29tbW9uXCIsXCJDb2xvclwiOntcIiRpZFwiOlwiMTM0XCIsXCJBXCI6MjU1LFwiUlwiOjIwNCxcIkdcIjoyMDQsXCJCXCI6MjA0fX0sXCJMaW5lV2VpZ2h0XCI6MC4wLFwiTGluZVR5cGVcIjowfSxcIk1hcmdpblwiOm51bGwsXCJTdGFydERhdGVQb3NpdGlvblwiOjQsXCJFbmREYXRlUG9zaXRpb25cIjo0LFwiVGl0bGVQb3NpdGlvblwiOjMsXCJEdXJhdGlvblBvc2l0aW9uXCI6MixcIlBlcmNlbnRhZ2VDb21wbGV0ZWRQb3NpdGlvblwiOjYsXCJTcGFjaW5nXCI6MTAsXCJJc0JlbG93VGltZWJhbmRcIjp0cnVlLFwiUGVyY2VudGFnZUNvbXBsZXRlU2hhcGVPcGFjaXR5XCI6MzUsXCJHcm91cE5hbWVcIjpudWxsLFwiQXR0YWNoZWRNaWxlc3RvbmVzU3R5bGVzXCI6bnVsbCxcIlNoYXBlU3R5bGVcIjp7XCIkaWRcIjpcIjEzNVwiLFwiTWFyZ2luXCI6e1wiJGlkXCI6XCIxMzZcIixcIlRvcFwiOjAuMCxcIkxlZnRcIjo0LjAsXCJSaWdodFwiOjQuMCxcIkJvdHRvbVwiOjAuMH0sXCJQYWRkaW5nXCI6e1wiJGlkXCI6XCIxMzdcIixcIlRvcFwiOjAuMCxcIkxlZnRcIjowLjAsXCJSaWdodFwiOjAuMCxcIkJvdHRvbVwiOjAuMH0sXCJCYWNrZ3JvdW5kXCI6e1wiJGlkXCI6XCIxMzhcIixcIkNvbG9yXCI6e1wiJGlkXCI6XCIxMzlcIixcIkFcIjoyNTUsXCJSXCI6MCxcIkdcIjoxMTQsXCJCXCI6MTg4fX0sXCJJc1Zpc2libGVcIjp0cnVlLFwiV2lkdGhcIjowLjAsXCJIZWlnaHRcIjoxNi4wLFwiQm9yZGVyU3R5bGVcIjp7XCIkaWRcIjpcIjE0MFwiLFwiTGluZUNvbG9yXCI6e1wiJGlkXCI6XCIxNDFcIixcIiR0eXBlXCI6XCJOTFJFLkNvbW1vbi5Eb20uU29saWRDb2xvckJydXNoLCBOTFJFLkNvbW1vblwiLFwiQ29sb3JcIjp7XCIkaWRcIjpcIjE0MlwiLFwiQVwiOjI1NSxcIlJcIjoyNTUsXCJHXCI6MCxcIkJcIjowfX0sXCJMaW5lV2VpZ2h0XCI6MC4wLFwiTGluZVR5cGVcIjowfX0sXCJUaXRsZVN0eWxlXCI6e1wiJGlkXCI6XCIxNDNcIixcIkZvbnRTZXR0aW5nc1wiOntcIiRpZFwiOlwiMTQ0XCIsXCJGb250U2l6ZVwiOjExLFwiRm9udE5hbWVcIjpcIkNhbGlicmlcIixcIklzQm9sZFwiOnRydWUsXCJJc0l0YWxpY1wiOmZhbHNlLFwiSXNVbmRlcmxpbmVkXCI6ZmFsc2V9LFwiQXV0b1NpemVcIjowLFwiRm9yZWdyb3VuZFwiOntcIiRpZFwiOlwiMTQ1XCIsXCJDb2xvclwiOntcIiRpZFwiOlwiMTQ2XCIsXCJBXCI6MjU1LFwiUlwiOjY4LFwiR1wiOjg0LFwiQlwiOjEwNn19LFwiQmFja2dyb3VuZEZpbGxUeXBlXCI6MCxcIk1heFdpZHRoXCI6OTYwLjAsXCJNYXhIZWlnaHRcIjpcIkluZmluaXR5XCIsXCJTbWFydEZvcmVncm91bmRJc0FjdGl2ZVwiOmZhbHNlLFwiSG9yaXpvbnRhbEFsaWdubWVudFwiOjIsXCJWZXJ0aWNhbEFsaWdubWVudFwiOjAsXCJTbWFydEZvcmVncm91bmRcIjpudWxsLFwiTWFyZ2luXCI6e1wiJGlkXCI6XCIxNDdcIixcIlRvcFwiOjAuMCxcIkxlZnRcIjowLjAsXCJSaWdodFwiOjAuMCxcIkJvdHRvbVwiOjAuMH0sXCJQYWRkaW5nXCI6e1wiJGlkXCI6XCIxNDhcIixcIlRvcFwiOjAuMCxcIkxlZnRcIjowLjAsXCJSaWdodFwiOjAuMCxcIkJvdHRvbVwiOjAuMH0sXCJCYWNrZ3JvdW5kXCI6e1wiJGlkXCI6XCIxNDlcIixcIkNvbG9yXCI6e1wiJHJlZlwiOlwiMzZcIn19LFwiSXNWaXNpYmxlXCI6dHJ1ZSxcIldpZHRoXCI6MC4wLFwiSGVpZ2h0XCI6MC4wLFwiQm9yZGVyU3R5bGVcIjpudWxsfSxcIkRhdGVTdHlsZVwiOntcIiRpZFwiOlwiMTUwXCIsXCJGb250U2V0dGluZ3NcIjp7XCIkaWRcIjpcIjE1MVwiLFwiRm9udFNpemVcIjoxMCxcIkZvbnROYW1lXCI6XCJDYWxpYnJpXCIsXCJJc0JvbGRcIjpmYWxzZSxcIklzSXRhbGljXCI6ZmFsc2UsXCJJc1VuZGVybGluZWRcIjpmYWxzZX0sXCJBdXRvU2l6ZVwiOjAsXCJGb3JlZ3JvdW5kXCI6e1wiJGlkXCI6XCIxNTJcIixcIkNvbG9yXCI6e1wiJGlkXCI6XCIxNTN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1NFwiLFwiVG9wXCI6MC4wLFwiTGVmdFwiOjAuMCxcIlJpZ2h0XCI6MC4wLFwiQm90dG9tXCI6MC4wfSxcIlBhZGRpbmdcIjp7XCIkaWRcIjpcIjE1NVwiLFwiVG9wXCI6MC4wLFwiTGVmdFwiOjAuMCxcIlJpZ2h0XCI6MC4wLFwiQm90dG9tXCI6MC4wfSxcIkJhY2tncm91bmRcIjp7XCIkaWRcIjpcIjE1NlwiLFwiQ29sb3JcIjp7XCIkcmVmXCI6XCIzNlwifX0sXCJJc1Zpc2libGVcIjp0cnVlLFwiV2lkdGhcIjowLjAsXCJIZWlnaHRcIjowLjAsXCJCb3JkZXJTdHlsZVwiOm51bGx9LFwiRGF0ZUZvcm1hdFwiOntcIiRpZFwiOlwiMTU3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lNob3dFbGFwc2VkVGltZUdyYWRpZW50U3R5bGVcIjpmYWxzZSxcIlRpbWViYW5kUmVzZXJ2ZWRMZWZ0QXJlYVN0eWxlXCI6bnVsbCxcIkRlZmF1bHRTd2ltbGFuZVN0eWxlXCI6e1wiJGlkXCI6XCIxNThcIixcIkhlYWRlclN0eWxlXCI6e1wiJGlkXCI6XCIxNTlcIixcIlRleHRTdHlsZVwiOntcIiRpZFwiOlwiMTYwXCIsXCJGb250U2V0dGluZ3NcIjp7XCIkaWRcIjpcIjE2MVwiLFwiRm9udFNpemVcIjoxMixcIkZvbnROYW1lXCI6XCJDYWxpYnJpXCIsXCJJc0JvbGRcIjpmYWxzZSxcIklzSXRhbGljXCI6ZmFsc2UsXCJJc1VuZGVybGluZWRcIjpmYWxzZX0sXCJBdXRvU2l6ZVwiOjAsXCJGb3JlZ3JvdW5kXCI6e1wiJGlkXCI6XCIxNjJcIixcIkNvbG9yXCI6e1wiJGlkXCI6XCIxNjNcIixcIkFcIjoyNTUsXCJSXCI6MzIsXCJHXCI6NTYsXCJCXCI6MTAwfX0sXCJCYWNrZ3JvdW5kRmlsbFR5cGVcIjowLFwiTWF4V2lkdGhcIjowLjAsXCJNYXhIZWlnaHRcIjowLjAsXCJTbWFydEZvcmVncm91bmRJc0FjdGl2ZVwiOmZhbHNlLFwiSG9yaXpvbnRhbEFsaWdubWVudFwiOjAsXCJWZXJ0aWNhbEFsaWdubWVudFwiOjAsXCJTbWFydEZvcmVncm91bmRcIjpudWxsLFwiTWFyZ2luXCI6e1wiJGlkXCI6XCIxNjRcIixcIlRvcFwiOjAuMCxcIkxlZnRcIjowLjAsXCJSaWdodFwiOjAuMCxcIkJvdHRvbVwiOjAuMH0sXCJQYWRkaW5nXCI6e1wiJGlkXCI6XCIxNjVcIixcIlRvcFwiOjAuMCxcIkxlZnRcIjowLjAsXCJSaWdodFwiOjAuMCxcIkJvdHRvbVwiOjAuMH0sXCJCYWNrZ3JvdW5kXCI6bnVsbCxcIklzVmlzaWJsZVwiOmZhbHNlLFwiV2lkdGhcIjowLjAsXCJIZWlnaHRcIjowLjAsXCJCb3JkZXJTdHlsZVwiOm51bGx9LFwiUmVjdGFuZ2xlU3R5bGVcIjp7XCIkaWRcIjpcIjE2NlwiLFwiTWFyZ2luXCI6e1wiJGlkXCI6XCIxNjdcIixcIlRvcFwiOjAuMCxcIkxlZnRcIjowLjAsXCJSaWdodFwiOjAuMCxcIkJvdHRvbVwiOjAuMH0sXCJQYWRkaW5nXCI6e1wiJGlkXCI6XCIxNjhcIixcIlRvcFwiOjAuMCxcIkxlZnRcIjowLjAsXCJSaWdodFwiOjAuMCxcIkJvdHRvbVwiOjAuMH0sXCJCYWNrZ3JvdW5kXCI6e1wiJGlkXCI6XCIxNjlcIixcIkNvbG9yXCI6e1wiJGlkXCI6XCIxNzBcIixcIkFcIjoxMjcsXCJSXCI6OTEsXCJHXCI6MTU1LFwiQlwiOjIxM319LFwiSXNWaXNpYmxlXCI6ZmFsc2UsXCJXaWR0aFwiOjAuMCxcIkhlaWdodFwiOjAuMCxcIkJvcmRlclN0eWxlXCI6e1wiJGlkXCI6XCIxNzFcIixcIkxpbmVDb2xvclwiOntcIiRpZFwiOlwiMTcyXCIsXCIkdHlwZVwiOlwiTkxSRS5Db21tb24uRG9tLlNvbGlkQ29sb3JCcnVzaCwgTkxSRS5Db21tb25cIixcIkNvbG9yXCI6e1wiJGlkXCI6XCIxNzNcIixcIkFcIjoyNTUsXCJSXCI6MjU1LFwiR1wiOjAsXCJCXCI6MH19LFwiTGluZVdlaWdodFwiOjAuMCxcIkxpbmVUeXBlXCI6MH19LFwiVGV4dElzVmVydGljYWxcIjpmYWxzZX0sXCJCYWNrZ3JvdW5kU3R5bGVcIjp7XCIkaWRcIjpcIjE3NFwiLFwiTWFyZ2luXCI6e1wiJGlkXCI6XCIxNzVcIixcIlRvcFwiOjAuMCxcIkxlZnRcIjowLjAsXCJSaWdodFwiOjAuMCxcIkJvdHRvbVwiOjAuMH0sXCJQYWRkaW5nXCI6e1wiJGlkXCI6XCIxNzZcIixcIlRvcFwiOjAuMCxcIkxlZnRcIjowLjAsXCJSaWdodFwiOjAuMCxcIkJvdHRvbVwiOjAuMH0sXCJCYWNrZ3JvdW5kXCI6e1wiJGlkXCI6XCIxNzdcIixcIkNvbG9yXCI6e1wiJGlkXCI6XCIxNzhcIixcIkFcIjozOCxcIlJcIjo5MSxcIkdcIjoxNTUsXCJCXCI6MjEzfX0sXCJJc1Zpc2libGVcIjp0cnVlLFwiV2lkdGhcIjowLjAsXCJIZWlnaHRcIjowLjAsXCJCb3JkZXJTdHlsZVwiOntcIiRpZFwiOlwiMTc5XCIsXCJMaW5lQ29sb3JcIjp7XCIkaWRcIjpcIjE4MFwiLFwiJHR5cGVcIjpcIk5MUkUuQ29tbW9uLkRvbS5Tb2xpZENvbG9yQnJ1c2gsIE5MUkUuQ29tbW9uXCIsXCJDb2xvclwiOntcIiRpZFwiOlwiMTgxXCIsXCJBXCI6MjU1LFwiUlwiOjI1NSxcIkdcIjowLFwiQlwiOjB9fSxcIkxpbmVXZWlnaHRcIjowLjAsXCJMaW5lVHlwZVwiOjB9fSxcIklzQWJvdmVUaW1lYmFuZFwiOmZhbHNlfSxcIkN1c3RvbU1pbGVzdG9uZVN0eWxlTGlzdFwiOlt7XCIkaWRcIjpcIjE4MlwiLFwiU2hhcGVcIjozLFwiQ29ubmVjdG9yTWFyZ2luXCI6e1wiJGlkXCI6XCIxODNcIixcIlRvcFwiOjAuMCxcIkxlZnRcIjoyLjAsXCJSaWdodFwiOjIuMCxcIkJvdHRvbVwiOjAuMH0sXCJDb25uZWN0b3JTdHlsZVwiOntcIiRpZFwiOlwiMTg0XCIsXCJMaW5lQ29sb3JcIjp7XCIkaWRcIjpcIjE4NVwiLFwiJHR5cGVcIjpcIk5MUkUuQ29tbW9uLkRvbS5Tb2xpZENvbG9yQnJ1c2gsIE5MUkUuQ29tbW9uXCIsXCJDb2xvclwiOntcIiRpZFwiOlwiMTg2XCIsXCJBXCI6MTI3LFwiUlwiOjMxLFwiR1wiOjczLFwiQlwiOjEyNn19LFwiTGluZVdlaWdodFwiOjEuMCxcIkxpbmVUeXBlXCI6MH0sXCJJc0JlbG93VGltZWJhbmRcIjp0cnVlLFwiSGlkZURhdGVcIjpmYWxzZSxcIlNoYXBlU2l6ZVwiOjAsXCJTcGFjaW5nXCI6Mi4wLFwiUGFkZGluZ1wiOntcIiRpZFwiOlwiMTg3XCIsXCJUb3BcIjoxMC4wLFwiTGVmdFwiOjMuMCxcIlJpZ2h0XCI6MC4wLFwiQm90dG9tXCI6MC4wfSxcIlBvc2l0aW9uXCI6e1wiJGlkXCI6XCIxODhcIixcIlJhdGlvXCI6MC4wLFwiSXNDdXN0b21cIjpmYWxzZX0sXCJQb3NpdGlvbk9uVGFza1wiOjAsXCJTaGFwZVN0eWxlXCI6e1wiJGlkXCI6XCIxODlcIixcIk1hcmdpblwiOntcIiRpZFwiOlwiMTkwXCIsXCJUb3BcIjowLjAsXCJMZWZ0XCI6MC4wLFwiUmlnaHRcIjowLjAsXCJCb3R0b21cIjowLjB9LFwiUGFkZGluZ1wiOntcIiRpZFwiOlwiMTkxXCIsXCJUb3BcIjowLjAsXCJMZWZ0XCI6MC4wLFwiUmlnaHRcIjowLjAsXCJCb3R0b21cIjowLjB9LFwiQmFja2dyb3VuZFwiOntcIiRpZFwiOlwiMTkyXCIsXCJDb2xvclwiOntcIiRpZFwiOlwiMTkzXCIsXCJBXCI6MjU1LFwiUlwiOjkxLFwiR1wiOjE1NSxcIkJcIjoyMTN9fSxcIklzVmlzaWJsZVwiOnRydWUsXCJXaWR0aFwiOjEyLjAsXCJIZWlnaHRcIjoxNC4wLFwiQm9yZGVyU3R5bGVcIjp7XCIkaWRcIjpcIjE5NFwiLFwiTGluZUNvbG9yXCI6e1wiJHJlZlwiOlwiOTdcIn0sXCJMaW5lV2VpZ2h0XCI6MC4wLFwiTGluZVR5cGVcIjowfX0sXCJUaXRsZVN0eWxlXCI6e1wiJGlkXCI6XCIxOTVcIixcIkZvbnRTZXR0aW5nc1wiOntcIiRpZFwiOlwiMTk2XCIsXCJGb250U2l6ZVwiOjEyLFwiRm9udE5hbWVcIjpcIkNhbGlicmlcIixcIklzQm9sZFwiOnRydWUsXCJJc0l0YWxpY1wiOmZhbHNlLFwiSXNVbmRlcmxpbmVkXCI6ZmFsc2V9LFwiQXV0b1NpemVcIjowLFwiRm9yZWdyb3VuZFwiOntcIiRpZFwiOlwiMTk3XCIsXCJDb2xvclwiOntcIiRpZFwiOlwiMTk4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xOTlcIixcIlRvcFwiOjAuMCxcIkxlZnRcIjowLjAsXCJSaWdodFwiOjAuMCxcIkJvdHRvbVwiOjAuMH0sXCJQYWRkaW5nXCI6e1wiJGlkXCI6XCIyMDBcIixcIlRvcFwiOjAuMCxcIkxlZnRcIjowLjAsXCJSaWdodFwiOjAuMCxcIkJvdHRvbVwiOjAuMH0sXCJCYWNrZ3JvdW5kXCI6e1wiJHJlZlwiOlwiMTA1XCJ9LFwiSXNWaXNpYmxlXCI6dHJ1ZSxcIldpZHRoXCI6MC4wLFwiSGVpZ2h0XCI6MC4wLFwiQm9yZGVyU3R5bGVcIjp7XCIkaWRcIjpcIjIwMVwiLFwiTGluZUNvbG9yXCI6bnVsbCxcIkxpbmVXZWlnaHRcIjowLjAsXCJMaW5lVHlwZVwiOjB9fSxcIkRhdGVTdHlsZVwiOntcIiRpZFwiOlwiMjAyXCIsXCJGb250U2V0dGluZ3NcIjp7XCIkaWRcIjpcIjIwM1wiLFwiRm9udFNpemVcIjoxMCxcIkZvbnROYW1lXCI6XCJDYWxpYnJpXCIsXCJJc0JvbGRcIjpmYWxzZSxcIklzSXRhbGljXCI6ZmFsc2UsXCJJc1VuZGVybGluZWRcIjpmYWxzZX0sXCJBdXRvU2l6ZVwiOjAsXCJGb3JlZ3JvdW5kXCI6e1wiJGlkXCI6XCIyMDRcIixcIkNvbG9yXCI6e1wiJGlkXCI6XCIyMDV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IwNlwiLFwiVG9wXCI6MC4wLFwiTGVmdFwiOjAuMCxcIlJpZ2h0XCI6MC4wLFwiQm90dG9tXCI6MC4wfSxcIlBhZGRpbmdcIjp7XCIkaWRcIjpcIjIwN1wiLFwiVG9wXCI6MC4wLFwiTGVmdFwiOjAuMCxcIlJpZ2h0XCI6MC4wLFwiQm90dG9tXCI6MC4wfSxcIkJhY2tncm91bmRcIjp7XCIkcmVmXCI6XCIxMTJcIn0sXCJJc1Zpc2libGVcIjp0cnVlLFwiV2lkdGhcIjowLjAsXCJIZWlnaHRcIjowLjAsXCJCb3JkZXJTdHlsZVwiOntcIiRpZFwiOlwiMjA4XCIsXCJMaW5lQ29sb3JcIjpudWxsLFwiTGluZVdlaWdodFwiOjAuMCxcIkxpbmVUeXBlXCI6MH19LFwiRGF0ZUZvcm1hdFwiOntcIiRpZFwiOlwiMjA5XCIsXCJGb3JtYXRTdHJpbmdcIjpcImRkZCBNLmRcIixcIlNlcGFyYXRvclwiOlwiLl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MjEwXCIsXCJTaGFwZVwiOjMsXCJDb25uZWN0b3JNYXJnaW5cIjp7XCIkaWRcIjpcIjIxMVwiLFwiVG9wXCI6MC4wLFwiTGVmdFwiOjIuMCxcIlJpZ2h0XCI6Mi4wLFwiQm90dG9tXCI6MC4wfSxcIkNvbm5lY3RvclN0eWxlXCI6e1wiJGlkXCI6XCIyMTJcIixcIkxpbmVDb2xvclwiOntcIiRpZFwiOlwiMjEzXCIsXCIkdHlwZVwiOlwiTkxSRS5Db21tb24uRG9tLlNvbGlkQ29sb3JCcnVzaCwgTkxSRS5Db21tb25cIixcIkNvbG9yXCI6e1wiJGlkXCI6XCIyMTRcIixcIkFcIjoxMjcsXCJSXCI6MzEsXCJHXCI6NzMsXCJCXCI6MTI2fX0sXCJMaW5lV2VpZ2h0XCI6MS4wLFwiTGluZVR5cGVcIjowfSxcIklzQmVsb3dUaW1lYmFuZFwiOmZhbHNlLFwiSGlkZURhdGVcIjpmYWxzZSxcIlNoYXBlU2l6ZVwiOjAsXCJTcGFjaW5nXCI6Mi4wLFwiUGFkZGluZ1wiOntcIiRpZFwiOlwiMjE1XCIsXCJUb3BcIjoxMC4wLFwiTGVmdFwiOjMuMCxcIlJpZ2h0XCI6MC4wLFwiQm90dG9tXCI6MC4wfSxcIlBvc2l0aW9uXCI6e1wiJGlkXCI6XCIyMTZcIixcIlJhdGlvXCI6MC4wLFwiSXNDdXN0b21cIjpmYWxzZX0sXCJQb3NpdGlvbk9uVGFza1wiOjAsXCJTaGFwZVN0eWxlXCI6e1wiJGlkXCI6XCIyMTdcIixcIk1hcmdpblwiOntcIiRpZFwiOlwiMjE4XCIsXCJUb3BcIjowLjAsXCJMZWZ0XCI6MC4wLFwiUmlnaHRcIjowLjAsXCJCb3R0b21cIjowLjB9LFwiUGFkZGluZ1wiOntcIiRpZFwiOlwiMjE5XCIsXCJUb3BcIjowLjAsXCJMZWZ0XCI6MC4wLFwiUmlnaHRcIjowLjAsXCJCb3R0b21cIjowLjB9LFwiQmFja2dyb3VuZFwiOntcIiRpZFwiOlwiMjIwXCIsXCJDb2xvclwiOntcIiRpZFwiOlwiMjIxXCIsXCJBXCI6MjU1LFwiUlwiOjkxLFwiR1wiOjE1NSxcIkJcIjoyMTN9fSxcIklzVmlzaWJsZVwiOnRydWUsXCJXaWR0aFwiOjEyLjAsXCJIZWlnaHRcIjoxNC4wLFwiQm9yZGVyU3R5bGVcIjp7XCIkaWRcIjpcIjIyMlwiLFwiTGluZUNvbG9yXCI6e1wiJHJlZlwiOlwiOTdcIn0sXCJMaW5lV2VpZ2h0XCI6MC4wLFwiTGluZVR5cGVcIjowfX0sXCJUaXRsZVN0eWxlXCI6e1wiJGlkXCI6XCIyMjNcIixcIkZvbnRTZXR0aW5nc1wiOntcIiRpZFwiOlwiMjI0XCIsXCJGb250U2l6ZVwiOjEyLFwiRm9udE5hbWVcIjpcIkNhbGlicmlcIixcIklzQm9sZFwiOnRydWUsXCJJc0l0YWxpY1wiOmZhbHNlLFwiSXNVbmRlcmxpbmVkXCI6ZmFsc2V9LFwiQXV0b1NpemVcIjowLFwiRm9yZWdyb3VuZFwiOntcIiRpZFwiOlwiMjI1XCIsXCJDb2xvclwiOntcIiRpZFwiOlwiMjI2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yMjdcIixcIlRvcFwiOjAuMCxcIkxlZnRcIjowLjAsXCJSaWdodFwiOjAuMCxcIkJvdHRvbVwiOjAuMH0sXCJQYWRkaW5nXCI6e1wiJGlkXCI6XCIyMjhcIixcIlRvcFwiOjAuMCxcIkxlZnRcIjowLjAsXCJSaWdodFwiOjAuMCxcIkJvdHRvbVwiOjAuMH0sXCJCYWNrZ3JvdW5kXCI6e1wiJHJlZlwiOlwiMTA1XCJ9LFwiSXNWaXNpYmxlXCI6dHJ1ZSxcIldpZHRoXCI6MC4wLFwiSGVpZ2h0XCI6MC4wLFwiQm9yZGVyU3R5bGVcIjp7XCIkaWRcIjpcIjIyOVwiLFwiTGluZUNvbG9yXCI6bnVsbCxcIkxpbmVXZWlnaHRcIjowLjAsXCJMaW5lVHlwZVwiOjB9fSxcIkRhdGVTdHlsZVwiOntcIiRpZFwiOlwiMjMwXCIsXCJGb250U2V0dGluZ3NcIjp7XCIkaWRcIjpcIjIzMVwiLFwiRm9udFNpemVcIjoxMCxcIkZvbnROYW1lXCI6XCJDYWxpYnJpXCIsXCJJc0JvbGRcIjpmYWxzZSxcIklzSXRhbGljXCI6ZmFsc2UsXCJJc1VuZGVybGluZWRcIjpmYWxzZX0sXCJBdXRvU2l6ZVwiOjAsXCJGb3JlZ3JvdW5kXCI6e1wiJGlkXCI6XCIyMzJcIixcIkNvbG9yXCI6e1wiJGlkXCI6XCIyMzN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IzNFwiLFwiVG9wXCI6MC4wLFwiTGVmdFwiOjAuMCxcIlJpZ2h0XCI6MC4wLFwiQm90dG9tXCI6MC4wfSxcIlBhZGRpbmdcIjp7XCIkaWRcIjpcIjIzNVwiLFwiVG9wXCI6MC4wLFwiTGVmdFwiOjAuMCxcIlJpZ2h0XCI6MC4wLFwiQm90dG9tXCI6MC4wfSxcIkJhY2tncm91bmRcIjp7XCIkcmVmXCI6XCIxMTJcIn0sXCJJc1Zpc2libGVcIjp0cnVlLFwiV2lkdGhcIjowLjAsXCJIZWlnaHRcIjowLjAsXCJCb3JkZXJTdHlsZVwiOntcIiRpZFwiOlwiMjM2XCIsXCJMaW5lQ29sb3JcIjpudWxsLFwiTGluZVdlaWdodFwiOjAuMCxcIkxpbmVUeXBlXCI6MH19LFwiRGF0ZUZvcm1hdFwiOntcIiRpZFwiOlwiMjM3XCIsXCJGb3JtYXRTdHJpbmdcIjpcImRkZCBNLmRcIixcIlNlcGFyYXRvclwiOlwiLl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MjM4XCIsXCJTaGFwZVwiOjMsXCJDb25uZWN0b3JNYXJnaW5cIjp7XCIkaWRcIjpcIjIzOVwiLFwiVG9wXCI6MC4wLFwiTGVmdFwiOjIuMCxcIlJpZ2h0XCI6Mi4wLFwiQm90dG9tXCI6MC4wfSxcIkNvbm5lY3RvclN0eWxlXCI6e1wiJGlkXCI6XCIyNDBcIixcIkxpbmVDb2xvclwiOntcIiRpZFwiOlwiMjQxXCIsXCIkdHlwZVwiOlwiTkxSRS5Db21tb24uRG9tLlNvbGlkQ29sb3JCcnVzaCwgTkxSRS5Db21tb25cIixcIkNvbG9yXCI6e1wiJGlkXCI6XCIyNDJcIixcIkFcIjoxMjcsXCJSXCI6MzEsXCJHXCI6NzMsXCJCXCI6MTI2fX0sXCJMaW5lV2VpZ2h0XCI6MS4wLFwiTGluZVR5cGVcIjowfSxcIklzQmVsb3dUaW1lYmFuZFwiOnRydWUsXCJIaWRlRGF0ZVwiOmZhbHNlLFwiU2hhcGVTaXplXCI6MCxcIlNwYWNpbmdcIjoyLjAsXCJQYWRkaW5nXCI6e1wiJGlkXCI6XCIyNDNcIixcIlRvcFwiOjEwLjAsXCJMZWZ0XCI6My4wLFwiUmlnaHRcIjowLjAsXCJCb3R0b21cIjowLjB9LFwiUG9zaXRpb25cIjp7XCIkaWRcIjpcIjI0NFwiLFwiUmF0aW9cIjowLjAsXCJJc0N1c3RvbVwiOmZhbHNlfSxcIlBvc2l0aW9uT25UYXNrXCI6MCxcIlNoYXBlU3R5bGVcIjp7XCIkaWRcIjpcIjI0NVwiLFwiTWFyZ2luXCI6e1wiJGlkXCI6XCIyNDZcIixcIlRvcFwiOjAuMCxcIkxlZnRcIjowLjAsXCJSaWdodFwiOjAuMCxcIkJvdHRvbVwiOjAuMH0sXCJQYWRkaW5nXCI6e1wiJGlkXCI6XCIyNDdcIixcIlRvcFwiOjAuMCxcIkxlZnRcIjowLjAsXCJSaWdodFwiOjAuMCxcIkJvdHRvbVwiOjAuMH0sXCJCYWNrZ3JvdW5kXCI6e1wiJGlkXCI6XCIyNDhcIixcIkNvbG9yXCI6e1wiJGlkXCI6XCIyNDlcIixcIkFcIjoyNTUsXCJSXCI6OTEsXCJHXCI6MTU1LFwiQlwiOjIxM319LFwiSXNWaXNpYmxlXCI6dHJ1ZSxcIldpZHRoXCI6MTIuMCxcIkhlaWdodFwiOjE0LjAsXCJCb3JkZXJTdHlsZVwiOntcIiRpZFwiOlwiMjUwXCIsXCJMaW5lQ29sb3JcIjp7XCIkcmVmXCI6XCI5N1wifSxcIkxpbmVXZWlnaHRcIjowLjAsXCJMaW5lVHlwZVwiOjB9fSxcIlRpdGxlU3R5bGVcIjp7XCIkaWRcIjpcIjI1MVwiLFwiRm9udFNldHRpbmdzXCI6e1wiJGlkXCI6XCIyNTJcIixcIkZvbnRTaXplXCI6MTIsXCJGb250TmFtZVwiOlwiQ2FsaWJyaVwiLFwiSXNCb2xkXCI6dHJ1ZSxcIklzSXRhbGljXCI6ZmFsc2UsXCJJc1VuZGVybGluZWRcIjpmYWxzZX0sXCJBdXRvU2l6ZVwiOjAsXCJGb3JlZ3JvdW5kXCI6e1wiJGlkXCI6XCIyNTNcIixcIkNvbG9yXCI6e1wiJGlkXCI6XCIyNTR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I1NVwiLFwiVG9wXCI6MC4wLFwiTGVmdFwiOjAuMCxcIlJpZ2h0XCI6MC4wLFwiQm90dG9tXCI6MC4wfSxcIlBhZGRpbmdcIjp7XCIkaWRcIjpcIjI1NlwiLFwiVG9wXCI6MC4wLFwiTGVmdFwiOjAuMCxcIlJpZ2h0XCI6MC4wLFwiQm90dG9tXCI6MC4wfSxcIkJhY2tncm91bmRcIjp7XCIkcmVmXCI6XCIxMDVcIn0sXCJJc1Zpc2libGVcIjp0cnVlLFwiV2lkdGhcIjowLjAsXCJIZWlnaHRcIjowLjAsXCJCb3JkZXJTdHlsZVwiOntcIiRpZFwiOlwiMjU3XCIsXCJMaW5lQ29sb3JcIjpudWxsLFwiTGluZVdlaWdodFwiOjAuMCxcIkxpbmVUeXBlXCI6MH19LFwiRGF0ZVN0eWxlXCI6e1wiJGlkXCI6XCIyNThcIixcIkZvbnRTZXR0aW5nc1wiOntcIiRpZFwiOlwiMjU5XCIsXCJGb250U2l6ZVwiOjEwLFwiRm9udE5hbWVcIjpcIkNhbGlicmlcIixcIklzQm9sZFwiOmZhbHNlLFwiSXNJdGFsaWNcIjpmYWxzZSxcIklzVW5kZXJsaW5lZFwiOmZhbHNlfSxcIkF1dG9TaXplXCI6MCxcIkZvcmVncm91bmRcIjp7XCIkaWRcIjpcIjI2MFwiLFwiQ29sb3JcIjp7XCIkaWRcIjpcIjI2MV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jYyXCIsXCJUb3BcIjowLjAsXCJMZWZ0XCI6MC4wLFwiUmlnaHRcIjowLjAsXCJCb3R0b21cIjowLjB9LFwiUGFkZGluZ1wiOntcIiRpZFwiOlwiMjYzXCIsXCJUb3BcIjowLjAsXCJMZWZ0XCI6MC4wLFwiUmlnaHRcIjowLjAsXCJCb3R0b21cIjowLjB9LFwiQmFja2dyb3VuZFwiOntcIiRyZWZcIjpcIjExMlwifSxcIklzVmlzaWJsZVwiOnRydWUsXCJXaWR0aFwiOjAuMCxcIkhlaWdodFwiOjAuMCxcIkJvcmRlclN0eWxlXCI6e1wiJGlkXCI6XCIyNjRcIixcIkxpbmVDb2xvclwiOm51bGwsXCJMaW5lV2VpZ2h0XCI6MC4wLFwiTGluZVR5cGVcIjowfX0sXCJEYXRlRm9ybWF0XCI6e1wiJGlkXCI6XCIyNjVcIixcIkZvcm1hdFN0cmluZ1wiOlwiZGRkIE0uZFwiLFwiU2VwYXJhdG9yXCI6XCIu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yNjZcIixcIlNoYXBlXCI6MyxcIkNvbm5lY3Rvck1hcmdpblwiOntcIiRpZFwiOlwiMjY3XCIsXCJUb3BcIjowLjAsXCJMZWZ0XCI6Mi4wLFwiUmlnaHRcIjoyLjAsXCJCb3R0b21cIjowLjB9LFwiQ29ubmVjdG9yU3R5bGVcIjp7XCIkaWRcIjpcIjI2OFwiLFwiTGluZUNvbG9yXCI6e1wiJGlkXCI6XCIyNjlcIixcIiR0eXBlXCI6XCJOTFJFLkNvbW1vbi5Eb20uU29saWRDb2xvckJydXNoLCBOTFJFLkNvbW1vblwiLFwiQ29sb3JcIjp7XCIkaWRcIjpcIjI3MFwiLFwiQVwiOjEyNyxcIlJcIjozMSxcIkdcIjo3MyxcIkJcIjoxMjZ9fSxcIkxpbmVXZWlnaHRcIjoxLjAsXCJMaW5lVHlwZVwiOjB9LFwiSXNCZWxvd1RpbWViYW5kXCI6ZmFsc2UsXCJIaWRlRGF0ZVwiOmZhbHNlLFwiU2hhcGVTaXplXCI6MCxcIlNwYWNpbmdcIjoyLjAsXCJQYWRkaW5nXCI6e1wiJGlkXCI6XCIyNzFcIixcIlRvcFwiOjEwLjAsXCJMZWZ0XCI6My4wLFwiUmlnaHRcIjowLjAsXCJCb3R0b21cIjowLjB9LFwiUG9zaXRpb25cIjp7XCIkaWRcIjpcIjI3MlwiLFwiUmF0aW9cIjowLjAsXCJJc0N1c3RvbVwiOmZhbHNlfSxcIlBvc2l0aW9uT25UYXNrXCI6MCxcIlNoYXBlU3R5bGVcIjp7XCIkaWRcIjpcIjI3M1wiLFwiTWFyZ2luXCI6e1wiJGlkXCI6XCIyNzRcIixcIlRvcFwiOjAuMCxcIkxlZnRcIjowLjAsXCJSaWdodFwiOjAuMCxcIkJvdHRvbVwiOjAuMH0sXCJQYWRkaW5nXCI6e1wiJGlkXCI6XCIyNzVcIixcIlRvcFwiOjAuMCxcIkxlZnRcIjowLjAsXCJSaWdodFwiOjAuMCxcIkJvdHRvbVwiOjAuMH0sXCJCYWNrZ3JvdW5kXCI6e1wiJGlkXCI6XCIyNzZcIixcIkNvbG9yXCI6e1wiJGlkXCI6XCIyNzdcIixcIkFcIjoyNTUsXCJSXCI6OTEsXCJHXCI6MTU1LFwiQlwiOjIxM319LFwiSXNWaXNpYmxlXCI6dHJ1ZSxcIldpZHRoXCI6MTIuMCxcIkhlaWdodFwiOjE0LjAsXCJCb3JkZXJTdHlsZVwiOntcIiRpZFwiOlwiMjc4XCIsXCJMaW5lQ29sb3JcIjp7XCIkcmVmXCI6XCI5N1wifSxcIkxpbmVXZWlnaHRcIjowLjAsXCJMaW5lVHlwZVwiOjB9fSxcIlRpdGxlU3R5bGVcIjp7XCIkaWRcIjpcIjI3OVwiLFwiRm9udFNldHRpbmdzXCI6e1wiJGlkXCI6XCIyODBcIixcIkZvbnRTaXplXCI6MTIsXCJGb250TmFtZVwiOlwiQ2FsaWJyaVwiLFwiSXNCb2xkXCI6dHJ1ZSxcIklzSXRhbGljXCI6ZmFsc2UsXCJJc1VuZGVybGluZWRcIjpmYWxzZX0sXCJBdXRvU2l6ZVwiOjAsXCJGb3JlZ3JvdW5kXCI6e1wiJGlkXCI6XCIyODFcIixcIkNvbG9yXCI6e1wiJGlkXCI6XCIyODJ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I4M1wiLFwiVG9wXCI6MC4wLFwiTGVmdFwiOjAuMCxcIlJpZ2h0XCI6MC4wLFwiQm90dG9tXCI6MC4wfSxcIlBhZGRpbmdcIjp7XCIkaWRcIjpcIjI4NFwiLFwiVG9wXCI6MC4wLFwiTGVmdFwiOjAuMCxcIlJpZ2h0XCI6MC4wLFwiQm90dG9tXCI6MC4wfSxcIkJhY2tncm91bmRcIjp7XCIkcmVmXCI6XCIxMDVcIn0sXCJJc1Zpc2libGVcIjp0cnVlLFwiV2lkdGhcIjowLjAsXCJIZWlnaHRcIjowLjAsXCJCb3JkZXJTdHlsZVwiOntcIiRpZFwiOlwiMjg1XCIsXCJMaW5lQ29sb3JcIjpudWxsLFwiTGluZVdlaWdodFwiOjAuMCxcIkxpbmVUeXBlXCI6MH19LFwiRGF0ZVN0eWxlXCI6e1wiJGlkXCI6XCIyODZcIixcIkZvbnRTZXR0aW5nc1wiOntcIiRpZFwiOlwiMjg3XCIsXCJGb250U2l6ZVwiOjEwLFwiRm9udE5hbWVcIjpcIkNhbGlicmlcIixcIklzQm9sZFwiOmZhbHNlLFwiSXNJdGFsaWNcIjpmYWxzZSxcIklzVW5kZXJsaW5lZFwiOmZhbHNlfSxcIkF1dG9TaXplXCI6MCxcIkZvcmVncm91bmRcIjp7XCIkaWRcIjpcIjI4OFwiLFwiQ29sb3JcIjp7XCIkaWRcIjpcIjI4OV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jkwXCIsXCJUb3BcIjowLjAsXCJMZWZ0XCI6MC4wLFwiUmlnaHRcIjowLjAsXCJCb3R0b21cIjowLjB9LFwiUGFkZGluZ1wiOntcIiRpZFwiOlwiMjkxXCIsXCJUb3BcIjowLjAsXCJMZWZ0XCI6MC4wLFwiUmlnaHRcIjowLjAsXCJCb3R0b21cIjowLjB9LFwiQmFja2dyb3VuZFwiOntcIiRyZWZcIjpcIjExMlwifSxcIklzVmlzaWJsZVwiOnRydWUsXCJXaWR0aFwiOjAuMCxcIkhlaWdodFwiOjAuMCxcIkJvcmRlclN0eWxlXCI6e1wiJGlkXCI6XCIyOTJcIixcIkxpbmVDb2xvclwiOm51bGwsXCJMaW5lV2VpZ2h0XCI6MC4wLFwiTGluZVR5cGVcIjowfX0sXCJEYXRlRm9ybWF0XCI6e1wiJGlkXCI6XCIyOTNcIixcIkZvcm1hdFN0cmluZ1wiOlwiZGRkIE0uZFwiLFwiU2VwYXJhdG9yXCI6XCIu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yOTRcIixcIlNoYXBlXCI6MyxcIkNvbm5lY3Rvck1hcmdpblwiOntcIiRpZFwiOlwiMjk1XCIsXCJUb3BcIjowLjAsXCJMZWZ0XCI6Mi4wLFwiUmlnaHRcIjoyLjAsXCJCb3R0b21cIjowLjB9LFwiQ29ubmVjdG9yU3R5bGVcIjp7XCIkaWRcIjpcIjI5NlwiLFwiTGluZUNvbG9yXCI6e1wiJGlkXCI6XCIyOTdcIixcIiR0eXBlXCI6XCJOTFJFLkNvbW1vbi5Eb20uU29saWRDb2xvckJydXNoLCBOTFJFLkNvbW1vblwiLFwiQ29sb3JcIjp7XCIkaWRcIjpcIjI5OFwiLFwiQVwiOjEyNyxcIlJcIjoxMTIsXCJHXCI6MTczLFwiQlwiOjcxfX0sXCJMaW5lV2VpZ2h0XCI6MC44LFwiTGluZVR5cGVcIjowfSxcIklzQmVsb3dUaW1lYmFuZFwiOnRydWUsXCJIaWRlRGF0ZVwiOmZhbHNlLFwiU2hhcGVTaXplXCI6MCxcIlNwYWNpbmdcIjoyLjAsXCJQYWRkaW5nXCI6e1wiJGlkXCI6XCIyOTlcIixcIlRvcFwiOjEwLjAsXCJMZWZ0XCI6My4wLFwiUmlnaHRcIjowLjAsXCJCb3R0b21cIjowLjB9LFwiUG9zaXRpb25cIjp7XCIkaWRcIjpcIjMwMFwiLFwiUmF0aW9cIjowLjAsXCJJc0N1c3RvbVwiOmZhbHNlfSxcIlBvc2l0aW9uT25UYXNrXCI6MCxcIlNoYXBlU3R5bGVcIjp7XCIkaWRcIjpcIjMwMVwiLFwiTWFyZ2luXCI6e1wiJGlkXCI6XCIzMDJcIixcIlRvcFwiOjAuMCxcIkxlZnRcIjowLjAsXCJSaWdodFwiOjAuMCxcIkJvdHRvbVwiOjAuMH0sXCJQYWRkaW5nXCI6e1wiJGlkXCI6XCIzMDNcIixcIlRvcFwiOjAuMCxcIkxlZnRcIjowLjAsXCJSaWdodFwiOjAuMCxcIkJvdHRvbVwiOjAuMH0sXCJCYWNrZ3JvdW5kXCI6e1wiJGlkXCI6XCIzMDRcIixcIkNvbG9yXCI6e1wiJGlkXCI6XCIzMDVcIixcIkFcIjoyNTUsXCJSXCI6MTEyLFwiR1wiOjE3MyxcIkJcIjo3MX19LFwiSXNWaXNpYmxlXCI6dHJ1ZSxcIldpZHRoXCI6MTIuMCxcIkhlaWdodFwiOjE0LjAsXCJCb3JkZXJTdHlsZVwiOntcIiRpZFwiOlwiMzA2XCIsXCJMaW5lQ29sb3JcIjp7XCIkcmVmXCI6XCI5N1wifSxcIkxpbmVXZWlnaHRcIjowLjAsXCJMaW5lVHlwZVwiOjB9fSxcIlRpdGxlU3R5bGVcIjp7XCIkaWRcIjpcIjMwN1wiLFwiRm9udFNldHRpbmdzXCI6e1wiJGlkXCI6XCIzMDhcIixcIkZvbnRTaXplXCI6MTIsXCJGb250TmFtZVwiOlwiQ2FsaWJyaVwiLFwiSXNCb2xkXCI6dHJ1ZSxcIklzSXRhbGljXCI6ZmFsc2UsXCJJc1VuZGVybGluZWRcIjpmYWxzZX0sXCJBdXRvU2l6ZVwiOjAsXCJGb3JlZ3JvdW5kXCI6e1wiJGlkXCI6XCIzMDlcIixcIkNvbG9yXCI6e1wiJGlkXCI6XCIzMTB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MxMVwiLFwiVG9wXCI6MC4wLFwiTGVmdFwiOjAuMCxcIlJpZ2h0XCI6MC4wLFwiQm90dG9tXCI6MC4wfSxcIlBhZGRpbmdcIjp7XCIkaWRcIjpcIjMxMlwiLFwiVG9wXCI6MC4wLFwiTGVmdFwiOjAuMCxcIlJpZ2h0XCI6MC4wLFwiQm90dG9tXCI6MC4wfSxcIkJhY2tncm91bmRcIjp7XCIkcmVmXCI6XCIxMDVcIn0sXCJJc1Zpc2libGVcIjp0cnVlLFwiV2lkdGhcIjowLjAsXCJIZWlnaHRcIjowLjAsXCJCb3JkZXJTdHlsZVwiOntcIiRpZFwiOlwiMzEzXCIsXCJMaW5lQ29sb3JcIjpudWxsLFwiTGluZVdlaWdodFwiOjAuMCxcIkxpbmVUeXBlXCI6MH19LFwiRGF0ZVN0eWxlXCI6e1wiJGlkXCI6XCIzMTRcIixcIkZvbnRTZXR0aW5nc1wiOntcIiRpZFwiOlwiMzE1XCIsXCJGb250U2l6ZVwiOjEwLFwiRm9udE5hbWVcIjpcIkNhbGlicmlcIixcIklzQm9sZFwiOmZhbHNlLFwiSXNJdGFsaWNcIjpmYWxzZSxcIklzVW5kZXJsaW5lZFwiOmZhbHNlfSxcIkF1dG9TaXplXCI6MCxcIkZvcmVncm91bmRcIjp7XCIkaWRcIjpcIjMxNlwiLFwiQ29sb3JcIjp7XCIkaWRcIjpcIjMxN1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zE4XCIsXCJUb3BcIjowLjAsXCJMZWZ0XCI6MC4wLFwiUmlnaHRcIjowLjAsXCJCb3R0b21cIjowLjB9LFwiUGFkZGluZ1wiOntcIiRpZFwiOlwiMzE5XCIsXCJUb3BcIjowLjAsXCJMZWZ0XCI6MC4wLFwiUmlnaHRcIjowLjAsXCJCb3R0b21cIjowLjB9LFwiQmFja2dyb3VuZFwiOntcIiRyZWZcIjpcIjExMlwifSxcIklzVmlzaWJsZVwiOnRydWUsXCJXaWR0aFwiOjAuMCxcIkhlaWdodFwiOjAuMCxcIkJvcmRlclN0eWxlXCI6e1wiJGlkXCI6XCIzMjBcIixcIkxpbmVDb2xvclwiOm51bGwsXCJMaW5lV2VpZ2h0XCI6MC4wLFwiTGluZVR5cGVcIjowfX0sXCJEYXRlRm9ybWF0XCI6e1wiJGlkXCI6XCIzMjFcIixcIkZvcm1hdFN0cmluZ1wiOlwiZGRkIE0uZFwiLFwiU2VwYXJhdG9yXCI6XCIu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zMjJcIixcIlNoYXBlXCI6MyxcIkNvbm5lY3Rvck1hcmdpblwiOntcIiRpZFwiOlwiMzIzXCIsXCJUb3BcIjowLjAsXCJMZWZ0XCI6Mi4wLFwiUmlnaHRcIjoyLjAsXCJCb3R0b21cIjowLjB9LFwiQ29ubmVjdG9yU3R5bGVcIjp7XCIkaWRcIjpcIjMyNFwiLFwiTGluZUNvbG9yXCI6e1wiJGlkXCI6XCIzMjVcIixcIiR0eXBlXCI6XCJOTFJFLkNvbW1vbi5Eb20uU29saWRDb2xvckJydXNoLCBOTFJFLkNvbW1vblwiLFwiQ29sb3JcIjp7XCIkaWRcIjpcIjMyNlwiLFwiQVwiOjEyNyxcIlJcIjozMSxcIkdcIjo3MyxcIkJcIjoxMjZ9fSxcIkxpbmVXZWlnaHRcIjoxLjAsXCJMaW5lVHlwZVwiOjB9LFwiSXNCZWxvd1RpbWViYW5kXCI6ZmFsc2UsXCJIaWRlRGF0ZVwiOmZhbHNlLFwiU2hhcGVTaXplXCI6MCxcIlNwYWNpbmdcIjoyLjAsXCJQYWRkaW5nXCI6e1wiJGlkXCI6XCIzMjdcIixcIlRvcFwiOjEwLjAsXCJMZWZ0XCI6My4wLFwiUmlnaHRcIjowLjAsXCJCb3R0b21cIjowLjB9LFwiUG9zaXRpb25cIjp7XCIkaWRcIjpcIjMyOFwiLFwiUmF0aW9cIjowLjAsXCJJc0N1c3RvbVwiOmZhbHNlfSxcIlBvc2l0aW9uT25UYXNrXCI6MCxcIlNoYXBlU3R5bGVcIjp7XCIkaWRcIjpcIjMyOVwiLFwiTWFyZ2luXCI6e1wiJGlkXCI6XCIzMzBcIixcIlRvcFwiOjAuMCxcIkxlZnRcIjowLjAsXCJSaWdodFwiOjAuMCxcIkJvdHRvbVwiOjAuMH0sXCJQYWRkaW5nXCI6e1wiJGlkXCI6XCIzMzFcIixcIlRvcFwiOjAuMCxcIkxlZnRcIjowLjAsXCJSaWdodFwiOjAuMCxcIkJvdHRvbVwiOjAuMH0sXCJCYWNrZ3JvdW5kXCI6e1wiJGlkXCI6XCIzMzJcIixcIkNvbG9yXCI6e1wiJGlkXCI6XCIzMzNcIixcIkFcIjoyNTUsXCJSXCI6MTEyLFwiR1wiOjE3MyxcIkJcIjo3MX19LFwiSXNWaXNpYmxlXCI6dHJ1ZSxcIldpZHRoXCI6MTIuMCxcIkhlaWdodFwiOjE0LjAsXCJCb3JkZXJTdHlsZVwiOntcIiRpZFwiOlwiMzM0XCIsXCJMaW5lQ29sb3JcIjp7XCIkcmVmXCI6XCI5N1wifSxcIkxpbmVXZWlnaHRcIjowLjAsXCJMaW5lVHlwZVwiOjB9fSxcIlRpdGxlU3R5bGVcIjp7XCIkaWRcIjpcIjMzNVwiLFwiRm9udFNldHRpbmdzXCI6e1wiJGlkXCI6XCIzMzZcIixcIkZvbnRTaXplXCI6MTIsXCJGb250TmFtZVwiOlwiQ2FsaWJyaVwiLFwiSXNCb2xkXCI6dHJ1ZSxcIklzSXRhbGljXCI6ZmFsc2UsXCJJc1VuZGVybGluZWRcIjpmYWxzZX0sXCJBdXRvU2l6ZVwiOjAsXCJGb3JlZ3JvdW5kXCI6e1wiJGlkXCI6XCIzMzdcIixcIkNvbG9yXCI6e1wiJGlkXCI6XCIzMzh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MzOVwiLFwiVG9wXCI6MC4wLFwiTGVmdFwiOjAuMCxcIlJpZ2h0XCI6MC4wLFwiQm90dG9tXCI6MC4wfSxcIlBhZGRpbmdcIjp7XCIkaWRcIjpcIjM0MFwiLFwiVG9wXCI6MC4wLFwiTGVmdFwiOjAuMCxcIlJpZ2h0XCI6MC4wLFwiQm90dG9tXCI6MC4wfSxcIkJhY2tncm91bmRcIjp7XCIkcmVmXCI6XCIxMDVcIn0sXCJJc1Zpc2libGVcIjp0cnVlLFwiV2lkdGhcIjowLjAsXCJIZWlnaHRcIjowLjAsXCJCb3JkZXJTdHlsZVwiOntcIiRpZFwiOlwiMzQxXCIsXCJMaW5lQ29sb3JcIjpudWxsLFwiTGluZVdlaWdodFwiOjAuMCxcIkxpbmVUeXBlXCI6MH19LFwiRGF0ZVN0eWxlXCI6e1wiJGlkXCI6XCIzNDJcIixcIkZvbnRTZXR0aW5nc1wiOntcIiRpZFwiOlwiMzQzXCIsXCJGb250U2l6ZVwiOjEwLFwiRm9udE5hbWVcIjpcIkNhbGlicmlcIixcIklzQm9sZFwiOmZhbHNlLFwiSXNJdGFsaWNcIjpmYWxzZSxcIklzVW5kZXJsaW5lZFwiOmZhbHNlfSxcIkF1dG9TaXplXCI6MCxcIkZvcmVncm91bmRcIjp7XCIkaWRcIjpcIjM0NFwiLFwiQ29sb3JcIjp7XCIkaWRcIjpcIjM0NV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zQ2XCIsXCJUb3BcIjowLjAsXCJMZWZ0XCI6MC4wLFwiUmlnaHRcIjowLjAsXCJCb3R0b21cIjowLjB9LFwiUGFkZGluZ1wiOntcIiRpZFwiOlwiMzQ3XCIsXCJUb3BcIjowLjAsXCJMZWZ0XCI6MC4wLFwiUmlnaHRcIjowLjAsXCJCb3R0b21cIjowLjB9LFwiQmFja2dyb3VuZFwiOntcIiRyZWZcIjpcIjExMlwifSxcIklzVmlzaWJsZVwiOnRydWUsXCJXaWR0aFwiOjAuMCxcIkhlaWdodFwiOjAuMCxcIkJvcmRlclN0eWxlXCI6e1wiJGlkXCI6XCIzNDhcIixcIkxpbmVDb2xvclwiOm51bGwsXCJMaW5lV2VpZ2h0XCI6MC4wLFwiTGluZVR5cGVcIjowfX0sXCJEYXRlRm9ybWF0XCI6e1wiJGlkXCI6XCIzNDlcIixcIkZvcm1hdFN0cmluZ1wiOlwiZGRkIE0uZFwiLFwiU2VwYXJhdG9yXCI6XCIu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zNTBcIixcIlNoYXBlXCI6MyxcIkNvbm5lY3Rvck1hcmdpblwiOntcIiRpZFwiOlwiMzUxXCIsXCJUb3BcIjowLjAsXCJMZWZ0XCI6Mi4wLFwiUmlnaHRcIjoyLjAsXCJCb3R0b21cIjowLjB9LFwiQ29ubmVjdG9yU3R5bGVcIjp7XCIkaWRcIjpcIjM1MlwiLFwiTGluZUNvbG9yXCI6e1wiJGlkXCI6XCIzNTNcIixcIiR0eXBlXCI6XCJOTFJFLkNvbW1vbi5Eb20uU29saWRDb2xvckJydXNoLCBOTFJFLkNvbW1vblwiLFwiQ29sb3JcIjp7XCIkaWRcIjpcIjM1NFwiLFwiQVwiOjEyNyxcIlJcIjozMSxcIkdcIjo3MyxcIkJcIjoxMjZ9fSxcIkxpbmVXZWlnaHRcIjoxLjAsXCJMaW5lVHlwZVwiOjB9LFwiSXNCZWxvd1RpbWViYW5kXCI6dHJ1ZSxcIkhpZGVEYXRlXCI6ZmFsc2UsXCJTaGFwZVNpemVcIjowLFwiU3BhY2luZ1wiOjIuMCxcIlBhZGRpbmdcIjp7XCIkaWRcIjpcIjM1NVwiLFwiVG9wXCI6MTAuMCxcIkxlZnRcIjozLjAsXCJSaWdodFwiOjAuMCxcIkJvdHRvbVwiOjAuMH0sXCJQb3NpdGlvblwiOntcIiRpZFwiOlwiMzU2XCIsXCJSYXRpb1wiOjAuMCxcIklzQ3VzdG9tXCI6ZmFsc2V9LFwiUG9zaXRpb25PblRhc2tcIjowLFwiU2hhcGVTdHlsZVwiOntcIiRpZFwiOlwiMzU3XCIsXCJNYXJnaW5cIjp7XCIkaWRcIjpcIjM1OFwiLFwiVG9wXCI6MC4wLFwiTGVmdFwiOjAuMCxcIlJpZ2h0XCI6MC4wLFwiQm90dG9tXCI6MC4wfSxcIlBhZGRpbmdcIjp7XCIkaWRcIjpcIjM1OVwiLFwiVG9wXCI6MC4wLFwiTGVmdFwiOjAuMCxcIlJpZ2h0XCI6MC4wLFwiQm90dG9tXCI6MC4wfSxcIkJhY2tncm91bmRcIjp7XCIkaWRcIjpcIjM2MFwiLFwiQ29sb3JcIjp7XCIkaWRcIjpcIjM2MVwiLFwiQVwiOjI1NSxcIlJcIjoxMTIsXCJHXCI6MTczLFwiQlwiOjcxfX0sXCJJc1Zpc2libGVcIjp0cnVlLFwiV2lkdGhcIjoxMi4wLFwiSGVpZ2h0XCI6MTQuMCxcIkJvcmRlclN0eWxlXCI6e1wiJGlkXCI6XCIzNjJcIixcIkxpbmVDb2xvclwiOntcIiRyZWZcIjpcIjk3XCJ9LFwiTGluZVdlaWdodFwiOjAuMCxcIkxpbmVUeXBlXCI6MH19LFwiVGl0bGVTdHlsZVwiOntcIiRpZFwiOlwiMzYzXCIsXCJGb250U2V0dGluZ3NcIjp7XCIkaWRcIjpcIjM2NFwiLFwiRm9udFNpemVcIjoxMixcIkZvbnROYW1lXCI6XCJDYWxpYnJpXCIsXCJJc0JvbGRcIjp0cnVlLFwiSXNJdGFsaWNcIjpmYWxzZSxcIklzVW5kZXJsaW5lZFwiOmZhbHNlfSxcIkF1dG9TaXplXCI6MCxcIkZvcmVncm91bmRcIjp7XCIkaWRcIjpcIjM2NVwiLFwiQ29sb3JcIjp7XCIkaWRcIjpcIjM2Nl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zY3XCIsXCJUb3BcIjowLjAsXCJMZWZ0XCI6MC4wLFwiUmlnaHRcIjowLjAsXCJCb3R0b21cIjowLjB9LFwiUGFkZGluZ1wiOntcIiRpZFwiOlwiMzY4XCIsXCJUb3BcIjowLjAsXCJMZWZ0XCI6MC4wLFwiUmlnaHRcIjowLjAsXCJCb3R0b21cIjowLjB9LFwiQmFja2dyb3VuZFwiOntcIiRyZWZcIjpcIjEwNVwifSxcIklzVmlzaWJsZVwiOnRydWUsXCJXaWR0aFwiOjAuMCxcIkhlaWdodFwiOjAuMCxcIkJvcmRlclN0eWxlXCI6e1wiJGlkXCI6XCIzNjlcIixcIkxpbmVDb2xvclwiOm51bGwsXCJMaW5lV2VpZ2h0XCI6MC4wLFwiTGluZVR5cGVcIjowfX0sXCJEYXRlU3R5bGVcIjp7XCIkaWRcIjpcIjM3MFwiLFwiRm9udFNldHRpbmdzXCI6e1wiJGlkXCI6XCIzNzFcIixcIkZvbnRTaXplXCI6MTAsXCJGb250TmFtZVwiOlwiQ2FsaWJyaVwiLFwiSXNCb2xkXCI6ZmFsc2UsXCJJc0l0YWxpY1wiOmZhbHNlLFwiSXNVbmRlcmxpbmVkXCI6ZmFsc2V9LFwiQXV0b1NpemVcIjowLFwiRm9yZWdyb3VuZFwiOntcIiRpZFwiOlwiMzcyXCIsXCJDb2xvclwiOntcIiRpZFwiOlwiMzcz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zNzRcIixcIlRvcFwiOjAuMCxcIkxlZnRcIjowLjAsXCJSaWdodFwiOjAuMCxcIkJvdHRvbVwiOjAuMH0sXCJQYWRkaW5nXCI6e1wiJGlkXCI6XCIzNzVcIixcIlRvcFwiOjAuMCxcIkxlZnRcIjowLjAsXCJSaWdodFwiOjAuMCxcIkJvdHRvbVwiOjAuMH0sXCJCYWNrZ3JvdW5kXCI6e1wiJHJlZlwiOlwiMTEyXCJ9LFwiSXNWaXNpYmxlXCI6dHJ1ZSxcIldpZHRoXCI6MC4wLFwiSGVpZ2h0XCI6MC4wLFwiQm9yZGVyU3R5bGVcIjp7XCIkaWRcIjpcIjM3NlwiLFwiTGluZUNvbG9yXCI6bnVsbCxcIkxpbmVXZWlnaHRcIjowLjAsXCJMaW5lVHlwZVwiOjB9fSxcIkRhdGVGb3JtYXRcIjp7XCIkaWRcIjpcIjM3N1wiLFwiRm9ybWF0U3RyaW5nXCI6XCJkZGQgTS5kXCIsXCJTZXBhcmF0b3JcIjpcIi5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M3OFwiLFwiU2hhcGVcIjoxMyxcIkNvbm5lY3Rvck1hcmdpblwiOntcIiRpZFwiOlwiMzc5XCIsXCJUb3BcIjowLjAsXCJMZWZ0XCI6Mi4wLFwiUmlnaHRcIjoyLjAsXCJCb3R0b21cIjowLjB9LFwiQ29ubmVjdG9yU3R5bGVcIjp7XCIkaWRcIjpcIjM4MFwiLFwiTGluZUNvbG9yXCI6e1wiJGlkXCI6XCIzODFcIixcIiR0eXBlXCI6XCJOTFJFLkNvbW1vbi5Eb20uU29saWRDb2xvckJydXNoLCBOTFJFLkNvbW1vblwiLFwiQ29sb3JcIjp7XCIkaWRcIjpcIjM4MlwiLFwiQVwiOjEyNyxcIlJcIjoyNixcIkdcIjoxNzAsXCJCXCI6NjZ9fSxcIkxpbmVXZWlnaHRcIjowLjgsXCJMaW5lVHlwZVwiOjB9LFwiSXNCZWxvd1RpbWViYW5kXCI6ZmFsc2UsXCJIaWRlRGF0ZVwiOmZhbHNlLFwiU2hhcGVTaXplXCI6MSxcIlNwYWNpbmdcIjoyLjAsXCJQYWRkaW5nXCI6e1wiJGlkXCI6XCIzODNcIixcIlRvcFwiOjEwLjAsXCJMZWZ0XCI6My4wLFwiUmlnaHRcIjowLjAsXCJCb3R0b21cIjowLjB9LFwiUG9zaXRpb25cIjp7XCIkaWRcIjpcIjM4NFwiLFwiUmF0aW9cIjowLjAsXCJJc0N1c3RvbVwiOmZhbHNlfSxcIlBvc2l0aW9uT25UYXNrXCI6MCxcIlNoYXBlU3R5bGVcIjp7XCIkaWRcIjpcIjM4NVwiLFwiTWFyZ2luXCI6e1wiJGlkXCI6XCIzODZcIixcIlRvcFwiOjAuMCxcIkxlZnRcIjowLjAsXCJSaWdodFwiOjAuMCxcIkJvdHRvbVwiOjAuMH0sXCJQYWRkaW5nXCI6e1wiJGlkXCI6XCIzODdcIixcIlRvcFwiOjAuMCxcIkxlZnRcIjowLjAsXCJSaWdodFwiOjAuMCxcIkJvdHRvbVwiOjAuMH0sXCJCYWNrZ3JvdW5kXCI6e1wiJGlkXCI6XCIzODhcIixcIkNvbG9yXCI6e1wiJGlkXCI6XCIzODlcIixcIkFcIjoyNTUsXCJSXCI6MjYsXCJHXCI6MTcwLFwiQlwiOjY2fX0sXCJJc1Zpc2libGVcIjp0cnVlLFwiV2lkdGhcIjoxOC4wLFwiSGVpZ2h0XCI6MjAuMCxcIkJvcmRlclN0eWxlXCI6e1wiJGlkXCI6XCIzOTBcIixcIkxpbmVDb2xvclwiOntcIiRyZWZcIjpcIjk3XCJ9LFwiTGluZVdlaWdodFwiOjAuMCxcIkxpbmVUeXBlXCI6MH19LFwiVGl0bGVTdHlsZVwiOntcIiRpZFwiOlwiMzkxXCIsXCJGb250U2V0dGluZ3NcIjp7XCIkaWRcIjpcIjM5MlwiLFwiRm9udFNpemVcIjoxMixcIkZvbnROYW1lXCI6XCJDYWxpYnJpXCIsXCJJc0JvbGRcIjp0cnVlLFwiSXNJdGFsaWNcIjpmYWxzZSxcIklzVW5kZXJsaW5lZFwiOmZhbHNlfSxcIkF1dG9TaXplXCI6MCxcIkZvcmVncm91bmRcIjp7XCIkaWRcIjpcIjM5M1wiLFwiQ29sb3JcIjp7XCIkaWRcIjpcIjM5NF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zk1XCIsXCJUb3BcIjowLjAsXCJMZWZ0XCI6MC4wLFwiUmlnaHRcIjowLjAsXCJCb3R0b21cIjowLjB9LFwiUGFkZGluZ1wiOntcIiRpZFwiOlwiMzk2XCIsXCJUb3BcIjowLjAsXCJMZWZ0XCI6MC4wLFwiUmlnaHRcIjowLjAsXCJCb3R0b21cIjowLjB9LFwiQmFja2dyb3VuZFwiOntcIiRyZWZcIjpcIjEwNVwifSxcIklzVmlzaWJsZVwiOnRydWUsXCJXaWR0aFwiOjAuMCxcIkhlaWdodFwiOjAuMCxcIkJvcmRlclN0eWxlXCI6e1wiJGlkXCI6XCIzOTdcIixcIkxpbmVDb2xvclwiOm51bGwsXCJMaW5lV2VpZ2h0XCI6MC4wLFwiTGluZVR5cGVcIjowfX0sXCJEYXRlU3R5bGVcIjp7XCIkaWRcIjpcIjM5OFwiLFwiRm9udFNldHRpbmdzXCI6e1wiJGlkXCI6XCIzOTlcIixcIkZvbnRTaXplXCI6MTAsXCJGb250TmFtZVwiOlwiQ2FsaWJyaVwiLFwiSXNCb2xkXCI6ZmFsc2UsXCJJc0l0YWxpY1wiOmZhbHNlLFwiSXNVbmRlcmxpbmVkXCI6ZmFsc2V9LFwiQXV0b1NpemVcIjowLFwiRm9yZWdyb3VuZFwiOntcIiRpZFwiOlwiNDAwXCIsXCJDb2xvclwiOntcIiRpZFwiOlwiNDAx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0MDJcIixcIlRvcFwiOjAuMCxcIkxlZnRcIjowLjAsXCJSaWdodFwiOjAuMCxcIkJvdHRvbVwiOjAuMH0sXCJQYWRkaW5nXCI6e1wiJGlkXCI6XCI0MDNcIixcIlRvcFwiOjAuMCxcIkxlZnRcIjowLjAsXCJSaWdodFwiOjAuMCxcIkJvdHRvbVwiOjAuMH0sXCJCYWNrZ3JvdW5kXCI6e1wiJHJlZlwiOlwiMTEyXCJ9LFwiSXNWaXNpYmxlXCI6dHJ1ZSxcIldpZHRoXCI6MC4wLFwiSGVpZ2h0XCI6MC4wLFwiQm9yZGVyU3R5bGVcIjp7XCIkaWRcIjpcIjQwNFwiLFwiTGluZUNvbG9yXCI6bnVsbCxcIkxpbmVXZWlnaHRcIjowLjAsXCJMaW5lVHlwZVwiOjB9fSxcIkRhdGVGb3JtYXRcIjp7XCIkaWRcIjpcIjQwNVwiLFwiRm9ybWF0U3RyaW5nXCI6XCJkZGQgTS5kXCIsXCJTZXBhcmF0b3JcIjpcIi5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QwNlwiLFwiU2hhcGVcIjozLFwiQ29ubmVjdG9yTWFyZ2luXCI6e1wiJGlkXCI6XCI0MDdcIixcIlRvcFwiOjAuMCxcIkxlZnRcIjoyLjAsXCJSaWdodFwiOjIuMCxcIkJvdHRvbVwiOjAuMH0sXCJDb25uZWN0b3JTdHlsZVwiOntcIiRpZFwiOlwiNDA4XCIsXCJMaW5lQ29sb3JcIjp7XCIkaWRcIjpcIjQwOVwiLFwiJHR5cGVcIjpcIk5MUkUuQ29tbW9uLkRvbS5Tb2xpZENvbG9yQnJ1c2gsIE5MUkUuQ29tbW9uXCIsXCJDb2xvclwiOntcIiRpZFwiOlwiNDEwXCIsXCJBXCI6MTI3LFwiUlwiOjE5NSxcIkdcIjo1NSxcIkJcIjo0Nn19LFwiTGluZVdlaWdodFwiOjEuMCxcIkxpbmVUeXBlXCI6MH0sXCJJc0JlbG93VGltZWJhbmRcIjp0cnVlLFwiSGlkZURhdGVcIjpmYWxzZSxcIlNoYXBlU2l6ZVwiOjAsXCJTcGFjaW5nXCI6Mi4wLFwiUGFkZGluZ1wiOntcIiRpZFwiOlwiNDExXCIsXCJUb3BcIjoxMC4wLFwiTGVmdFwiOjMuMCxcIlJpZ2h0XCI6MC4wLFwiQm90dG9tXCI6MC4wfSxcIlBvc2l0aW9uXCI6e1wiJGlkXCI6XCI0MTJcIixcIlJhdGlvXCI6MC4wLFwiSXNDdXN0b21cIjpmYWxzZX0sXCJQb3NpdGlvbk9uVGFza1wiOjAsXCJTaGFwZVN0eWxlXCI6e1wiJGlkXCI6XCI0MTNcIixcIk1hcmdpblwiOntcIiRpZFwiOlwiNDE0XCIsXCJUb3BcIjowLjAsXCJMZWZ0XCI6MC4wLFwiUmlnaHRcIjowLjAsXCJCb3R0b21cIjowLjB9LFwiUGFkZGluZ1wiOntcIiRpZFwiOlwiNDE1XCIsXCJUb3BcIjowLjAsXCJMZWZ0XCI6MC4wLFwiUmlnaHRcIjowLjAsXCJCb3R0b21cIjowLjB9LFwiQmFja2dyb3VuZFwiOntcIiRpZFwiOlwiNDE2XCIsXCJDb2xvclwiOntcIiRpZFwiOlwiNDE3XCIsXCJBXCI6MjU1LFwiUlwiOjE5NSxcIkdcIjo1NSxcIkJcIjo0Nn19LFwiSXNWaXNpYmxlXCI6dHJ1ZSxcIldpZHRoXCI6MTIuMCxcIkhlaWdodFwiOjE0LjAsXCJCb3JkZXJTdHlsZVwiOntcIiRpZFwiOlwiNDE4XCIsXCJMaW5lQ29sb3JcIjp7XCIkcmVmXCI6XCI5N1wifSxcIkxpbmVXZWlnaHRcIjowLjAsXCJMaW5lVHlwZVwiOjB9fSxcIlRpdGxlU3R5bGVcIjp7XCIkaWRcIjpcIjQxOVwiLFwiRm9udFNldHRpbmdzXCI6e1wiJGlkXCI6XCI0MjBcIixcIkZvbnRTaXplXCI6MTIsXCJGb250TmFtZVwiOlwiQ2FsaWJyaVwiLFwiSXNCb2xkXCI6dHJ1ZSxcIklzSXRhbGljXCI6ZmFsc2UsXCJJc1VuZGVybGluZWRcIjpmYWxzZX0sXCJBdXRvU2l6ZVwiOjAsXCJGb3JlZ3JvdW5kXCI6e1wiJGlkXCI6XCI0MjFcIixcIkNvbG9yXCI6e1wiJGlkXCI6XCI0MjJ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QyM1wiLFwiVG9wXCI6MC4wLFwiTGVmdFwiOjAuMCxcIlJpZ2h0XCI6MC4wLFwiQm90dG9tXCI6MC4wfSxcIlBhZGRpbmdcIjp7XCIkaWRcIjpcIjQyNFwiLFwiVG9wXCI6MC4wLFwiTGVmdFwiOjAuMCxcIlJpZ2h0XCI6MC4wLFwiQm90dG9tXCI6MC4wfSxcIkJhY2tncm91bmRcIjp7XCIkcmVmXCI6XCIxMDVcIn0sXCJJc1Zpc2libGVcIjp0cnVlLFwiV2lkdGhcIjowLjAsXCJIZWlnaHRcIjowLjAsXCJCb3JkZXJTdHlsZVwiOntcIiRpZFwiOlwiNDI1XCIsXCJMaW5lQ29sb3JcIjpudWxsLFwiTGluZVdlaWdodFwiOjAuMCxcIkxpbmVUeXBlXCI6MH19LFwiRGF0ZVN0eWxlXCI6e1wiJGlkXCI6XCI0MjZcIixcIkZvbnRTZXR0aW5nc1wiOntcIiRpZFwiOlwiNDI3XCIsXCJGb250U2l6ZVwiOjEwLFwiRm9udE5hbWVcIjpcIkNhbGlicmlcIixcIklzQm9sZFwiOmZhbHNlLFwiSXNJdGFsaWNcIjpmYWxzZSxcIklzVW5kZXJsaW5lZFwiOmZhbHNlfSxcIkF1dG9TaXplXCI6MCxcIkZvcmVncm91bmRcIjp7XCIkaWRcIjpcIjQyOFwiLFwiQ29sb3JcIjp7XCIkaWRcIjpcIjQyOV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NDMwXCIsXCJUb3BcIjowLjAsXCJMZWZ0XCI6MC4wLFwiUmlnaHRcIjowLjAsXCJCb3R0b21cIjowLjB9LFwiUGFkZGluZ1wiOntcIiRpZFwiOlwiNDMxXCIsXCJUb3BcIjowLjAsXCJMZWZ0XCI6MC4wLFwiUmlnaHRcIjowLjAsXCJCb3R0b21cIjowLjB9LFwiQmFja2dyb3VuZFwiOntcIiRyZWZcIjpcIjExMlwifSxcIklzVmlzaWJsZVwiOnRydWUsXCJXaWR0aFwiOjAuMCxcIkhlaWdodFwiOjAuMCxcIkJvcmRlclN0eWxlXCI6e1wiJGlkXCI6XCI0MzJcIixcIkxpbmVDb2xvclwiOm51bGwsXCJMaW5lV2VpZ2h0XCI6MC4wLFwiTGluZVR5cGVcIjowfX0sXCJEYXRlRm9ybWF0XCI6e1wiJGlkXCI6XCI0MzNcIixcIkZvcm1hdFN0cmluZ1wiOlwiZGRkIE0uZFwiLFwiU2VwYXJhdG9yXCI6XCIu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0MzRcIixcIlNoYXBlXCI6MSxcIkNvbm5lY3Rvck1hcmdpblwiOntcIiRpZFwiOlwiNDM1XCIsXCJUb3BcIjowLjAsXCJMZWZ0XCI6Mi4wLFwiUmlnaHRcIjoyLjAsXCJCb3R0b21cIjowLjB9LFwiQ29ubmVjdG9yU3R5bGVcIjp7XCIkaWRcIjpcIjQzNlwiLFwiTGluZUNvbG9yXCI6e1wiJGlkXCI6XCI0MzdcIixcIiR0eXBlXCI6XCJOTFJFLkNvbW1vbi5Eb20uU29saWRDb2xvckJydXNoLCBOTFJFLkNvbW1vblwiLFwiQ29sb3JcIjp7XCIkaWRcIjpcIjQzOFwiLFwiQVwiOjEyNyxcIlJcIjozMSxcIkdcIjo3MyxcIkJcIjoxMjZ9fSxcIkxpbmVXZWlnaHRcIjoxLjAsXCJMaW5lVHlwZVwiOjB9LFwiSXNCZWxvd1RpbWViYW5kXCI6ZmFsc2UsXCJIaWRlRGF0ZVwiOmZhbHNlLFwiU2hhcGVTaXplXCI6MCxcIlNwYWNpbmdcIjoyLjAsXCJQYWRkaW5nXCI6e1wiJGlkXCI6XCI0MzlcIixcIlRvcFwiOjEwLjAsXCJMZWZ0XCI6My4wLFwiUmlnaHRcIjowLjAsXCJCb3R0b21cIjowLjB9LFwiUG9zaXRpb25cIjp7XCIkaWRcIjpcIjQ0MFwiLFwiUmF0aW9cIjowLjAsXCJJc0N1c3RvbVwiOmZhbHNlfSxcIlBvc2l0aW9uT25UYXNrXCI6MCxcIlNoYXBlU3R5bGVcIjp7XCIkaWRcIjpcIjQ0MVwiLFwiTWFyZ2luXCI6e1wiJGlkXCI6XCI0NDJcIixcIlRvcFwiOjAuMCxcIkxlZnRcIjowLjAsXCJSaWdodFwiOjAuMCxcIkJvdHRvbVwiOjAuMH0sXCJQYWRkaW5nXCI6e1wiJGlkXCI6XCI0NDNcIixcIlRvcFwiOjAuMCxcIkxlZnRcIjowLjAsXCJSaWdodFwiOjAuMCxcIkJvdHRvbVwiOjAuMH0sXCJCYWNrZ3JvdW5kXCI6e1wiJGlkXCI6XCI0NDRcIixcIkNvbG9yXCI6e1wiJGlkXCI6XCI0NDVcIixcIkFcIjoyNTUsXCJSXCI6MTExLFwiR1wiOjQ5LFwiQlwiOjE1Mn19LFwiSXNWaXNpYmxlXCI6dHJ1ZSxcIldpZHRoXCI6MTIuMCxcIkhlaWdodFwiOjE0LjAsXCJCb3JkZXJTdHlsZVwiOntcIiRpZFwiOlwiNDQ2XCIsXCJMaW5lQ29sb3JcIjp7XCIkcmVmXCI6XCI5N1wifSxcIkxpbmVXZWlnaHRcIjowLjAsXCJMaW5lVHlwZVwiOjB9fSxcIlRpdGxlU3R5bGVcIjp7XCIkaWRcIjpcIjQ0N1wiLFwiRm9udFNldHRpbmdzXCI6e1wiJGlkXCI6XCI0NDhcIixcIkZvbnRTaXplXCI6MTIsXCJGb250TmFtZVwiOlwiQ2FsaWJyaVwiLFwiSXNCb2xkXCI6dHJ1ZSxcIklzSXRhbGljXCI6ZmFsc2UsXCJJc1VuZGVybGluZWRcIjpmYWxzZX0sXCJBdXRvU2l6ZVwiOjAsXCJGb3JlZ3JvdW5kXCI6e1wiJGlkXCI6XCI0NDlcIixcIkNvbG9yXCI6e1wiJGlkXCI6XCI0NTB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Q1MVwiLFwiVG9wXCI6MC4wLFwiTGVmdFwiOjAuMCxcIlJpZ2h0XCI6MC4wLFwiQm90dG9tXCI6MC4wfSxcIlBhZGRpbmdcIjp7XCIkaWRcIjpcIjQ1MlwiLFwiVG9wXCI6MC4wLFwiTGVmdFwiOjAuMCxcIlJpZ2h0XCI6MC4wLFwiQm90dG9tXCI6MC4wfSxcIkJhY2tncm91bmRcIjp7XCIkcmVmXCI6XCIxMDVcIn0sXCJJc1Zpc2libGVcIjp0cnVlLFwiV2lkdGhcIjowLjAsXCJIZWlnaHRcIjowLjAsXCJCb3JkZXJTdHlsZVwiOntcIiRpZFwiOlwiNDUzXCIsXCJMaW5lQ29sb3JcIjpudWxsLFwiTGluZVdlaWdodFwiOjAuMCxcIkxpbmVUeXBlXCI6MH19LFwiRGF0ZVN0eWxlXCI6e1wiJGlkXCI6XCI0NTRcIixcIkZvbnRTZXR0aW5nc1wiOntcIiRpZFwiOlwiNDU1XCIsXCJGb250U2l6ZVwiOjEwLFwiRm9udE5hbWVcIjpcIkNhbGlicmlcIixcIklzQm9sZFwiOmZhbHNlLFwiSXNJdGFsaWNcIjpmYWxzZSxcIklzVW5kZXJsaW5lZFwiOmZhbHNlfSxcIkF1dG9TaXplXCI6MCxcIkZvcmVncm91bmRcIjp7XCIkaWRcIjpcIjQ1NlwiLFwiQ29sb3JcIjp7XCIkaWRcIjpcIjQ1N1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NDU4XCIsXCJUb3BcIjowLjAsXCJMZWZ0XCI6MC4wLFwiUmlnaHRcIjowLjAsXCJCb3R0b21cIjowLjB9LFwiUGFkZGluZ1wiOntcIiRpZFwiOlwiNDU5XCIsXCJUb3BcIjowLjAsXCJMZWZ0XCI6MC4wLFwiUmlnaHRcIjowLjAsXCJCb3R0b21cIjowLjB9LFwiQmFja2dyb3VuZFwiOntcIiRyZWZcIjpcIjExMlwifSxcIklzVmlzaWJsZVwiOnRydWUsXCJXaWR0aFwiOjAuMCxcIkhlaWdodFwiOjAuMCxcIkJvcmRlclN0eWxlXCI6e1wiJGlkXCI6XCI0NjBcIixcIkxpbmVDb2xvclwiOm51bGwsXCJMaW5lV2VpZ2h0XCI6MC4wLFwiTGluZVR5cGVcIjowfX0sXCJEYXRlRm9ybWF0XCI6e1wiJGlkXCI6XCI0NjFcIixcIkZvcm1hdFN0cmluZ1wiOlwiZGRkIE0uZFwiLFwiU2VwYXJhdG9yXCI6XCIuXCIsXCJVc2VJbnRlcm5hdGlvbmFsRGF0ZUZvcm1hdFwiOmZhbHNlLFwiRGF0ZUlzVmlzaWJsZVwiOnRydWUsXCJUaW1lSXNWaXNpYmxlXCI6ZmFsc2UsXCJIb3VyRGlnaXRzXCI6MSxcIkFtUG1EZXNpZ25hdG9yXCI6MixcIlRyaW0wME1pbnV0ZXNcIjpmYWxzZSxcIkxhc3RLbm93blZpc2liaWxpdHlTdGF0ZVwiOm51bGx9LFwiSXNWaXNpYmxlXCI6dHJ1ZX1dLFwiQ3VzdG9tVGFza1N0eWxlTGlzdFwiOlt7XCIkaWRcIjpcIjQ2MlwiLFwiU2hhcGVcIjo3LFwiU2hhcGVUaGlja25lc3NcIjoxLFwiRHVyYXRpb25Gb3JtYXRcIjo1LFwiUGVyY2VudGFnZUNvbXBsZXRlU3R5bGVcIjp7XCIkaWRcIjpcIjQ2M1wiLFwiRm9udFNldHRpbmdzXCI6e1wiJGlkXCI6XCI0NjRcIixcIkZvbnRTaXplXCI6MTAsXCJGb250TmFtZVwiOlwiQ2FsaWJyaVwiLFwiSXNCb2xkXCI6ZmFsc2UsXCJJc0l0YWxpY1wiOmZhbHNlLFwiSXNVbmRlcmxpbmVkXCI6ZmFsc2V9LFwiQXV0b1NpemVcIjowLFwiRm9yZWdyb3VuZFwiOntcIiRpZFwiOlwiNDY1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Q2NlwiLFwiVG9wXCI6MC4wLFwiTGVmdFwiOjAuMCxcIlJpZ2h0XCI6MC4wLFwiQm90dG9tXCI6MC4wfSxcIlBhZGRpbmdcIjp7XCIkaWRcIjpcIjQ2N1wiLFwiVG9wXCI6MC4wLFwiTGVmdFwiOjAuMCxcIlJpZ2h0XCI6MC4wLFwiQm90dG9tXCI6MC4wfSxcIkJhY2tncm91bmRcIjp7XCIkcmVmXCI6XCIxMjFcIn0sXCJJc1Zpc2libGVcIjp0cnVlLFwiV2lkdGhcIjowLjAsXCJIZWlnaHRcIjowLjAsXCJCb3JkZXJTdHlsZVwiOntcIiRpZFwiOlwiNDY4XCIsXCJMaW5lQ29sb3JcIjpudWxsLFwiTGluZVdlaWdodFwiOjAuMCxcIkxpbmVUeXBlXCI6MH19LFwiRHVyYXRpb25TdHlsZVwiOntcIiRpZFwiOlwiNDY5XCIsXCJGb250U2V0dGluZ3NcIjp7XCIkaWRcIjpcIjQ3MFwiLFwiRm9udFNpemVcIjoxMCxcIkZvbnROYW1lXCI6XCJDYWxpYnJpXCIsXCJJc0JvbGRcIjpmYWxzZSxcIklzSXRhbGljXCI6ZmFsc2UsXCJJc1VuZGVybGluZWRcIjpmYWxzZX0sXCJBdXRvU2l6ZVwiOjAsXCJGb3JlZ3JvdW5kXCI6e1wiJGlkXCI6XCI0NzFcIixcIkNvbG9yXCI6e1wiJGlkXCI6XCI0NzJ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NDczXCIsXCJUb3BcIjowLjAsXCJMZWZ0XCI6MC4wLFwiUmlnaHRcIjowLjAsXCJCb3R0b21cIjowLjB9LFwiUGFkZGluZ1wiOntcIiRpZFwiOlwiNDc0XCIsXCJUb3BcIjowLjAsXCJMZWZ0XCI6MC4wLFwiUmlnaHRcIjowLjAsXCJCb3R0b21cIjowLjB9LFwiQmFja2dyb3VuZFwiOntcIiRyZWZcIjpcIjEyOFwifSxcIklzVmlzaWJsZVwiOnRydWUsXCJXaWR0aFwiOjAuMCxcIkhlaWdodFwiOjAuMCxcIkJvcmRlclN0eWxlXCI6e1wiJGlkXCI6XCI0NzVcIixcIkxpbmVDb2xvclwiOm51bGwsXCJMaW5lV2VpZ2h0XCI6MC4wLFwiTGluZVR5cGVcIjowfX0sXCJIb3Jpem9udGFsQ29ubmVjdG9yU3R5bGVcIjp7XCIkaWRcIjpcIjQ3NlwiLFwiTGluZUNvbG9yXCI6e1wiJHJlZlwiOlwiMTMwXCJ9LFwiTGluZVdlaWdodFwiOjEuMCxcIkxpbmVUeXBlXCI6MH0sXCJWZXJ0aWNhbENvbm5lY3RvclN0eWxlXCI6e1wiJGlkXCI6XCI0NzdcIixcIkxpbmVDb2xvclwiOntcIiRyZWZcIjpcIjEzM1wifSxcIkxpbmVXZWlnaHRcIjowLjAsXCJMaW5lVHlwZVwiOjB9LFwiTWFyZ2luXCI6bnVsbCxcIlN0YXJ0RGF0ZVBvc2l0aW9uXCI6NCxcIkVuZERhdGVQb3NpdGlvblwiOjQsXCJUaXRsZVBvc2l0aW9uXCI6MyxcIkR1cmF0aW9uUG9zaXRpb25cIjoyLFwiUGVyY2VudGFnZUNvbXBsZXRlZFBvc2l0aW9uXCI6NixcIlNwYWNpbmdcIjoxMCxcIklzQmVsb3dUaW1lYmFuZFwiOnRydWUsXCJQZXJjZW50YWdlQ29tcGxldGVTaGFwZU9wYWNpdHlcIjozNSxcIkdyb3VwTmFtZVwiOm51bGwsXCJBdHRhY2hlZE1pbGVzdG9uZXNTdHlsZXNcIjpbXSxcIlNoYXBlU3R5bGVcIjp7XCIkaWRcIjpcIjQ3OFwiLFwiTWFyZ2luXCI6e1wiJGlkXCI6XCI0NzlcIixcIlRvcFwiOjAuMCxcIkxlZnRcIjo0LjAsXCJSaWdodFwiOjQuMCxcIkJvdHRvbVwiOjAuMH0sXCJQYWRkaW5nXCI6e1wiJGlkXCI6XCI0ODBcIixcIlRvcFwiOjAuMCxcIkxlZnRcIjowLjAsXCJSaWdodFwiOjAuMCxcIkJvdHRvbVwiOjAuMH0sXCJCYWNrZ3JvdW5kXCI6e1wiJGlkXCI6XCI0ODFcIixcIkNvbG9yXCI6e1wiJGlkXCI6XCI0ODJcIixcIkFcIjoyNTUsXCJSXCI6MjM3LFwiR1wiOjEyNSxcIkJcIjo0OX19LFwiSXNWaXNpYmxlXCI6dHJ1ZSxcIldpZHRoXCI6MC4wLFwiSGVpZ2h0XCI6MTYuMCxcIkJvcmRlclN0eWxlXCI6e1wiJGlkXCI6XCI0ODNcIixcIkxpbmVDb2xvclwiOntcIiRyZWZcIjpcIjE0MVwifSxcIkxpbmVXZWlnaHRcIjowLjAsXCJMaW5lVHlwZVwiOjB9fSxcIlRpdGxlU3R5bGVcIjp7XCIkaWRcIjpcIjQ4NFwiLFwiRm9udFNldHRpbmdzXCI6e1wiJGlkXCI6XCI0ODVcIixcIkZvbnRTaXplXCI6MTEsXCJGb250TmFtZVwiOlwiQ2FsaWJyaVwiLFwiSXNCb2xkXCI6dHJ1ZSxcIklzSXRhbGljXCI6ZmFsc2UsXCJJc1VuZGVybGluZWRcIjpmYWxzZX0sXCJBdXRvU2l6ZVwiOjAsXCJGb3JlZ3JvdW5kXCI6e1wiJGlkXCI6XCI0ODZcIixcIkNvbG9yXCI6e1wiJGlkXCI6XCI0ODdcIixcIkFcIjoyNTUsXCJSXCI6NjgsXCJHXCI6ODQsXCJCXCI6MTA2fX0sXCJCYWNrZ3JvdW5kRmlsbFR5cGVcIjowLFwiTWF4V2lkdGhcIjo5NjAuMCxcIk1heEhlaWdodFwiOlwiSW5maW5pdHlcIixcIlNtYXJ0Rm9yZWdyb3VuZElzQWN0aXZlXCI6ZmFsc2UsXCJIb3Jpem9udGFsQWxpZ25tZW50XCI6MixcIlZlcnRpY2FsQWxpZ25tZW50XCI6MCxcIlNtYXJ0Rm9yZWdyb3VuZFwiOm51bGwsXCJNYXJnaW5cIjp7XCIkaWRcIjpcIjQ4OFwiLFwiVG9wXCI6MC4wLFwiTGVmdFwiOjAuMCxcIlJpZ2h0XCI6MC4wLFwiQm90dG9tXCI6MC4wfSxcIlBhZGRpbmdcIjp7XCIkaWRcIjpcIjQ4OVwiLFwiVG9wXCI6MC4wLFwiTGVmdFwiOjAuMCxcIlJpZ2h0XCI6MC4wLFwiQm90dG9tXCI6MC4wfSxcIkJhY2tncm91bmRcIjp7XCIkcmVmXCI6XCIxNDlcIn0sXCJJc1Zpc2libGVcIjp0cnVlLFwiV2lkdGhcIjowLjAsXCJIZWlnaHRcIjowLjAsXCJCb3JkZXJTdHlsZVwiOntcIiRpZFwiOlwiNDkwXCIsXCJMaW5lQ29sb3JcIjpudWxsLFwiTGluZVdlaWdodFwiOjAuMCxcIkxpbmVUeXBlXCI6MH19LFwiRGF0ZVN0eWxlXCI6e1wiJGlkXCI6XCI0OTFcIixcIkZvbnRTZXR0aW5nc1wiOntcIiRpZFwiOlwiNDkyXCIsXCJGb250U2l6ZVwiOjEwLFwiRm9udE5hbWVcIjpcIkNhbGlicmlcIixcIklzQm9sZFwiOmZhbHNlLFwiSXNJdGFsaWNcIjpmYWxzZSxcIklzVW5kZXJsaW5lZFwiOmZhbHNlfSxcIkF1dG9TaXplXCI6MCxcIkZvcmVncm91bmRcIjp7XCIkaWRcIjpcIjQ5M1wiLFwiQ29sb3JcIjp7XCIkaWRcIjpcIjQ5NF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NDk1XCIsXCJUb3BcIjowLjAsXCJMZWZ0XCI6MC4wLFwiUmlnaHRcIjowLjAsXCJCb3R0b21cIjowLjB9LFwiUGFkZGluZ1wiOntcIiRpZFwiOlwiNDk2XCIsXCJUb3BcIjowLjAsXCJMZWZ0XCI6MC4wLFwiUmlnaHRcIjowLjAsXCJCb3R0b21cIjowLjB9LFwiQmFja2dyb3VuZFwiOntcIiRyZWZcIjpcIjE1NlwifSxcIklzVmlzaWJsZVwiOnRydWUsXCJXaWR0aFwiOjAuMCxcIkhlaWdodFwiOjAuMCxcIkJvcmRlclN0eWxlXCI6e1wiJGlkXCI6XCI0OTdcIixcIkxpbmVDb2xvclwiOm51bGwsXCJMaW5lV2VpZ2h0XCI6MC4wLFwiTGluZVR5cGVcIjowfX0sXCJEYXRlRm9ybWF0XCI6e1wiJGlkXCI6XCI0OThcIixcIkZvcm1hdFN0cmluZ1wiOlwiTU0uZGQueXlcIixcIlNlcGFyYXRvclwiOlwiLl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Dk5XCIsXCJTaGFwZVwiOjcsXCJTaGFwZVRoaWNrbmVzc1wiOjEsXCJEdXJhdGlvbkZvcm1hdFwiOjUsXCJQZXJjZW50YWdlQ29tcGxldGVTdHlsZVwiOntcIiRpZFwiOlwiNTAwXCIsXCJGb250U2V0dGluZ3NcIjp7XCIkaWRcIjpcIjUwMVwiLFwiRm9udFNpemVcIjoxMCxcIkZvbnROYW1lXCI6XCJDYWxpYnJpXCIsXCJJc0JvbGRcIjpmYWxzZSxcIklzSXRhbGljXCI6ZmFsc2UsXCJJc1VuZGVybGluZWRcIjpmYWxzZX0sXCJBdXRvU2l6ZVwiOjAsXCJGb3JlZ3JvdW5kXCI6e1wiJGlkXCI6XCI1MDJcIixcIkNvbG9yXCI6e1wiJHJlZlwiOlwiMTE4XCJ9fSxcIkJhY2tncm91bmRGaWxsVHlwZVwiOjAsXCJNYXhXaWR0aFwiOjIwMC4wLFwiTWF4SGVpZ2h0XCI6XCJJbmZpbml0eVwiLFwiU21hcnRGb3JlZ3JvdW5kSXNBY3RpdmVcIjpmYWxzZSxcIkhvcml6b250YWxBbGlnbm1lbnRcIjowLFwiVmVydGljYWxBbGlnbm1lbnRcIjowLFwiU21hcnRGb3JlZ3JvdW5kXCI6bnVsbCxcIk1hcmdpblwiOntcIiRpZFwiOlwiNTAzXCIsXCJUb3BcIjowLjAsXCJMZWZ0XCI6MC4wLFwiUmlnaHRcIjowLjAsXCJCb3R0b21cIjowLjB9LFwiUGFkZGluZ1wiOntcIiRpZFwiOlwiNTA0XCIsXCJUb3BcIjowLjAsXCJMZWZ0XCI6MC4wLFwiUmlnaHRcIjowLjAsXCJCb3R0b21cIjowLjB9LFwiQmFja2dyb3VuZFwiOntcIiRyZWZcIjpcIjEyMVwifSxcIklzVmlzaWJsZVwiOnRydWUsXCJXaWR0aFwiOjAuMCxcIkhlaWdodFwiOjAuMCxcIkJvcmRlclN0eWxlXCI6e1wiJGlkXCI6XCI1MDVcIixcIkxpbmVDb2xvclwiOm51bGwsXCJMaW5lV2VpZ2h0XCI6MC4wLFwiTGluZVR5cGVcIjowfX0sXCJEdXJhdGlvblN0eWxlXCI6e1wiJGlkXCI6XCI1MDZcIixcIkZvbnRTZXR0aW5nc1wiOntcIiRpZFwiOlwiNTA3XCIsXCJGb250U2l6ZVwiOjEwLFwiRm9udE5hbWVcIjpcIkNhbGlicmlcIixcIklzQm9sZFwiOmZhbHNlLFwiSXNJdGFsaWNcIjpmYWxzZSxcIklzVW5kZXJsaW5lZFwiOmZhbHNlfSxcIkF1dG9TaXplXCI6MCxcIkZvcmVncm91bmRcIjp7XCIkaWRcIjpcIjUwOFwiLFwiQ29sb3JcIjp7XCIkaWRcIjpcIjUwOV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1MTBcIixcIlRvcFwiOjAuMCxcIkxlZnRcIjowLjAsXCJSaWdodFwiOjAuMCxcIkJvdHRvbVwiOjAuMH0sXCJQYWRkaW5nXCI6e1wiJGlkXCI6XCI1MTFcIixcIlRvcFwiOjAuMCxcIkxlZnRcIjowLjAsXCJSaWdodFwiOjAuMCxcIkJvdHRvbVwiOjAuMH0sXCJCYWNrZ3JvdW5kXCI6e1wiJHJlZlwiOlwiMTI4XCJ9LFwiSXNWaXNpYmxlXCI6dHJ1ZSxcIldpZHRoXCI6MC4wLFwiSGVpZ2h0XCI6MC4wLFwiQm9yZGVyU3R5bGVcIjp7XCIkaWRcIjpcIjUxMlwiLFwiTGluZUNvbG9yXCI6bnVsbCxcIkxpbmVXZWlnaHRcIjowLjAsXCJMaW5lVHlwZVwiOjB9fSxcIkhvcml6b250YWxDb25uZWN0b3JTdHlsZVwiOntcIiRpZFwiOlwiNTEzXCIsXCJMaW5lQ29sb3JcIjp7XCIkcmVmXCI6XCIxMzBcIn0sXCJMaW5lV2VpZ2h0XCI6MS4wLFwiTGluZVR5cGVcIjowfSxcIlZlcnRpY2FsQ29ubmVjdG9yU3R5bGVcIjp7XCIkaWRcIjpcIjUxNFwiLFwiTGluZUNvbG9yXCI6e1wiJHJlZlwiOlwiMTMzXCJ9LFwiTGluZVdlaWdodFwiOjAuMCxcIkxpbmVUeXBlXCI6MH0sXCJNYXJnaW5cIjpudWxsLFwiU3RhcnREYXRlUG9zaXRpb25cIjo0LFwiRW5kRGF0ZVBvc2l0aW9uXCI6NCxcIlRpdGxlUG9zaXRpb25cIjozLFwiRHVyYXRpb25Qb3NpdGlvblwiOjIsXCJQZXJjZW50YWdlQ29tcGxldGVkUG9zaXRpb25cIjo2LFwiU3BhY2luZ1wiOjEwLFwiSXNCZWxvd1RpbWViYW5kXCI6dHJ1ZSxcIlBlcmNlbnRhZ2VDb21wbGV0ZVNoYXBlT3BhY2l0eVwiOjM1LFwiR3JvdXBOYW1lXCI6bnVsbCxcIkF0dGFjaGVkTWlsZXN0b25lc1N0eWxlc1wiOltdLFwiU2hhcGVTdHlsZVwiOntcIiRpZFwiOlwiNTE1XCIsXCJNYXJnaW5cIjp7XCIkaWRcIjpcIjUxNlwiLFwiVG9wXCI6MC4wLFwiTGVmdFwiOjQuMCxcIlJpZ2h0XCI6NC4wLFwiQm90dG9tXCI6MC4wfSxcIlBhZGRpbmdcIjp7XCIkaWRcIjpcIjUxN1wiLFwiVG9wXCI6MC4wLFwiTGVmdFwiOjAuMCxcIlJpZ2h0XCI6MC4wLFwiQm90dG9tXCI6MC4wfSxcIkJhY2tncm91bmRcIjp7XCIkaWRcIjpcIjUxOFwiLFwiQ29sb3JcIjp7XCIkaWRcIjpcIjUxOVwiLFwiQVwiOjI1NSxcIlJcIjoyMzcsXCJHXCI6MTI1LFwiQlwiOjQ5fX0sXCJJc1Zpc2libGVcIjp0cnVlLFwiV2lkdGhcIjowLjAsXCJIZWlnaHRcIjoxNi4wLFwiQm9yZGVyU3R5bGVcIjp7XCIkaWRcIjpcIjUyMFwiLFwiTGluZUNvbG9yXCI6e1wiJHJlZlwiOlwiMTQxXCJ9LFwiTGluZVdlaWdodFwiOjAuMCxcIkxpbmVUeXBlXCI6MH19LFwiVGl0bGVTdHlsZVwiOntcIiRpZFwiOlwiNTIxXCIsXCJGb250U2V0dGluZ3NcIjp7XCIkaWRcIjpcIjUyMlwiLFwiRm9udFNpemVcIjoxMSxcIkZvbnROYW1lXCI6XCJDYWxpYnJpXCIsXCJJc0JvbGRcIjp0cnVlLFwiSXNJdGFsaWNcIjpmYWxzZSxcIklzVW5kZXJsaW5lZFwiOmZhbHNlfSxcIkF1dG9TaXplXCI6MCxcIkZvcmVncm91bmRcIjp7XCIkaWRcIjpcIjUyM1wiLFwiQ29sb3JcIjp7XCIkaWRcIjpcIjUyNFwiLFwiQVwiOjI1NSxcIlJcIjo2OCxcIkdcIjo4NCxcIkJcIjoxMDZ9fSxcIkJhY2tncm91bmRGaWxsVHlwZVwiOjAsXCJNYXhXaWR0aFwiOjk2MC4wLFwiTWF4SGVpZ2h0XCI6XCJJbmZpbml0eVwiLFwiU21hcnRGb3JlZ3JvdW5kSXNBY3RpdmVcIjpmYWxzZSxcIkhvcml6b250YWxBbGlnbm1lbnRcIjoyLFwiVmVydGljYWxBbGlnbm1lbnRcIjowLFwiU21hcnRGb3JlZ3JvdW5kXCI6bnVsbCxcIk1hcmdpblwiOntcIiRpZFwiOlwiNTI1XCIsXCJUb3BcIjowLjAsXCJMZWZ0XCI6MC4wLFwiUmlnaHRcIjowLjAsXCJCb3R0b21cIjowLjB9LFwiUGFkZGluZ1wiOntcIiRpZFwiOlwiNTI2XCIsXCJUb3BcIjowLjAsXCJMZWZ0XCI6MC4wLFwiUmlnaHRcIjowLjAsXCJCb3R0b21cIjowLjB9LFwiQmFja2dyb3VuZFwiOntcIiRyZWZcIjpcIjE0OVwifSxcIklzVmlzaWJsZVwiOnRydWUsXCJXaWR0aFwiOjAuMCxcIkhlaWdodFwiOjAuMCxcIkJvcmRlclN0eWxlXCI6e1wiJGlkXCI6XCI1MjdcIixcIkxpbmVDb2xvclwiOm51bGwsXCJMaW5lV2VpZ2h0XCI6MC4wLFwiTGluZVR5cGVcIjowfX0sXCJEYXRlU3R5bGVcIjp7XCIkaWRcIjpcIjUyOFwiLFwiRm9udFNldHRpbmdzXCI6e1wiJGlkXCI6XCI1MjlcIixcIkZvbnRTaXplXCI6MTAsXCJGb250TmFtZVwiOlwiQ2FsaWJyaVwiLFwiSXNCb2xkXCI6ZmFsc2UsXCJJc0l0YWxpY1wiOmZhbHNlLFwiSXNVbmRlcmxpbmVkXCI6ZmFsc2V9LFwiQXV0b1NpemVcIjowLFwiRm9yZWdyb3VuZFwiOntcIiRpZFwiOlwiNTMwXCIsXCJDb2xvclwiOntcIiRpZFwiOlwiNTMx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1MzJcIixcIlRvcFwiOjAuMCxcIkxlZnRcIjowLjAsXCJSaWdodFwiOjAuMCxcIkJvdHRvbVwiOjAuMH0sXCJQYWRkaW5nXCI6e1wiJGlkXCI6XCI1MzNcIixcIlRvcFwiOjAuMCxcIkxlZnRcIjowLjAsXCJSaWdodFwiOjAuMCxcIkJvdHRvbVwiOjAuMH0sXCJCYWNrZ3JvdW5kXCI6e1wiJHJlZlwiOlwiMTU2XCJ9LFwiSXNWaXNpYmxlXCI6dHJ1ZSxcIldpZHRoXCI6MC4wLFwiSGVpZ2h0XCI6MC4wLFwiQm9yZGVyU3R5bGVcIjp7XCIkaWRcIjpcIjUzNFwiLFwiTGluZUNvbG9yXCI6bnVsbCxcIkxpbmVXZWlnaHRcIjowLjAsXCJMaW5lVHlwZVwiOjB9fSxcIkRhdGVGb3JtYXRcIjp7XCIkaWRcIjpcIjUzNVwiLFwiRm9ybWF0U3RyaW5nXCI6XCJNTS5kZC55eVwiLFwiU2VwYXJhdG9yXCI6XCIu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1MzZcIixcIlNoYXBlXCI6NyxcIlNoYXBlVGhpY2tuZXNzXCI6MSxcIkR1cmF0aW9uRm9ybWF0XCI6NSxcIlBlcmNlbnRhZ2VDb21wbGV0ZVN0eWxlXCI6e1wiJGlkXCI6XCI1MzdcIixcIkZvbnRTZXR0aW5nc1wiOntcIiRpZFwiOlwiNTM4XCIsXCJGb250U2l6ZVwiOjEwLFwiRm9udE5hbWVcIjpcIkNhbGlicmlcIixcIklzQm9sZFwiOmZhbHNlLFwiSXNJdGFsaWNcIjpmYWxzZSxcIklzVW5kZXJsaW5lZFwiOmZhbHNlfSxcIkF1dG9TaXplXCI6MCxcIkZvcmVncm91bmRcIjp7XCIkaWRcIjpcIjUzOVwiLFwiQ29sb3JcIjp7XCIkcmVmXCI6XCIxMThcIn19LFwiQmFja2dyb3VuZEZpbGxUeXBlXCI6MCxcIk1heFdpZHRoXCI6MjAwLjAsXCJNYXhIZWlnaHRcIjpcIkluZmluaXR5XCIsXCJTbWFydEZvcmVncm91bmRJc0FjdGl2ZVwiOmZhbHNlLFwiSG9yaXpvbnRhbEFsaWdubWVudFwiOjAsXCJWZXJ0aWNhbEFsaWdubWVudFwiOjAsXCJTbWFydEZvcmVncm91bmRcIjpudWxsLFwiTWFyZ2luXCI6e1wiJGlkXCI6XCI1NDBcIixcIlRvcFwiOjAuMCxcIkxlZnRcIjowLjAsXCJSaWdodFwiOjAuMCxcIkJvdHRvbVwiOjAuMH0sXCJQYWRkaW5nXCI6e1wiJGlkXCI6XCI1NDFcIixcIlRvcFwiOjAuMCxcIkxlZnRcIjowLjAsXCJSaWdodFwiOjAuMCxcIkJvdHRvbVwiOjAuMH0sXCJCYWNrZ3JvdW5kXCI6e1wiJHJlZlwiOlwiMTIxXCJ9LFwiSXNWaXNpYmxlXCI6dHJ1ZSxcIldpZHRoXCI6MC4wLFwiSGVpZ2h0XCI6MC4wLFwiQm9yZGVyU3R5bGVcIjp7XCIkaWRcIjpcIjU0MlwiLFwiTGluZUNvbG9yXCI6bnVsbCxcIkxpbmVXZWlnaHRcIjowLjAsXCJMaW5lVHlwZVwiOjB9fSxcIkR1cmF0aW9uU3R5bGVcIjp7XCIkaWRcIjpcIjU0M1wiLFwiRm9udFNldHRpbmdzXCI6e1wiJGlkXCI6XCI1NDRcIixcIkZvbnRTaXplXCI6MTAsXCJGb250TmFtZVwiOlwiQ2FsaWJyaVwiLFwiSXNCb2xkXCI6ZmFsc2UsXCJJc0l0YWxpY1wiOmZhbHNlLFwiSXNVbmRlcmxpbmVkXCI6ZmFsc2V9LFwiQXV0b1NpemVcIjowLFwiRm9yZWdyb3VuZFwiOntcIiRpZFwiOlwiNTQ1XCIsXCJDb2xvclwiOntcIiRpZFwiOlwiNTQ2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U0N1wiLFwiVG9wXCI6MC4wLFwiTGVmdFwiOjAuMCxcIlJpZ2h0XCI6MC4wLFwiQm90dG9tXCI6MC4wfSxcIlBhZGRpbmdcIjp7XCIkaWRcIjpcIjU0OFwiLFwiVG9wXCI6MC4wLFwiTGVmdFwiOjAuMCxcIlJpZ2h0XCI6MC4wLFwiQm90dG9tXCI6MC4wfSxcIkJhY2tncm91bmRcIjp7XCIkcmVmXCI6XCIxMjhcIn0sXCJJc1Zpc2libGVcIjp0cnVlLFwiV2lkdGhcIjowLjAsXCJIZWlnaHRcIjowLjAsXCJCb3JkZXJTdHlsZVwiOntcIiRpZFwiOlwiNTQ5XCIsXCJMaW5lQ29sb3JcIjpudWxsLFwiTGluZVdlaWdodFwiOjAuMCxcIkxpbmVUeXBlXCI6MH19LFwiSG9yaXpvbnRhbENvbm5lY3RvclN0eWxlXCI6e1wiJGlkXCI6XCI1NTBcIixcIkxpbmVDb2xvclwiOntcIiRyZWZcIjpcIjEzMFwifSxcIkxpbmVXZWlnaHRcIjoxLjAsXCJMaW5lVHlwZVwiOjB9LFwiVmVydGljYWxDb25uZWN0b3JTdHlsZVwiOntcIiRpZFwiOlwiNTUxXCIsXCJMaW5lQ29sb3JcIjp7XCIkcmVmXCI6XCIxMzNcIn0sXCJMaW5lV2VpZ2h0XCI6MC4wLFwiTGluZVR5cGVcIjowfSxcIk1hcmdpblwiOm51bGwsXCJTdGFydERhdGVQb3NpdGlvblwiOjQsXCJFbmREYXRlUG9zaXRpb25cIjo0LFwiVGl0bGVQb3NpdGlvblwiOjMsXCJEdXJhdGlvblBvc2l0aW9uXCI6MixcIlBlcmNlbnRhZ2VDb21wbGV0ZWRQb3NpdGlvblwiOjYsXCJTcGFjaW5nXCI6MTAsXCJJc0JlbG93VGltZWJhbmRcIjp0cnVlLFwiUGVyY2VudGFnZUNvbXBsZXRlU2hhcGVPcGFjaXR5XCI6MzUsXCJHcm91cE5hbWVcIjpudWxsLFwiQXR0YWNoZWRNaWxlc3RvbmVzU3R5bGVzXCI6W10sXCJTaGFwZVN0eWxlXCI6e1wiJGlkXCI6XCI1NTJcIixcIk1hcmdpblwiOntcIiRpZFwiOlwiNTUzXCIsXCJUb3BcIjowLjAsXCJMZWZ0XCI6NC4wLFwiUmlnaHRcIjo0LjAsXCJCb3R0b21cIjowLjB9LFwiUGFkZGluZ1wiOntcIiRpZFwiOlwiNTU0XCIsXCJUb3BcIjowLjAsXCJMZWZ0XCI6MC4wLFwiUmlnaHRcIjowLjAsXCJCb3R0b21cIjowLjB9LFwiQmFja2dyb3VuZFwiOntcIiRpZFwiOlwiNTU1XCIsXCJDb2xvclwiOntcIiRpZFwiOlwiNTU2XCIsXCJBXCI6MjU1LFwiUlwiOjI1NSxcIkdcIjoxOTIsXCJCXCI6MH19LFwiSXNWaXNpYmxlXCI6dHJ1ZSxcIldpZHRoXCI6MC4wLFwiSGVpZ2h0XCI6MTYuMCxcIkJvcmRlclN0eWxlXCI6e1wiJGlkXCI6XCI1NTdcIixcIkxpbmVDb2xvclwiOntcIiRyZWZcIjpcIjE0MVwifSxcIkxpbmVXZWlnaHRcIjowLjAsXCJMaW5lVHlwZVwiOjB9fSxcIlRpdGxlU3R5bGVcIjp7XCIkaWRcIjpcIjU1OFwiLFwiRm9udFNldHRpbmdzXCI6e1wiJGlkXCI6XCI1NTlcIixcIkZvbnRTaXplXCI6MTEsXCJGb250TmFtZVwiOlwiQ2FsaWJyaVwiLFwiSXNCb2xkXCI6dHJ1ZSxcIklzSXRhbGljXCI6ZmFsc2UsXCJJc1VuZGVybGluZWRcIjpmYWxzZX0sXCJBdXRvU2l6ZVwiOjAsXCJGb3JlZ3JvdW5kXCI6e1wiJGlkXCI6XCI1NjBcIixcIkNvbG9yXCI6e1wiJGlkXCI6XCI1NjFcIixcIkFcIjoyNTUsXCJSXCI6NjgsXCJHXCI6ODQsXCJCXCI6MTA2fX0sXCJCYWNrZ3JvdW5kRmlsbFR5cGVcIjowLFwiTWF4V2lkdGhcIjo5NjAuMCxcIk1heEhlaWdodFwiOlwiSW5maW5pdHlcIixcIlNtYXJ0Rm9yZWdyb3VuZElzQWN0aXZlXCI6ZmFsc2UsXCJIb3Jpem9udGFsQWxpZ25tZW50XCI6MixcIlZlcnRpY2FsQWxpZ25tZW50XCI6MCxcIlNtYXJ0Rm9yZWdyb3VuZFwiOm51bGwsXCJNYXJnaW5cIjp7XCIkaWRcIjpcIjU2MlwiLFwiVG9wXCI6MC4wLFwiTGVmdFwiOjAuMCxcIlJpZ2h0XCI6MC4wLFwiQm90dG9tXCI6MC4wfSxcIlBhZGRpbmdcIjp7XCIkaWRcIjpcIjU2M1wiLFwiVG9wXCI6MC4wLFwiTGVmdFwiOjAuMCxcIlJpZ2h0XCI6MC4wLFwiQm90dG9tXCI6MC4wfSxcIkJhY2tncm91bmRcIjp7XCIkcmVmXCI6XCIxNDlcIn0sXCJJc1Zpc2libGVcIjp0cnVlLFwiV2lkdGhcIjowLjAsXCJIZWlnaHRcIjowLjAsXCJCb3JkZXJTdHlsZVwiOntcIiRpZFwiOlwiNTY0XCIsXCJMaW5lQ29sb3JcIjpudWxsLFwiTGluZVdlaWdodFwiOjAuMCxcIkxpbmVUeXBlXCI6MH19LFwiRGF0ZVN0eWxlXCI6e1wiJGlkXCI6XCI1NjVcIixcIkZvbnRTZXR0aW5nc1wiOntcIiRpZFwiOlwiNTY2XCIsXCJGb250U2l6ZVwiOjEwLFwiRm9udE5hbWVcIjpcIkNhbGlicmlcIixcIklzQm9sZFwiOmZhbHNlLFwiSXNJdGFsaWNcIjpmYWxzZSxcIklzVW5kZXJsaW5lZFwiOmZhbHNlfSxcIkF1dG9TaXplXCI6MCxcIkZvcmVncm91bmRcIjp7XCIkaWRcIjpcIjU2N1wiLFwiQ29sb3JcIjp7XCIkaWRcIjpcIjU2OF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NTY5XCIsXCJUb3BcIjowLjAsXCJMZWZ0XCI6MC4wLFwiUmlnaHRcIjowLjAsXCJCb3R0b21cIjowLjB9LFwiUGFkZGluZ1wiOntcIiRpZFwiOlwiNTcwXCIsXCJUb3BcIjowLjAsXCJMZWZ0XCI6MC4wLFwiUmlnaHRcIjowLjAsXCJCb3R0b21cIjowLjB9LFwiQmFja2dyb3VuZFwiOntcIiRyZWZcIjpcIjE1NlwifSxcIklzVmlzaWJsZVwiOnRydWUsXCJXaWR0aFwiOjAuMCxcIkhlaWdodFwiOjAuMCxcIkJvcmRlclN0eWxlXCI6e1wiJGlkXCI6XCI1NzFcIixcIkxpbmVDb2xvclwiOm51bGwsXCJMaW5lV2VpZ2h0XCI6MC4wLFwiTGluZVR5cGVcIjowfX0sXCJEYXRlRm9ybWF0XCI6e1wiJGlkXCI6XCI1NzJcIixcIkZvcm1hdFN0cmluZ1wiOlwiTU0uZGQueXlcIixcIlNlcGFyYXRvclwiOlwiLl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TczXCIsXCJTaGFwZVwiOjcsXCJTaGFwZVRoaWNrbmVzc1wiOjEsXCJEdXJhdGlvbkZvcm1hdFwiOjUsXCJQZXJjZW50YWdlQ29tcGxldGVTdHlsZVwiOntcIiRpZFwiOlwiNTc0XCIsXCJGb250U2V0dGluZ3NcIjp7XCIkaWRcIjpcIjU3NVwiLFwiRm9udFNpemVcIjoxMCxcIkZvbnROYW1lXCI6XCJDYWxpYnJpXCIsXCJJc0JvbGRcIjpmYWxzZSxcIklzSXRhbGljXCI6ZmFsc2UsXCJJc1VuZGVybGluZWRcIjpmYWxzZX0sXCJBdXRvU2l6ZVwiOjAsXCJGb3JlZ3JvdW5kXCI6e1wiJGlkXCI6XCI1NzZcIixcIkNvbG9yXCI6e1wiJHJlZlwiOlwiMTE4XCJ9fSxcIkJhY2tncm91bmRGaWxsVHlwZVwiOjAsXCJNYXhXaWR0aFwiOjIwMC4wLFwiTWF4SGVpZ2h0XCI6XCJJbmZpbml0eVwiLFwiU21hcnRGb3JlZ3JvdW5kSXNBY3RpdmVcIjpmYWxzZSxcIkhvcml6b250YWxBbGlnbm1lbnRcIjowLFwiVmVydGljYWxBbGlnbm1lbnRcIjowLFwiU21hcnRGb3JlZ3JvdW5kXCI6bnVsbCxcIk1hcmdpblwiOntcIiRpZFwiOlwiNTc3XCIsXCJUb3BcIjowLjAsXCJMZWZ0XCI6MC4wLFwiUmlnaHRcIjowLjAsXCJCb3R0b21cIjowLjB9LFwiUGFkZGluZ1wiOntcIiRpZFwiOlwiNTc4XCIsXCJUb3BcIjowLjAsXCJMZWZ0XCI6MC4wLFwiUmlnaHRcIjowLjAsXCJCb3R0b21cIjowLjB9LFwiQmFja2dyb3VuZFwiOntcIiRyZWZcIjpcIjEyMVwifSxcIklzVmlzaWJsZVwiOnRydWUsXCJXaWR0aFwiOjAuMCxcIkhlaWdodFwiOjAuMCxcIkJvcmRlclN0eWxlXCI6e1wiJGlkXCI6XCI1NzlcIixcIkxpbmVDb2xvclwiOm51bGwsXCJMaW5lV2VpZ2h0XCI6MC4wLFwiTGluZVR5cGVcIjowfX0sXCJEdXJhdGlvblN0eWxlXCI6e1wiJGlkXCI6XCI1ODBcIixcIkZvbnRTZXR0aW5nc1wiOntcIiRpZFwiOlwiNTgxXCIsXCJGb250U2l6ZVwiOjEwLFwiRm9udE5hbWVcIjpcIkNhbGlicmlcIixcIklzQm9sZFwiOmZhbHNlLFwiSXNJdGFsaWNcIjpmYWxzZSxcIklzVW5kZXJsaW5lZFwiOmZhbHNlfSxcIkF1dG9TaXplXCI6MCxcIkZvcmVncm91bmRcIjp7XCIkaWRcIjpcIjU4MlwiLFwiQ29sb3JcIjp7XCIkaWRcIjpcIjU4M1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1ODRcIixcIlRvcFwiOjAuMCxcIkxlZnRcIjowLjAsXCJSaWdodFwiOjAuMCxcIkJvdHRvbVwiOjAuMH0sXCJQYWRkaW5nXCI6e1wiJGlkXCI6XCI1ODVcIixcIlRvcFwiOjAuMCxcIkxlZnRcIjowLjAsXCJSaWdodFwiOjAuMCxcIkJvdHRvbVwiOjAuMH0sXCJCYWNrZ3JvdW5kXCI6e1wiJHJlZlwiOlwiMTI4XCJ9LFwiSXNWaXNpYmxlXCI6dHJ1ZSxcIldpZHRoXCI6MC4wLFwiSGVpZ2h0XCI6MC4wLFwiQm9yZGVyU3R5bGVcIjp7XCIkaWRcIjpcIjU4NlwiLFwiTGluZUNvbG9yXCI6bnVsbCxcIkxpbmVXZWlnaHRcIjowLjAsXCJMaW5lVHlwZVwiOjB9fSxcIkhvcml6b250YWxDb25uZWN0b3JTdHlsZVwiOntcIiRpZFwiOlwiNTg3XCIsXCJMaW5lQ29sb3JcIjp7XCIkcmVmXCI6XCIxMzBcIn0sXCJMaW5lV2VpZ2h0XCI6MS4wLFwiTGluZVR5cGVcIjowfSxcIlZlcnRpY2FsQ29ubmVjdG9yU3R5bGVcIjp7XCIkaWRcIjpcIjU4OFwiLFwiTGluZUNvbG9yXCI6e1wiJHJlZlwiOlwiMTMzXCJ9LFwiTGluZVdlaWdodFwiOjAuMCxcIkxpbmVUeXBlXCI6MH0sXCJNYXJnaW5cIjpudWxsLFwiU3RhcnREYXRlUG9zaXRpb25cIjo0LFwiRW5kRGF0ZVBvc2l0aW9uXCI6NCxcIlRpdGxlUG9zaXRpb25cIjozLFwiRHVyYXRpb25Qb3NpdGlvblwiOjIsXCJQZXJjZW50YWdlQ29tcGxldGVkUG9zaXRpb25cIjo2LFwiU3BhY2luZ1wiOjEwLFwiSXNCZWxvd1RpbWViYW5kXCI6dHJ1ZSxcIlBlcmNlbnRhZ2VDb21wbGV0ZVNoYXBlT3BhY2l0eVwiOjM1LFwiR3JvdXBOYW1lXCI6bnVsbCxcIkF0dGFjaGVkTWlsZXN0b25lc1N0eWxlc1wiOltdLFwiU2hhcGVTdHlsZVwiOntcIiRpZFwiOlwiNTg5XCIsXCJNYXJnaW5cIjp7XCIkaWRcIjpcIjU5MFwiLFwiVG9wXCI6MC4wLFwiTGVmdFwiOjQuMCxcIlJpZ2h0XCI6NC4wLFwiQm90dG9tXCI6MC4wfSxcIlBhZGRpbmdcIjp7XCIkaWRcIjpcIjU5MVwiLFwiVG9wXCI6MC4wLFwiTGVmdFwiOjAuMCxcIlJpZ2h0XCI6MC4wLFwiQm90dG9tXCI6MC4wfSxcIkJhY2tncm91bmRcIjp7XCIkaWRcIjpcIjU5MlwiLFwiQ29sb3JcIjp7XCIkaWRcIjpcIjU5M1wiLFwiQVwiOjI1NSxcIlJcIjoyNTUsXCJHXCI6MTkyLFwiQlwiOjB9fSxcIklzVmlzaWJsZVwiOnRydWUsXCJXaWR0aFwiOjAuMCxcIkhlaWdodFwiOjE2LjAsXCJCb3JkZXJTdHlsZVwiOntcIiRpZFwiOlwiNTk0XCIsXCJMaW5lQ29sb3JcIjp7XCIkcmVmXCI6XCIxNDFcIn0sXCJMaW5lV2VpZ2h0XCI6MC4wLFwiTGluZVR5cGVcIjowfX0sXCJUaXRsZVN0eWxlXCI6e1wiJGlkXCI6XCI1OTVcIixcIkZvbnRTZXR0aW5nc1wiOntcIiRpZFwiOlwiNTk2XCIsXCJGb250U2l6ZVwiOjExLFwiRm9udE5hbWVcIjpcIkNhbGlicmlcIixcIklzQm9sZFwiOnRydWUsXCJJc0l0YWxpY1wiOmZhbHNlLFwiSXNVbmRlcmxpbmVkXCI6ZmFsc2V9LFwiQXV0b1NpemVcIjowLFwiRm9yZWdyb3VuZFwiOntcIiRpZFwiOlwiNTk3XCIsXCJDb2xvclwiOntcIiRpZFwiOlwiNTk4XCIsXCJBXCI6MjU1LFwiUlwiOjY4LFwiR1wiOjg0LFwiQlwiOjEwNn19LFwiQmFja2dyb3VuZEZpbGxUeXBlXCI6MCxcIk1heFdpZHRoXCI6OTYwLjAsXCJNYXhIZWlnaHRcIjpcIkluZmluaXR5XCIsXCJTbWFydEZvcmVncm91bmRJc0FjdGl2ZVwiOmZhbHNlLFwiSG9yaXpvbnRhbEFsaWdubWVudFwiOjIsXCJWZXJ0aWNhbEFsaWdubWVudFwiOjAsXCJTbWFydEZvcmVncm91bmRcIjpudWxsLFwiTWFyZ2luXCI6e1wiJGlkXCI6XCI1OTlcIixcIlRvcFwiOjAuMCxcIkxlZnRcIjowLjAsXCJSaWdodFwiOjAuMCxcIkJvdHRvbVwiOjAuMH0sXCJQYWRkaW5nXCI6e1wiJGlkXCI6XCI2MDBcIixcIlRvcFwiOjAuMCxcIkxlZnRcIjowLjAsXCJSaWdodFwiOjAuMCxcIkJvdHRvbVwiOjAuMH0sXCJCYWNrZ3JvdW5kXCI6e1wiJHJlZlwiOlwiMTQ5XCJ9LFwiSXNWaXNpYmxlXCI6dHJ1ZSxcIldpZHRoXCI6MC4wLFwiSGVpZ2h0XCI6MC4wLFwiQm9yZGVyU3R5bGVcIjp7XCIkaWRcIjpcIjYwMVwiLFwiTGluZUNvbG9yXCI6bnVsbCxcIkxpbmVXZWlnaHRcIjowLjAsXCJMaW5lVHlwZVwiOjB9fSxcIkRhdGVTdHlsZVwiOntcIiRpZFwiOlwiNjAyXCIsXCJGb250U2V0dGluZ3NcIjp7XCIkaWRcIjpcIjYwM1wiLFwiRm9udFNpemVcIjoxMCxcIkZvbnROYW1lXCI6XCJDYWxpYnJpXCIsXCJJc0JvbGRcIjpmYWxzZSxcIklzSXRhbGljXCI6ZmFsc2UsXCJJc1VuZGVybGluZWRcIjpmYWxzZX0sXCJBdXRvU2l6ZVwiOjAsXCJGb3JlZ3JvdW5kXCI6e1wiJGlkXCI6XCI2MDRcIixcIkNvbG9yXCI6e1wiJGlkXCI6XCI2MDV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YwNlwiLFwiVG9wXCI6MC4wLFwiTGVmdFwiOjAuMCxcIlJpZ2h0XCI6MC4wLFwiQm90dG9tXCI6MC4wfSxcIlBhZGRpbmdcIjp7XCIkaWRcIjpcIjYwN1wiLFwiVG9wXCI6MC4wLFwiTGVmdFwiOjAuMCxcIlJpZ2h0XCI6MC4wLFwiQm90dG9tXCI6MC4wfSxcIkJhY2tncm91bmRcIjp7XCIkcmVmXCI6XCIxNTZcIn0sXCJJc1Zpc2libGVcIjp0cnVlLFwiV2lkdGhcIjowLjAsXCJIZWlnaHRcIjowLjAsXCJCb3JkZXJTdHlsZVwiOntcIiRpZFwiOlwiNjA4XCIsXCJMaW5lQ29sb3JcIjpudWxsLFwiTGluZVdlaWdodFwiOjAuMCxcIkxpbmVUeXBlXCI6MH19LFwiRGF0ZUZvcm1hdFwiOntcIiRpZFwiOlwiNjA5XCIsXCJGb3JtYXRTdHJpbmdcIjpcIk1NLmRkLnl5XCIsXCJTZXBhcmF0b3JcIjpcIi5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YxMFwiLFwiU2hhcGVcIjo3LFwiU2hhcGVUaGlja25lc3NcIjoxLFwiRHVyYXRpb25Gb3JtYXRcIjo1LFwiUGVyY2VudGFnZUNvbXBsZXRlU3R5bGVcIjp7XCIkaWRcIjpcIjYxMVwiLFwiRm9udFNldHRpbmdzXCI6e1wiJGlkXCI6XCI2MTJcIixcIkZvbnRTaXplXCI6MTAsXCJGb250TmFtZVwiOlwiQ2FsaWJyaVwiLFwiSXNCb2xkXCI6ZmFsc2UsXCJJc0l0YWxpY1wiOmZhbHNlLFwiSXNVbmRlcmxpbmVkXCI6ZmFsc2V9LFwiQXV0b1NpemVcIjowLFwiRm9yZWdyb3VuZFwiOntcIiRpZFwiOlwiNjEz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YxNFwiLFwiVG9wXCI6MC4wLFwiTGVmdFwiOjAuMCxcIlJpZ2h0XCI6MC4wLFwiQm90dG9tXCI6MC4wfSxcIlBhZGRpbmdcIjp7XCIkaWRcIjpcIjYxNVwiLFwiVG9wXCI6MC4wLFwiTGVmdFwiOjAuMCxcIlJpZ2h0XCI6MC4wLFwiQm90dG9tXCI6MC4wfSxcIkJhY2tncm91bmRcIjp7XCIkcmVmXCI6XCIxMjFcIn0sXCJJc1Zpc2libGVcIjp0cnVlLFwiV2lkdGhcIjowLjAsXCJIZWlnaHRcIjowLjAsXCJCb3JkZXJTdHlsZVwiOntcIiRpZFwiOlwiNjE2XCIsXCJMaW5lQ29sb3JcIjpudWxsLFwiTGluZVdlaWdodFwiOjAuMCxcIkxpbmVUeXBlXCI6MH19LFwiRHVyYXRpb25TdHlsZVwiOntcIiRpZFwiOlwiNjE3XCIsXCJGb250U2V0dGluZ3NcIjp7XCIkaWRcIjpcIjYxOFwiLFwiRm9udFNpemVcIjoxMCxcIkZvbnROYW1lXCI6XCJDYWxpYnJpXCIsXCJJc0JvbGRcIjpmYWxzZSxcIklzSXRhbGljXCI6ZmFsc2UsXCJJc1VuZGVybGluZWRcIjpmYWxzZX0sXCJBdXRvU2l6ZVwiOjAsXCJGb3JlZ3JvdW5kXCI6e1wiJGlkXCI6XCI2MTlcIixcIkNvbG9yXCI6e1wiJGlkXCI6XCI2MjB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NjIxXCIsXCJUb3BcIjowLjAsXCJMZWZ0XCI6MC4wLFwiUmlnaHRcIjowLjAsXCJCb3R0b21cIjowLjB9LFwiUGFkZGluZ1wiOntcIiRpZFwiOlwiNjIyXCIsXCJUb3BcIjowLjAsXCJMZWZ0XCI6MC4wLFwiUmlnaHRcIjowLjAsXCJCb3R0b21cIjowLjB9LFwiQmFja2dyb3VuZFwiOntcIiRyZWZcIjpcIjEyOFwifSxcIklzVmlzaWJsZVwiOnRydWUsXCJXaWR0aFwiOjAuMCxcIkhlaWdodFwiOjAuMCxcIkJvcmRlclN0eWxlXCI6e1wiJGlkXCI6XCI2MjNcIixcIkxpbmVDb2xvclwiOm51bGwsXCJMaW5lV2VpZ2h0XCI6MC4wLFwiTGluZVR5cGVcIjowfX0sXCJIb3Jpem9udGFsQ29ubmVjdG9yU3R5bGVcIjp7XCIkaWRcIjpcIjYyNFwiLFwiTGluZUNvbG9yXCI6e1wiJHJlZlwiOlwiMTMwXCJ9LFwiTGluZVdlaWdodFwiOjEuMCxcIkxpbmVUeXBlXCI6MH0sXCJWZXJ0aWNhbENvbm5lY3RvclN0eWxlXCI6e1wiJGlkXCI6XCI2MjVcIixcIkxpbmVDb2xvclwiOntcIiRyZWZcIjpcIjEzM1wifSxcIkxpbmVXZWlnaHRcIjowLjAsXCJMaW5lVHlwZVwiOjB9LFwiTWFyZ2luXCI6bnVsbCxcIlN0YXJ0RGF0ZVBvc2l0aW9uXCI6NCxcIkVuZERhdGVQb3NpdGlvblwiOjQsXCJUaXRsZVBvc2l0aW9uXCI6MyxcIkR1cmF0aW9uUG9zaXRpb25cIjoyLFwiUGVyY2VudGFnZUNvbXBsZXRlZFBvc2l0aW9uXCI6NixcIlNwYWNpbmdcIjoxMCxcIklzQmVsb3dUaW1lYmFuZFwiOnRydWUsXCJQZXJjZW50YWdlQ29tcGxldGVTaGFwZU9wYWNpdHlcIjozNSxcIkdyb3VwTmFtZVwiOm51bGwsXCJBdHRhY2hlZE1pbGVzdG9uZXNTdHlsZXNcIjpbXSxcIlNoYXBlU3R5bGVcIjp7XCIkaWRcIjpcIjYyNlwiLFwiTWFyZ2luXCI6e1wiJGlkXCI6XCI2MjdcIixcIlRvcFwiOjAuMCxcIkxlZnRcIjo0LjAsXCJSaWdodFwiOjQuMCxcIkJvdHRvbVwiOjAuMH0sXCJQYWRkaW5nXCI6e1wiJGlkXCI6XCI2MjhcIixcIlRvcFwiOjAuMCxcIkxlZnRcIjowLjAsXCJSaWdodFwiOjAuMCxcIkJvdHRvbVwiOjAuMH0sXCJCYWNrZ3JvdW5kXCI6e1wiJGlkXCI6XCI2MjlcIixcIkNvbG9yXCI6e1wiJGlkXCI6XCI2MzBcIixcIkFcIjoyNTUsXCJSXCI6MTY1LFwiR1wiOjE2NSxcIkJcIjoxNjV9fSxcIklzVmlzaWJsZVwiOnRydWUsXCJXaWR0aFwiOjAuMCxcIkhlaWdodFwiOjE2LjAsXCJCb3JkZXJTdHlsZVwiOntcIiRpZFwiOlwiNjMxXCIsXCJMaW5lQ29sb3JcIjp7XCIkcmVmXCI6XCIxNDFcIn0sXCJMaW5lV2VpZ2h0XCI6MC4wLFwiTGluZVR5cGVcIjowfX0sXCJUaXRsZVN0eWxlXCI6e1wiJGlkXCI6XCI2MzJcIixcIkZvbnRTZXR0aW5nc1wiOntcIiRpZFwiOlwiNjMzXCIsXCJGb250U2l6ZVwiOjExLFwiRm9udE5hbWVcIjpcIkNhbGlicmlcIixcIklzQm9sZFwiOnRydWUsXCJJc0l0YWxpY1wiOmZhbHNlLFwiSXNVbmRlcmxpbmVkXCI6ZmFsc2V9LFwiQXV0b1NpemVcIjowLFwiRm9yZWdyb3VuZFwiOntcIiRpZFwiOlwiNjM0XCIsXCJDb2xvclwiOntcIiRpZFwiOlwiNjM1XCIsXCJBXCI6MjU1LFwiUlwiOjY4LFwiR1wiOjg0LFwiQlwiOjEwNn19LFwiQmFja2dyb3VuZEZpbGxUeXBlXCI6MCxcIk1heFdpZHRoXCI6OTYwLjAsXCJNYXhIZWlnaHRcIjpcIkluZmluaXR5XCIsXCJTbWFydEZvcmVncm91bmRJc0FjdGl2ZVwiOmZhbHNlLFwiSG9yaXpvbnRhbEFsaWdubWVudFwiOjIsXCJWZXJ0aWNhbEFsaWdubWVudFwiOjAsXCJTbWFydEZvcmVncm91bmRcIjpudWxsLFwiTWFyZ2luXCI6e1wiJGlkXCI6XCI2MzZcIixcIlRvcFwiOjAuMCxcIkxlZnRcIjowLjAsXCJSaWdodFwiOjAuMCxcIkJvdHRvbVwiOjAuMH0sXCJQYWRkaW5nXCI6e1wiJGlkXCI6XCI2MzdcIixcIlRvcFwiOjAuMCxcIkxlZnRcIjowLjAsXCJSaWdodFwiOjAuMCxcIkJvdHRvbVwiOjAuMH0sXCJCYWNrZ3JvdW5kXCI6e1wiJHJlZlwiOlwiMTQ5XCJ9LFwiSXNWaXNpYmxlXCI6dHJ1ZSxcIldpZHRoXCI6MC4wLFwiSGVpZ2h0XCI6MC4wLFwiQm9yZGVyU3R5bGVcIjp7XCIkaWRcIjpcIjYzOFwiLFwiTGluZUNvbG9yXCI6bnVsbCxcIkxpbmVXZWlnaHRcIjowLjAsXCJMaW5lVHlwZVwiOjB9fSxcIkRhdGVTdHlsZVwiOntcIiRpZFwiOlwiNjM5XCIsXCJGb250U2V0dGluZ3NcIjp7XCIkaWRcIjpcIjY0MFwiLFwiRm9udFNpemVcIjoxMCxcIkZvbnROYW1lXCI6XCJDYWxpYnJpXCIsXCJJc0JvbGRcIjpmYWxzZSxcIklzSXRhbGljXCI6ZmFsc2UsXCJJc1VuZGVybGluZWRcIjpmYWxzZX0sXCJBdXRvU2l6ZVwiOjAsXCJGb3JlZ3JvdW5kXCI6e1wiJGlkXCI6XCI2NDFcIixcIkNvbG9yXCI6e1wiJGlkXCI6XCI2NDJ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Y0M1wiLFwiVG9wXCI6MC4wLFwiTGVmdFwiOjAuMCxcIlJpZ2h0XCI6MC4wLFwiQm90dG9tXCI6MC4wfSxcIlBhZGRpbmdcIjp7XCIkaWRcIjpcIjY0NFwiLFwiVG9wXCI6MC4wLFwiTGVmdFwiOjAuMCxcIlJpZ2h0XCI6MC4wLFwiQm90dG9tXCI6MC4wfSxcIkJhY2tncm91bmRcIjp7XCIkcmVmXCI6XCIxNTZcIn0sXCJJc1Zpc2libGVcIjp0cnVlLFwiV2lkdGhcIjowLjAsXCJIZWlnaHRcIjowLjAsXCJCb3JkZXJTdHlsZVwiOntcIiRpZFwiOlwiNjQ1XCIsXCJMaW5lQ29sb3JcIjpudWxsLFwiTGluZVdlaWdodFwiOjAuMCxcIkxpbmVUeXBlXCI6MH19LFwiRGF0ZUZvcm1hdFwiOntcIiRpZFwiOlwiNjQ2XCIsXCJGb3JtYXRTdHJpbmdcIjpcIk1NLmRkLnl5XCIsXCJTZXBhcmF0b3JcIjpcIi5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Y0N1wiLFwiU2hhcGVcIjo3LFwiU2hhcGVUaGlja25lc3NcIjoxLFwiRHVyYXRpb25Gb3JtYXRcIjo1LFwiUGVyY2VudGFnZUNvbXBsZXRlU3R5bGVcIjp7XCIkaWRcIjpcIjY0OFwiLFwiRm9udFNldHRpbmdzXCI6e1wiJGlkXCI6XCI2NDlcIixcIkZvbnRTaXplXCI6MTAsXCJGb250TmFtZVwiOlwiQ2FsaWJyaVwiLFwiSXNCb2xkXCI6ZmFsc2UsXCJJc0l0YWxpY1wiOmZhbHNlLFwiSXNVbmRlcmxpbmVkXCI6ZmFsc2V9LFwiQXV0b1NpemVcIjowLFwiRm9yZWdyb3VuZFwiOntcIiRpZFwiOlwiNjUw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Y1MVwiLFwiVG9wXCI6MC4wLFwiTGVmdFwiOjAuMCxcIlJpZ2h0XCI6MC4wLFwiQm90dG9tXCI6MC4wfSxcIlBhZGRpbmdcIjp7XCIkaWRcIjpcIjY1MlwiLFwiVG9wXCI6MC4wLFwiTGVmdFwiOjAuMCxcIlJpZ2h0XCI6MC4wLFwiQm90dG9tXCI6MC4wfSxcIkJhY2tncm91bmRcIjp7XCIkcmVmXCI6XCIxMjFcIn0sXCJJc1Zpc2libGVcIjp0cnVlLFwiV2lkdGhcIjowLjAsXCJIZWlnaHRcIjowLjAsXCJCb3JkZXJTdHlsZVwiOntcIiRpZFwiOlwiNjUzXCIsXCJMaW5lQ29sb3JcIjpudWxsLFwiTGluZVdlaWdodFwiOjAuMCxcIkxpbmVUeXBlXCI6MH19LFwiRHVyYXRpb25TdHlsZVwiOntcIiRpZFwiOlwiNjU0XCIsXCJGb250U2V0dGluZ3NcIjp7XCIkaWRcIjpcIjY1NVwiLFwiRm9udFNpemVcIjoxMCxcIkZvbnROYW1lXCI6XCJDYWxpYnJpXCIsXCJJc0JvbGRcIjpmYWxzZSxcIklzSXRhbGljXCI6ZmFsc2UsXCJJc1VuZGVybGluZWRcIjpmYWxzZX0sXCJBdXRvU2l6ZVwiOjAsXCJGb3JlZ3JvdW5kXCI6e1wiJGlkXCI6XCI2NTZcIixcIkNvbG9yXCI6e1wiJGlkXCI6XCI2NTd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NjU4XCIsXCJUb3BcIjowLjAsXCJMZWZ0XCI6MC4wLFwiUmlnaHRcIjowLjAsXCJCb3R0b21cIjowLjB9LFwiUGFkZGluZ1wiOntcIiRpZFwiOlwiNjU5XCIsXCJUb3BcIjowLjAsXCJMZWZ0XCI6MC4wLFwiUmlnaHRcIjowLjAsXCJCb3R0b21cIjowLjB9LFwiQmFja2dyb3VuZFwiOntcIiRyZWZcIjpcIjEyOFwifSxcIklzVmlzaWJsZVwiOnRydWUsXCJXaWR0aFwiOjAuMCxcIkhlaWdodFwiOjAuMCxcIkJvcmRlclN0eWxlXCI6e1wiJGlkXCI6XCI2NjBcIixcIkxpbmVDb2xvclwiOm51bGwsXCJMaW5lV2VpZ2h0XCI6MC4wLFwiTGluZVR5cGVcIjowfX0sXCJIb3Jpem9udGFsQ29ubmVjdG9yU3R5bGVcIjp7XCIkaWRcIjpcIjY2MVwiLFwiTGluZUNvbG9yXCI6e1wiJHJlZlwiOlwiMTMwXCJ9LFwiTGluZVdlaWdodFwiOjEuMCxcIkxpbmVUeXBlXCI6MH0sXCJWZXJ0aWNhbENvbm5lY3RvclN0eWxlXCI6e1wiJGlkXCI6XCI2NjJcIixcIkxpbmVDb2xvclwiOntcIiRyZWZcIjpcIjEzM1wifSxcIkxpbmVXZWlnaHRcIjowLjAsXCJMaW5lVHlwZVwiOjB9LFwiTWFyZ2luXCI6bnVsbCxcIlN0YXJ0RGF0ZVBvc2l0aW9uXCI6NCxcIkVuZERhdGVQb3NpdGlvblwiOjQsXCJUaXRsZVBvc2l0aW9uXCI6MyxcIkR1cmF0aW9uUG9zaXRpb25cIjoyLFwiUGVyY2VudGFnZUNvbXBsZXRlZFBvc2l0aW9uXCI6NixcIlNwYWNpbmdcIjoxMCxcIklzQmVsb3dUaW1lYmFuZFwiOnRydWUsXCJQZXJjZW50YWdlQ29tcGxldGVTaGFwZU9wYWNpdHlcIjozNSxcIkdyb3VwTmFtZVwiOm51bGwsXCJBdHRhY2hlZE1pbGVzdG9uZXNTdHlsZXNcIjpbXSxcIlNoYXBlU3R5bGVcIjp7XCIkaWRcIjpcIjY2M1wiLFwiTWFyZ2luXCI6e1wiJGlkXCI6XCI2NjRcIixcIlRvcFwiOjAuMCxcIkxlZnRcIjo0LjAsXCJSaWdodFwiOjQuMCxcIkJvdHRvbVwiOjAuMH0sXCJQYWRkaW5nXCI6e1wiJGlkXCI6XCI2NjVcIixcIlRvcFwiOjAuMCxcIkxlZnRcIjowLjAsXCJSaWdodFwiOjAuMCxcIkJvdHRvbVwiOjAuMH0sXCJCYWNrZ3JvdW5kXCI6e1wiJGlkXCI6XCI2NjZcIixcIkNvbG9yXCI6e1wiJGlkXCI6XCI2NjdcIixcIkFcIjoyNTUsXCJSXCI6MTEyLFwiR1wiOjE3MyxcIkJcIjo3MX19LFwiSXNWaXNpYmxlXCI6dHJ1ZSxcIldpZHRoXCI6MC4wLFwiSGVpZ2h0XCI6MTYuMCxcIkJvcmRlclN0eWxlXCI6e1wiJGlkXCI6XCI2NjhcIixcIkxpbmVDb2xvclwiOntcIiRyZWZcIjpcIjE0MVwifSxcIkxpbmVXZWlnaHRcIjowLjAsXCJMaW5lVHlwZVwiOjB9fSxcIlRpdGxlU3R5bGVcIjp7XCIkaWRcIjpcIjY2OVwiLFwiRm9udFNldHRpbmdzXCI6e1wiJGlkXCI6XCI2NzBcIixcIkZvbnRTaXplXCI6MTEsXCJGb250TmFtZVwiOlwiQ2FsaWJyaVwiLFwiSXNCb2xkXCI6dHJ1ZSxcIklzSXRhbGljXCI6ZmFsc2UsXCJJc1VuZGVybGluZWRcIjpmYWxzZX0sXCJBdXRvU2l6ZVwiOjAsXCJGb3JlZ3JvdW5kXCI6e1wiJGlkXCI6XCI2NzFcIixcIkNvbG9yXCI6e1wiJGlkXCI6XCI2NzJcIixcIkFcIjoyNTUsXCJSXCI6NjgsXCJHXCI6ODQsXCJCXCI6MTA2fX0sXCJCYWNrZ3JvdW5kRmlsbFR5cGVcIjowLFwiTWF4V2lkdGhcIjo5NjAuMCxcIk1heEhlaWdodFwiOlwiSW5maW5pdHlcIixcIlNtYXJ0Rm9yZWdyb3VuZElzQWN0aXZlXCI6ZmFsc2UsXCJIb3Jpem9udGFsQWxpZ25tZW50XCI6MixcIlZlcnRpY2FsQWxpZ25tZW50XCI6MCxcIlNtYXJ0Rm9yZWdyb3VuZFwiOm51bGwsXCJNYXJnaW5cIjp7XCIkaWRcIjpcIjY3M1wiLFwiVG9wXCI6MC4wLFwiTGVmdFwiOjAuMCxcIlJpZ2h0XCI6MC4wLFwiQm90dG9tXCI6MC4wfSxcIlBhZGRpbmdcIjp7XCIkaWRcIjpcIjY3NFwiLFwiVG9wXCI6MC4wLFwiTGVmdFwiOjAuMCxcIlJpZ2h0XCI6MC4wLFwiQm90dG9tXCI6MC4wfSxcIkJhY2tncm91bmRcIjp7XCIkcmVmXCI6XCIxNDlcIn0sXCJJc1Zpc2libGVcIjp0cnVlLFwiV2lkdGhcIjowLjAsXCJIZWlnaHRcIjowLjAsXCJCb3JkZXJTdHlsZVwiOntcIiRpZFwiOlwiNjc1XCIsXCJMaW5lQ29sb3JcIjpudWxsLFwiTGluZVdlaWdodFwiOjAuMCxcIkxpbmVUeXBlXCI6MH19LFwiRGF0ZVN0eWxlXCI6e1wiJGlkXCI6XCI2NzZcIixcIkZvbnRTZXR0aW5nc1wiOntcIiRpZFwiOlwiNjc3XCIsXCJGb250U2l6ZVwiOjEwLFwiRm9udE5hbWVcIjpcIkNhbGlicmlcIixcIklzQm9sZFwiOmZhbHNlLFwiSXNJdGFsaWNcIjpmYWxzZSxcIklzVW5kZXJsaW5lZFwiOmZhbHNlfSxcIkF1dG9TaXplXCI6MCxcIkZvcmVncm91bmRcIjp7XCIkaWRcIjpcIjY3OFwiLFwiQ29sb3JcIjp7XCIkaWRcIjpcIjY3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NjgwXCIsXCJUb3BcIjowLjAsXCJMZWZ0XCI6MC4wLFwiUmlnaHRcIjowLjAsXCJCb3R0b21cIjowLjB9LFwiUGFkZGluZ1wiOntcIiRpZFwiOlwiNjgxXCIsXCJUb3BcIjowLjAsXCJMZWZ0XCI6MC4wLFwiUmlnaHRcIjowLjAsXCJCb3R0b21cIjowLjB9LFwiQmFja2dyb3VuZFwiOntcIiRyZWZcIjpcIjE1NlwifSxcIklzVmlzaWJsZVwiOnRydWUsXCJXaWR0aFwiOjAuMCxcIkhlaWdodFwiOjAuMCxcIkJvcmRlclN0eWxlXCI6e1wiJGlkXCI6XCI2ODJcIixcIkxpbmVDb2xvclwiOm51bGwsXCJMaW5lV2VpZ2h0XCI6MC4wLFwiTGluZVR5cGVcIjowfX0sXCJEYXRlRm9ybWF0XCI6e1wiJGlkXCI6XCI2ODNcIixcIkZvcm1hdFN0cmluZ1wiOlwiTU0uZGQueXlcIixcIlNlcGFyYXRvclwiOlwiLlwiLFwiVXNlSW50ZXJuYXRpb25hbERhdGVGb3JtYXRcIjpmYWxzZSxcIkRhdGVJc1Zpc2libGVcIjp0cnVlLFwiVGltZUlzVmlzaWJsZVwiOmZhbHNlLFwiSG91ckRpZ2l0c1wiOjEsXCJBbVBtRGVzaWduYXRvclwiOjIsXCJUcmltMDBNaW51dGVzXCI6ZmFsc2UsXCJMYXN0S25vd25WaXNpYmlsaXR5U3RhdGVcIjpudWxsfSxcIklzVmlzaWJsZVwiOnRydWV9XSxcIkN1c3RvbVN3aW1sYW5lRGVmaW5pdGlvblN0eWxlTGlzdFwiOltdLFwiQ3VzdG9tU3dpbWxhbmVWMlN0eWxlTGlzdFwiOltdLFwiR3JpZGxpbmVQYW5lbFN0eWxlXCI6e1wiJGlkXCI6XCI2ODRcIixcIkdyaWRsaW5lU3R5bGVcIjp7XCIkaWRcIjpcIjY4NVwiLFwiTGluZUNvbG9yXCI6e1wiJGlkXCI6XCI2ODZcIixcIiR0eXBlXCI6XCJOTFJFLkNvbW1vbi5Eb20uU29saWRDb2xvckJydXNoLCBOTFJFLkNvbW1vblwiLFwiQ29sb3JcIjp7XCIkaWRcIjpcIjY4N1wiLFwiQVwiOjM4LFwiUlwiOjkxLFwiR1wiOjE1NSxcIkJcIjoyMTN9fSxcIkxpbmVXZWlnaHRcIjoxLjAsXCJMaW5lVHlwZVwiOjB9LFwiSXNWaXNpYmxlXCI6dHJ1ZX0sXCJBY3Rpdml0eUxpbmVQYW5lbFN0eWxlXCI6e1wiJGlkXCI6XCI2ODhcIixcIkFjdGl2aXR5TGluZVN0eWxlXCI6e1wiJGlkXCI6XCI2ODlcIixcIkxpbmVDb2xvclwiOntcIiRpZFwiOlwiNjkwXCIsXCIkdHlwZVwiOlwiTkxSRS5Db21tb24uRG9tLlNvbGlkQ29sb3JCcnVzaCwgTkxSRS5Db21tb25cIixcIkNvbG9yXCI6e1wiJGlkXCI6XCI2OTFcIixcIkFcIjozOCxcIlJcIjo2OCxcIkdcIjoxMTQsXCJCXCI6MTk2fX0sXCJMaW5lV2VpZ2h0XCI6MS4wLFwiTGluZVR5cGVcIjowfSxcIklzVmlzaWJsZVwiOnRydWV9fSxcIlNjYWxlXCI6e1wiJGlkXCI6XCI2OTJcIixcIlN0YXJ0RGF0ZVwiOlwiMjAxOC0wOC0wMlQyMzo1OTowMFwiLFwiRW5kRGF0ZVwiOlwiMjAxOS0wMy0wNFQyMzo1OTo1OS45OTlaXCIsXCJGb3JtYXRcIjpcIk1NTVwiLFwiVHlwZVwiOjIsXCJBdXRvRGF0ZVJhbmdlXCI6dHJ1ZSxcIldvcmtpbmdEYXlzXCI6MzEsXCJUb2RheU1hcmtlclRleHRcIjpcIlRvZGF5XCIsXCJBdXRvU2NhbGVUeXBlXCI6dHJ1ZX0sXCJTY2FsZVYyXCI6e1wiJGlkXCI6XCI2OTNcIixcIlN0YXJ0RGF0ZVwiOlwiMjAxOC0wOC0wMlQyMzo1OTowMFwiLFwiRW5kRGF0ZVwiOlwiMjAxOS0wMy0wNFQyMzo1OTo1OS45OTlaXCIsXCJBdXRvRGF0ZVJhbmdlXCI6dHJ1ZSxcIldvcmtpbmdEYXlzXCI6MzEsXCJUb2RheU1hcmtlclRleHRcIjpcIlRvZGF5XCIsXCJBdXRvU2NhbGVUeXBlXCI6dHJ1ZSxcIlRpbWViYW5kU2NhbGVzXCI6e1wiJGlkXCI6XCI2OTRcIixcIlRvcFNjYWxlTGF5ZXJcIjp7XCIkaWRcIjpcIjY5NVwiLFwiRm9ybWF0XCI6XCJNTU1cIixcIlR5cGVcIjoyfSxcIk1pZGRsZVNjYWxlTGF5ZXJcIjp7XCIkaWRcIjpcIjY5NlwiLFwiRm9ybWF0XCI6bnVsbCxcIlR5cGVcIjowfSxcIkJvdHRvbVNjYWxlTGF5ZXJcIjp7XCIkaWRcIjpcIjY5N1wiLFwiRm9ybWF0XCI6bnVsbCxcIlR5cGVcIjowfX19LFwiTWlsZXN0b25lc1wiOltdLFwiVGFza3NcIjpbXSxcIlN3aW1sYW5lc1wiOltdLFwiU3dpbWxhbmVzVjJcIjpbXSxcIlNldHRpbmdzXCI6e1wiJGlkXCI6XCI2OThcIixcIkltcGFPcHRpb25zXCI6e1wiJGlkXCI6XCI2OTlcIixcIkxlZnRUb1JpZ2h0XCI6ZmFsc2UsXCJQYXlsb2FkT3B0aW9uc1wiOjJ9fSxcIlRpbWVDb25maWd1cmF0aW9uXCI6e1wiJGlkXCI6XCI3MDBcIixcIlVzZVRpbWVcIjpmYWxzZSxcIldvcmtEYXlTdGFydFwiOlwiMDA6MDA6MDBcIixcIldvcmtEYXlFbmRcIjpcIjIzOjU5OjAwXCJ9fSJ9LCJTZXR0aW5ncyI6eyIkaWQiOiIzODgiLCJJbXBhT3B0aW9ucyI6eyIkaWQiOiIzODk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zOTAiLCJVc2VUaW1lIjpmYWxzZSwiV29ya0RheVN0YXJ0IjoiMDA6MDA6MDAiLCJXb3JrRGF5RW5kIjoiMjM6NTk6MDAifSwiTGFzdFVzZWRUZW1wbGF0ZUlkIjoiYmJlZjJhYzgtYWI5MS00OWE1LWIwM2QtNjkzNmE3NWY2NDZjIiwiRmlyc3RXZWVrT2ZZZWFyIjowLCJQbGFjZU1pbGVzdG9uZUF0VGhlQmVnaW5uaW5nT2ZUaGVEYXkiOmZhbHNlfQ=="/>
  <p:tag name="__MASTER" val="__part_0"/>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49A154C82574439DF007F0E559988C" ma:contentTypeVersion="13" ma:contentTypeDescription="Create a new document." ma:contentTypeScope="" ma:versionID="296ee1d7a49701af461fa400066c9568">
  <xsd:schema xmlns:xsd="http://www.w3.org/2001/XMLSchema" xmlns:xs="http://www.w3.org/2001/XMLSchema" xmlns:p="http://schemas.microsoft.com/office/2006/metadata/properties" xmlns:ns2="41f6f78f-b42d-4d30-8e14-603aa1dc9ba8" xmlns:ns3="aaf0272d-e64e-4369-bca1-c498ae82748d" targetNamespace="http://schemas.microsoft.com/office/2006/metadata/properties" ma:root="true" ma:fieldsID="b6dde16853a3ef099aaa9e225d6e55a8" ns2:_="" ns3:_="">
    <xsd:import namespace="41f6f78f-b42d-4d30-8e14-603aa1dc9ba8"/>
    <xsd:import namespace="aaf0272d-e64e-4369-bca1-c498ae82748d"/>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f6f78f-b42d-4d30-8e14-603aa1dc9b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af0272d-e64e-4369-bca1-c498ae82748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F802C7-9213-48B4-BEC0-0D9A47F3DA1A}"/>
</file>

<file path=customXml/itemProps2.xml><?xml version="1.0" encoding="utf-8"?>
<ds:datastoreItem xmlns:ds="http://schemas.openxmlformats.org/officeDocument/2006/customXml" ds:itemID="{57D9348F-EC12-40CB-996A-B886F407B7CA}"/>
</file>

<file path=customXml/itemProps3.xml><?xml version="1.0" encoding="utf-8"?>
<ds:datastoreItem xmlns:ds="http://schemas.openxmlformats.org/officeDocument/2006/customXml" ds:itemID="{76F24ED7-7212-4AFD-972A-DA5D6B7E40D5}"/>
</file>

<file path=docProps/app.xml><?xml version="1.0" encoding="utf-8"?>
<Properties xmlns="http://schemas.openxmlformats.org/officeDocument/2006/extended-properties" xmlns:vt="http://schemas.openxmlformats.org/officeDocument/2006/docPropsVTypes">
  <TotalTime>11034</TotalTime>
  <Words>1104</Words>
  <Application>Microsoft Office PowerPoint</Application>
  <PresentationFormat>Widescreen</PresentationFormat>
  <Paragraphs>286</Paragraphs>
  <Slides>22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Garamond</vt:lpstr>
      <vt:lpstr>Myriad Pro</vt:lpstr>
      <vt:lpstr>Office Theme</vt:lpstr>
      <vt:lpstr>PowerPoint Presentation</vt:lpstr>
      <vt:lpstr>FY21 Annual Report Agenda</vt:lpstr>
      <vt:lpstr>PowerPoint Presentation</vt:lpstr>
      <vt:lpstr>“ORED needs more staff!!”</vt:lpstr>
      <vt:lpstr>UW Reg 9-2 Working Group</vt:lpstr>
      <vt:lpstr>ORED Staffing Increases 5/1/2018 – 12/31/2021</vt:lpstr>
      <vt:lpstr>ORED Staffing</vt:lpstr>
      <vt:lpstr>PowerPoint Presentation</vt:lpstr>
      <vt:lpstr>PowerPoint Presentation</vt:lpstr>
      <vt:lpstr>PowerPoint Presentation</vt:lpstr>
      <vt:lpstr>PowerPoint Presentation</vt:lpstr>
      <vt:lpstr>What will all of this do for UW?</vt:lpstr>
      <vt:lpstr>PowerPoint Presentation</vt:lpstr>
      <vt:lpstr>Economic Development (ED)</vt:lpstr>
      <vt:lpstr>PowerPoint Presentation</vt:lpstr>
      <vt:lpstr>Science Initiative</vt:lpstr>
      <vt:lpstr>PowerPoint Presentation</vt:lpstr>
      <vt:lpstr>PowerPoint Presentation</vt:lpstr>
      <vt:lpstr>Economic Development</vt:lpstr>
      <vt:lpstr>Economic Development</vt:lpstr>
      <vt:lpstr>PowerPoint Presentation</vt:lpstr>
      <vt:lpstr>Research Expenditures</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Farrell Rapp</dc:creator>
  <cp:lastModifiedBy>Diana Grant Hulme</cp:lastModifiedBy>
  <cp:revision>24</cp:revision>
  <dcterms:created xsi:type="dcterms:W3CDTF">2020-05-04T15:17:46Z</dcterms:created>
  <dcterms:modified xsi:type="dcterms:W3CDTF">2022-01-13T18:44:52Z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0x010100AF49A154C82574439DF007F0E559988C</vt:lpwstr>
  </property>
</Properties>
</file>