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29"/>
    <a:srgbClr val="FFC91D"/>
    <a:srgbClr val="FFE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2AE3-86DF-4C84-994A-0B3EFF754A3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A67-E740-46D3-9CF6-6CCFCEE9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58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2AE3-86DF-4C84-994A-0B3EFF754A3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A67-E740-46D3-9CF6-6CCFCEE9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4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2AE3-86DF-4C84-994A-0B3EFF754A3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A67-E740-46D3-9CF6-6CCFCEE9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7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2AE3-86DF-4C84-994A-0B3EFF754A3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A67-E740-46D3-9CF6-6CCFCEE9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9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2AE3-86DF-4C84-994A-0B3EFF754A3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A67-E740-46D3-9CF6-6CCFCEE9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0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2AE3-86DF-4C84-994A-0B3EFF754A3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A67-E740-46D3-9CF6-6CCFCEE9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5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2AE3-86DF-4C84-994A-0B3EFF754A3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A67-E740-46D3-9CF6-6CCFCEE9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1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2AE3-86DF-4C84-994A-0B3EFF754A3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A67-E740-46D3-9CF6-6CCFCEE9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5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2AE3-86DF-4C84-994A-0B3EFF754A3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A67-E740-46D3-9CF6-6CCFCEE9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8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2AE3-86DF-4C84-994A-0B3EFF754A3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A67-E740-46D3-9CF6-6CCFCEE9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2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2AE3-86DF-4C84-994A-0B3EFF754A3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43A67-E740-46D3-9CF6-6CCFCEE9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3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32AE3-86DF-4C84-994A-0B3EFF754A3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43A67-E740-46D3-9CF6-6CCFCEE9F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8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775" y="-496887"/>
            <a:ext cx="11982450" cy="2387600"/>
          </a:xfrm>
        </p:spPr>
        <p:txBody>
          <a:bodyPr>
            <a:normAutofit/>
          </a:bodyPr>
          <a:lstStyle/>
          <a:p>
            <a:r>
              <a:rPr lang="en-US" sz="5400" b="1" dirty="0"/>
              <a:t>UW Top-Tier Science Initiative:</a:t>
            </a:r>
            <a:br>
              <a:rPr lang="en-US" sz="5400" b="1" dirty="0"/>
            </a:br>
            <a:r>
              <a:rPr lang="en-US" sz="5400" b="1" dirty="0"/>
              <a:t> Board of Trustees Annual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87889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/>
              <a:t>Mark Lyford </a:t>
            </a:r>
            <a:r>
              <a:rPr lang="en-US" sz="2800" dirty="0" smtClean="0"/>
              <a:t>&amp; Greg Brown</a:t>
            </a:r>
            <a:endParaRPr lang="en-US" sz="2800" dirty="0"/>
          </a:p>
          <a:p>
            <a:r>
              <a:rPr lang="en-US" sz="2800" dirty="0" smtClean="0"/>
              <a:t>Nov</a:t>
            </a:r>
            <a:r>
              <a:rPr lang="en-US" sz="2800" dirty="0"/>
              <a:t>. 17,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818" y="4276726"/>
            <a:ext cx="3250407" cy="2166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4276726"/>
            <a:ext cx="3250407" cy="2166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9"/>
          <a:stretch/>
        </p:blipFill>
        <p:spPr>
          <a:xfrm>
            <a:off x="2496506" y="2009775"/>
            <a:ext cx="7210072" cy="214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0"/>
            <a:ext cx="10515600" cy="1325563"/>
          </a:xfrm>
        </p:spPr>
        <p:txBody>
          <a:bodyPr/>
          <a:lstStyle/>
          <a:p>
            <a:r>
              <a:rPr lang="en-US" b="1" dirty="0"/>
              <a:t>SI Point in History: Building Completion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1993"/>
            <a:ext cx="5928360" cy="5127625"/>
          </a:xfrm>
        </p:spPr>
        <p:txBody>
          <a:bodyPr>
            <a:normAutofit/>
          </a:bodyPr>
          <a:lstStyle/>
          <a:p>
            <a:r>
              <a:rPr lang="en-US" dirty="0"/>
              <a:t>SI Building Ribbon Cutting &amp; Grand Opening Spring 2022</a:t>
            </a:r>
          </a:p>
          <a:p>
            <a:r>
              <a:rPr lang="en-US" dirty="0"/>
              <a:t>Not just another new building: Spaces designed to support innovation &amp; collaboration in research, teaching &amp; </a:t>
            </a:r>
            <a:r>
              <a:rPr lang="en-US" dirty="0" smtClean="0"/>
              <a:t>service</a:t>
            </a:r>
          </a:p>
          <a:p>
            <a:r>
              <a:rPr lang="en-US" dirty="0"/>
              <a:t>While an important center point, SI Building does not represent entire SI: SI extends across campus </a:t>
            </a:r>
          </a:p>
          <a:p>
            <a:r>
              <a:rPr lang="en-US" dirty="0" smtClean="0"/>
              <a:t>Site of 1</a:t>
            </a:r>
            <a:r>
              <a:rPr lang="en-US" baseline="30000" dirty="0" smtClean="0"/>
              <a:t>st</a:t>
            </a:r>
            <a:r>
              <a:rPr lang="en-US" dirty="0" smtClean="0"/>
              <a:t> Annual UW STEM Carnival to showcase STEM excellence at UW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15" y="1374815"/>
            <a:ext cx="4261485" cy="2840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006" y="4364326"/>
            <a:ext cx="3440102" cy="22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0"/>
            <a:ext cx="10515600" cy="1325563"/>
          </a:xfrm>
        </p:spPr>
        <p:txBody>
          <a:bodyPr/>
          <a:lstStyle/>
          <a:p>
            <a:r>
              <a:rPr lang="en-US" b="1" dirty="0"/>
              <a:t>SI Building Highlights: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6830"/>
            <a:ext cx="6015446" cy="51711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Open, shared </a:t>
            </a:r>
            <a:r>
              <a:rPr lang="en-US" dirty="0" smtClean="0"/>
              <a:t>wet-laboratory </a:t>
            </a:r>
            <a:r>
              <a:rPr lang="en-US" dirty="0"/>
              <a:t>spaces to promote collaboration across 3 floors on the research wing</a:t>
            </a:r>
          </a:p>
          <a:p>
            <a:r>
              <a:rPr lang="en-US" dirty="0"/>
              <a:t>Move in began summer 2022</a:t>
            </a:r>
          </a:p>
          <a:p>
            <a:r>
              <a:rPr lang="en-US" dirty="0"/>
              <a:t>Current Research occupants: 22 faculty, 93 research scientists, postdocs, </a:t>
            </a:r>
            <a:r>
              <a:rPr lang="en-US" dirty="0" smtClean="0"/>
              <a:t>&amp; </a:t>
            </a:r>
            <a:r>
              <a:rPr lang="en-US" dirty="0" smtClean="0"/>
              <a:t>grad students </a:t>
            </a:r>
            <a:r>
              <a:rPr lang="en-US" dirty="0"/>
              <a:t>and many undergrads</a:t>
            </a:r>
          </a:p>
          <a:p>
            <a:r>
              <a:rPr lang="en-US" dirty="0"/>
              <a:t>Faculty from 6 departments &amp; 2 </a:t>
            </a:r>
            <a:r>
              <a:rPr lang="en-US" dirty="0" smtClean="0"/>
              <a:t>colleges</a:t>
            </a:r>
          </a:p>
          <a:p>
            <a:r>
              <a:rPr lang="en-US" dirty="0" smtClean="0"/>
              <a:t>Additional faculty to move in upon building completion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27" y="1339419"/>
            <a:ext cx="3549165" cy="2661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8" y="4111625"/>
            <a:ext cx="3933825" cy="26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0"/>
            <a:ext cx="10515600" cy="1325563"/>
          </a:xfrm>
        </p:spPr>
        <p:txBody>
          <a:bodyPr/>
          <a:lstStyle/>
          <a:p>
            <a:r>
              <a:rPr lang="en-US" b="1" dirty="0"/>
              <a:t>SI Building Highlights: Research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6830"/>
            <a:ext cx="5467350" cy="50411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Center for Advanced Scientific Instrumentation (CASI) – core facility that provides cutting-edge instruments accessible to all faculty on campus (instrument purchase supported by WIP)</a:t>
            </a:r>
          </a:p>
          <a:p>
            <a:r>
              <a:rPr lang="en-US" dirty="0"/>
              <a:t>Greenhouses &amp; Walk-in Growth Chambers – modern growth facilities to expand research </a:t>
            </a:r>
            <a:r>
              <a:rPr lang="en-US" dirty="0" smtClean="0"/>
              <a:t>opportunities and potentially collaborate with Plenty</a:t>
            </a:r>
            <a:endParaRPr lang="en-US" dirty="0"/>
          </a:p>
          <a:p>
            <a:r>
              <a:rPr lang="en-US" dirty="0"/>
              <a:t>Establishing connections across state and with business &amp; industry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50" y="4819271"/>
            <a:ext cx="2896733" cy="1931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23" y="1287664"/>
            <a:ext cx="2414171" cy="1477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47" y="2838168"/>
            <a:ext cx="1426277" cy="1871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26" y="4819271"/>
            <a:ext cx="2868286" cy="1908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28" y="3134865"/>
            <a:ext cx="1802909" cy="1278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734" y="2997136"/>
            <a:ext cx="2331079" cy="15540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87" b="16178"/>
          <a:stretch/>
        </p:blipFill>
        <p:spPr>
          <a:xfrm>
            <a:off x="9455769" y="1229645"/>
            <a:ext cx="1963920" cy="153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0"/>
            <a:ext cx="10515600" cy="1325563"/>
          </a:xfrm>
        </p:spPr>
        <p:txBody>
          <a:bodyPr/>
          <a:lstStyle/>
          <a:p>
            <a:r>
              <a:rPr lang="en-US" b="1" dirty="0"/>
              <a:t>SI Program Highlights: LAMP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1993"/>
            <a:ext cx="5467350" cy="51276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full impact of the Learning Actively Mentoring Program (LAMP) now being realized in the new </a:t>
            </a:r>
            <a:r>
              <a:rPr lang="en-US" dirty="0" smtClean="0"/>
              <a:t>204-seat Active </a:t>
            </a:r>
            <a:r>
              <a:rPr lang="en-US" dirty="0"/>
              <a:t>Learning Classroom</a:t>
            </a:r>
          </a:p>
          <a:p>
            <a:r>
              <a:rPr lang="en-US" dirty="0"/>
              <a:t>Courses include Intro Biology, Intro Chemistry, General Microbiology, Ecology, Genetics, Integrative Physiology, Organic Chemistry</a:t>
            </a:r>
          </a:p>
          <a:p>
            <a:r>
              <a:rPr lang="en-US" dirty="0"/>
              <a:t>LAMP Director Rachel Watson </a:t>
            </a:r>
            <a:r>
              <a:rPr lang="en-US" dirty="0" smtClean="0"/>
              <a:t>continues to train faculty &amp; students and is helping lead a national </a:t>
            </a:r>
            <a:r>
              <a:rPr lang="en-US" dirty="0"/>
              <a:t>HHMI grant </a:t>
            </a:r>
            <a:r>
              <a:rPr lang="en-US" dirty="0" smtClean="0"/>
              <a:t>on </a:t>
            </a:r>
            <a:r>
              <a:rPr lang="en-US" dirty="0"/>
              <a:t>inclusion in STEM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14983" r="12974" b="9427"/>
          <a:stretch/>
        </p:blipFill>
        <p:spPr>
          <a:xfrm>
            <a:off x="6861594" y="4016778"/>
            <a:ext cx="5193459" cy="2714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42" y="1801522"/>
            <a:ext cx="2495551" cy="1663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35" y="1727995"/>
            <a:ext cx="3249518" cy="21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0"/>
            <a:ext cx="10515600" cy="1325563"/>
          </a:xfrm>
        </p:spPr>
        <p:txBody>
          <a:bodyPr/>
          <a:lstStyle/>
          <a:p>
            <a:r>
              <a:rPr lang="en-US" b="1" dirty="0"/>
              <a:t>SI Program Highlights: WRSP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1992"/>
            <a:ext cx="5658394" cy="5206007"/>
          </a:xfrm>
        </p:spPr>
        <p:txBody>
          <a:bodyPr>
            <a:normAutofit fontScale="92500"/>
          </a:bodyPr>
          <a:lstStyle/>
          <a:p>
            <a:r>
              <a:rPr lang="en-US" dirty="0"/>
              <a:t>Wyoming Research Scholars Program continues to provide transformation experiences for our undergrads</a:t>
            </a:r>
          </a:p>
          <a:p>
            <a:r>
              <a:rPr lang="en-US" dirty="0"/>
              <a:t>53 current students representing 24 majors &amp; 6 </a:t>
            </a:r>
            <a:r>
              <a:rPr lang="en-US" dirty="0" smtClean="0"/>
              <a:t>Colleges; 36 faculty mentors from 17 departments and 4 colleges</a:t>
            </a:r>
            <a:endParaRPr lang="en-US" dirty="0"/>
          </a:p>
          <a:p>
            <a:r>
              <a:rPr lang="en-US" dirty="0" smtClean="0"/>
              <a:t>Director Jamie Crait is working </a:t>
            </a:r>
            <a:r>
              <a:rPr lang="en-US" dirty="0"/>
              <a:t>to expand the research opportunities through Course-based Undergraduate Research Experiences </a:t>
            </a:r>
          </a:p>
          <a:p>
            <a:r>
              <a:rPr lang="en-US" dirty="0" smtClean="0"/>
              <a:t>Weaving-</a:t>
            </a:r>
            <a:r>
              <a:rPr lang="en-US" dirty="0"/>
              <a:t>in </a:t>
            </a:r>
            <a:r>
              <a:rPr lang="en-US" dirty="0" smtClean="0"/>
              <a:t>Entrepreneurship, Innovation </a:t>
            </a:r>
            <a:r>
              <a:rPr lang="en-US" dirty="0"/>
              <a:t>&amp; </a:t>
            </a:r>
            <a:r>
              <a:rPr lang="en-US" dirty="0" smtClean="0"/>
              <a:t>Business Development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73" y="1045029"/>
            <a:ext cx="2097517" cy="21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t="15825" r="36742" b="8417"/>
          <a:stretch/>
        </p:blipFill>
        <p:spPr>
          <a:xfrm>
            <a:off x="6954584" y="3262449"/>
            <a:ext cx="4961192" cy="3504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84" y="1210492"/>
            <a:ext cx="2682817" cy="17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0"/>
            <a:ext cx="10515600" cy="1325563"/>
          </a:xfrm>
        </p:spPr>
        <p:txBody>
          <a:bodyPr/>
          <a:lstStyle/>
          <a:p>
            <a:r>
              <a:rPr lang="en-US" b="1" dirty="0"/>
              <a:t>SI Program Highlights: SI Roadshow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1994"/>
            <a:ext cx="4716778" cy="50415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 Roadshow is expanding outreach and in-reach opportunities for Wyoming students, teachers and communities</a:t>
            </a:r>
          </a:p>
          <a:p>
            <a:r>
              <a:rPr lang="en-US" dirty="0" smtClean="0"/>
              <a:t>Under </a:t>
            </a:r>
            <a:r>
              <a:rPr lang="en-US" dirty="0" smtClean="0"/>
              <a:t>Director Karagh Brummond, the SI </a:t>
            </a:r>
            <a:r>
              <a:rPr lang="en-US" dirty="0"/>
              <a:t>Roadshow hosted the 1</a:t>
            </a:r>
            <a:r>
              <a:rPr lang="en-US" baseline="30000" dirty="0"/>
              <a:t>st</a:t>
            </a:r>
            <a:r>
              <a:rPr lang="en-US" dirty="0"/>
              <a:t> Annual UW STEM Carnival </a:t>
            </a:r>
            <a:r>
              <a:rPr lang="en-US" dirty="0" smtClean="0"/>
              <a:t>in collaboration with the President’s Office: </a:t>
            </a:r>
            <a:r>
              <a:rPr lang="en-US" dirty="0"/>
              <a:t>600-700 people attended, 36 departments and programs participated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97" y="878493"/>
            <a:ext cx="2696247" cy="1923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843" y="4731364"/>
            <a:ext cx="3091167" cy="2060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t="18687" r="53598" b="10437"/>
          <a:stretch/>
        </p:blipFill>
        <p:spPr>
          <a:xfrm>
            <a:off x="5469358" y="1224150"/>
            <a:ext cx="3766759" cy="3432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78" y="4731364"/>
            <a:ext cx="3091168" cy="2060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97" y="2876550"/>
            <a:ext cx="2690110" cy="179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Looking to the Future: SI 2025</a:t>
            </a:r>
            <a:br>
              <a:rPr lang="en-US" b="1" dirty="0"/>
            </a:br>
            <a:r>
              <a:rPr lang="en-US" sz="3600" b="1" i="1" dirty="0"/>
              <a:t>Charge from President Seidel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5538"/>
            <a:ext cx="7143750" cy="50448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Establishment of SI Executive Committee to oversee all top-level decisions for direction of SI</a:t>
            </a:r>
          </a:p>
          <a:p>
            <a:r>
              <a:rPr lang="en-US" dirty="0"/>
              <a:t>Establishment of SI Faculty Leadership Committee to provide recommendations on SI 2025 Vision</a:t>
            </a:r>
          </a:p>
          <a:p>
            <a:pPr lvl="1"/>
            <a:r>
              <a:rPr lang="en-US" dirty="0"/>
              <a:t>Creating a Science Institute</a:t>
            </a:r>
          </a:p>
          <a:p>
            <a:pPr lvl="1"/>
            <a:r>
              <a:rPr lang="en-US" dirty="0"/>
              <a:t>Hiring Institute Director</a:t>
            </a:r>
          </a:p>
          <a:p>
            <a:pPr lvl="1"/>
            <a:r>
              <a:rPr lang="en-US" dirty="0"/>
              <a:t>Forming UW and national advisory groups</a:t>
            </a:r>
          </a:p>
          <a:p>
            <a:pPr lvl="1"/>
            <a:r>
              <a:rPr lang="en-US" dirty="0"/>
              <a:t>Developing competitive model for interdisciplinary research</a:t>
            </a:r>
          </a:p>
          <a:p>
            <a:pPr lvl="2"/>
            <a:r>
              <a:rPr lang="en-US" dirty="0"/>
              <a:t>External funding, science outputs reviewed, new groups incentivized to compete for project space</a:t>
            </a:r>
          </a:p>
          <a:p>
            <a:pPr lvl="1"/>
            <a:r>
              <a:rPr lang="en-US" dirty="0"/>
              <a:t>Considering renovation of vacated research spaces</a:t>
            </a:r>
          </a:p>
          <a:p>
            <a:pPr lvl="1"/>
            <a:r>
              <a:rPr lang="en-US" dirty="0"/>
              <a:t>Collaborations with other Initiatives</a:t>
            </a:r>
          </a:p>
          <a:p>
            <a:pPr lvl="1"/>
            <a:r>
              <a:rPr lang="en-US" dirty="0"/>
              <a:t>Entrepreneurship and Corporate </a:t>
            </a:r>
            <a:r>
              <a:rPr lang="en-US" dirty="0" smtClean="0"/>
              <a:t>partners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50" y="2905874"/>
            <a:ext cx="4019549" cy="2681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790DBE-129E-CB9B-C958-D9AC101669DE}"/>
              </a:ext>
            </a:extLst>
          </p:cNvPr>
          <p:cNvSpPr txBox="1"/>
          <p:nvPr/>
        </p:nvSpPr>
        <p:spPr>
          <a:xfrm>
            <a:off x="8135177" y="1507480"/>
            <a:ext cx="3866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Anticipate a nationally renowned interdisciplinary science institute</a:t>
            </a:r>
          </a:p>
        </p:txBody>
      </p:sp>
    </p:spTree>
    <p:extLst>
      <p:ext uri="{BB962C8B-B14F-4D97-AF65-F5344CB8AC3E}">
        <p14:creationId xmlns:p14="http://schemas.microsoft.com/office/powerpoint/2010/main" val="224855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4490"/>
            <a:ext cx="10515600" cy="1325563"/>
          </a:xfrm>
        </p:spPr>
        <p:txBody>
          <a:bodyPr/>
          <a:lstStyle/>
          <a:p>
            <a:r>
              <a:rPr lang="en-US" b="1" dirty="0"/>
              <a:t>Looking to the Future: Budget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1993"/>
            <a:ext cx="5467350" cy="50440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Current UW budget request</a:t>
            </a:r>
          </a:p>
          <a:p>
            <a:r>
              <a:rPr lang="en-US" dirty="0"/>
              <a:t>$12.5M in one-time to complete shelled spaces in SI Building – Vivarium, Level 1 research space, </a:t>
            </a:r>
            <a:r>
              <a:rPr lang="en-US" dirty="0" smtClean="0"/>
              <a:t>SCROLL (Student Collaborative Research Outreach &amp; Learning Laboratory)</a:t>
            </a:r>
            <a:endParaRPr lang="en-US" dirty="0"/>
          </a:p>
          <a:p>
            <a:r>
              <a:rPr lang="en-US" dirty="0"/>
              <a:t>$3.6M </a:t>
            </a:r>
            <a:r>
              <a:rPr lang="en-US" dirty="0" smtClean="0"/>
              <a:t>annually to </a:t>
            </a:r>
            <a:r>
              <a:rPr lang="en-US" dirty="0"/>
              <a:t>fully support SI programs – finalize current programs </a:t>
            </a:r>
            <a:r>
              <a:rPr lang="en-US" dirty="0" smtClean="0"/>
              <a:t>(LAMP, WRSP, Roadshow) and </a:t>
            </a:r>
            <a:r>
              <a:rPr lang="en-US" dirty="0"/>
              <a:t>implement PhD Scholars Program &amp; Competitive Research Innovation Programs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4377" r="15720" b="9259"/>
          <a:stretch/>
        </p:blipFill>
        <p:spPr>
          <a:xfrm>
            <a:off x="6905622" y="3581400"/>
            <a:ext cx="4474689" cy="3114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84" y="1549400"/>
            <a:ext cx="3779363" cy="188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9A154C82574439DF007F0E559988C" ma:contentTypeVersion="14" ma:contentTypeDescription="Create a new document." ma:contentTypeScope="" ma:versionID="53082beaa72b7251703da6158ec99785">
  <xsd:schema xmlns:xsd="http://www.w3.org/2001/XMLSchema" xmlns:xs="http://www.w3.org/2001/XMLSchema" xmlns:p="http://schemas.microsoft.com/office/2006/metadata/properties" xmlns:ns2="41f6f78f-b42d-4d30-8e14-603aa1dc9ba8" xmlns:ns3="aaf0272d-e64e-4369-bca1-c498ae82748d" targetNamespace="http://schemas.microsoft.com/office/2006/metadata/properties" ma:root="true" ma:fieldsID="7bb920c4533e9fab67d4adbf0ef1b8a2" ns2:_="" ns3:_="">
    <xsd:import namespace="41f6f78f-b42d-4d30-8e14-603aa1dc9ba8"/>
    <xsd:import namespace="aaf0272d-e64e-4369-bca1-c498ae82748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6f78f-b42d-4d30-8e14-603aa1dc9b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0272d-e64e-4369-bca1-c498ae8274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EDB4BA-B1F5-484C-BE49-173F4C38CF5C}"/>
</file>

<file path=customXml/itemProps2.xml><?xml version="1.0" encoding="utf-8"?>
<ds:datastoreItem xmlns:ds="http://schemas.openxmlformats.org/officeDocument/2006/customXml" ds:itemID="{D3570DCC-1705-4675-B5E3-2102769263D0}"/>
</file>

<file path=customXml/itemProps3.xml><?xml version="1.0" encoding="utf-8"?>
<ds:datastoreItem xmlns:ds="http://schemas.openxmlformats.org/officeDocument/2006/customXml" ds:itemID="{DC395A59-47AC-4E3C-9F2F-166551A317B4}"/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550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UW Top-Tier Science Initiative:  Board of Trustees Annual Update</vt:lpstr>
      <vt:lpstr>SI Point in History: Building Completion</vt:lpstr>
      <vt:lpstr>SI Building Highlights: Research</vt:lpstr>
      <vt:lpstr>SI Building Highlights: Research Support</vt:lpstr>
      <vt:lpstr>SI Program Highlights: LAMP</vt:lpstr>
      <vt:lpstr>SI Program Highlights: WRSP</vt:lpstr>
      <vt:lpstr>SI Program Highlights: SI Roadshow</vt:lpstr>
      <vt:lpstr>Looking to the Future: SI 2025 Charge from President Seidel</vt:lpstr>
      <vt:lpstr>Looking to the Future: Budget Request</vt:lpstr>
    </vt:vector>
  </TitlesOfParts>
  <Company>University of Wyoming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 Top-Tier Science Initiative Board of Trustees Annual Update</dc:title>
  <dc:creator>Mark E. Lyford</dc:creator>
  <cp:lastModifiedBy>Mark E. Lyford</cp:lastModifiedBy>
  <cp:revision>41</cp:revision>
  <dcterms:created xsi:type="dcterms:W3CDTF">2022-11-02T14:43:23Z</dcterms:created>
  <dcterms:modified xsi:type="dcterms:W3CDTF">2022-11-03T17:23:55Z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0x010100AF49A154C82574439DF007F0E559988C</vt:lpwstr>
  </property>
</Properties>
</file>