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804" r:id="rId3"/>
    <p:sldId id="810" r:id="rId4"/>
    <p:sldId id="757" r:id="rId5"/>
    <p:sldId id="816" r:id="rId6"/>
    <p:sldId id="822" r:id="rId7"/>
    <p:sldId id="805" r:id="rId8"/>
    <p:sldId id="815" r:id="rId9"/>
    <p:sldId id="817" r:id="rId10"/>
    <p:sldId id="803" r:id="rId11"/>
    <p:sldId id="818" r:id="rId12"/>
    <p:sldId id="819" r:id="rId13"/>
    <p:sldId id="820" r:id="rId14"/>
    <p:sldId id="807" r:id="rId15"/>
    <p:sldId id="821" r:id="rId16"/>
    <p:sldId id="82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fa Tian" initials="JT" lastIdx="1" clrIdx="0">
    <p:extLst>
      <p:ext uri="{19B8F6BF-5375-455C-9EA6-DF929625EA0E}">
        <p15:presenceInfo xmlns:p15="http://schemas.microsoft.com/office/powerpoint/2012/main" userId="Jifa Ti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FFCC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1" autoAdjust="0"/>
    <p:restoredTop sz="93878" autoAdjust="0"/>
  </p:normalViewPr>
  <p:slideViewPr>
    <p:cSldViewPr snapToGrid="0">
      <p:cViewPr varScale="1">
        <p:scale>
          <a:sx n="120" d="100"/>
          <a:sy n="120" d="100"/>
        </p:scale>
        <p:origin x="592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436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53713-ADBA-492E-A0B3-1C85244D6327}" type="datetimeFigureOut">
              <a:rPr lang="en-US" smtClean="0"/>
              <a:t>9/16/22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B2556-6421-4F95-9932-9B2563574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44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20E2C-D02A-4861-803E-5BC59C96DD8A}" type="datetimeFigureOut">
              <a:rPr lang="en-US" smtClean="0"/>
              <a:t>9/16/22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156F6-421D-4E86-938A-A09FEB741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27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0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156F6-421D-4E86-938A-A09FEB741B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93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156F6-421D-4E86-938A-A09FEB741B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30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156F6-421D-4E86-938A-A09FEB741B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40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156F6-421D-4E86-938A-A09FEB741B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12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156F6-421D-4E86-938A-A09FEB741B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76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156F6-421D-4E86-938A-A09FEB741B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68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i="0" dirty="0"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156F6-421D-4E86-938A-A09FEB741B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79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156F6-421D-4E86-938A-A09FEB741B0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44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156F6-421D-4E86-938A-A09FEB741B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03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156F6-421D-4E86-938A-A09FEB741B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11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156F6-421D-4E86-938A-A09FEB741B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18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156F6-421D-4E86-938A-A09FEB741B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01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156F6-421D-4E86-938A-A09FEB741B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17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156F6-421D-4E86-938A-A09FEB741B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753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156F6-421D-4E86-938A-A09FEB741B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18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156F6-421D-4E86-938A-A09FEB741B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1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7A16F-80C3-4999-828D-F965D75CAE5E}" type="datetime1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2AF-9A97-4169-9304-E40E5740F8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AF41AF-A0B0-4D85-ADF7-27CFEEE9277D}"/>
              </a:ext>
            </a:extLst>
          </p:cNvPr>
          <p:cNvSpPr/>
          <p:nvPr userDrawn="1"/>
        </p:nvSpPr>
        <p:spPr>
          <a:xfrm>
            <a:off x="0" y="6489048"/>
            <a:ext cx="12192000" cy="365125"/>
          </a:xfrm>
          <a:prstGeom prst="rect">
            <a:avLst/>
          </a:prstGeom>
          <a:solidFill>
            <a:srgbClr val="FFC425"/>
          </a:solidFill>
          <a:ln>
            <a:solidFill>
              <a:srgbClr val="FFC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74BAC4-7B10-406B-97DE-BB355A603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1" y="6493917"/>
            <a:ext cx="2114290" cy="37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C1A1-42AA-4139-8C57-1CC31D2B5326}" type="datetime1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2AF-9A97-4169-9304-E40E5740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9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7CC2D-EEDB-4DCF-9435-52CDFD4FE3F2}" type="datetime1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2AF-9A97-4169-9304-E40E5740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4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D104A347-7F23-4B7A-924C-DF088068A147}"/>
              </a:ext>
            </a:extLst>
          </p:cNvPr>
          <p:cNvSpPr/>
          <p:nvPr userDrawn="1"/>
        </p:nvSpPr>
        <p:spPr>
          <a:xfrm>
            <a:off x="0" y="6489048"/>
            <a:ext cx="12192000" cy="365125"/>
          </a:xfrm>
          <a:prstGeom prst="rect">
            <a:avLst/>
          </a:prstGeom>
          <a:solidFill>
            <a:srgbClr val="FFC425"/>
          </a:solidFill>
          <a:ln>
            <a:solidFill>
              <a:srgbClr val="FFC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12" y="174463"/>
            <a:ext cx="7315200" cy="353391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3333FF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00068"/>
            <a:ext cx="10515600" cy="5002558"/>
          </a:xfrm>
        </p:spPr>
        <p:txBody>
          <a:bodyPr/>
          <a:lstStyle>
            <a:lvl1pPr>
              <a:defRPr>
                <a:latin typeface="Calibri (Body)"/>
              </a:defRPr>
            </a:lvl1pPr>
            <a:lvl2pPr>
              <a:defRPr>
                <a:latin typeface="Calibri (Body)"/>
              </a:defRPr>
            </a:lvl2pPr>
            <a:lvl3pPr>
              <a:defRPr>
                <a:latin typeface="Calibri (Body)"/>
              </a:defRPr>
            </a:lvl3pPr>
            <a:lvl4pPr>
              <a:defRPr>
                <a:latin typeface="Calibri (Body)"/>
              </a:defRPr>
            </a:lvl4pPr>
            <a:lvl5pPr>
              <a:defRPr>
                <a:latin typeface="Calibri (Body)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AE61E-0A06-4523-AE8F-061CFF2BAA57}" type="datetime1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00031" y="6525993"/>
            <a:ext cx="2743200" cy="365125"/>
          </a:xfrm>
        </p:spPr>
        <p:txBody>
          <a:bodyPr/>
          <a:lstStyle/>
          <a:p>
            <a:fld id="{882F42AF-9A97-4169-9304-E40E5740F8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231112" y="623082"/>
            <a:ext cx="7315200" cy="0"/>
          </a:xfrm>
          <a:prstGeom prst="line">
            <a:avLst/>
          </a:prstGeom>
          <a:ln w="31750">
            <a:solidFill>
              <a:srgbClr val="FFCC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35FAF4-95F0-44EF-9002-A9E2B62D10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1" y="6493917"/>
            <a:ext cx="2114290" cy="37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91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32984-3BF1-41B5-8190-303C6BFD7362}" type="datetime1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2AF-9A97-4169-9304-E40E5740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3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7C1C5-0172-4B48-A188-4A6EE0CDC5B6}" type="datetime1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62241" y="6538912"/>
            <a:ext cx="2743200" cy="260025"/>
          </a:xfrm>
        </p:spPr>
        <p:txBody>
          <a:bodyPr/>
          <a:lstStyle/>
          <a:p>
            <a:fld id="{882F42AF-9A97-4169-9304-E40E5740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1D132-BAAD-4205-82B9-5A05A667AE29}" type="datetime1">
              <a:rPr lang="en-US" smtClean="0"/>
              <a:t>9/16/22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2AF-9A97-4169-9304-E40E5740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3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E1E7-133C-4EB1-A1D5-7AC2B8AF8FC1}" type="datetime1">
              <a:rPr lang="en-US" smtClean="0"/>
              <a:t>9/16/22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2AF-9A97-4169-9304-E40E5740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6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EEDF2-DFD2-4382-A417-0C66FEE4D160}" type="datetime1">
              <a:rPr lang="en-US" smtClean="0"/>
              <a:t>9/16/22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2AF-9A97-4169-9304-E40E5740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1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CB0D-2B31-443C-B724-A8F564D3A8EA}" type="datetime1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2AF-9A97-4169-9304-E40E5740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11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A964-6D4E-45D8-B8E4-84617F1DAEFB}" type="datetime1">
              <a:rPr lang="en-US" smtClean="0"/>
              <a:t>9/16/22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2AF-9A97-4169-9304-E40E5740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26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5CFCF-1839-4D7D-BE7D-EEFAF2A79049}" type="datetime1">
              <a:rPr lang="en-US" smtClean="0"/>
              <a:t>9/16/22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F42AF-9A97-4169-9304-E40E5740F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emf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316" y="953007"/>
            <a:ext cx="11075447" cy="1402370"/>
          </a:xfrm>
        </p:spPr>
        <p:txBody>
          <a:bodyPr>
            <a:noAutofit/>
          </a:bodyPr>
          <a:lstStyle/>
          <a:p>
            <a:r>
              <a:rPr lang="en-US" altLang="zh-CN" sz="2800" b="1" dirty="0">
                <a:solidFill>
                  <a:srgbClr val="3333FF"/>
                </a:solidFill>
                <a:effectLst/>
                <a:latin typeface="Arial Black" panose="020B0A040201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Introduction to UW’s NSF Expanding Capacity in Quantum Information Science and Engineering (</a:t>
            </a:r>
            <a:r>
              <a:rPr lang="en-US" altLang="zh-CN" sz="2800" b="1" dirty="0" err="1">
                <a:solidFill>
                  <a:srgbClr val="3333FF"/>
                </a:solidFill>
                <a:effectLst/>
                <a:latin typeface="Arial Black" panose="020B0A040201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ExpandQISE</a:t>
            </a:r>
            <a:r>
              <a:rPr lang="en-US" altLang="zh-CN" sz="2800" b="1" dirty="0">
                <a:solidFill>
                  <a:srgbClr val="3333FF"/>
                </a:solidFill>
                <a:effectLst/>
                <a:latin typeface="Arial Black" panose="020B0A040201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 Award </a:t>
            </a:r>
            <a:endParaRPr lang="en-US" sz="2800" b="1" dirty="0">
              <a:solidFill>
                <a:srgbClr val="3333FF"/>
              </a:solidFill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5196580" y="4992495"/>
            <a:ext cx="2057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latin typeface="Arial Black" panose="020B0A04020102020204" pitchFamily="34" charset="0"/>
                <a:cs typeface="Arial" panose="020B0604020202020204" pitchFamily="34" charset="0"/>
              </a:rPr>
              <a:t>09/15/2022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D5424F88-0CF7-4EFF-A7BC-C600C739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0031" y="6525993"/>
            <a:ext cx="2743200" cy="365125"/>
          </a:xfrm>
        </p:spPr>
        <p:txBody>
          <a:bodyPr/>
          <a:lstStyle/>
          <a:p>
            <a:fld id="{C353FFFE-0776-4DAE-BC84-6FB83324D0D0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Line 10">
            <a:extLst>
              <a:ext uri="{FF2B5EF4-FFF2-40B4-BE49-F238E27FC236}">
                <a16:creationId xmlns:a16="http://schemas.microsoft.com/office/drawing/2014/main" id="{528D7616-39B5-4953-BD78-48DA1EA92DB1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" y="2340016"/>
            <a:ext cx="10332720" cy="0"/>
          </a:xfrm>
          <a:prstGeom prst="line">
            <a:avLst/>
          </a:prstGeom>
          <a:ln w="31750">
            <a:solidFill>
              <a:srgbClr val="FFCC00"/>
            </a:solidFill>
            <a:headEnd/>
            <a:tailEnd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6CB0E5-831E-63BA-6DE9-7D1F736D9E9C}"/>
              </a:ext>
            </a:extLst>
          </p:cNvPr>
          <p:cNvSpPr txBox="1"/>
          <p:nvPr/>
        </p:nvSpPr>
        <p:spPr>
          <a:xfrm>
            <a:off x="123249" y="121227"/>
            <a:ext cx="46761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effectLst/>
                <a:latin typeface="Arial Black" panose="020B0A040201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NSF </a:t>
            </a:r>
            <a:r>
              <a:rPr lang="en-US" altLang="zh-CN" sz="1800" dirty="0" err="1">
                <a:effectLst/>
                <a:latin typeface="Arial Black" panose="020B0A040201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ExpandQISE</a:t>
            </a:r>
            <a:r>
              <a:rPr lang="en-US" altLang="zh-CN" sz="1800" dirty="0">
                <a:effectLst/>
                <a:latin typeface="Arial Black" panose="020B0A040201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Award: 2228841 </a:t>
            </a:r>
            <a:endParaRPr lang="en-US" dirty="0"/>
          </a:p>
        </p:txBody>
      </p:sp>
      <p:sp>
        <p:nvSpPr>
          <p:cNvPr id="16" name="Rectangle 23">
            <a:extLst>
              <a:ext uri="{FF2B5EF4-FFF2-40B4-BE49-F238E27FC236}">
                <a16:creationId xmlns:a16="http://schemas.microsoft.com/office/drawing/2014/main" id="{98400897-BB4F-63EE-8167-B923AD365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8201" y="3119938"/>
            <a:ext cx="1007415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200" b="0" dirty="0">
                <a:latin typeface="Arial Black" panose="020B0A04020102020204" pitchFamily="34" charset="0"/>
                <a:cs typeface="Arial" panose="020B0604020202020204" pitchFamily="34" charset="0"/>
              </a:rPr>
              <a:t>Department of Physics </a:t>
            </a:r>
            <a:r>
              <a:rPr lang="en-US" altLang="zh-CN" sz="2200" dirty="0">
                <a:latin typeface="Arial Black" panose="020B0A04020102020204" pitchFamily="34" charset="0"/>
                <a:cs typeface="Arial" panose="020B0604020202020204" pitchFamily="34" charset="0"/>
              </a:rPr>
              <a:t>&amp;</a:t>
            </a:r>
            <a:r>
              <a:rPr lang="en-US" altLang="zh-CN" sz="2200" b="0" dirty="0">
                <a:latin typeface="Arial Black" panose="020B0A04020102020204" pitchFamily="34" charset="0"/>
                <a:cs typeface="Arial" panose="020B0604020202020204" pitchFamily="34" charset="0"/>
              </a:rPr>
              <a:t> Astronomy,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200" b="0" dirty="0">
                <a:latin typeface="Arial Black" panose="020B0A04020102020204" pitchFamily="34" charset="0"/>
                <a:cs typeface="Arial" panose="020B0604020202020204" pitchFamily="34" charset="0"/>
              </a:rPr>
              <a:t>Department of Electrical Engineering and Computer Science,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2200" b="0" dirty="0">
                <a:latin typeface="Arial Black" panose="020B0A04020102020204" pitchFamily="34" charset="0"/>
                <a:cs typeface="Arial" panose="020B0604020202020204" pitchFamily="34" charset="0"/>
              </a:rPr>
              <a:t>University of Wyoming, Laramie, WY</a:t>
            </a:r>
          </a:p>
        </p:txBody>
      </p:sp>
    </p:spTree>
    <p:extLst>
      <p:ext uri="{BB962C8B-B14F-4D97-AF65-F5344CB8AC3E}">
        <p14:creationId xmlns:p14="http://schemas.microsoft.com/office/powerpoint/2010/main" val="4214415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FB9A2-2F4D-DE16-755A-A5D7E802B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2AF-9A97-4169-9304-E40E5740F838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EB1A9C-5C4A-A757-31A2-11475B8ED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24" y="163406"/>
            <a:ext cx="10202192" cy="466832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Our Research Project: Topological Qubits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53FABF-D970-2E25-9830-DCC37FA36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517" y="1163074"/>
            <a:ext cx="2687493" cy="2342477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ED06E2A3-F750-B582-D46B-9F5AB07538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72" t="49834" r="5284"/>
          <a:stretch/>
        </p:blipFill>
        <p:spPr>
          <a:xfrm>
            <a:off x="2115135" y="3494945"/>
            <a:ext cx="1325717" cy="2652148"/>
          </a:xfrm>
          <a:prstGeom prst="rect">
            <a:avLst/>
          </a:prstGeom>
        </p:spPr>
      </p:pic>
      <p:sp>
        <p:nvSpPr>
          <p:cNvPr id="11" name="TextBox 25">
            <a:extLst>
              <a:ext uri="{FF2B5EF4-FFF2-40B4-BE49-F238E27FC236}">
                <a16:creationId xmlns:a16="http://schemas.microsoft.com/office/drawing/2014/main" id="{8E551C5F-36FC-8C40-4F74-00B1E12915ED}"/>
              </a:ext>
            </a:extLst>
          </p:cNvPr>
          <p:cNvSpPr txBox="1"/>
          <p:nvPr/>
        </p:nvSpPr>
        <p:spPr>
          <a:xfrm>
            <a:off x="1762898" y="6084426"/>
            <a:ext cx="2098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Braiding Exchange </a:t>
            </a:r>
          </a:p>
        </p:txBody>
      </p:sp>
      <p:sp>
        <p:nvSpPr>
          <p:cNvPr id="13" name="TextBox 25">
            <a:extLst>
              <a:ext uri="{FF2B5EF4-FFF2-40B4-BE49-F238E27FC236}">
                <a16:creationId xmlns:a16="http://schemas.microsoft.com/office/drawing/2014/main" id="{71BB9AF4-37BB-EC93-B2B5-6B0FEF14B503}"/>
              </a:ext>
            </a:extLst>
          </p:cNvPr>
          <p:cNvSpPr txBox="1"/>
          <p:nvPr/>
        </p:nvSpPr>
        <p:spPr>
          <a:xfrm>
            <a:off x="1206629" y="808018"/>
            <a:ext cx="34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Topological Josephson Junctions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82152F7-FF32-5999-6E8D-63DB44EF26D8}"/>
              </a:ext>
            </a:extLst>
          </p:cNvPr>
          <p:cNvGrpSpPr/>
          <p:nvPr/>
        </p:nvGrpSpPr>
        <p:grpSpPr>
          <a:xfrm>
            <a:off x="7856493" y="2242646"/>
            <a:ext cx="4168448" cy="2411650"/>
            <a:chOff x="7874781" y="1995758"/>
            <a:chExt cx="4168448" cy="2411650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B1A85534-2379-979E-3F6F-DC07DCD55C44}"/>
                </a:ext>
              </a:extLst>
            </p:cNvPr>
            <p:cNvSpPr/>
            <p:nvPr/>
          </p:nvSpPr>
          <p:spPr>
            <a:xfrm>
              <a:off x="7874781" y="3101638"/>
              <a:ext cx="898716" cy="5384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6" name="Picture 2" descr="Inside Microsoft's quest for a topological quantum computer | Nature">
              <a:extLst>
                <a:ext uri="{FF2B5EF4-FFF2-40B4-BE49-F238E27FC236}">
                  <a16:creationId xmlns:a16="http://schemas.microsoft.com/office/drawing/2014/main" id="{241C9912-E903-73C6-F55C-4752B3C374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3586" y="2334313"/>
              <a:ext cx="3109643" cy="2073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25">
              <a:extLst>
                <a:ext uri="{FF2B5EF4-FFF2-40B4-BE49-F238E27FC236}">
                  <a16:creationId xmlns:a16="http://schemas.microsoft.com/office/drawing/2014/main" id="{1C0C7D29-E1D9-F881-DCE8-14C73B233308}"/>
                </a:ext>
              </a:extLst>
            </p:cNvPr>
            <p:cNvSpPr txBox="1"/>
            <p:nvPr/>
          </p:nvSpPr>
          <p:spPr>
            <a:xfrm>
              <a:off x="9472782" y="1995758"/>
              <a:ext cx="25704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Topological Qubits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828B402-2F0C-FDA7-D63E-01193AB95185}"/>
              </a:ext>
            </a:extLst>
          </p:cNvPr>
          <p:cNvGrpSpPr/>
          <p:nvPr/>
        </p:nvGrpSpPr>
        <p:grpSpPr>
          <a:xfrm>
            <a:off x="4331365" y="810503"/>
            <a:ext cx="3812555" cy="5684712"/>
            <a:chOff x="3709573" y="810503"/>
            <a:chExt cx="3812555" cy="5684712"/>
          </a:xfrm>
        </p:grpSpPr>
        <p:sp>
          <p:nvSpPr>
            <p:cNvPr id="18" name="Left Brace 17">
              <a:extLst>
                <a:ext uri="{FF2B5EF4-FFF2-40B4-BE49-F238E27FC236}">
                  <a16:creationId xmlns:a16="http://schemas.microsoft.com/office/drawing/2014/main" id="{33D7B92C-B530-A983-D9B5-10E4E0BABD5D}"/>
                </a:ext>
              </a:extLst>
            </p:cNvPr>
            <p:cNvSpPr/>
            <p:nvPr/>
          </p:nvSpPr>
          <p:spPr>
            <a:xfrm>
              <a:off x="3709573" y="1526335"/>
              <a:ext cx="457604" cy="4134599"/>
            </a:xfrm>
            <a:prstGeom prst="leftBrac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30" name="Picture 6" descr="An alternative superconducting qubit achieves high performance for quantum  computing">
              <a:extLst>
                <a:ext uri="{FF2B5EF4-FFF2-40B4-BE49-F238E27FC236}">
                  <a16:creationId xmlns:a16="http://schemas.microsoft.com/office/drawing/2014/main" id="{895F6404-AADF-BA1A-C63E-C094520584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27" b="11818"/>
            <a:stretch/>
          </p:blipFill>
          <p:spPr bwMode="auto">
            <a:xfrm>
              <a:off x="4509897" y="810503"/>
              <a:ext cx="2235357" cy="1778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78173DB-CB83-247F-3A34-786CE454699F}"/>
                </a:ext>
              </a:extLst>
            </p:cNvPr>
            <p:cNvSpPr txBox="1"/>
            <p:nvPr/>
          </p:nvSpPr>
          <p:spPr>
            <a:xfrm>
              <a:off x="4344449" y="2588688"/>
              <a:ext cx="29377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Nanofabrication Technology</a:t>
              </a:r>
            </a:p>
          </p:txBody>
        </p:sp>
        <p:pic>
          <p:nvPicPr>
            <p:cNvPr id="1032" name="Picture 8" descr="First quantum computer to pack 100 qubits enters crowded race">
              <a:extLst>
                <a:ext uri="{FF2B5EF4-FFF2-40B4-BE49-F238E27FC236}">
                  <a16:creationId xmlns:a16="http://schemas.microsoft.com/office/drawing/2014/main" id="{AB16011A-AE69-13F3-378B-E2CF4C55A9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9376" y="2991549"/>
              <a:ext cx="2280195" cy="151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EDD382D-C842-8368-389B-044E177F243D}"/>
                </a:ext>
              </a:extLst>
            </p:cNvPr>
            <p:cNvSpPr txBox="1"/>
            <p:nvPr/>
          </p:nvSpPr>
          <p:spPr>
            <a:xfrm>
              <a:off x="4998667" y="4508915"/>
              <a:ext cx="130161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C</a:t>
              </a:r>
              <a:r>
                <a:rPr lang="en-US" sz="1600" b="1" dirty="0">
                  <a:effectLst/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ryogenics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34" name="Picture 10" descr="Spotting the spin of the Majorana fermion under the microscope">
              <a:extLst>
                <a:ext uri="{FF2B5EF4-FFF2-40B4-BE49-F238E27FC236}">
                  <a16:creationId xmlns:a16="http://schemas.microsoft.com/office/drawing/2014/main" id="{1B881374-D5D2-1519-B030-506601A619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4032" y="4906025"/>
              <a:ext cx="2317341" cy="1285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3D2803-5BDC-746E-9FB0-CC1FC4A3AEA8}"/>
                </a:ext>
              </a:extLst>
            </p:cNvPr>
            <p:cNvSpPr txBox="1"/>
            <p:nvPr/>
          </p:nvSpPr>
          <p:spPr>
            <a:xfrm>
              <a:off x="4196409" y="6156661"/>
              <a:ext cx="3325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Scanning Tunneling Microscopy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43E1C01-A8C6-CF12-392F-D4036E88719E}"/>
              </a:ext>
            </a:extLst>
          </p:cNvPr>
          <p:cNvSpPr txBox="1"/>
          <p:nvPr/>
        </p:nvSpPr>
        <p:spPr>
          <a:xfrm rot="16200000">
            <a:off x="-685914" y="3249459"/>
            <a:ext cx="275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2D Superconductors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17EB3B2-F21B-647B-49FF-7C7725945597}"/>
              </a:ext>
            </a:extLst>
          </p:cNvPr>
          <p:cNvSpPr/>
          <p:nvPr/>
        </p:nvSpPr>
        <p:spPr>
          <a:xfrm rot="5400000">
            <a:off x="10258628" y="4901349"/>
            <a:ext cx="561419" cy="400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5B77D-4413-7542-A867-AD832655586E}"/>
              </a:ext>
            </a:extLst>
          </p:cNvPr>
          <p:cNvSpPr txBox="1"/>
          <p:nvPr/>
        </p:nvSpPr>
        <p:spPr>
          <a:xfrm>
            <a:off x="9490352" y="5402608"/>
            <a:ext cx="20979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Fault-tolerant Quantum Computation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B9EC74-2074-4CD2-8782-AB484A40B23F}"/>
              </a:ext>
            </a:extLst>
          </p:cNvPr>
          <p:cNvSpPr txBox="1"/>
          <p:nvPr/>
        </p:nvSpPr>
        <p:spPr>
          <a:xfrm>
            <a:off x="6944034" y="4236434"/>
            <a:ext cx="5839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-apple-system"/>
              </a:rPr>
              <a:t>IBM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58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B6007-E099-6D6D-E975-2B7F13057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1" y="70346"/>
            <a:ext cx="10003125" cy="657641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Student Training &amp; I</a:t>
            </a:r>
            <a:r>
              <a:rPr lang="en-US" altLang="zh-CN" sz="3200" b="1" dirty="0">
                <a:latin typeface="Arial Black" panose="020B0A04020102020204" pitchFamily="34" charset="0"/>
              </a:rPr>
              <a:t>nternship</a:t>
            </a:r>
            <a:r>
              <a:rPr lang="en-US" dirty="0">
                <a:latin typeface="Arial Black" panose="020B0A04020102020204" pitchFamily="34" charset="0"/>
              </a:rPr>
              <a:t> 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23980-C0A7-0B26-BE94-EF2C3480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2AF-9A97-4169-9304-E40E5740F838}" type="slidenum">
              <a:rPr lang="en-US" smtClean="0"/>
              <a:t>11</a:t>
            </a:fld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D612A6E-C448-19E1-CB0E-C1ADA3C71E39}"/>
              </a:ext>
            </a:extLst>
          </p:cNvPr>
          <p:cNvGrpSpPr/>
          <p:nvPr/>
        </p:nvGrpSpPr>
        <p:grpSpPr>
          <a:xfrm>
            <a:off x="950950" y="1126972"/>
            <a:ext cx="5041086" cy="1698294"/>
            <a:chOff x="720743" y="1041143"/>
            <a:chExt cx="5041086" cy="1698294"/>
          </a:xfrm>
        </p:grpSpPr>
        <p:sp>
          <p:nvSpPr>
            <p:cNvPr id="16" name="燕尾形 136">
              <a:extLst>
                <a:ext uri="{FF2B5EF4-FFF2-40B4-BE49-F238E27FC236}">
                  <a16:creationId xmlns:a16="http://schemas.microsoft.com/office/drawing/2014/main" id="{9469587F-B5F5-E824-6D95-A4470AD655F2}"/>
                </a:ext>
              </a:extLst>
            </p:cNvPr>
            <p:cNvSpPr/>
            <p:nvPr/>
          </p:nvSpPr>
          <p:spPr>
            <a:xfrm>
              <a:off x="720743" y="1142309"/>
              <a:ext cx="237862" cy="237900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7" name="文本框 8">
              <a:extLst>
                <a:ext uri="{FF2B5EF4-FFF2-40B4-BE49-F238E27FC236}">
                  <a16:creationId xmlns:a16="http://schemas.microsoft.com/office/drawing/2014/main" id="{DEF85A96-540E-7C5B-8249-3CCAFE32767F}"/>
                </a:ext>
              </a:extLst>
            </p:cNvPr>
            <p:cNvSpPr txBox="1"/>
            <p:nvPr/>
          </p:nvSpPr>
          <p:spPr>
            <a:xfrm>
              <a:off x="913451" y="1400096"/>
              <a:ext cx="4848378" cy="133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30000"/>
                </a:lnSpc>
              </a:pPr>
              <a:r>
                <a:rPr lang="en-US" altLang="zh-CN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 training using the advanced facilities at Center for Nanoscale Materials (</a:t>
              </a:r>
              <a:r>
                <a:rPr lang="en-US" altLang="zh-CN" sz="16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scanning tunneling microscope; nanofabrication </a:t>
              </a:r>
              <a:r>
                <a:rPr lang="en-US" altLang="zh-CN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and the Advanced Photon Source </a:t>
              </a:r>
              <a:endPara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矩形 138">
              <a:extLst>
                <a:ext uri="{FF2B5EF4-FFF2-40B4-BE49-F238E27FC236}">
                  <a16:creationId xmlns:a16="http://schemas.microsoft.com/office/drawing/2014/main" id="{8CC6AB48-1441-565D-9D05-2EAF49ABF75D}"/>
                </a:ext>
              </a:extLst>
            </p:cNvPr>
            <p:cNvSpPr/>
            <p:nvPr/>
          </p:nvSpPr>
          <p:spPr>
            <a:xfrm>
              <a:off x="1025750" y="1041143"/>
              <a:ext cx="3659488" cy="33851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National Labs: Argonne NL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5FBA5BF-8C1B-4189-4B6E-075C56BEBE7C}"/>
              </a:ext>
            </a:extLst>
          </p:cNvPr>
          <p:cNvGrpSpPr/>
          <p:nvPr/>
        </p:nvGrpSpPr>
        <p:grpSpPr>
          <a:xfrm>
            <a:off x="950950" y="2927377"/>
            <a:ext cx="5415776" cy="1698295"/>
            <a:chOff x="720743" y="2721683"/>
            <a:chExt cx="5415776" cy="1698295"/>
          </a:xfrm>
        </p:grpSpPr>
        <p:sp>
          <p:nvSpPr>
            <p:cNvPr id="19" name="燕尾形 139">
              <a:extLst>
                <a:ext uri="{FF2B5EF4-FFF2-40B4-BE49-F238E27FC236}">
                  <a16:creationId xmlns:a16="http://schemas.microsoft.com/office/drawing/2014/main" id="{4CEC8FE8-779F-456A-03C4-BC3D6E0DFF9C}"/>
                </a:ext>
              </a:extLst>
            </p:cNvPr>
            <p:cNvSpPr/>
            <p:nvPr/>
          </p:nvSpPr>
          <p:spPr>
            <a:xfrm>
              <a:off x="720743" y="2822849"/>
              <a:ext cx="237862" cy="23790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20" name="文本框 8">
              <a:extLst>
                <a:ext uri="{FF2B5EF4-FFF2-40B4-BE49-F238E27FC236}">
                  <a16:creationId xmlns:a16="http://schemas.microsoft.com/office/drawing/2014/main" id="{F1049368-4E88-7AE1-E7F9-3A386DD032E3}"/>
                </a:ext>
              </a:extLst>
            </p:cNvPr>
            <p:cNvSpPr txBox="1"/>
            <p:nvPr/>
          </p:nvSpPr>
          <p:spPr>
            <a:xfrm>
              <a:off x="913451" y="3080637"/>
              <a:ext cx="5223068" cy="133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30000"/>
                </a:lnSpc>
              </a:pPr>
              <a:r>
                <a:rPr lang="en-US" altLang="zh-CN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Research training and collaboration and REU at Purdue Quantum Science and Engineering Institute (</a:t>
              </a:r>
              <a:r>
                <a:rPr lang="en-US" altLang="zh-CN" sz="16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low-temperature transport techniques</a:t>
              </a:r>
              <a:r>
                <a:rPr lang="en-US" altLang="zh-CN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and </a:t>
              </a:r>
              <a:r>
                <a:rPr lang="en-US" altLang="zh-CN" sz="1600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Birck</a:t>
              </a:r>
              <a:r>
                <a:rPr lang="en-US" altLang="zh-CN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Nanotechnology Center (</a:t>
              </a:r>
              <a:r>
                <a:rPr lang="en-US" altLang="zh-CN" sz="1600" i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nanofabrication</a:t>
              </a:r>
              <a:r>
                <a:rPr lang="en-US" altLang="zh-CN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</a:p>
          </p:txBody>
        </p:sp>
        <p:sp>
          <p:nvSpPr>
            <p:cNvPr id="21" name="矩形 141">
              <a:extLst>
                <a:ext uri="{FF2B5EF4-FFF2-40B4-BE49-F238E27FC236}">
                  <a16:creationId xmlns:a16="http://schemas.microsoft.com/office/drawing/2014/main" id="{8A7F67A5-92F4-CFEE-B669-5C6B9913E46F}"/>
                </a:ext>
              </a:extLst>
            </p:cNvPr>
            <p:cNvSpPr/>
            <p:nvPr/>
          </p:nvSpPr>
          <p:spPr>
            <a:xfrm>
              <a:off x="1025750" y="2721683"/>
              <a:ext cx="3659488" cy="33855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Partner Institution: Purdue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0E61673-BCFD-0620-7DE5-921C16D17224}"/>
              </a:ext>
            </a:extLst>
          </p:cNvPr>
          <p:cNvGrpSpPr/>
          <p:nvPr/>
        </p:nvGrpSpPr>
        <p:grpSpPr>
          <a:xfrm>
            <a:off x="950950" y="4801331"/>
            <a:ext cx="4306971" cy="1378206"/>
            <a:chOff x="720743" y="4402222"/>
            <a:chExt cx="4306971" cy="1378206"/>
          </a:xfrm>
        </p:grpSpPr>
        <p:sp>
          <p:nvSpPr>
            <p:cNvPr id="22" name="燕尾形 142">
              <a:extLst>
                <a:ext uri="{FF2B5EF4-FFF2-40B4-BE49-F238E27FC236}">
                  <a16:creationId xmlns:a16="http://schemas.microsoft.com/office/drawing/2014/main" id="{9A709B4A-7782-C4B9-6A91-930F5B823448}"/>
                </a:ext>
              </a:extLst>
            </p:cNvPr>
            <p:cNvSpPr/>
            <p:nvPr/>
          </p:nvSpPr>
          <p:spPr>
            <a:xfrm>
              <a:off x="720743" y="4503387"/>
              <a:ext cx="237862" cy="237900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23" name="文本框 8">
              <a:extLst>
                <a:ext uri="{FF2B5EF4-FFF2-40B4-BE49-F238E27FC236}">
                  <a16:creationId xmlns:a16="http://schemas.microsoft.com/office/drawing/2014/main" id="{246419AF-FB95-C46B-D330-98A345EB9A9D}"/>
                </a:ext>
              </a:extLst>
            </p:cNvPr>
            <p:cNvSpPr txBox="1"/>
            <p:nvPr/>
          </p:nvSpPr>
          <p:spPr>
            <a:xfrm>
              <a:off x="913451" y="4761175"/>
              <a:ext cx="4114263" cy="1019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ct val="130000"/>
                </a:lnSpc>
              </a:pPr>
              <a:r>
                <a:rPr lang="en-US" altLang="zh-CN" sz="16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Opportunities for students to interact with industry through collaboration on projects, internships, and fellowships</a:t>
              </a:r>
              <a:endPara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矩形 144">
              <a:extLst>
                <a:ext uri="{FF2B5EF4-FFF2-40B4-BE49-F238E27FC236}">
                  <a16:creationId xmlns:a16="http://schemas.microsoft.com/office/drawing/2014/main" id="{26A48BCF-22EC-20C0-D4CF-AF510AC0DE22}"/>
                </a:ext>
              </a:extLst>
            </p:cNvPr>
            <p:cNvSpPr/>
            <p:nvPr/>
          </p:nvSpPr>
          <p:spPr>
            <a:xfrm>
              <a:off x="1025750" y="4402222"/>
              <a:ext cx="3659488" cy="33851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>
              <a:spAutoFit/>
            </a:bodyPr>
            <a:lstStyle/>
            <a:p>
              <a:pPr lvl="0"/>
              <a:r>
                <a:rPr lang="en-US" altLang="zh-CN" sz="1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Industries: IBM, Microsoft …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BE94AFC-075F-DEB7-84FC-F9C5EA3EC6FE}"/>
              </a:ext>
            </a:extLst>
          </p:cNvPr>
          <p:cNvGrpSpPr>
            <a:grpSpLocks noChangeAspect="1"/>
          </p:cNvGrpSpPr>
          <p:nvPr/>
        </p:nvGrpSpPr>
        <p:grpSpPr>
          <a:xfrm>
            <a:off x="7287060" y="1228138"/>
            <a:ext cx="4244575" cy="4754880"/>
            <a:chOff x="6885965" y="1187425"/>
            <a:chExt cx="4585986" cy="5137339"/>
          </a:xfrm>
        </p:grpSpPr>
        <p:grpSp>
          <p:nvGrpSpPr>
            <p:cNvPr id="7" name="组 128">
              <a:extLst>
                <a:ext uri="{FF2B5EF4-FFF2-40B4-BE49-F238E27FC236}">
                  <a16:creationId xmlns:a16="http://schemas.microsoft.com/office/drawing/2014/main" id="{AD2C5E71-A14E-2233-0946-11AA3CCB691A}"/>
                </a:ext>
              </a:extLst>
            </p:cNvPr>
            <p:cNvGrpSpPr/>
            <p:nvPr/>
          </p:nvGrpSpPr>
          <p:grpSpPr>
            <a:xfrm>
              <a:off x="8399341" y="3186264"/>
              <a:ext cx="1615069" cy="949315"/>
              <a:chOff x="3902075" y="4498975"/>
              <a:chExt cx="831850" cy="488950"/>
            </a:xfrm>
            <a:solidFill>
              <a:schemeClr val="tx1"/>
            </a:solidFill>
            <a:effectLst/>
          </p:grpSpPr>
          <p:sp>
            <p:nvSpPr>
              <p:cNvPr id="9" name="Freeform 230">
                <a:extLst>
                  <a:ext uri="{FF2B5EF4-FFF2-40B4-BE49-F238E27FC236}">
                    <a16:creationId xmlns:a16="http://schemas.microsoft.com/office/drawing/2014/main" id="{42189F81-500A-EA8F-CC4F-1BCDBFEB4A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92575" y="4498975"/>
                <a:ext cx="450850" cy="488950"/>
              </a:xfrm>
              <a:custGeom>
                <a:avLst/>
                <a:gdLst/>
                <a:ahLst/>
                <a:cxnLst>
                  <a:cxn ang="0">
                    <a:pos x="70" y="72"/>
                  </a:cxn>
                  <a:cxn ang="0">
                    <a:pos x="76" y="44"/>
                  </a:cxn>
                  <a:cxn ang="0">
                    <a:pos x="90" y="20"/>
                  </a:cxn>
                  <a:cxn ang="0">
                    <a:pos x="114" y="6"/>
                  </a:cxn>
                  <a:cxn ang="0">
                    <a:pos x="142" y="0"/>
                  </a:cxn>
                  <a:cxn ang="0">
                    <a:pos x="156" y="2"/>
                  </a:cxn>
                  <a:cxn ang="0">
                    <a:pos x="182" y="12"/>
                  </a:cxn>
                  <a:cxn ang="0">
                    <a:pos x="202" y="30"/>
                  </a:cxn>
                  <a:cxn ang="0">
                    <a:pos x="212" y="56"/>
                  </a:cxn>
                  <a:cxn ang="0">
                    <a:pos x="212" y="72"/>
                  </a:cxn>
                  <a:cxn ang="0">
                    <a:pos x="208" y="100"/>
                  </a:cxn>
                  <a:cxn ang="0">
                    <a:pos x="192" y="122"/>
                  </a:cxn>
                  <a:cxn ang="0">
                    <a:pos x="170" y="138"/>
                  </a:cxn>
                  <a:cxn ang="0">
                    <a:pos x="142" y="142"/>
                  </a:cxn>
                  <a:cxn ang="0">
                    <a:pos x="128" y="142"/>
                  </a:cxn>
                  <a:cxn ang="0">
                    <a:pos x="102" y="130"/>
                  </a:cxn>
                  <a:cxn ang="0">
                    <a:pos x="82" y="112"/>
                  </a:cxn>
                  <a:cxn ang="0">
                    <a:pos x="72" y="86"/>
                  </a:cxn>
                  <a:cxn ang="0">
                    <a:pos x="70" y="72"/>
                  </a:cxn>
                  <a:cxn ang="0">
                    <a:pos x="142" y="190"/>
                  </a:cxn>
                  <a:cxn ang="0">
                    <a:pos x="104" y="194"/>
                  </a:cxn>
                  <a:cxn ang="0">
                    <a:pos x="74" y="202"/>
                  </a:cxn>
                  <a:cxn ang="0">
                    <a:pos x="48" y="214"/>
                  </a:cxn>
                  <a:cxn ang="0">
                    <a:pos x="16" y="244"/>
                  </a:cxn>
                  <a:cxn ang="0">
                    <a:pos x="0" y="268"/>
                  </a:cxn>
                  <a:cxn ang="0">
                    <a:pos x="284" y="308"/>
                  </a:cxn>
                  <a:cxn ang="0">
                    <a:pos x="284" y="268"/>
                  </a:cxn>
                  <a:cxn ang="0">
                    <a:pos x="268" y="244"/>
                  </a:cxn>
                  <a:cxn ang="0">
                    <a:pos x="234" y="214"/>
                  </a:cxn>
                  <a:cxn ang="0">
                    <a:pos x="210" y="202"/>
                  </a:cxn>
                  <a:cxn ang="0">
                    <a:pos x="180" y="194"/>
                  </a:cxn>
                  <a:cxn ang="0">
                    <a:pos x="142" y="190"/>
                  </a:cxn>
                </a:cxnLst>
                <a:rect l="0" t="0" r="r" b="b"/>
                <a:pathLst>
                  <a:path w="284" h="308">
                    <a:moveTo>
                      <a:pt x="70" y="72"/>
                    </a:moveTo>
                    <a:lnTo>
                      <a:pt x="70" y="72"/>
                    </a:lnTo>
                    <a:lnTo>
                      <a:pt x="72" y="56"/>
                    </a:lnTo>
                    <a:lnTo>
                      <a:pt x="76" y="44"/>
                    </a:lnTo>
                    <a:lnTo>
                      <a:pt x="82" y="30"/>
                    </a:lnTo>
                    <a:lnTo>
                      <a:pt x="90" y="20"/>
                    </a:lnTo>
                    <a:lnTo>
                      <a:pt x="102" y="12"/>
                    </a:lnTo>
                    <a:lnTo>
                      <a:pt x="114" y="6"/>
                    </a:lnTo>
                    <a:lnTo>
                      <a:pt x="128" y="2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56" y="2"/>
                    </a:lnTo>
                    <a:lnTo>
                      <a:pt x="170" y="6"/>
                    </a:lnTo>
                    <a:lnTo>
                      <a:pt x="182" y="12"/>
                    </a:lnTo>
                    <a:lnTo>
                      <a:pt x="192" y="20"/>
                    </a:lnTo>
                    <a:lnTo>
                      <a:pt x="202" y="30"/>
                    </a:lnTo>
                    <a:lnTo>
                      <a:pt x="208" y="44"/>
                    </a:lnTo>
                    <a:lnTo>
                      <a:pt x="212" y="56"/>
                    </a:lnTo>
                    <a:lnTo>
                      <a:pt x="212" y="72"/>
                    </a:lnTo>
                    <a:lnTo>
                      <a:pt x="212" y="72"/>
                    </a:lnTo>
                    <a:lnTo>
                      <a:pt x="212" y="86"/>
                    </a:lnTo>
                    <a:lnTo>
                      <a:pt x="208" y="100"/>
                    </a:lnTo>
                    <a:lnTo>
                      <a:pt x="202" y="112"/>
                    </a:lnTo>
                    <a:lnTo>
                      <a:pt x="192" y="122"/>
                    </a:lnTo>
                    <a:lnTo>
                      <a:pt x="182" y="130"/>
                    </a:lnTo>
                    <a:lnTo>
                      <a:pt x="170" y="138"/>
                    </a:lnTo>
                    <a:lnTo>
                      <a:pt x="156" y="14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28" y="142"/>
                    </a:lnTo>
                    <a:lnTo>
                      <a:pt x="114" y="138"/>
                    </a:lnTo>
                    <a:lnTo>
                      <a:pt x="102" y="130"/>
                    </a:lnTo>
                    <a:lnTo>
                      <a:pt x="90" y="122"/>
                    </a:lnTo>
                    <a:lnTo>
                      <a:pt x="82" y="112"/>
                    </a:lnTo>
                    <a:lnTo>
                      <a:pt x="76" y="100"/>
                    </a:lnTo>
                    <a:lnTo>
                      <a:pt x="72" y="86"/>
                    </a:lnTo>
                    <a:lnTo>
                      <a:pt x="70" y="72"/>
                    </a:lnTo>
                    <a:lnTo>
                      <a:pt x="70" y="72"/>
                    </a:lnTo>
                    <a:close/>
                    <a:moveTo>
                      <a:pt x="142" y="190"/>
                    </a:moveTo>
                    <a:lnTo>
                      <a:pt x="142" y="190"/>
                    </a:lnTo>
                    <a:lnTo>
                      <a:pt x="122" y="190"/>
                    </a:lnTo>
                    <a:lnTo>
                      <a:pt x="104" y="194"/>
                    </a:lnTo>
                    <a:lnTo>
                      <a:pt x="88" y="198"/>
                    </a:lnTo>
                    <a:lnTo>
                      <a:pt x="74" y="202"/>
                    </a:lnTo>
                    <a:lnTo>
                      <a:pt x="60" y="208"/>
                    </a:lnTo>
                    <a:lnTo>
                      <a:pt x="48" y="214"/>
                    </a:lnTo>
                    <a:lnTo>
                      <a:pt x="30" y="230"/>
                    </a:lnTo>
                    <a:lnTo>
                      <a:pt x="16" y="244"/>
                    </a:lnTo>
                    <a:lnTo>
                      <a:pt x="6" y="256"/>
                    </a:lnTo>
                    <a:lnTo>
                      <a:pt x="0" y="268"/>
                    </a:lnTo>
                    <a:lnTo>
                      <a:pt x="0" y="308"/>
                    </a:lnTo>
                    <a:lnTo>
                      <a:pt x="284" y="308"/>
                    </a:lnTo>
                    <a:lnTo>
                      <a:pt x="284" y="268"/>
                    </a:lnTo>
                    <a:lnTo>
                      <a:pt x="284" y="268"/>
                    </a:lnTo>
                    <a:lnTo>
                      <a:pt x="278" y="256"/>
                    </a:lnTo>
                    <a:lnTo>
                      <a:pt x="268" y="244"/>
                    </a:lnTo>
                    <a:lnTo>
                      <a:pt x="254" y="230"/>
                    </a:lnTo>
                    <a:lnTo>
                      <a:pt x="234" y="214"/>
                    </a:lnTo>
                    <a:lnTo>
                      <a:pt x="224" y="208"/>
                    </a:lnTo>
                    <a:lnTo>
                      <a:pt x="210" y="202"/>
                    </a:lnTo>
                    <a:lnTo>
                      <a:pt x="196" y="198"/>
                    </a:lnTo>
                    <a:lnTo>
                      <a:pt x="180" y="194"/>
                    </a:lnTo>
                    <a:lnTo>
                      <a:pt x="162" y="190"/>
                    </a:lnTo>
                    <a:lnTo>
                      <a:pt x="142" y="190"/>
                    </a:lnTo>
                    <a:lnTo>
                      <a:pt x="142" y="19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200"/>
              </a:p>
            </p:txBody>
          </p:sp>
          <p:sp>
            <p:nvSpPr>
              <p:cNvPr id="10" name="Freeform 231">
                <a:extLst>
                  <a:ext uri="{FF2B5EF4-FFF2-40B4-BE49-F238E27FC236}">
                    <a16:creationId xmlns:a16="http://schemas.microsoft.com/office/drawing/2014/main" id="{CCCC103B-8542-43E2-ABC8-C03C6BA72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7225" y="4498975"/>
                <a:ext cx="190500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4" y="4"/>
                  </a:cxn>
                  <a:cxn ang="0">
                    <a:pos x="94" y="10"/>
                  </a:cxn>
                  <a:cxn ang="0">
                    <a:pos x="102" y="18"/>
                  </a:cxn>
                  <a:cxn ang="0">
                    <a:pos x="110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20" y="60"/>
                  </a:cxn>
                  <a:cxn ang="0">
                    <a:pos x="120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10" y="92"/>
                  </a:cxn>
                  <a:cxn ang="0">
                    <a:pos x="102" y="102"/>
                  </a:cxn>
                  <a:cxn ang="0">
                    <a:pos x="94" y="108"/>
                  </a:cxn>
                  <a:cxn ang="0">
                    <a:pos x="84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8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6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6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8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20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10" y="92"/>
                    </a:lnTo>
                    <a:lnTo>
                      <a:pt x="102" y="102"/>
                    </a:lnTo>
                    <a:lnTo>
                      <a:pt x="94" y="108"/>
                    </a:lnTo>
                    <a:lnTo>
                      <a:pt x="84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8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6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8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200"/>
              </a:p>
            </p:txBody>
          </p:sp>
          <p:sp>
            <p:nvSpPr>
              <p:cNvPr id="11" name="Freeform 232">
                <a:extLst>
                  <a:ext uri="{FF2B5EF4-FFF2-40B4-BE49-F238E27FC236}">
                    <a16:creationId xmlns:a16="http://schemas.microsoft.com/office/drawing/2014/main" id="{E6DA526B-3380-5D6E-9477-29217F053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7700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46" y="2"/>
                  </a:cxn>
                  <a:cxn ang="0">
                    <a:pos x="28" y="6"/>
                  </a:cxn>
                  <a:cxn ang="0">
                    <a:pos x="14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18" y="30"/>
                  </a:cxn>
                  <a:cxn ang="0">
                    <a:pos x="34" y="42"/>
                  </a:cxn>
                  <a:cxn ang="0">
                    <a:pos x="48" y="54"/>
                  </a:cxn>
                  <a:cxn ang="0">
                    <a:pos x="58" y="66"/>
                  </a:cxn>
                  <a:cxn ang="0">
                    <a:pos x="66" y="76"/>
                  </a:cxn>
                  <a:cxn ang="0">
                    <a:pos x="72" y="86"/>
                  </a:cxn>
                  <a:cxn ang="0">
                    <a:pos x="76" y="96"/>
                  </a:cxn>
                  <a:cxn ang="0">
                    <a:pos x="76" y="98"/>
                  </a:cxn>
                  <a:cxn ang="0">
                    <a:pos x="174" y="98"/>
                  </a:cxn>
                  <a:cxn ang="0">
                    <a:pos x="174" y="66"/>
                  </a:cxn>
                  <a:cxn ang="0">
                    <a:pos x="174" y="66"/>
                  </a:cxn>
                  <a:cxn ang="0">
                    <a:pos x="168" y="56"/>
                  </a:cxn>
                  <a:cxn ang="0">
                    <a:pos x="160" y="44"/>
                  </a:cxn>
                  <a:cxn ang="0">
                    <a:pos x="150" y="32"/>
                  </a:cxn>
                  <a:cxn ang="0">
                    <a:pos x="136" y="20"/>
                  </a:cxn>
                  <a:cxn ang="0">
                    <a:pos x="116" y="10"/>
                  </a:cxn>
                  <a:cxn ang="0">
                    <a:pos x="106" y="6"/>
                  </a:cxn>
                  <a:cxn ang="0">
                    <a:pos x="94" y="4"/>
                  </a:cxn>
                  <a:cxn ang="0">
                    <a:pos x="80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74" h="98">
                    <a:moveTo>
                      <a:pt x="66" y="0"/>
                    </a:moveTo>
                    <a:lnTo>
                      <a:pt x="66" y="0"/>
                    </a:lnTo>
                    <a:lnTo>
                      <a:pt x="46" y="2"/>
                    </a:lnTo>
                    <a:lnTo>
                      <a:pt x="28" y="6"/>
                    </a:lnTo>
                    <a:lnTo>
                      <a:pt x="14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8" y="30"/>
                    </a:lnTo>
                    <a:lnTo>
                      <a:pt x="34" y="42"/>
                    </a:lnTo>
                    <a:lnTo>
                      <a:pt x="48" y="54"/>
                    </a:lnTo>
                    <a:lnTo>
                      <a:pt x="58" y="66"/>
                    </a:lnTo>
                    <a:lnTo>
                      <a:pt x="66" y="76"/>
                    </a:lnTo>
                    <a:lnTo>
                      <a:pt x="72" y="8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174" y="98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68" y="56"/>
                    </a:lnTo>
                    <a:lnTo>
                      <a:pt x="160" y="44"/>
                    </a:lnTo>
                    <a:lnTo>
                      <a:pt x="150" y="32"/>
                    </a:lnTo>
                    <a:lnTo>
                      <a:pt x="136" y="20"/>
                    </a:lnTo>
                    <a:lnTo>
                      <a:pt x="116" y="10"/>
                    </a:lnTo>
                    <a:lnTo>
                      <a:pt x="106" y="6"/>
                    </a:lnTo>
                    <a:lnTo>
                      <a:pt x="94" y="4"/>
                    </a:lnTo>
                    <a:lnTo>
                      <a:pt x="80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200"/>
              </a:p>
            </p:txBody>
          </p:sp>
          <p:sp>
            <p:nvSpPr>
              <p:cNvPr id="12" name="Freeform 233">
                <a:extLst>
                  <a:ext uri="{FF2B5EF4-FFF2-40B4-BE49-F238E27FC236}">
                    <a16:creationId xmlns:a16="http://schemas.microsoft.com/office/drawing/2014/main" id="{513F99EB-7265-8363-8729-5850B0B87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7225" y="4498975"/>
                <a:ext cx="190500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4" y="4"/>
                  </a:cxn>
                  <a:cxn ang="0">
                    <a:pos x="94" y="10"/>
                  </a:cxn>
                  <a:cxn ang="0">
                    <a:pos x="102" y="18"/>
                  </a:cxn>
                  <a:cxn ang="0">
                    <a:pos x="110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20" y="60"/>
                  </a:cxn>
                  <a:cxn ang="0">
                    <a:pos x="120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10" y="92"/>
                  </a:cxn>
                  <a:cxn ang="0">
                    <a:pos x="102" y="102"/>
                  </a:cxn>
                  <a:cxn ang="0">
                    <a:pos x="94" y="108"/>
                  </a:cxn>
                  <a:cxn ang="0">
                    <a:pos x="84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8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6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6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8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20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4" y="4"/>
                    </a:lnTo>
                    <a:lnTo>
                      <a:pt x="94" y="10"/>
                    </a:lnTo>
                    <a:lnTo>
                      <a:pt x="102" y="18"/>
                    </a:lnTo>
                    <a:lnTo>
                      <a:pt x="110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20" y="60"/>
                    </a:lnTo>
                    <a:lnTo>
                      <a:pt x="120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10" y="92"/>
                    </a:lnTo>
                    <a:lnTo>
                      <a:pt x="102" y="102"/>
                    </a:lnTo>
                    <a:lnTo>
                      <a:pt x="94" y="108"/>
                    </a:lnTo>
                    <a:lnTo>
                      <a:pt x="84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8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6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6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8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200"/>
              </a:p>
            </p:txBody>
          </p:sp>
          <p:sp>
            <p:nvSpPr>
              <p:cNvPr id="13" name="Freeform 234">
                <a:extLst>
                  <a:ext uri="{FF2B5EF4-FFF2-40B4-BE49-F238E27FC236}">
                    <a16:creationId xmlns:a16="http://schemas.microsoft.com/office/drawing/2014/main" id="{CED2130D-8289-8877-F2CD-799228EEE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7700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66" y="0"/>
                  </a:cxn>
                  <a:cxn ang="0">
                    <a:pos x="66" y="0"/>
                  </a:cxn>
                  <a:cxn ang="0">
                    <a:pos x="46" y="2"/>
                  </a:cxn>
                  <a:cxn ang="0">
                    <a:pos x="28" y="6"/>
                  </a:cxn>
                  <a:cxn ang="0">
                    <a:pos x="14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18" y="30"/>
                  </a:cxn>
                  <a:cxn ang="0">
                    <a:pos x="34" y="42"/>
                  </a:cxn>
                  <a:cxn ang="0">
                    <a:pos x="48" y="54"/>
                  </a:cxn>
                  <a:cxn ang="0">
                    <a:pos x="58" y="66"/>
                  </a:cxn>
                  <a:cxn ang="0">
                    <a:pos x="66" y="76"/>
                  </a:cxn>
                  <a:cxn ang="0">
                    <a:pos x="72" y="86"/>
                  </a:cxn>
                  <a:cxn ang="0">
                    <a:pos x="76" y="96"/>
                  </a:cxn>
                  <a:cxn ang="0">
                    <a:pos x="76" y="98"/>
                  </a:cxn>
                  <a:cxn ang="0">
                    <a:pos x="174" y="98"/>
                  </a:cxn>
                  <a:cxn ang="0">
                    <a:pos x="174" y="66"/>
                  </a:cxn>
                  <a:cxn ang="0">
                    <a:pos x="174" y="66"/>
                  </a:cxn>
                  <a:cxn ang="0">
                    <a:pos x="168" y="56"/>
                  </a:cxn>
                  <a:cxn ang="0">
                    <a:pos x="160" y="44"/>
                  </a:cxn>
                  <a:cxn ang="0">
                    <a:pos x="150" y="32"/>
                  </a:cxn>
                  <a:cxn ang="0">
                    <a:pos x="136" y="20"/>
                  </a:cxn>
                  <a:cxn ang="0">
                    <a:pos x="116" y="10"/>
                  </a:cxn>
                  <a:cxn ang="0">
                    <a:pos x="106" y="6"/>
                  </a:cxn>
                  <a:cxn ang="0">
                    <a:pos x="94" y="4"/>
                  </a:cxn>
                  <a:cxn ang="0">
                    <a:pos x="80" y="0"/>
                  </a:cxn>
                  <a:cxn ang="0">
                    <a:pos x="66" y="0"/>
                  </a:cxn>
                  <a:cxn ang="0">
                    <a:pos x="66" y="0"/>
                  </a:cxn>
                </a:cxnLst>
                <a:rect l="0" t="0" r="r" b="b"/>
                <a:pathLst>
                  <a:path w="174" h="98">
                    <a:moveTo>
                      <a:pt x="66" y="0"/>
                    </a:moveTo>
                    <a:lnTo>
                      <a:pt x="66" y="0"/>
                    </a:lnTo>
                    <a:lnTo>
                      <a:pt x="46" y="2"/>
                    </a:lnTo>
                    <a:lnTo>
                      <a:pt x="28" y="6"/>
                    </a:lnTo>
                    <a:lnTo>
                      <a:pt x="14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8" y="30"/>
                    </a:lnTo>
                    <a:lnTo>
                      <a:pt x="34" y="42"/>
                    </a:lnTo>
                    <a:lnTo>
                      <a:pt x="48" y="54"/>
                    </a:lnTo>
                    <a:lnTo>
                      <a:pt x="58" y="66"/>
                    </a:lnTo>
                    <a:lnTo>
                      <a:pt x="66" y="76"/>
                    </a:lnTo>
                    <a:lnTo>
                      <a:pt x="72" y="86"/>
                    </a:lnTo>
                    <a:lnTo>
                      <a:pt x="76" y="96"/>
                    </a:lnTo>
                    <a:lnTo>
                      <a:pt x="76" y="98"/>
                    </a:lnTo>
                    <a:lnTo>
                      <a:pt x="174" y="98"/>
                    </a:lnTo>
                    <a:lnTo>
                      <a:pt x="174" y="66"/>
                    </a:lnTo>
                    <a:lnTo>
                      <a:pt x="174" y="66"/>
                    </a:lnTo>
                    <a:lnTo>
                      <a:pt x="168" y="56"/>
                    </a:lnTo>
                    <a:lnTo>
                      <a:pt x="160" y="44"/>
                    </a:lnTo>
                    <a:lnTo>
                      <a:pt x="150" y="32"/>
                    </a:lnTo>
                    <a:lnTo>
                      <a:pt x="136" y="20"/>
                    </a:lnTo>
                    <a:lnTo>
                      <a:pt x="116" y="10"/>
                    </a:lnTo>
                    <a:lnTo>
                      <a:pt x="106" y="6"/>
                    </a:lnTo>
                    <a:lnTo>
                      <a:pt x="94" y="4"/>
                    </a:lnTo>
                    <a:lnTo>
                      <a:pt x="80" y="0"/>
                    </a:lnTo>
                    <a:lnTo>
                      <a:pt x="66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200"/>
              </a:p>
            </p:txBody>
          </p:sp>
          <p:sp>
            <p:nvSpPr>
              <p:cNvPr id="14" name="Freeform 235">
                <a:extLst>
                  <a:ext uri="{FF2B5EF4-FFF2-40B4-BE49-F238E27FC236}">
                    <a16:creationId xmlns:a16="http://schemas.microsoft.com/office/drawing/2014/main" id="{9565B94F-FA08-D69D-7EAE-ACBE69826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8275" y="4498975"/>
                <a:ext cx="187325" cy="187325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60" y="0"/>
                  </a:cxn>
                  <a:cxn ang="0">
                    <a:pos x="72" y="2"/>
                  </a:cxn>
                  <a:cxn ang="0">
                    <a:pos x="82" y="4"/>
                  </a:cxn>
                  <a:cxn ang="0">
                    <a:pos x="92" y="10"/>
                  </a:cxn>
                  <a:cxn ang="0">
                    <a:pos x="102" y="18"/>
                  </a:cxn>
                  <a:cxn ang="0">
                    <a:pos x="108" y="26"/>
                  </a:cxn>
                  <a:cxn ang="0">
                    <a:pos x="114" y="36"/>
                  </a:cxn>
                  <a:cxn ang="0">
                    <a:pos x="118" y="48"/>
                  </a:cxn>
                  <a:cxn ang="0">
                    <a:pos x="118" y="60"/>
                  </a:cxn>
                  <a:cxn ang="0">
                    <a:pos x="118" y="60"/>
                  </a:cxn>
                  <a:cxn ang="0">
                    <a:pos x="118" y="72"/>
                  </a:cxn>
                  <a:cxn ang="0">
                    <a:pos x="114" y="82"/>
                  </a:cxn>
                  <a:cxn ang="0">
                    <a:pos x="108" y="92"/>
                  </a:cxn>
                  <a:cxn ang="0">
                    <a:pos x="102" y="102"/>
                  </a:cxn>
                  <a:cxn ang="0">
                    <a:pos x="92" y="108"/>
                  </a:cxn>
                  <a:cxn ang="0">
                    <a:pos x="82" y="114"/>
                  </a:cxn>
                  <a:cxn ang="0">
                    <a:pos x="72" y="118"/>
                  </a:cxn>
                  <a:cxn ang="0">
                    <a:pos x="60" y="118"/>
                  </a:cxn>
                  <a:cxn ang="0">
                    <a:pos x="60" y="118"/>
                  </a:cxn>
                  <a:cxn ang="0">
                    <a:pos x="48" y="118"/>
                  </a:cxn>
                  <a:cxn ang="0">
                    <a:pos x="36" y="114"/>
                  </a:cxn>
                  <a:cxn ang="0">
                    <a:pos x="26" y="108"/>
                  </a:cxn>
                  <a:cxn ang="0">
                    <a:pos x="18" y="102"/>
                  </a:cxn>
                  <a:cxn ang="0">
                    <a:pos x="10" y="92"/>
                  </a:cxn>
                  <a:cxn ang="0">
                    <a:pos x="4" y="82"/>
                  </a:cxn>
                  <a:cxn ang="0">
                    <a:pos x="2" y="72"/>
                  </a:cxn>
                  <a:cxn ang="0">
                    <a:pos x="0" y="60"/>
                  </a:cxn>
                  <a:cxn ang="0">
                    <a:pos x="0" y="60"/>
                  </a:cxn>
                  <a:cxn ang="0">
                    <a:pos x="2" y="48"/>
                  </a:cxn>
                  <a:cxn ang="0">
                    <a:pos x="4" y="36"/>
                  </a:cxn>
                  <a:cxn ang="0">
                    <a:pos x="10" y="26"/>
                  </a:cxn>
                  <a:cxn ang="0">
                    <a:pos x="18" y="18"/>
                  </a:cxn>
                  <a:cxn ang="0">
                    <a:pos x="26" y="10"/>
                  </a:cxn>
                  <a:cxn ang="0">
                    <a:pos x="36" y="4"/>
                  </a:cxn>
                  <a:cxn ang="0">
                    <a:pos x="48" y="2"/>
                  </a:cxn>
                  <a:cxn ang="0">
                    <a:pos x="60" y="0"/>
                  </a:cxn>
                  <a:cxn ang="0">
                    <a:pos x="60" y="0"/>
                  </a:cxn>
                </a:cxnLst>
                <a:rect l="0" t="0" r="r" b="b"/>
                <a:pathLst>
                  <a:path w="118" h="118">
                    <a:moveTo>
                      <a:pt x="60" y="0"/>
                    </a:moveTo>
                    <a:lnTo>
                      <a:pt x="60" y="0"/>
                    </a:lnTo>
                    <a:lnTo>
                      <a:pt x="72" y="2"/>
                    </a:lnTo>
                    <a:lnTo>
                      <a:pt x="82" y="4"/>
                    </a:lnTo>
                    <a:lnTo>
                      <a:pt x="92" y="10"/>
                    </a:lnTo>
                    <a:lnTo>
                      <a:pt x="102" y="18"/>
                    </a:lnTo>
                    <a:lnTo>
                      <a:pt x="108" y="26"/>
                    </a:lnTo>
                    <a:lnTo>
                      <a:pt x="114" y="36"/>
                    </a:lnTo>
                    <a:lnTo>
                      <a:pt x="118" y="48"/>
                    </a:lnTo>
                    <a:lnTo>
                      <a:pt x="118" y="60"/>
                    </a:lnTo>
                    <a:lnTo>
                      <a:pt x="118" y="60"/>
                    </a:lnTo>
                    <a:lnTo>
                      <a:pt x="118" y="72"/>
                    </a:lnTo>
                    <a:lnTo>
                      <a:pt x="114" y="82"/>
                    </a:lnTo>
                    <a:lnTo>
                      <a:pt x="108" y="92"/>
                    </a:lnTo>
                    <a:lnTo>
                      <a:pt x="102" y="102"/>
                    </a:lnTo>
                    <a:lnTo>
                      <a:pt x="92" y="108"/>
                    </a:lnTo>
                    <a:lnTo>
                      <a:pt x="82" y="114"/>
                    </a:lnTo>
                    <a:lnTo>
                      <a:pt x="72" y="118"/>
                    </a:lnTo>
                    <a:lnTo>
                      <a:pt x="60" y="118"/>
                    </a:lnTo>
                    <a:lnTo>
                      <a:pt x="60" y="118"/>
                    </a:lnTo>
                    <a:lnTo>
                      <a:pt x="48" y="118"/>
                    </a:lnTo>
                    <a:lnTo>
                      <a:pt x="36" y="114"/>
                    </a:lnTo>
                    <a:lnTo>
                      <a:pt x="26" y="108"/>
                    </a:lnTo>
                    <a:lnTo>
                      <a:pt x="18" y="102"/>
                    </a:lnTo>
                    <a:lnTo>
                      <a:pt x="10" y="92"/>
                    </a:lnTo>
                    <a:lnTo>
                      <a:pt x="4" y="82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2" y="48"/>
                    </a:lnTo>
                    <a:lnTo>
                      <a:pt x="4" y="36"/>
                    </a:lnTo>
                    <a:lnTo>
                      <a:pt x="10" y="26"/>
                    </a:lnTo>
                    <a:lnTo>
                      <a:pt x="18" y="18"/>
                    </a:lnTo>
                    <a:lnTo>
                      <a:pt x="26" y="10"/>
                    </a:lnTo>
                    <a:lnTo>
                      <a:pt x="36" y="4"/>
                    </a:lnTo>
                    <a:lnTo>
                      <a:pt x="48" y="2"/>
                    </a:lnTo>
                    <a:lnTo>
                      <a:pt x="60" y="0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200"/>
              </a:p>
            </p:txBody>
          </p:sp>
          <p:sp>
            <p:nvSpPr>
              <p:cNvPr id="15" name="Freeform 236">
                <a:extLst>
                  <a:ext uri="{FF2B5EF4-FFF2-40B4-BE49-F238E27FC236}">
                    <a16:creationId xmlns:a16="http://schemas.microsoft.com/office/drawing/2014/main" id="{35006990-3E81-319F-C548-888E7246C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075" y="4762500"/>
                <a:ext cx="276225" cy="155575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08" y="0"/>
                  </a:cxn>
                  <a:cxn ang="0">
                    <a:pos x="128" y="2"/>
                  </a:cxn>
                  <a:cxn ang="0">
                    <a:pos x="144" y="6"/>
                  </a:cxn>
                  <a:cxn ang="0">
                    <a:pos x="160" y="12"/>
                  </a:cxn>
                  <a:cxn ang="0">
                    <a:pos x="174" y="20"/>
                  </a:cxn>
                  <a:cxn ang="0">
                    <a:pos x="174" y="20"/>
                  </a:cxn>
                  <a:cxn ang="0">
                    <a:pos x="154" y="30"/>
                  </a:cxn>
                  <a:cxn ang="0">
                    <a:pos x="138" y="42"/>
                  </a:cxn>
                  <a:cxn ang="0">
                    <a:pos x="126" y="54"/>
                  </a:cxn>
                  <a:cxn ang="0">
                    <a:pos x="116" y="66"/>
                  </a:cxn>
                  <a:cxn ang="0">
                    <a:pos x="108" y="76"/>
                  </a:cxn>
                  <a:cxn ang="0">
                    <a:pos x="102" y="86"/>
                  </a:cxn>
                  <a:cxn ang="0">
                    <a:pos x="98" y="96"/>
                  </a:cxn>
                  <a:cxn ang="0">
                    <a:pos x="98" y="98"/>
                  </a:cxn>
                  <a:cxn ang="0">
                    <a:pos x="0" y="98"/>
                  </a:cxn>
                  <a:cxn ang="0">
                    <a:pos x="0" y="66"/>
                  </a:cxn>
                  <a:cxn ang="0">
                    <a:pos x="0" y="66"/>
                  </a:cxn>
                  <a:cxn ang="0">
                    <a:pos x="6" y="56"/>
                  </a:cxn>
                  <a:cxn ang="0">
                    <a:pos x="12" y="44"/>
                  </a:cxn>
                  <a:cxn ang="0">
                    <a:pos x="24" y="32"/>
                  </a:cxn>
                  <a:cxn ang="0">
                    <a:pos x="38" y="20"/>
                  </a:cxn>
                  <a:cxn ang="0">
                    <a:pos x="56" y="10"/>
                  </a:cxn>
                  <a:cxn ang="0">
                    <a:pos x="68" y="6"/>
                  </a:cxn>
                  <a:cxn ang="0">
                    <a:pos x="80" y="4"/>
                  </a:cxn>
                  <a:cxn ang="0">
                    <a:pos x="92" y="0"/>
                  </a:cxn>
                  <a:cxn ang="0">
                    <a:pos x="108" y="0"/>
                  </a:cxn>
                  <a:cxn ang="0">
                    <a:pos x="108" y="0"/>
                  </a:cxn>
                </a:cxnLst>
                <a:rect l="0" t="0" r="r" b="b"/>
                <a:pathLst>
                  <a:path w="174" h="98">
                    <a:moveTo>
                      <a:pt x="108" y="0"/>
                    </a:moveTo>
                    <a:lnTo>
                      <a:pt x="108" y="0"/>
                    </a:lnTo>
                    <a:lnTo>
                      <a:pt x="128" y="2"/>
                    </a:lnTo>
                    <a:lnTo>
                      <a:pt x="144" y="6"/>
                    </a:lnTo>
                    <a:lnTo>
                      <a:pt x="160" y="12"/>
                    </a:lnTo>
                    <a:lnTo>
                      <a:pt x="174" y="20"/>
                    </a:lnTo>
                    <a:lnTo>
                      <a:pt x="174" y="20"/>
                    </a:lnTo>
                    <a:lnTo>
                      <a:pt x="154" y="30"/>
                    </a:lnTo>
                    <a:lnTo>
                      <a:pt x="138" y="42"/>
                    </a:lnTo>
                    <a:lnTo>
                      <a:pt x="126" y="54"/>
                    </a:lnTo>
                    <a:lnTo>
                      <a:pt x="116" y="66"/>
                    </a:lnTo>
                    <a:lnTo>
                      <a:pt x="108" y="76"/>
                    </a:lnTo>
                    <a:lnTo>
                      <a:pt x="102" y="86"/>
                    </a:lnTo>
                    <a:lnTo>
                      <a:pt x="98" y="96"/>
                    </a:lnTo>
                    <a:lnTo>
                      <a:pt x="98" y="98"/>
                    </a:lnTo>
                    <a:lnTo>
                      <a:pt x="0" y="98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6" y="56"/>
                    </a:lnTo>
                    <a:lnTo>
                      <a:pt x="12" y="44"/>
                    </a:lnTo>
                    <a:lnTo>
                      <a:pt x="24" y="32"/>
                    </a:lnTo>
                    <a:lnTo>
                      <a:pt x="38" y="20"/>
                    </a:lnTo>
                    <a:lnTo>
                      <a:pt x="56" y="10"/>
                    </a:lnTo>
                    <a:lnTo>
                      <a:pt x="68" y="6"/>
                    </a:lnTo>
                    <a:lnTo>
                      <a:pt x="80" y="4"/>
                    </a:lnTo>
                    <a:lnTo>
                      <a:pt x="92" y="0"/>
                    </a:lnTo>
                    <a:lnTo>
                      <a:pt x="108" y="0"/>
                    </a:lnTo>
                    <a:lnTo>
                      <a:pt x="10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200"/>
              </a:p>
            </p:txBody>
          </p:sp>
        </p:grpSp>
        <p:grpSp>
          <p:nvGrpSpPr>
            <p:cNvPr id="25" name="组合 6">
              <a:extLst>
                <a:ext uri="{FF2B5EF4-FFF2-40B4-BE49-F238E27FC236}">
                  <a16:creationId xmlns:a16="http://schemas.microsoft.com/office/drawing/2014/main" id="{5CDEF172-BA50-7906-B867-DB089E534AB3}"/>
                </a:ext>
              </a:extLst>
            </p:cNvPr>
            <p:cNvGrpSpPr/>
            <p:nvPr/>
          </p:nvGrpSpPr>
          <p:grpSpPr>
            <a:xfrm>
              <a:off x="6885965" y="2689271"/>
              <a:ext cx="2192906" cy="3408403"/>
              <a:chOff x="4574684" y="2037457"/>
              <a:chExt cx="1644893" cy="2556635"/>
            </a:xfrm>
          </p:grpSpPr>
          <p:sp>
            <p:nvSpPr>
              <p:cNvPr id="26" name="下弧形箭头 126">
                <a:extLst>
                  <a:ext uri="{FF2B5EF4-FFF2-40B4-BE49-F238E27FC236}">
                    <a16:creationId xmlns:a16="http://schemas.microsoft.com/office/drawing/2014/main" id="{21FCB5E7-D5B5-CB5A-B429-F172983158FF}"/>
                  </a:ext>
                </a:extLst>
              </p:cNvPr>
              <p:cNvSpPr/>
              <p:nvPr/>
            </p:nvSpPr>
            <p:spPr>
              <a:xfrm rot="14400000">
                <a:off x="3930944" y="2681197"/>
                <a:ext cx="2556635" cy="1269155"/>
              </a:xfrm>
              <a:prstGeom prst="curvedDownArrow">
                <a:avLst>
                  <a:gd name="adj1" fmla="val 62168"/>
                  <a:gd name="adj2" fmla="val 115702"/>
                  <a:gd name="adj3" fmla="val 25000"/>
                </a:avLst>
              </a:prstGeom>
              <a:solidFill>
                <a:schemeClr val="accent1"/>
              </a:solidFill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Freeform 217">
                <a:extLst>
                  <a:ext uri="{FF2B5EF4-FFF2-40B4-BE49-F238E27FC236}">
                    <a16:creationId xmlns:a16="http://schemas.microsoft.com/office/drawing/2014/main" id="{1375FD18-40A6-6FBF-852E-CED9F9F20B9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3247206">
                <a:off x="4783149" y="2670927"/>
                <a:ext cx="338542" cy="24621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176" y="176"/>
                  </a:cxn>
                  <a:cxn ang="0">
                    <a:pos x="352" y="32"/>
                  </a:cxn>
                  <a:cxn ang="0">
                    <a:pos x="352" y="0"/>
                  </a:cxn>
                  <a:cxn ang="0">
                    <a:pos x="0" y="0"/>
                  </a:cxn>
                  <a:cxn ang="0">
                    <a:pos x="0" y="32"/>
                  </a:cxn>
                  <a:cxn ang="0">
                    <a:pos x="0" y="228"/>
                  </a:cxn>
                  <a:cxn ang="0">
                    <a:pos x="86" y="132"/>
                  </a:cxn>
                  <a:cxn ang="0">
                    <a:pos x="0" y="54"/>
                  </a:cxn>
                  <a:cxn ang="0">
                    <a:pos x="0" y="228"/>
                  </a:cxn>
                  <a:cxn ang="0">
                    <a:pos x="352" y="230"/>
                  </a:cxn>
                  <a:cxn ang="0">
                    <a:pos x="262" y="132"/>
                  </a:cxn>
                  <a:cxn ang="0">
                    <a:pos x="352" y="56"/>
                  </a:cxn>
                  <a:cxn ang="0">
                    <a:pos x="352" y="230"/>
                  </a:cxn>
                  <a:cxn ang="0">
                    <a:pos x="176" y="204"/>
                  </a:cxn>
                  <a:cxn ang="0">
                    <a:pos x="104" y="144"/>
                  </a:cxn>
                  <a:cxn ang="0">
                    <a:pos x="0" y="256"/>
                  </a:cxn>
                  <a:cxn ang="0">
                    <a:pos x="352" y="256"/>
                  </a:cxn>
                  <a:cxn ang="0">
                    <a:pos x="248" y="144"/>
                  </a:cxn>
                  <a:cxn ang="0">
                    <a:pos x="176" y="204"/>
                  </a:cxn>
                </a:cxnLst>
                <a:rect l="0" t="0" r="r" b="b"/>
                <a:pathLst>
                  <a:path w="352" h="256">
                    <a:moveTo>
                      <a:pt x="0" y="32"/>
                    </a:moveTo>
                    <a:lnTo>
                      <a:pt x="176" y="176"/>
                    </a:lnTo>
                    <a:lnTo>
                      <a:pt x="352" y="32"/>
                    </a:lnTo>
                    <a:lnTo>
                      <a:pt x="352" y="0"/>
                    </a:lnTo>
                    <a:lnTo>
                      <a:pt x="0" y="0"/>
                    </a:lnTo>
                    <a:lnTo>
                      <a:pt x="0" y="32"/>
                    </a:lnTo>
                    <a:close/>
                    <a:moveTo>
                      <a:pt x="0" y="228"/>
                    </a:moveTo>
                    <a:lnTo>
                      <a:pt x="86" y="132"/>
                    </a:lnTo>
                    <a:lnTo>
                      <a:pt x="0" y="54"/>
                    </a:lnTo>
                    <a:lnTo>
                      <a:pt x="0" y="228"/>
                    </a:lnTo>
                    <a:close/>
                    <a:moveTo>
                      <a:pt x="352" y="230"/>
                    </a:moveTo>
                    <a:lnTo>
                      <a:pt x="262" y="132"/>
                    </a:lnTo>
                    <a:lnTo>
                      <a:pt x="352" y="56"/>
                    </a:lnTo>
                    <a:lnTo>
                      <a:pt x="352" y="230"/>
                    </a:lnTo>
                    <a:close/>
                    <a:moveTo>
                      <a:pt x="176" y="204"/>
                    </a:moveTo>
                    <a:lnTo>
                      <a:pt x="104" y="144"/>
                    </a:lnTo>
                    <a:lnTo>
                      <a:pt x="0" y="256"/>
                    </a:lnTo>
                    <a:lnTo>
                      <a:pt x="352" y="256"/>
                    </a:lnTo>
                    <a:lnTo>
                      <a:pt x="248" y="144"/>
                    </a:lnTo>
                    <a:lnTo>
                      <a:pt x="176" y="20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200"/>
              </a:p>
            </p:txBody>
          </p:sp>
          <p:sp>
            <p:nvSpPr>
              <p:cNvPr id="28" name="矩形 158">
                <a:extLst>
                  <a:ext uri="{FF2B5EF4-FFF2-40B4-BE49-F238E27FC236}">
                    <a16:creationId xmlns:a16="http://schemas.microsoft.com/office/drawing/2014/main" id="{A150730F-1DD2-D2ED-FE39-2DE7115C42BB}"/>
                  </a:ext>
                </a:extLst>
              </p:cNvPr>
              <p:cNvSpPr/>
              <p:nvPr/>
            </p:nvSpPr>
            <p:spPr>
              <a:xfrm rot="21095453">
                <a:off x="4920687" y="3833167"/>
                <a:ext cx="1298890" cy="253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zh-CN" sz="1600" b="1" dirty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Arial Black" panose="020B0A04020102020204" pitchFamily="34" charset="0"/>
                  </a:rPr>
                  <a:t>National Labs</a:t>
                </a:r>
              </a:p>
            </p:txBody>
          </p:sp>
        </p:grpSp>
        <p:grpSp>
          <p:nvGrpSpPr>
            <p:cNvPr id="29" name="组合 4">
              <a:extLst>
                <a:ext uri="{FF2B5EF4-FFF2-40B4-BE49-F238E27FC236}">
                  <a16:creationId xmlns:a16="http://schemas.microsoft.com/office/drawing/2014/main" id="{D1CA2B57-916A-4977-31EA-46662E6BBC01}"/>
                </a:ext>
              </a:extLst>
            </p:cNvPr>
            <p:cNvGrpSpPr/>
            <p:nvPr/>
          </p:nvGrpSpPr>
          <p:grpSpPr>
            <a:xfrm>
              <a:off x="7724874" y="1187425"/>
              <a:ext cx="3408403" cy="1691988"/>
              <a:chOff x="5203949" y="910926"/>
              <a:chExt cx="2556635" cy="1269156"/>
            </a:xfrm>
          </p:grpSpPr>
          <p:sp>
            <p:nvSpPr>
              <p:cNvPr id="30" name="下弧形箭头 125">
                <a:extLst>
                  <a:ext uri="{FF2B5EF4-FFF2-40B4-BE49-F238E27FC236}">
                    <a16:creationId xmlns:a16="http://schemas.microsoft.com/office/drawing/2014/main" id="{81F5C5DE-C7BD-37E9-9605-B17564316749}"/>
                  </a:ext>
                </a:extLst>
              </p:cNvPr>
              <p:cNvSpPr/>
              <p:nvPr/>
            </p:nvSpPr>
            <p:spPr>
              <a:xfrm>
                <a:off x="5203949" y="910926"/>
                <a:ext cx="2556635" cy="1269156"/>
              </a:xfrm>
              <a:prstGeom prst="curvedDownArrow">
                <a:avLst>
                  <a:gd name="adj1" fmla="val 62168"/>
                  <a:gd name="adj2" fmla="val 115702"/>
                  <a:gd name="adj3" fmla="val 25000"/>
                </a:avLst>
              </a:prstGeom>
              <a:solidFill>
                <a:schemeClr val="accent2"/>
              </a:solidFill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1" name="组 147">
                <a:extLst>
                  <a:ext uri="{FF2B5EF4-FFF2-40B4-BE49-F238E27FC236}">
                    <a16:creationId xmlns:a16="http://schemas.microsoft.com/office/drawing/2014/main" id="{0733FB99-A5D6-17C5-E360-2554A874717C}"/>
                  </a:ext>
                </a:extLst>
              </p:cNvPr>
              <p:cNvGrpSpPr/>
              <p:nvPr/>
            </p:nvGrpSpPr>
            <p:grpSpPr>
              <a:xfrm>
                <a:off x="6810350" y="1232408"/>
                <a:ext cx="396430" cy="475110"/>
                <a:chOff x="1536700" y="911225"/>
                <a:chExt cx="831850" cy="996950"/>
              </a:xfrm>
              <a:solidFill>
                <a:schemeClr val="tx1"/>
              </a:solidFill>
            </p:grpSpPr>
            <p:sp>
              <p:nvSpPr>
                <p:cNvPr id="33" name="Freeform 47">
                  <a:extLst>
                    <a:ext uri="{FF2B5EF4-FFF2-40B4-BE49-F238E27FC236}">
                      <a16:creationId xmlns:a16="http://schemas.microsoft.com/office/drawing/2014/main" id="{0CE512D1-7E57-2C1B-F527-AD433B34AA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8325" y="1765300"/>
                  <a:ext cx="234950" cy="50800"/>
                </a:xfrm>
                <a:custGeom>
                  <a:avLst/>
                  <a:gdLst/>
                  <a:ahLst/>
                  <a:cxnLst>
                    <a:cxn ang="0">
                      <a:pos x="132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8" y="2"/>
                    </a:cxn>
                    <a:cxn ang="0">
                      <a:pos x="4" y="6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8" y="32"/>
                    </a:cxn>
                    <a:cxn ang="0">
                      <a:pos x="16" y="32"/>
                    </a:cxn>
                    <a:cxn ang="0">
                      <a:pos x="132" y="32"/>
                    </a:cxn>
                    <a:cxn ang="0">
                      <a:pos x="132" y="32"/>
                    </a:cxn>
                    <a:cxn ang="0">
                      <a:pos x="138" y="32"/>
                    </a:cxn>
                    <a:cxn ang="0">
                      <a:pos x="142" y="28"/>
                    </a:cxn>
                    <a:cxn ang="0">
                      <a:pos x="146" y="22"/>
                    </a:cxn>
                    <a:cxn ang="0">
                      <a:pos x="148" y="16"/>
                    </a:cxn>
                    <a:cxn ang="0">
                      <a:pos x="148" y="16"/>
                    </a:cxn>
                    <a:cxn ang="0">
                      <a:pos x="146" y="10"/>
                    </a:cxn>
                    <a:cxn ang="0">
                      <a:pos x="142" y="6"/>
                    </a:cxn>
                    <a:cxn ang="0">
                      <a:pos x="138" y="2"/>
                    </a:cxn>
                    <a:cxn ang="0">
                      <a:pos x="132" y="0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48" h="32">
                      <a:moveTo>
                        <a:pt x="132" y="0"/>
                      </a:move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2"/>
                      </a:lnTo>
                      <a:lnTo>
                        <a:pt x="4" y="6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8" y="32"/>
                      </a:lnTo>
                      <a:lnTo>
                        <a:pt x="16" y="32"/>
                      </a:lnTo>
                      <a:lnTo>
                        <a:pt x="132" y="32"/>
                      </a:lnTo>
                      <a:lnTo>
                        <a:pt x="132" y="32"/>
                      </a:lnTo>
                      <a:lnTo>
                        <a:pt x="138" y="32"/>
                      </a:lnTo>
                      <a:lnTo>
                        <a:pt x="142" y="28"/>
                      </a:lnTo>
                      <a:lnTo>
                        <a:pt x="146" y="22"/>
                      </a:lnTo>
                      <a:lnTo>
                        <a:pt x="148" y="16"/>
                      </a:lnTo>
                      <a:lnTo>
                        <a:pt x="148" y="16"/>
                      </a:lnTo>
                      <a:lnTo>
                        <a:pt x="146" y="10"/>
                      </a:lnTo>
                      <a:lnTo>
                        <a:pt x="142" y="6"/>
                      </a:lnTo>
                      <a:lnTo>
                        <a:pt x="138" y="2"/>
                      </a:lnTo>
                      <a:lnTo>
                        <a:pt x="132" y="0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3200" u="sng"/>
                </a:p>
              </p:txBody>
            </p:sp>
            <p:sp>
              <p:nvSpPr>
                <p:cNvPr id="34" name="Freeform 48">
                  <a:extLst>
                    <a:ext uri="{FF2B5EF4-FFF2-40B4-BE49-F238E27FC236}">
                      <a16:creationId xmlns:a16="http://schemas.microsoft.com/office/drawing/2014/main" id="{D55A49F0-7CD8-6023-4AE6-01798A57F9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8325" y="1857375"/>
                  <a:ext cx="234950" cy="50800"/>
                </a:xfrm>
                <a:custGeom>
                  <a:avLst/>
                  <a:gdLst/>
                  <a:ahLst/>
                  <a:cxnLst>
                    <a:cxn ang="0">
                      <a:pos x="132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6" y="32"/>
                    </a:cxn>
                    <a:cxn ang="0">
                      <a:pos x="132" y="32"/>
                    </a:cxn>
                    <a:cxn ang="0">
                      <a:pos x="132" y="32"/>
                    </a:cxn>
                    <a:cxn ang="0">
                      <a:pos x="138" y="30"/>
                    </a:cxn>
                    <a:cxn ang="0">
                      <a:pos x="142" y="28"/>
                    </a:cxn>
                    <a:cxn ang="0">
                      <a:pos x="146" y="22"/>
                    </a:cxn>
                    <a:cxn ang="0">
                      <a:pos x="148" y="16"/>
                    </a:cxn>
                    <a:cxn ang="0">
                      <a:pos x="148" y="16"/>
                    </a:cxn>
                    <a:cxn ang="0">
                      <a:pos x="146" y="10"/>
                    </a:cxn>
                    <a:cxn ang="0">
                      <a:pos x="142" y="4"/>
                    </a:cxn>
                    <a:cxn ang="0">
                      <a:pos x="138" y="2"/>
                    </a:cxn>
                    <a:cxn ang="0">
                      <a:pos x="132" y="0"/>
                    </a:cxn>
                    <a:cxn ang="0">
                      <a:pos x="132" y="0"/>
                    </a:cxn>
                  </a:cxnLst>
                  <a:rect l="0" t="0" r="r" b="b"/>
                  <a:pathLst>
                    <a:path w="148" h="32">
                      <a:moveTo>
                        <a:pt x="132" y="0"/>
                      </a:move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6" y="32"/>
                      </a:lnTo>
                      <a:lnTo>
                        <a:pt x="132" y="32"/>
                      </a:lnTo>
                      <a:lnTo>
                        <a:pt x="132" y="32"/>
                      </a:lnTo>
                      <a:lnTo>
                        <a:pt x="138" y="30"/>
                      </a:lnTo>
                      <a:lnTo>
                        <a:pt x="142" y="28"/>
                      </a:lnTo>
                      <a:lnTo>
                        <a:pt x="146" y="22"/>
                      </a:lnTo>
                      <a:lnTo>
                        <a:pt x="148" y="16"/>
                      </a:lnTo>
                      <a:lnTo>
                        <a:pt x="148" y="16"/>
                      </a:lnTo>
                      <a:lnTo>
                        <a:pt x="146" y="10"/>
                      </a:lnTo>
                      <a:lnTo>
                        <a:pt x="142" y="4"/>
                      </a:lnTo>
                      <a:lnTo>
                        <a:pt x="138" y="2"/>
                      </a:lnTo>
                      <a:lnTo>
                        <a:pt x="132" y="0"/>
                      </a:lnTo>
                      <a:lnTo>
                        <a:pt x="132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3200" u="sng"/>
                </a:p>
              </p:txBody>
            </p:sp>
            <p:sp>
              <p:nvSpPr>
                <p:cNvPr id="35" name="Freeform 49">
                  <a:extLst>
                    <a:ext uri="{FF2B5EF4-FFF2-40B4-BE49-F238E27FC236}">
                      <a16:creationId xmlns:a16="http://schemas.microsoft.com/office/drawing/2014/main" id="{DF59EAFD-6EAC-18E4-6C9C-088DDCFF71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14500" y="1143000"/>
                  <a:ext cx="476250" cy="581025"/>
                </a:xfrm>
                <a:custGeom>
                  <a:avLst/>
                  <a:gdLst/>
                  <a:ahLst/>
                  <a:cxnLst>
                    <a:cxn ang="0">
                      <a:pos x="150" y="0"/>
                    </a:cxn>
                    <a:cxn ang="0">
                      <a:pos x="142" y="0"/>
                    </a:cxn>
                    <a:cxn ang="0">
                      <a:pos x="100" y="10"/>
                    </a:cxn>
                    <a:cxn ang="0">
                      <a:pos x="62" y="28"/>
                    </a:cxn>
                    <a:cxn ang="0">
                      <a:pos x="32" y="58"/>
                    </a:cxn>
                    <a:cxn ang="0">
                      <a:pos x="12" y="94"/>
                    </a:cxn>
                    <a:cxn ang="0">
                      <a:pos x="2" y="136"/>
                    </a:cxn>
                    <a:cxn ang="0">
                      <a:pos x="2" y="166"/>
                    </a:cxn>
                    <a:cxn ang="0">
                      <a:pos x="16" y="214"/>
                    </a:cxn>
                    <a:cxn ang="0">
                      <a:pos x="56" y="266"/>
                    </a:cxn>
                    <a:cxn ang="0">
                      <a:pos x="72" y="290"/>
                    </a:cxn>
                    <a:cxn ang="0">
                      <a:pos x="78" y="322"/>
                    </a:cxn>
                    <a:cxn ang="0">
                      <a:pos x="78" y="340"/>
                    </a:cxn>
                    <a:cxn ang="0">
                      <a:pos x="96" y="364"/>
                    </a:cxn>
                    <a:cxn ang="0">
                      <a:pos x="150" y="366"/>
                    </a:cxn>
                    <a:cxn ang="0">
                      <a:pos x="192" y="366"/>
                    </a:cxn>
                    <a:cxn ang="0">
                      <a:pos x="214" y="356"/>
                    </a:cxn>
                    <a:cxn ang="0">
                      <a:pos x="224" y="334"/>
                    </a:cxn>
                    <a:cxn ang="0">
                      <a:pos x="224" y="304"/>
                    </a:cxn>
                    <a:cxn ang="0">
                      <a:pos x="236" y="276"/>
                    </a:cxn>
                    <a:cxn ang="0">
                      <a:pos x="266" y="242"/>
                    </a:cxn>
                    <a:cxn ang="0">
                      <a:pos x="290" y="198"/>
                    </a:cxn>
                    <a:cxn ang="0">
                      <a:pos x="300" y="150"/>
                    </a:cxn>
                    <a:cxn ang="0">
                      <a:pos x="298" y="122"/>
                    </a:cxn>
                    <a:cxn ang="0">
                      <a:pos x="284" y="82"/>
                    </a:cxn>
                    <a:cxn ang="0">
                      <a:pos x="260" y="48"/>
                    </a:cxn>
                    <a:cxn ang="0">
                      <a:pos x="226" y="22"/>
                    </a:cxn>
                    <a:cxn ang="0">
                      <a:pos x="188" y="6"/>
                    </a:cxn>
                    <a:cxn ang="0">
                      <a:pos x="158" y="0"/>
                    </a:cxn>
                    <a:cxn ang="0">
                      <a:pos x="244" y="156"/>
                    </a:cxn>
                    <a:cxn ang="0">
                      <a:pos x="234" y="146"/>
                    </a:cxn>
                    <a:cxn ang="0">
                      <a:pos x="232" y="126"/>
                    </a:cxn>
                    <a:cxn ang="0">
                      <a:pos x="214" y="92"/>
                    </a:cxn>
                    <a:cxn ang="0">
                      <a:pos x="182" y="72"/>
                    </a:cxn>
                    <a:cxn ang="0">
                      <a:pos x="160" y="68"/>
                    </a:cxn>
                    <a:cxn ang="0">
                      <a:pos x="150" y="50"/>
                    </a:cxn>
                    <a:cxn ang="0">
                      <a:pos x="156" y="38"/>
                    </a:cxn>
                    <a:cxn ang="0">
                      <a:pos x="170" y="32"/>
                    </a:cxn>
                    <a:cxn ang="0">
                      <a:pos x="226" y="52"/>
                    </a:cxn>
                    <a:cxn ang="0">
                      <a:pos x="262" y="98"/>
                    </a:cxn>
                    <a:cxn ang="0">
                      <a:pos x="270" y="138"/>
                    </a:cxn>
                    <a:cxn ang="0">
                      <a:pos x="266" y="152"/>
                    </a:cxn>
                    <a:cxn ang="0">
                      <a:pos x="252" y="158"/>
                    </a:cxn>
                  </a:cxnLst>
                  <a:rect l="0" t="0" r="r" b="b"/>
                  <a:pathLst>
                    <a:path w="300" h="366">
                      <a:moveTo>
                        <a:pt x="158" y="0"/>
                      </a:moveTo>
                      <a:lnTo>
                        <a:pt x="158" y="0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42" y="0"/>
                      </a:lnTo>
                      <a:lnTo>
                        <a:pt x="142" y="0"/>
                      </a:lnTo>
                      <a:lnTo>
                        <a:pt x="128" y="2"/>
                      </a:lnTo>
                      <a:lnTo>
                        <a:pt x="114" y="6"/>
                      </a:lnTo>
                      <a:lnTo>
                        <a:pt x="100" y="10"/>
                      </a:lnTo>
                      <a:lnTo>
                        <a:pt x="88" y="14"/>
                      </a:lnTo>
                      <a:lnTo>
                        <a:pt x="74" y="22"/>
                      </a:lnTo>
                      <a:lnTo>
                        <a:pt x="62" y="28"/>
                      </a:lnTo>
                      <a:lnTo>
                        <a:pt x="52" y="38"/>
                      </a:lnTo>
                      <a:lnTo>
                        <a:pt x="42" y="48"/>
                      </a:lnTo>
                      <a:lnTo>
                        <a:pt x="32" y="58"/>
                      </a:lnTo>
                      <a:lnTo>
                        <a:pt x="24" y="68"/>
                      </a:lnTo>
                      <a:lnTo>
                        <a:pt x="18" y="82"/>
                      </a:lnTo>
                      <a:lnTo>
                        <a:pt x="12" y="94"/>
                      </a:lnTo>
                      <a:lnTo>
                        <a:pt x="6" y="108"/>
                      </a:lnTo>
                      <a:lnTo>
                        <a:pt x="4" y="122"/>
                      </a:lnTo>
                      <a:lnTo>
                        <a:pt x="2" y="136"/>
                      </a:lnTo>
                      <a:lnTo>
                        <a:pt x="0" y="150"/>
                      </a:lnTo>
                      <a:lnTo>
                        <a:pt x="0" y="150"/>
                      </a:lnTo>
                      <a:lnTo>
                        <a:pt x="2" y="166"/>
                      </a:lnTo>
                      <a:lnTo>
                        <a:pt x="4" y="182"/>
                      </a:lnTo>
                      <a:lnTo>
                        <a:pt x="10" y="198"/>
                      </a:lnTo>
                      <a:lnTo>
                        <a:pt x="16" y="214"/>
                      </a:lnTo>
                      <a:lnTo>
                        <a:pt x="26" y="228"/>
                      </a:lnTo>
                      <a:lnTo>
                        <a:pt x="34" y="242"/>
                      </a:lnTo>
                      <a:lnTo>
                        <a:pt x="56" y="266"/>
                      </a:lnTo>
                      <a:lnTo>
                        <a:pt x="56" y="266"/>
                      </a:lnTo>
                      <a:lnTo>
                        <a:pt x="66" y="276"/>
                      </a:lnTo>
                      <a:lnTo>
                        <a:pt x="72" y="290"/>
                      </a:lnTo>
                      <a:lnTo>
                        <a:pt x="72" y="290"/>
                      </a:lnTo>
                      <a:lnTo>
                        <a:pt x="76" y="304"/>
                      </a:lnTo>
                      <a:lnTo>
                        <a:pt x="78" y="322"/>
                      </a:lnTo>
                      <a:lnTo>
                        <a:pt x="78" y="334"/>
                      </a:lnTo>
                      <a:lnTo>
                        <a:pt x="78" y="334"/>
                      </a:lnTo>
                      <a:lnTo>
                        <a:pt x="78" y="340"/>
                      </a:lnTo>
                      <a:lnTo>
                        <a:pt x="80" y="346"/>
                      </a:lnTo>
                      <a:lnTo>
                        <a:pt x="86" y="356"/>
                      </a:lnTo>
                      <a:lnTo>
                        <a:pt x="96" y="364"/>
                      </a:lnTo>
                      <a:lnTo>
                        <a:pt x="102" y="366"/>
                      </a:lnTo>
                      <a:lnTo>
                        <a:pt x="110" y="366"/>
                      </a:lnTo>
                      <a:lnTo>
                        <a:pt x="150" y="366"/>
                      </a:lnTo>
                      <a:lnTo>
                        <a:pt x="150" y="366"/>
                      </a:lnTo>
                      <a:lnTo>
                        <a:pt x="192" y="366"/>
                      </a:lnTo>
                      <a:lnTo>
                        <a:pt x="192" y="366"/>
                      </a:lnTo>
                      <a:lnTo>
                        <a:pt x="198" y="366"/>
                      </a:lnTo>
                      <a:lnTo>
                        <a:pt x="204" y="364"/>
                      </a:lnTo>
                      <a:lnTo>
                        <a:pt x="214" y="356"/>
                      </a:lnTo>
                      <a:lnTo>
                        <a:pt x="220" y="346"/>
                      </a:lnTo>
                      <a:lnTo>
                        <a:pt x="222" y="340"/>
                      </a:lnTo>
                      <a:lnTo>
                        <a:pt x="224" y="334"/>
                      </a:lnTo>
                      <a:lnTo>
                        <a:pt x="224" y="322"/>
                      </a:lnTo>
                      <a:lnTo>
                        <a:pt x="224" y="322"/>
                      </a:lnTo>
                      <a:lnTo>
                        <a:pt x="224" y="304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36" y="276"/>
                      </a:lnTo>
                      <a:lnTo>
                        <a:pt x="244" y="266"/>
                      </a:lnTo>
                      <a:lnTo>
                        <a:pt x="244" y="266"/>
                      </a:lnTo>
                      <a:lnTo>
                        <a:pt x="266" y="242"/>
                      </a:lnTo>
                      <a:lnTo>
                        <a:pt x="276" y="228"/>
                      </a:lnTo>
                      <a:lnTo>
                        <a:pt x="284" y="214"/>
                      </a:lnTo>
                      <a:lnTo>
                        <a:pt x="290" y="198"/>
                      </a:lnTo>
                      <a:lnTo>
                        <a:pt x="296" y="182"/>
                      </a:lnTo>
                      <a:lnTo>
                        <a:pt x="298" y="166"/>
                      </a:lnTo>
                      <a:lnTo>
                        <a:pt x="300" y="150"/>
                      </a:lnTo>
                      <a:lnTo>
                        <a:pt x="300" y="150"/>
                      </a:lnTo>
                      <a:lnTo>
                        <a:pt x="300" y="136"/>
                      </a:lnTo>
                      <a:lnTo>
                        <a:pt x="298" y="122"/>
                      </a:lnTo>
                      <a:lnTo>
                        <a:pt x="294" y="108"/>
                      </a:lnTo>
                      <a:lnTo>
                        <a:pt x="290" y="94"/>
                      </a:lnTo>
                      <a:lnTo>
                        <a:pt x="284" y="82"/>
                      </a:lnTo>
                      <a:lnTo>
                        <a:pt x="276" y="70"/>
                      </a:lnTo>
                      <a:lnTo>
                        <a:pt x="268" y="58"/>
                      </a:lnTo>
                      <a:lnTo>
                        <a:pt x="260" y="48"/>
                      </a:lnTo>
                      <a:lnTo>
                        <a:pt x="250" y="38"/>
                      </a:lnTo>
                      <a:lnTo>
                        <a:pt x="238" y="30"/>
                      </a:lnTo>
                      <a:lnTo>
                        <a:pt x="226" y="22"/>
                      </a:lnTo>
                      <a:lnTo>
                        <a:pt x="214" y="14"/>
                      </a:lnTo>
                      <a:lnTo>
                        <a:pt x="202" y="10"/>
                      </a:lnTo>
                      <a:lnTo>
                        <a:pt x="188" y="6"/>
                      </a:lnTo>
                      <a:lnTo>
                        <a:pt x="174" y="2"/>
                      </a:lnTo>
                      <a:lnTo>
                        <a:pt x="158" y="0"/>
                      </a:lnTo>
                      <a:lnTo>
                        <a:pt x="158" y="0"/>
                      </a:lnTo>
                      <a:close/>
                      <a:moveTo>
                        <a:pt x="252" y="158"/>
                      </a:moveTo>
                      <a:lnTo>
                        <a:pt x="252" y="158"/>
                      </a:lnTo>
                      <a:lnTo>
                        <a:pt x="244" y="156"/>
                      </a:lnTo>
                      <a:lnTo>
                        <a:pt x="238" y="152"/>
                      </a:lnTo>
                      <a:lnTo>
                        <a:pt x="238" y="152"/>
                      </a:lnTo>
                      <a:lnTo>
                        <a:pt x="234" y="146"/>
                      </a:lnTo>
                      <a:lnTo>
                        <a:pt x="232" y="138"/>
                      </a:lnTo>
                      <a:lnTo>
                        <a:pt x="232" y="138"/>
                      </a:lnTo>
                      <a:lnTo>
                        <a:pt x="232" y="126"/>
                      </a:lnTo>
                      <a:lnTo>
                        <a:pt x="228" y="112"/>
                      </a:lnTo>
                      <a:lnTo>
                        <a:pt x="222" y="102"/>
                      </a:lnTo>
                      <a:lnTo>
                        <a:pt x="214" y="92"/>
                      </a:lnTo>
                      <a:lnTo>
                        <a:pt x="204" y="84"/>
                      </a:lnTo>
                      <a:lnTo>
                        <a:pt x="194" y="76"/>
                      </a:lnTo>
                      <a:lnTo>
                        <a:pt x="182" y="72"/>
                      </a:lnTo>
                      <a:lnTo>
                        <a:pt x="168" y="70"/>
                      </a:lnTo>
                      <a:lnTo>
                        <a:pt x="168" y="70"/>
                      </a:lnTo>
                      <a:lnTo>
                        <a:pt x="160" y="68"/>
                      </a:lnTo>
                      <a:lnTo>
                        <a:pt x="154" y="64"/>
                      </a:lnTo>
                      <a:lnTo>
                        <a:pt x="150" y="58"/>
                      </a:lnTo>
                      <a:lnTo>
                        <a:pt x="150" y="50"/>
                      </a:lnTo>
                      <a:lnTo>
                        <a:pt x="150" y="50"/>
                      </a:lnTo>
                      <a:lnTo>
                        <a:pt x="152" y="42"/>
                      </a:lnTo>
                      <a:lnTo>
                        <a:pt x="156" y="38"/>
                      </a:lnTo>
                      <a:lnTo>
                        <a:pt x="162" y="34"/>
                      </a:lnTo>
                      <a:lnTo>
                        <a:pt x="170" y="32"/>
                      </a:lnTo>
                      <a:lnTo>
                        <a:pt x="170" y="32"/>
                      </a:lnTo>
                      <a:lnTo>
                        <a:pt x="190" y="36"/>
                      </a:lnTo>
                      <a:lnTo>
                        <a:pt x="210" y="42"/>
                      </a:lnTo>
                      <a:lnTo>
                        <a:pt x="226" y="52"/>
                      </a:lnTo>
                      <a:lnTo>
                        <a:pt x="242" y="66"/>
                      </a:lnTo>
                      <a:lnTo>
                        <a:pt x="254" y="80"/>
                      </a:lnTo>
                      <a:lnTo>
                        <a:pt x="262" y="98"/>
                      </a:lnTo>
                      <a:lnTo>
                        <a:pt x="268" y="118"/>
                      </a:lnTo>
                      <a:lnTo>
                        <a:pt x="270" y="138"/>
                      </a:lnTo>
                      <a:lnTo>
                        <a:pt x="270" y="138"/>
                      </a:lnTo>
                      <a:lnTo>
                        <a:pt x="270" y="146"/>
                      </a:lnTo>
                      <a:lnTo>
                        <a:pt x="266" y="152"/>
                      </a:lnTo>
                      <a:lnTo>
                        <a:pt x="266" y="152"/>
                      </a:lnTo>
                      <a:lnTo>
                        <a:pt x="260" y="156"/>
                      </a:lnTo>
                      <a:lnTo>
                        <a:pt x="252" y="158"/>
                      </a:lnTo>
                      <a:lnTo>
                        <a:pt x="252" y="15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3200" u="sng"/>
                </a:p>
              </p:txBody>
            </p:sp>
            <p:sp>
              <p:nvSpPr>
                <p:cNvPr id="36" name="Rectangle 50">
                  <a:extLst>
                    <a:ext uri="{FF2B5EF4-FFF2-40B4-BE49-F238E27FC236}">
                      <a16:creationId xmlns:a16="http://schemas.microsoft.com/office/drawing/2014/main" id="{CC05DEA3-AE71-71D1-C158-79D938275A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8325" y="1609725"/>
                  <a:ext cx="234950" cy="1143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3200" u="sng"/>
                </a:p>
              </p:txBody>
            </p:sp>
            <p:sp>
              <p:nvSpPr>
                <p:cNvPr id="37" name="Rectangle 51">
                  <a:extLst>
                    <a:ext uri="{FF2B5EF4-FFF2-40B4-BE49-F238E27FC236}">
                      <a16:creationId xmlns:a16="http://schemas.microsoft.com/office/drawing/2014/main" id="{C5A64ACD-E0BB-C4E4-86C8-BCA20B0B20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38325" y="1765300"/>
                  <a:ext cx="234950" cy="508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3200" u="sng"/>
                </a:p>
              </p:txBody>
            </p:sp>
            <p:sp>
              <p:nvSpPr>
                <p:cNvPr id="38" name="Freeform 52">
                  <a:extLst>
                    <a:ext uri="{FF2B5EF4-FFF2-40B4-BE49-F238E27FC236}">
                      <a16:creationId xmlns:a16="http://schemas.microsoft.com/office/drawing/2014/main" id="{4117CEAD-4A99-E41F-6EC0-4230379825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225" y="911225"/>
                  <a:ext cx="53975" cy="180975"/>
                </a:xfrm>
                <a:custGeom>
                  <a:avLst/>
                  <a:gdLst/>
                  <a:ahLst/>
                  <a:cxnLst>
                    <a:cxn ang="0">
                      <a:pos x="34" y="112"/>
                    </a:cxn>
                    <a:cxn ang="0">
                      <a:pos x="4" y="114"/>
                    </a:cxn>
                    <a:cxn ang="0">
                      <a:pos x="0" y="0"/>
                    </a:cxn>
                    <a:cxn ang="0">
                      <a:pos x="28" y="0"/>
                    </a:cxn>
                    <a:cxn ang="0">
                      <a:pos x="34" y="112"/>
                    </a:cxn>
                  </a:cxnLst>
                  <a:rect l="0" t="0" r="r" b="b"/>
                  <a:pathLst>
                    <a:path w="34" h="114">
                      <a:moveTo>
                        <a:pt x="34" y="112"/>
                      </a:moveTo>
                      <a:lnTo>
                        <a:pt x="4" y="114"/>
                      </a:lnTo>
                      <a:lnTo>
                        <a:pt x="0" y="0"/>
                      </a:lnTo>
                      <a:lnTo>
                        <a:pt x="28" y="0"/>
                      </a:lnTo>
                      <a:lnTo>
                        <a:pt x="34" y="1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3200" u="sng"/>
                </a:p>
              </p:txBody>
            </p:sp>
            <p:sp>
              <p:nvSpPr>
                <p:cNvPr id="39" name="Freeform 53">
                  <a:extLst>
                    <a:ext uri="{FF2B5EF4-FFF2-40B4-BE49-F238E27FC236}">
                      <a16:creationId xmlns:a16="http://schemas.microsoft.com/office/drawing/2014/main" id="{89BAA51D-70A3-40D6-A8A8-1E94D54F7C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8625" y="962025"/>
                  <a:ext cx="130175" cy="177800"/>
                </a:xfrm>
                <a:custGeom>
                  <a:avLst/>
                  <a:gdLst/>
                  <a:ahLst/>
                  <a:cxnLst>
                    <a:cxn ang="0">
                      <a:pos x="58" y="112"/>
                    </a:cxn>
                    <a:cxn ang="0">
                      <a:pos x="0" y="14"/>
                    </a:cxn>
                    <a:cxn ang="0">
                      <a:pos x="26" y="0"/>
                    </a:cxn>
                    <a:cxn ang="0">
                      <a:pos x="82" y="98"/>
                    </a:cxn>
                    <a:cxn ang="0">
                      <a:pos x="58" y="112"/>
                    </a:cxn>
                  </a:cxnLst>
                  <a:rect l="0" t="0" r="r" b="b"/>
                  <a:pathLst>
                    <a:path w="82" h="112">
                      <a:moveTo>
                        <a:pt x="58" y="112"/>
                      </a:moveTo>
                      <a:lnTo>
                        <a:pt x="0" y="14"/>
                      </a:lnTo>
                      <a:lnTo>
                        <a:pt x="26" y="0"/>
                      </a:lnTo>
                      <a:lnTo>
                        <a:pt x="82" y="98"/>
                      </a:lnTo>
                      <a:lnTo>
                        <a:pt x="58" y="1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3200" u="sng"/>
                </a:p>
              </p:txBody>
            </p:sp>
            <p:sp>
              <p:nvSpPr>
                <p:cNvPr id="40" name="Freeform 54">
                  <a:extLst>
                    <a:ext uri="{FF2B5EF4-FFF2-40B4-BE49-F238E27FC236}">
                      <a16:creationId xmlns:a16="http://schemas.microsoft.com/office/drawing/2014/main" id="{A0C609AE-E4F2-290E-F308-77BA300BAE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700" y="1123950"/>
                  <a:ext cx="180975" cy="130175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114" y="58"/>
                    </a:cxn>
                    <a:cxn ang="0">
                      <a:pos x="98" y="82"/>
                    </a:cxn>
                    <a:cxn ang="0">
                      <a:pos x="0" y="26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14" h="82">
                      <a:moveTo>
                        <a:pt x="14" y="0"/>
                      </a:moveTo>
                      <a:lnTo>
                        <a:pt x="114" y="58"/>
                      </a:lnTo>
                      <a:lnTo>
                        <a:pt x="98" y="82"/>
                      </a:lnTo>
                      <a:lnTo>
                        <a:pt x="0" y="26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3200" u="sng"/>
                </a:p>
              </p:txBody>
            </p:sp>
            <p:sp>
              <p:nvSpPr>
                <p:cNvPr id="41" name="Freeform 55">
                  <a:extLst>
                    <a:ext uri="{FF2B5EF4-FFF2-40B4-BE49-F238E27FC236}">
                      <a16:creationId xmlns:a16="http://schemas.microsoft.com/office/drawing/2014/main" id="{51907B65-8B03-B9D9-C503-01078433B3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0750" y="1123950"/>
                  <a:ext cx="177800" cy="130175"/>
                </a:xfrm>
                <a:custGeom>
                  <a:avLst/>
                  <a:gdLst/>
                  <a:ahLst/>
                  <a:cxnLst>
                    <a:cxn ang="0">
                      <a:pos x="98" y="0"/>
                    </a:cxn>
                    <a:cxn ang="0">
                      <a:pos x="0" y="58"/>
                    </a:cxn>
                    <a:cxn ang="0">
                      <a:pos x="14" y="82"/>
                    </a:cxn>
                    <a:cxn ang="0">
                      <a:pos x="112" y="26"/>
                    </a:cxn>
                    <a:cxn ang="0">
                      <a:pos x="98" y="0"/>
                    </a:cxn>
                  </a:cxnLst>
                  <a:rect l="0" t="0" r="r" b="b"/>
                  <a:pathLst>
                    <a:path w="112" h="82">
                      <a:moveTo>
                        <a:pt x="98" y="0"/>
                      </a:moveTo>
                      <a:lnTo>
                        <a:pt x="0" y="58"/>
                      </a:lnTo>
                      <a:lnTo>
                        <a:pt x="14" y="82"/>
                      </a:lnTo>
                      <a:lnTo>
                        <a:pt x="112" y="26"/>
                      </a:lnTo>
                      <a:lnTo>
                        <a:pt x="98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3200" u="sng"/>
                </a:p>
              </p:txBody>
            </p:sp>
            <p:sp>
              <p:nvSpPr>
                <p:cNvPr id="42" name="Freeform 56">
                  <a:extLst>
                    <a:ext uri="{FF2B5EF4-FFF2-40B4-BE49-F238E27FC236}">
                      <a16:creationId xmlns:a16="http://schemas.microsoft.com/office/drawing/2014/main" id="{81F5A04A-999B-254B-3BA6-F413384E19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76450" y="962025"/>
                  <a:ext cx="130175" cy="177800"/>
                </a:xfrm>
                <a:custGeom>
                  <a:avLst/>
                  <a:gdLst/>
                  <a:ahLst/>
                  <a:cxnLst>
                    <a:cxn ang="0">
                      <a:pos x="26" y="112"/>
                    </a:cxn>
                    <a:cxn ang="0">
                      <a:pos x="0" y="98"/>
                    </a:cxn>
                    <a:cxn ang="0">
                      <a:pos x="58" y="0"/>
                    </a:cxn>
                    <a:cxn ang="0">
                      <a:pos x="82" y="14"/>
                    </a:cxn>
                    <a:cxn ang="0">
                      <a:pos x="26" y="112"/>
                    </a:cxn>
                  </a:cxnLst>
                  <a:rect l="0" t="0" r="r" b="b"/>
                  <a:pathLst>
                    <a:path w="82" h="112">
                      <a:moveTo>
                        <a:pt x="26" y="112"/>
                      </a:moveTo>
                      <a:lnTo>
                        <a:pt x="0" y="98"/>
                      </a:lnTo>
                      <a:lnTo>
                        <a:pt x="58" y="0"/>
                      </a:lnTo>
                      <a:lnTo>
                        <a:pt x="82" y="14"/>
                      </a:lnTo>
                      <a:lnTo>
                        <a:pt x="26" y="11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04" tIns="60952" rIns="121904" bIns="60952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3200" u="sng"/>
                </a:p>
              </p:txBody>
            </p:sp>
          </p:grpSp>
          <p:sp>
            <p:nvSpPr>
              <p:cNvPr id="32" name="矩形 159">
                <a:extLst>
                  <a:ext uri="{FF2B5EF4-FFF2-40B4-BE49-F238E27FC236}">
                    <a16:creationId xmlns:a16="http://schemas.microsoft.com/office/drawing/2014/main" id="{80087749-3AD8-2D1A-1150-8720FB8B6AB2}"/>
                  </a:ext>
                </a:extLst>
              </p:cNvPr>
              <p:cNvSpPr/>
              <p:nvPr/>
            </p:nvSpPr>
            <p:spPr>
              <a:xfrm rot="17202459">
                <a:off x="5274142" y="1415631"/>
                <a:ext cx="871452" cy="299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zh-CN" b="1" dirty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Arial Black" panose="020B0A04020102020204" pitchFamily="34" charset="0"/>
                  </a:rPr>
                  <a:t>Purdue</a:t>
                </a:r>
              </a:p>
            </p:txBody>
          </p:sp>
        </p:grpSp>
        <p:grpSp>
          <p:nvGrpSpPr>
            <p:cNvPr id="43" name="组合 5">
              <a:extLst>
                <a:ext uri="{FF2B5EF4-FFF2-40B4-BE49-F238E27FC236}">
                  <a16:creationId xmlns:a16="http://schemas.microsoft.com/office/drawing/2014/main" id="{73D5A3D8-4D1D-185D-D85F-9C7C835A208B}"/>
                </a:ext>
              </a:extLst>
            </p:cNvPr>
            <p:cNvGrpSpPr/>
            <p:nvPr/>
          </p:nvGrpSpPr>
          <p:grpSpPr>
            <a:xfrm>
              <a:off x="9779964" y="2916361"/>
              <a:ext cx="1691987" cy="3408403"/>
              <a:chOff x="6745467" y="2207796"/>
              <a:chExt cx="1269155" cy="2556635"/>
            </a:xfrm>
          </p:grpSpPr>
          <p:sp>
            <p:nvSpPr>
              <p:cNvPr id="44" name="下弧形箭头 127">
                <a:extLst>
                  <a:ext uri="{FF2B5EF4-FFF2-40B4-BE49-F238E27FC236}">
                    <a16:creationId xmlns:a16="http://schemas.microsoft.com/office/drawing/2014/main" id="{49DB03D7-914A-6056-A6E5-E9E9904C49DC}"/>
                  </a:ext>
                </a:extLst>
              </p:cNvPr>
              <p:cNvSpPr/>
              <p:nvPr/>
            </p:nvSpPr>
            <p:spPr>
              <a:xfrm rot="7200000">
                <a:off x="6101727" y="2851536"/>
                <a:ext cx="2556635" cy="1269155"/>
              </a:xfrm>
              <a:prstGeom prst="curvedDownArrow">
                <a:avLst>
                  <a:gd name="adj1" fmla="val 62168"/>
                  <a:gd name="adj2" fmla="val 115702"/>
                  <a:gd name="adj3" fmla="val 25000"/>
                </a:avLst>
              </a:prstGeom>
              <a:solidFill>
                <a:schemeClr val="accent3"/>
              </a:solidFill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Freeform 119">
                <a:extLst>
                  <a:ext uri="{FF2B5EF4-FFF2-40B4-BE49-F238E27FC236}">
                    <a16:creationId xmlns:a16="http://schemas.microsoft.com/office/drawing/2014/main" id="{EBAE36B4-8D79-9222-7818-BA4EABBA61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78577" y="3735299"/>
                <a:ext cx="332804" cy="332802"/>
              </a:xfrm>
              <a:custGeom>
                <a:avLst/>
                <a:gdLst/>
                <a:ahLst/>
                <a:cxnLst>
                  <a:cxn ang="0">
                    <a:pos x="182" y="12"/>
                  </a:cxn>
                  <a:cxn ang="0">
                    <a:pos x="76" y="76"/>
                  </a:cxn>
                  <a:cxn ang="0">
                    <a:pos x="10" y="182"/>
                  </a:cxn>
                  <a:cxn ang="0">
                    <a:pos x="0" y="286"/>
                  </a:cxn>
                  <a:cxn ang="0">
                    <a:pos x="44" y="406"/>
                  </a:cxn>
                  <a:cxn ang="0">
                    <a:pos x="136" y="488"/>
                  </a:cxn>
                  <a:cxn ang="0">
                    <a:pos x="260" y="520"/>
                  </a:cxn>
                  <a:cxn ang="0">
                    <a:pos x="360" y="500"/>
                  </a:cxn>
                  <a:cxn ang="0">
                    <a:pos x="460" y="426"/>
                  </a:cxn>
                  <a:cxn ang="0">
                    <a:pos x="514" y="312"/>
                  </a:cxn>
                  <a:cxn ang="0">
                    <a:pos x="514" y="208"/>
                  </a:cxn>
                  <a:cxn ang="0">
                    <a:pos x="460" y="94"/>
                  </a:cxn>
                  <a:cxn ang="0">
                    <a:pos x="360" y="20"/>
                  </a:cxn>
                  <a:cxn ang="0">
                    <a:pos x="260" y="0"/>
                  </a:cxn>
                  <a:cxn ang="0">
                    <a:pos x="172" y="88"/>
                  </a:cxn>
                  <a:cxn ang="0">
                    <a:pos x="118" y="96"/>
                  </a:cxn>
                  <a:cxn ang="0">
                    <a:pos x="194" y="54"/>
                  </a:cxn>
                  <a:cxn ang="0">
                    <a:pos x="148" y="140"/>
                  </a:cxn>
                  <a:cxn ang="0">
                    <a:pos x="42" y="252"/>
                  </a:cxn>
                  <a:cxn ang="0">
                    <a:pos x="58" y="180"/>
                  </a:cxn>
                  <a:cxn ang="0">
                    <a:pos x="100" y="114"/>
                  </a:cxn>
                  <a:cxn ang="0">
                    <a:pos x="132" y="336"/>
                  </a:cxn>
                  <a:cxn ang="0">
                    <a:pos x="100" y="410"/>
                  </a:cxn>
                  <a:cxn ang="0">
                    <a:pos x="58" y="350"/>
                  </a:cxn>
                  <a:cxn ang="0">
                    <a:pos x="42" y="276"/>
                  </a:cxn>
                  <a:cxn ang="0">
                    <a:pos x="156" y="406"/>
                  </a:cxn>
                  <a:cxn ang="0">
                    <a:pos x="192" y="466"/>
                  </a:cxn>
                  <a:cxn ang="0">
                    <a:pos x="118" y="426"/>
                  </a:cxn>
                  <a:cxn ang="0">
                    <a:pos x="220" y="460"/>
                  </a:cxn>
                  <a:cxn ang="0">
                    <a:pos x="210" y="392"/>
                  </a:cxn>
                  <a:cxn ang="0">
                    <a:pos x="248" y="364"/>
                  </a:cxn>
                  <a:cxn ang="0">
                    <a:pos x="162" y="356"/>
                  </a:cxn>
                  <a:cxn ang="0">
                    <a:pos x="248" y="364"/>
                  </a:cxn>
                  <a:cxn ang="0">
                    <a:pos x="156" y="196"/>
                  </a:cxn>
                  <a:cxn ang="0">
                    <a:pos x="208" y="154"/>
                  </a:cxn>
                  <a:cxn ang="0">
                    <a:pos x="212" y="130"/>
                  </a:cxn>
                  <a:cxn ang="0">
                    <a:pos x="206" y="80"/>
                  </a:cxn>
                  <a:cxn ang="0">
                    <a:pos x="248" y="134"/>
                  </a:cxn>
                  <a:cxn ang="0">
                    <a:pos x="358" y="114"/>
                  </a:cxn>
                  <a:cxn ang="0">
                    <a:pos x="320" y="54"/>
                  </a:cxn>
                  <a:cxn ang="0">
                    <a:pos x="396" y="94"/>
                  </a:cxn>
                  <a:cxn ang="0">
                    <a:pos x="294" y="60"/>
                  </a:cxn>
                  <a:cxn ang="0">
                    <a:pos x="334" y="122"/>
                  </a:cxn>
                  <a:cxn ang="0">
                    <a:pos x="268" y="158"/>
                  </a:cxn>
                  <a:cxn ang="0">
                    <a:pos x="352" y="170"/>
                  </a:cxn>
                  <a:cxn ang="0">
                    <a:pos x="268" y="158"/>
                  </a:cxn>
                  <a:cxn ang="0">
                    <a:pos x="360" y="330"/>
                  </a:cxn>
                  <a:cxn ang="0">
                    <a:pos x="290" y="366"/>
                  </a:cxn>
                  <a:cxn ang="0">
                    <a:pos x="268" y="476"/>
                  </a:cxn>
                  <a:cxn ang="0">
                    <a:pos x="336" y="400"/>
                  </a:cxn>
                  <a:cxn ang="0">
                    <a:pos x="296" y="462"/>
                  </a:cxn>
                  <a:cxn ang="0">
                    <a:pos x="328" y="460"/>
                  </a:cxn>
                  <a:cxn ang="0">
                    <a:pos x="380" y="418"/>
                  </a:cxn>
                  <a:cxn ang="0">
                    <a:pos x="342" y="460"/>
                  </a:cxn>
                  <a:cxn ang="0">
                    <a:pos x="394" y="400"/>
                  </a:cxn>
                  <a:cxn ang="0">
                    <a:pos x="388" y="308"/>
                  </a:cxn>
                  <a:cxn ang="0">
                    <a:pos x="468" y="314"/>
                  </a:cxn>
                  <a:cxn ang="0">
                    <a:pos x="428" y="396"/>
                  </a:cxn>
                  <a:cxn ang="0">
                    <a:pos x="388" y="222"/>
                  </a:cxn>
                  <a:cxn ang="0">
                    <a:pos x="394" y="126"/>
                  </a:cxn>
                  <a:cxn ang="0">
                    <a:pos x="448" y="162"/>
                  </a:cxn>
                  <a:cxn ang="0">
                    <a:pos x="474" y="252"/>
                  </a:cxn>
                </a:cxnLst>
                <a:rect l="0" t="0" r="r" b="b"/>
                <a:pathLst>
                  <a:path w="520" h="520">
                    <a:moveTo>
                      <a:pt x="260" y="0"/>
                    </a:moveTo>
                    <a:lnTo>
                      <a:pt x="260" y="0"/>
                    </a:lnTo>
                    <a:lnTo>
                      <a:pt x="232" y="2"/>
                    </a:lnTo>
                    <a:lnTo>
                      <a:pt x="206" y="6"/>
                    </a:lnTo>
                    <a:lnTo>
                      <a:pt x="182" y="12"/>
                    </a:lnTo>
                    <a:lnTo>
                      <a:pt x="158" y="20"/>
                    </a:lnTo>
                    <a:lnTo>
                      <a:pt x="136" y="32"/>
                    </a:lnTo>
                    <a:lnTo>
                      <a:pt x="114" y="44"/>
                    </a:lnTo>
                    <a:lnTo>
                      <a:pt x="94" y="60"/>
                    </a:lnTo>
                    <a:lnTo>
                      <a:pt x="76" y="76"/>
                    </a:lnTo>
                    <a:lnTo>
                      <a:pt x="58" y="94"/>
                    </a:lnTo>
                    <a:lnTo>
                      <a:pt x="44" y="114"/>
                    </a:lnTo>
                    <a:lnTo>
                      <a:pt x="30" y="136"/>
                    </a:lnTo>
                    <a:lnTo>
                      <a:pt x="20" y="158"/>
                    </a:lnTo>
                    <a:lnTo>
                      <a:pt x="10" y="182"/>
                    </a:lnTo>
                    <a:lnTo>
                      <a:pt x="4" y="208"/>
                    </a:lnTo>
                    <a:lnTo>
                      <a:pt x="0" y="234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86"/>
                    </a:lnTo>
                    <a:lnTo>
                      <a:pt x="4" y="312"/>
                    </a:lnTo>
                    <a:lnTo>
                      <a:pt x="10" y="338"/>
                    </a:lnTo>
                    <a:lnTo>
                      <a:pt x="20" y="360"/>
                    </a:lnTo>
                    <a:lnTo>
                      <a:pt x="30" y="384"/>
                    </a:lnTo>
                    <a:lnTo>
                      <a:pt x="44" y="406"/>
                    </a:lnTo>
                    <a:lnTo>
                      <a:pt x="58" y="426"/>
                    </a:lnTo>
                    <a:lnTo>
                      <a:pt x="76" y="444"/>
                    </a:lnTo>
                    <a:lnTo>
                      <a:pt x="94" y="460"/>
                    </a:lnTo>
                    <a:lnTo>
                      <a:pt x="114" y="476"/>
                    </a:lnTo>
                    <a:lnTo>
                      <a:pt x="136" y="488"/>
                    </a:lnTo>
                    <a:lnTo>
                      <a:pt x="158" y="500"/>
                    </a:lnTo>
                    <a:lnTo>
                      <a:pt x="182" y="508"/>
                    </a:lnTo>
                    <a:lnTo>
                      <a:pt x="206" y="514"/>
                    </a:lnTo>
                    <a:lnTo>
                      <a:pt x="232" y="518"/>
                    </a:lnTo>
                    <a:lnTo>
                      <a:pt x="260" y="520"/>
                    </a:lnTo>
                    <a:lnTo>
                      <a:pt x="260" y="520"/>
                    </a:lnTo>
                    <a:lnTo>
                      <a:pt x="286" y="518"/>
                    </a:lnTo>
                    <a:lnTo>
                      <a:pt x="312" y="514"/>
                    </a:lnTo>
                    <a:lnTo>
                      <a:pt x="336" y="508"/>
                    </a:lnTo>
                    <a:lnTo>
                      <a:pt x="360" y="500"/>
                    </a:lnTo>
                    <a:lnTo>
                      <a:pt x="384" y="488"/>
                    </a:lnTo>
                    <a:lnTo>
                      <a:pt x="404" y="476"/>
                    </a:lnTo>
                    <a:lnTo>
                      <a:pt x="424" y="460"/>
                    </a:lnTo>
                    <a:lnTo>
                      <a:pt x="444" y="444"/>
                    </a:lnTo>
                    <a:lnTo>
                      <a:pt x="460" y="426"/>
                    </a:lnTo>
                    <a:lnTo>
                      <a:pt x="474" y="406"/>
                    </a:lnTo>
                    <a:lnTo>
                      <a:pt x="488" y="384"/>
                    </a:lnTo>
                    <a:lnTo>
                      <a:pt x="498" y="360"/>
                    </a:lnTo>
                    <a:lnTo>
                      <a:pt x="508" y="338"/>
                    </a:lnTo>
                    <a:lnTo>
                      <a:pt x="514" y="312"/>
                    </a:lnTo>
                    <a:lnTo>
                      <a:pt x="518" y="286"/>
                    </a:lnTo>
                    <a:lnTo>
                      <a:pt x="520" y="260"/>
                    </a:lnTo>
                    <a:lnTo>
                      <a:pt x="520" y="260"/>
                    </a:lnTo>
                    <a:lnTo>
                      <a:pt x="518" y="234"/>
                    </a:lnTo>
                    <a:lnTo>
                      <a:pt x="514" y="208"/>
                    </a:lnTo>
                    <a:lnTo>
                      <a:pt x="508" y="182"/>
                    </a:lnTo>
                    <a:lnTo>
                      <a:pt x="498" y="158"/>
                    </a:lnTo>
                    <a:lnTo>
                      <a:pt x="488" y="136"/>
                    </a:lnTo>
                    <a:lnTo>
                      <a:pt x="474" y="114"/>
                    </a:lnTo>
                    <a:lnTo>
                      <a:pt x="460" y="94"/>
                    </a:lnTo>
                    <a:lnTo>
                      <a:pt x="444" y="76"/>
                    </a:lnTo>
                    <a:lnTo>
                      <a:pt x="424" y="60"/>
                    </a:lnTo>
                    <a:lnTo>
                      <a:pt x="404" y="44"/>
                    </a:lnTo>
                    <a:lnTo>
                      <a:pt x="384" y="32"/>
                    </a:lnTo>
                    <a:lnTo>
                      <a:pt x="360" y="20"/>
                    </a:lnTo>
                    <a:lnTo>
                      <a:pt x="336" y="12"/>
                    </a:lnTo>
                    <a:lnTo>
                      <a:pt x="312" y="6"/>
                    </a:lnTo>
                    <a:lnTo>
                      <a:pt x="286" y="2"/>
                    </a:lnTo>
                    <a:lnTo>
                      <a:pt x="260" y="0"/>
                    </a:lnTo>
                    <a:lnTo>
                      <a:pt x="260" y="0"/>
                    </a:lnTo>
                    <a:close/>
                    <a:moveTo>
                      <a:pt x="194" y="54"/>
                    </a:moveTo>
                    <a:lnTo>
                      <a:pt x="194" y="54"/>
                    </a:lnTo>
                    <a:lnTo>
                      <a:pt x="186" y="64"/>
                    </a:lnTo>
                    <a:lnTo>
                      <a:pt x="186" y="64"/>
                    </a:lnTo>
                    <a:lnTo>
                      <a:pt x="172" y="88"/>
                    </a:lnTo>
                    <a:lnTo>
                      <a:pt x="158" y="114"/>
                    </a:lnTo>
                    <a:lnTo>
                      <a:pt x="158" y="114"/>
                    </a:lnTo>
                    <a:lnTo>
                      <a:pt x="136" y="106"/>
                    </a:lnTo>
                    <a:lnTo>
                      <a:pt x="118" y="96"/>
                    </a:lnTo>
                    <a:lnTo>
                      <a:pt x="118" y="96"/>
                    </a:lnTo>
                    <a:lnTo>
                      <a:pt x="136" y="82"/>
                    </a:lnTo>
                    <a:lnTo>
                      <a:pt x="154" y="70"/>
                    </a:lnTo>
                    <a:lnTo>
                      <a:pt x="174" y="62"/>
                    </a:lnTo>
                    <a:lnTo>
                      <a:pt x="194" y="54"/>
                    </a:lnTo>
                    <a:lnTo>
                      <a:pt x="194" y="54"/>
                    </a:lnTo>
                    <a:close/>
                    <a:moveTo>
                      <a:pt x="100" y="114"/>
                    </a:moveTo>
                    <a:lnTo>
                      <a:pt x="100" y="114"/>
                    </a:lnTo>
                    <a:lnTo>
                      <a:pt x="122" y="128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0" y="164"/>
                    </a:lnTo>
                    <a:lnTo>
                      <a:pt x="132" y="192"/>
                    </a:lnTo>
                    <a:lnTo>
                      <a:pt x="128" y="222"/>
                    </a:lnTo>
                    <a:lnTo>
                      <a:pt x="124" y="252"/>
                    </a:lnTo>
                    <a:lnTo>
                      <a:pt x="42" y="252"/>
                    </a:lnTo>
                    <a:lnTo>
                      <a:pt x="42" y="252"/>
                    </a:lnTo>
                    <a:lnTo>
                      <a:pt x="44" y="234"/>
                    </a:lnTo>
                    <a:lnTo>
                      <a:pt x="48" y="216"/>
                    </a:lnTo>
                    <a:lnTo>
                      <a:pt x="52" y="196"/>
                    </a:lnTo>
                    <a:lnTo>
                      <a:pt x="58" y="180"/>
                    </a:lnTo>
                    <a:lnTo>
                      <a:pt x="66" y="162"/>
                    </a:lnTo>
                    <a:lnTo>
                      <a:pt x="76" y="144"/>
                    </a:lnTo>
                    <a:lnTo>
                      <a:pt x="88" y="130"/>
                    </a:lnTo>
                    <a:lnTo>
                      <a:pt x="100" y="114"/>
                    </a:lnTo>
                    <a:lnTo>
                      <a:pt x="100" y="114"/>
                    </a:lnTo>
                    <a:close/>
                    <a:moveTo>
                      <a:pt x="42" y="276"/>
                    </a:moveTo>
                    <a:lnTo>
                      <a:pt x="124" y="276"/>
                    </a:lnTo>
                    <a:lnTo>
                      <a:pt x="124" y="276"/>
                    </a:lnTo>
                    <a:lnTo>
                      <a:pt x="126" y="308"/>
                    </a:lnTo>
                    <a:lnTo>
                      <a:pt x="132" y="336"/>
                    </a:lnTo>
                    <a:lnTo>
                      <a:pt x="138" y="362"/>
                    </a:lnTo>
                    <a:lnTo>
                      <a:pt x="146" y="386"/>
                    </a:lnTo>
                    <a:lnTo>
                      <a:pt x="146" y="386"/>
                    </a:lnTo>
                    <a:lnTo>
                      <a:pt x="120" y="398"/>
                    </a:lnTo>
                    <a:lnTo>
                      <a:pt x="100" y="410"/>
                    </a:lnTo>
                    <a:lnTo>
                      <a:pt x="100" y="410"/>
                    </a:lnTo>
                    <a:lnTo>
                      <a:pt x="88" y="396"/>
                    </a:lnTo>
                    <a:lnTo>
                      <a:pt x="76" y="382"/>
                    </a:lnTo>
                    <a:lnTo>
                      <a:pt x="66" y="366"/>
                    </a:lnTo>
                    <a:lnTo>
                      <a:pt x="58" y="350"/>
                    </a:lnTo>
                    <a:lnTo>
                      <a:pt x="52" y="332"/>
                    </a:lnTo>
                    <a:lnTo>
                      <a:pt x="48" y="314"/>
                    </a:lnTo>
                    <a:lnTo>
                      <a:pt x="44" y="296"/>
                    </a:lnTo>
                    <a:lnTo>
                      <a:pt x="42" y="276"/>
                    </a:lnTo>
                    <a:lnTo>
                      <a:pt x="42" y="276"/>
                    </a:lnTo>
                    <a:close/>
                    <a:moveTo>
                      <a:pt x="118" y="426"/>
                    </a:moveTo>
                    <a:lnTo>
                      <a:pt x="118" y="426"/>
                    </a:lnTo>
                    <a:lnTo>
                      <a:pt x="136" y="416"/>
                    </a:lnTo>
                    <a:lnTo>
                      <a:pt x="156" y="406"/>
                    </a:lnTo>
                    <a:lnTo>
                      <a:pt x="156" y="406"/>
                    </a:lnTo>
                    <a:lnTo>
                      <a:pt x="170" y="436"/>
                    </a:lnTo>
                    <a:lnTo>
                      <a:pt x="186" y="460"/>
                    </a:lnTo>
                    <a:lnTo>
                      <a:pt x="186" y="460"/>
                    </a:lnTo>
                    <a:lnTo>
                      <a:pt x="192" y="466"/>
                    </a:lnTo>
                    <a:lnTo>
                      <a:pt x="192" y="466"/>
                    </a:lnTo>
                    <a:lnTo>
                      <a:pt x="172" y="460"/>
                    </a:lnTo>
                    <a:lnTo>
                      <a:pt x="154" y="450"/>
                    </a:lnTo>
                    <a:lnTo>
                      <a:pt x="136" y="438"/>
                    </a:lnTo>
                    <a:lnTo>
                      <a:pt x="118" y="426"/>
                    </a:lnTo>
                    <a:lnTo>
                      <a:pt x="118" y="426"/>
                    </a:lnTo>
                    <a:close/>
                    <a:moveTo>
                      <a:pt x="248" y="476"/>
                    </a:moveTo>
                    <a:lnTo>
                      <a:pt x="248" y="476"/>
                    </a:lnTo>
                    <a:lnTo>
                      <a:pt x="232" y="476"/>
                    </a:lnTo>
                    <a:lnTo>
                      <a:pt x="232" y="476"/>
                    </a:lnTo>
                    <a:lnTo>
                      <a:pt x="220" y="460"/>
                    </a:lnTo>
                    <a:lnTo>
                      <a:pt x="206" y="444"/>
                    </a:lnTo>
                    <a:lnTo>
                      <a:pt x="192" y="422"/>
                    </a:lnTo>
                    <a:lnTo>
                      <a:pt x="180" y="398"/>
                    </a:lnTo>
                    <a:lnTo>
                      <a:pt x="180" y="398"/>
                    </a:lnTo>
                    <a:lnTo>
                      <a:pt x="210" y="392"/>
                    </a:lnTo>
                    <a:lnTo>
                      <a:pt x="228" y="388"/>
                    </a:lnTo>
                    <a:lnTo>
                      <a:pt x="248" y="388"/>
                    </a:lnTo>
                    <a:lnTo>
                      <a:pt x="248" y="476"/>
                    </a:lnTo>
                    <a:close/>
                    <a:moveTo>
                      <a:pt x="248" y="364"/>
                    </a:moveTo>
                    <a:lnTo>
                      <a:pt x="248" y="364"/>
                    </a:lnTo>
                    <a:lnTo>
                      <a:pt x="224" y="364"/>
                    </a:lnTo>
                    <a:lnTo>
                      <a:pt x="204" y="368"/>
                    </a:lnTo>
                    <a:lnTo>
                      <a:pt x="170" y="378"/>
                    </a:lnTo>
                    <a:lnTo>
                      <a:pt x="170" y="378"/>
                    </a:lnTo>
                    <a:lnTo>
                      <a:pt x="162" y="356"/>
                    </a:lnTo>
                    <a:lnTo>
                      <a:pt x="156" y="332"/>
                    </a:lnTo>
                    <a:lnTo>
                      <a:pt x="150" y="306"/>
                    </a:lnTo>
                    <a:lnTo>
                      <a:pt x="148" y="276"/>
                    </a:lnTo>
                    <a:lnTo>
                      <a:pt x="248" y="276"/>
                    </a:lnTo>
                    <a:lnTo>
                      <a:pt x="248" y="364"/>
                    </a:lnTo>
                    <a:close/>
                    <a:moveTo>
                      <a:pt x="248" y="252"/>
                    </a:moveTo>
                    <a:lnTo>
                      <a:pt x="150" y="252"/>
                    </a:lnTo>
                    <a:lnTo>
                      <a:pt x="150" y="252"/>
                    </a:lnTo>
                    <a:lnTo>
                      <a:pt x="152" y="224"/>
                    </a:lnTo>
                    <a:lnTo>
                      <a:pt x="156" y="196"/>
                    </a:lnTo>
                    <a:lnTo>
                      <a:pt x="164" y="170"/>
                    </a:lnTo>
                    <a:lnTo>
                      <a:pt x="172" y="148"/>
                    </a:lnTo>
                    <a:lnTo>
                      <a:pt x="172" y="148"/>
                    </a:lnTo>
                    <a:lnTo>
                      <a:pt x="188" y="152"/>
                    </a:lnTo>
                    <a:lnTo>
                      <a:pt x="208" y="154"/>
                    </a:lnTo>
                    <a:lnTo>
                      <a:pt x="248" y="158"/>
                    </a:lnTo>
                    <a:lnTo>
                      <a:pt x="248" y="252"/>
                    </a:lnTo>
                    <a:close/>
                    <a:moveTo>
                      <a:pt x="248" y="134"/>
                    </a:moveTo>
                    <a:lnTo>
                      <a:pt x="248" y="134"/>
                    </a:lnTo>
                    <a:lnTo>
                      <a:pt x="212" y="130"/>
                    </a:lnTo>
                    <a:lnTo>
                      <a:pt x="182" y="122"/>
                    </a:lnTo>
                    <a:lnTo>
                      <a:pt x="182" y="122"/>
                    </a:lnTo>
                    <a:lnTo>
                      <a:pt x="194" y="100"/>
                    </a:lnTo>
                    <a:lnTo>
                      <a:pt x="206" y="80"/>
                    </a:lnTo>
                    <a:lnTo>
                      <a:pt x="206" y="80"/>
                    </a:lnTo>
                    <a:lnTo>
                      <a:pt x="220" y="60"/>
                    </a:lnTo>
                    <a:lnTo>
                      <a:pt x="234" y="46"/>
                    </a:lnTo>
                    <a:lnTo>
                      <a:pt x="234" y="46"/>
                    </a:lnTo>
                    <a:lnTo>
                      <a:pt x="248" y="44"/>
                    </a:lnTo>
                    <a:lnTo>
                      <a:pt x="248" y="134"/>
                    </a:lnTo>
                    <a:close/>
                    <a:moveTo>
                      <a:pt x="396" y="94"/>
                    </a:moveTo>
                    <a:lnTo>
                      <a:pt x="396" y="94"/>
                    </a:lnTo>
                    <a:lnTo>
                      <a:pt x="378" y="104"/>
                    </a:lnTo>
                    <a:lnTo>
                      <a:pt x="358" y="114"/>
                    </a:lnTo>
                    <a:lnTo>
                      <a:pt x="358" y="114"/>
                    </a:lnTo>
                    <a:lnTo>
                      <a:pt x="342" y="88"/>
                    </a:lnTo>
                    <a:lnTo>
                      <a:pt x="328" y="64"/>
                    </a:lnTo>
                    <a:lnTo>
                      <a:pt x="328" y="64"/>
                    </a:lnTo>
                    <a:lnTo>
                      <a:pt x="320" y="54"/>
                    </a:lnTo>
                    <a:lnTo>
                      <a:pt x="320" y="54"/>
                    </a:lnTo>
                    <a:lnTo>
                      <a:pt x="340" y="60"/>
                    </a:lnTo>
                    <a:lnTo>
                      <a:pt x="360" y="70"/>
                    </a:lnTo>
                    <a:lnTo>
                      <a:pt x="378" y="82"/>
                    </a:lnTo>
                    <a:lnTo>
                      <a:pt x="396" y="94"/>
                    </a:lnTo>
                    <a:lnTo>
                      <a:pt x="396" y="94"/>
                    </a:lnTo>
                    <a:close/>
                    <a:moveTo>
                      <a:pt x="268" y="44"/>
                    </a:moveTo>
                    <a:lnTo>
                      <a:pt x="268" y="44"/>
                    </a:lnTo>
                    <a:lnTo>
                      <a:pt x="282" y="46"/>
                    </a:lnTo>
                    <a:lnTo>
                      <a:pt x="282" y="46"/>
                    </a:lnTo>
                    <a:lnTo>
                      <a:pt x="294" y="60"/>
                    </a:lnTo>
                    <a:lnTo>
                      <a:pt x="308" y="80"/>
                    </a:lnTo>
                    <a:lnTo>
                      <a:pt x="308" y="80"/>
                    </a:lnTo>
                    <a:lnTo>
                      <a:pt x="322" y="98"/>
                    </a:lnTo>
                    <a:lnTo>
                      <a:pt x="334" y="122"/>
                    </a:lnTo>
                    <a:lnTo>
                      <a:pt x="334" y="122"/>
                    </a:lnTo>
                    <a:lnTo>
                      <a:pt x="304" y="130"/>
                    </a:lnTo>
                    <a:lnTo>
                      <a:pt x="268" y="134"/>
                    </a:lnTo>
                    <a:lnTo>
                      <a:pt x="268" y="44"/>
                    </a:lnTo>
                    <a:close/>
                    <a:moveTo>
                      <a:pt x="268" y="158"/>
                    </a:moveTo>
                    <a:lnTo>
                      <a:pt x="268" y="158"/>
                    </a:lnTo>
                    <a:lnTo>
                      <a:pt x="308" y="154"/>
                    </a:lnTo>
                    <a:lnTo>
                      <a:pt x="326" y="150"/>
                    </a:lnTo>
                    <a:lnTo>
                      <a:pt x="344" y="146"/>
                    </a:lnTo>
                    <a:lnTo>
                      <a:pt x="344" y="146"/>
                    </a:lnTo>
                    <a:lnTo>
                      <a:pt x="352" y="170"/>
                    </a:lnTo>
                    <a:lnTo>
                      <a:pt x="358" y="196"/>
                    </a:lnTo>
                    <a:lnTo>
                      <a:pt x="364" y="224"/>
                    </a:lnTo>
                    <a:lnTo>
                      <a:pt x="366" y="252"/>
                    </a:lnTo>
                    <a:lnTo>
                      <a:pt x="268" y="252"/>
                    </a:lnTo>
                    <a:lnTo>
                      <a:pt x="268" y="158"/>
                    </a:lnTo>
                    <a:close/>
                    <a:moveTo>
                      <a:pt x="268" y="276"/>
                    </a:moveTo>
                    <a:lnTo>
                      <a:pt x="366" y="276"/>
                    </a:lnTo>
                    <a:lnTo>
                      <a:pt x="366" y="276"/>
                    </a:lnTo>
                    <a:lnTo>
                      <a:pt x="364" y="304"/>
                    </a:lnTo>
                    <a:lnTo>
                      <a:pt x="360" y="330"/>
                    </a:lnTo>
                    <a:lnTo>
                      <a:pt x="354" y="354"/>
                    </a:lnTo>
                    <a:lnTo>
                      <a:pt x="346" y="378"/>
                    </a:lnTo>
                    <a:lnTo>
                      <a:pt x="346" y="378"/>
                    </a:lnTo>
                    <a:lnTo>
                      <a:pt x="310" y="368"/>
                    </a:lnTo>
                    <a:lnTo>
                      <a:pt x="290" y="366"/>
                    </a:lnTo>
                    <a:lnTo>
                      <a:pt x="268" y="364"/>
                    </a:lnTo>
                    <a:lnTo>
                      <a:pt x="268" y="276"/>
                    </a:lnTo>
                    <a:close/>
                    <a:moveTo>
                      <a:pt x="284" y="476"/>
                    </a:moveTo>
                    <a:lnTo>
                      <a:pt x="284" y="476"/>
                    </a:lnTo>
                    <a:lnTo>
                      <a:pt x="268" y="476"/>
                    </a:lnTo>
                    <a:lnTo>
                      <a:pt x="268" y="388"/>
                    </a:lnTo>
                    <a:lnTo>
                      <a:pt x="268" y="388"/>
                    </a:lnTo>
                    <a:lnTo>
                      <a:pt x="288" y="390"/>
                    </a:lnTo>
                    <a:lnTo>
                      <a:pt x="306" y="392"/>
                    </a:lnTo>
                    <a:lnTo>
                      <a:pt x="336" y="400"/>
                    </a:lnTo>
                    <a:lnTo>
                      <a:pt x="336" y="400"/>
                    </a:lnTo>
                    <a:lnTo>
                      <a:pt x="324" y="422"/>
                    </a:lnTo>
                    <a:lnTo>
                      <a:pt x="308" y="444"/>
                    </a:lnTo>
                    <a:lnTo>
                      <a:pt x="308" y="444"/>
                    </a:lnTo>
                    <a:lnTo>
                      <a:pt x="296" y="462"/>
                    </a:lnTo>
                    <a:lnTo>
                      <a:pt x="284" y="476"/>
                    </a:lnTo>
                    <a:lnTo>
                      <a:pt x="284" y="476"/>
                    </a:lnTo>
                    <a:close/>
                    <a:moveTo>
                      <a:pt x="322" y="466"/>
                    </a:moveTo>
                    <a:lnTo>
                      <a:pt x="322" y="466"/>
                    </a:lnTo>
                    <a:lnTo>
                      <a:pt x="328" y="460"/>
                    </a:lnTo>
                    <a:lnTo>
                      <a:pt x="328" y="460"/>
                    </a:lnTo>
                    <a:lnTo>
                      <a:pt x="344" y="436"/>
                    </a:lnTo>
                    <a:lnTo>
                      <a:pt x="358" y="408"/>
                    </a:lnTo>
                    <a:lnTo>
                      <a:pt x="358" y="408"/>
                    </a:lnTo>
                    <a:lnTo>
                      <a:pt x="380" y="418"/>
                    </a:lnTo>
                    <a:lnTo>
                      <a:pt x="396" y="426"/>
                    </a:lnTo>
                    <a:lnTo>
                      <a:pt x="396" y="426"/>
                    </a:lnTo>
                    <a:lnTo>
                      <a:pt x="380" y="440"/>
                    </a:lnTo>
                    <a:lnTo>
                      <a:pt x="362" y="450"/>
                    </a:lnTo>
                    <a:lnTo>
                      <a:pt x="342" y="460"/>
                    </a:lnTo>
                    <a:lnTo>
                      <a:pt x="322" y="466"/>
                    </a:lnTo>
                    <a:lnTo>
                      <a:pt x="322" y="466"/>
                    </a:lnTo>
                    <a:close/>
                    <a:moveTo>
                      <a:pt x="414" y="410"/>
                    </a:moveTo>
                    <a:lnTo>
                      <a:pt x="414" y="410"/>
                    </a:lnTo>
                    <a:lnTo>
                      <a:pt x="394" y="400"/>
                    </a:lnTo>
                    <a:lnTo>
                      <a:pt x="368" y="388"/>
                    </a:lnTo>
                    <a:lnTo>
                      <a:pt x="368" y="388"/>
                    </a:lnTo>
                    <a:lnTo>
                      <a:pt x="376" y="364"/>
                    </a:lnTo>
                    <a:lnTo>
                      <a:pt x="384" y="338"/>
                    </a:lnTo>
                    <a:lnTo>
                      <a:pt x="388" y="308"/>
                    </a:lnTo>
                    <a:lnTo>
                      <a:pt x="390" y="276"/>
                    </a:lnTo>
                    <a:lnTo>
                      <a:pt x="474" y="276"/>
                    </a:lnTo>
                    <a:lnTo>
                      <a:pt x="474" y="276"/>
                    </a:lnTo>
                    <a:lnTo>
                      <a:pt x="472" y="296"/>
                    </a:lnTo>
                    <a:lnTo>
                      <a:pt x="468" y="314"/>
                    </a:lnTo>
                    <a:lnTo>
                      <a:pt x="462" y="332"/>
                    </a:lnTo>
                    <a:lnTo>
                      <a:pt x="456" y="350"/>
                    </a:lnTo>
                    <a:lnTo>
                      <a:pt x="448" y="366"/>
                    </a:lnTo>
                    <a:lnTo>
                      <a:pt x="438" y="382"/>
                    </a:lnTo>
                    <a:lnTo>
                      <a:pt x="428" y="396"/>
                    </a:lnTo>
                    <a:lnTo>
                      <a:pt x="414" y="410"/>
                    </a:lnTo>
                    <a:lnTo>
                      <a:pt x="414" y="410"/>
                    </a:lnTo>
                    <a:close/>
                    <a:moveTo>
                      <a:pt x="390" y="252"/>
                    </a:moveTo>
                    <a:lnTo>
                      <a:pt x="390" y="252"/>
                    </a:lnTo>
                    <a:lnTo>
                      <a:pt x="388" y="222"/>
                    </a:lnTo>
                    <a:lnTo>
                      <a:pt x="382" y="192"/>
                    </a:lnTo>
                    <a:lnTo>
                      <a:pt x="376" y="164"/>
                    </a:lnTo>
                    <a:lnTo>
                      <a:pt x="366" y="138"/>
                    </a:lnTo>
                    <a:lnTo>
                      <a:pt x="366" y="138"/>
                    </a:lnTo>
                    <a:lnTo>
                      <a:pt x="394" y="126"/>
                    </a:lnTo>
                    <a:lnTo>
                      <a:pt x="414" y="114"/>
                    </a:lnTo>
                    <a:lnTo>
                      <a:pt x="414" y="114"/>
                    </a:lnTo>
                    <a:lnTo>
                      <a:pt x="428" y="130"/>
                    </a:lnTo>
                    <a:lnTo>
                      <a:pt x="438" y="146"/>
                    </a:lnTo>
                    <a:lnTo>
                      <a:pt x="448" y="162"/>
                    </a:lnTo>
                    <a:lnTo>
                      <a:pt x="456" y="180"/>
                    </a:lnTo>
                    <a:lnTo>
                      <a:pt x="462" y="198"/>
                    </a:lnTo>
                    <a:lnTo>
                      <a:pt x="468" y="216"/>
                    </a:lnTo>
                    <a:lnTo>
                      <a:pt x="472" y="234"/>
                    </a:lnTo>
                    <a:lnTo>
                      <a:pt x="474" y="252"/>
                    </a:lnTo>
                    <a:lnTo>
                      <a:pt x="390" y="25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904" tIns="60952" rIns="121904" bIns="60952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200"/>
              </a:p>
            </p:txBody>
          </p:sp>
          <p:sp>
            <p:nvSpPr>
              <p:cNvPr id="46" name="矩形 160">
                <a:extLst>
                  <a:ext uri="{FF2B5EF4-FFF2-40B4-BE49-F238E27FC236}">
                    <a16:creationId xmlns:a16="http://schemas.microsoft.com/office/drawing/2014/main" id="{8FB9BA1B-B04F-168E-A15A-DC134E6223B4}"/>
                  </a:ext>
                </a:extLst>
              </p:cNvPr>
              <p:cNvSpPr/>
              <p:nvPr/>
            </p:nvSpPr>
            <p:spPr>
              <a:xfrm rot="3046796">
                <a:off x="7161669" y="2669332"/>
                <a:ext cx="1197840" cy="300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altLang="zh-CN" sz="2000" b="1" dirty="0">
                    <a:solidFill>
                      <a:schemeClr val="accent3">
                        <a:lumMod val="20000"/>
                        <a:lumOff val="80000"/>
                      </a:schemeClr>
                    </a:solidFill>
                    <a:latin typeface="Arial Black" panose="020B0A04020102020204" pitchFamily="34" charset="0"/>
                  </a:rPr>
                  <a:t>Industries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285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92693-9191-5B1E-4D9F-CC40445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2AF-9A97-4169-9304-E40E5740F838}" type="slidenum">
              <a:rPr lang="en-US" smtClean="0"/>
              <a:t>12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E1D40B-1F51-DCA2-7DA6-F8BD65980DE3}"/>
              </a:ext>
            </a:extLst>
          </p:cNvPr>
          <p:cNvGrpSpPr/>
          <p:nvPr/>
        </p:nvGrpSpPr>
        <p:grpSpPr>
          <a:xfrm>
            <a:off x="1716243" y="1376789"/>
            <a:ext cx="9467095" cy="4247148"/>
            <a:chOff x="1792335" y="1453891"/>
            <a:chExt cx="9467095" cy="424714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642BF88-EC60-FD8F-55E7-934CC44BF8DC}"/>
                </a:ext>
              </a:extLst>
            </p:cNvPr>
            <p:cNvGrpSpPr/>
            <p:nvPr/>
          </p:nvGrpSpPr>
          <p:grpSpPr>
            <a:xfrm>
              <a:off x="1792335" y="1453891"/>
              <a:ext cx="6985905" cy="971066"/>
              <a:chOff x="782651" y="1384574"/>
              <a:chExt cx="6985905" cy="97106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15B5AB6-A4A6-A22F-17F9-F92C9EA41CE6}"/>
                  </a:ext>
                </a:extLst>
              </p:cNvPr>
              <p:cNvSpPr/>
              <p:nvPr/>
            </p:nvSpPr>
            <p:spPr>
              <a:xfrm>
                <a:off x="782651" y="1384574"/>
                <a:ext cx="6985905" cy="97106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Arial Black" panose="020B0A0402010202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9C2015A-8209-8626-7095-0B12BCBB4FEF}"/>
                  </a:ext>
                </a:extLst>
              </p:cNvPr>
              <p:cNvSpPr txBox="1"/>
              <p:nvPr/>
            </p:nvSpPr>
            <p:spPr>
              <a:xfrm>
                <a:off x="1034549" y="1670627"/>
                <a:ext cx="115929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latin typeface="Arial Black" panose="020B0A04020102020204" pitchFamily="34" charset="0"/>
                  </a:rPr>
                  <a:t>Physics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41B5864-FDCD-F2B4-05C3-6345AC0AEC83}"/>
                  </a:ext>
                </a:extLst>
              </p:cNvPr>
              <p:cNvSpPr txBox="1"/>
              <p:nvPr/>
            </p:nvSpPr>
            <p:spPr>
              <a:xfrm>
                <a:off x="2600091" y="1677440"/>
                <a:ext cx="148047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latin typeface="Arial Black" panose="020B0A04020102020204" pitchFamily="34" charset="0"/>
                  </a:rPr>
                  <a:t>Chemistry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4566360-FDA1-47E6-59CD-2F0C319EE00F}"/>
                  </a:ext>
                </a:extLst>
              </p:cNvPr>
              <p:cNvSpPr txBox="1"/>
              <p:nvPr/>
            </p:nvSpPr>
            <p:spPr>
              <a:xfrm>
                <a:off x="4484331" y="1685441"/>
                <a:ext cx="181819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latin typeface="Arial Black" panose="020B0A04020102020204" pitchFamily="34" charset="0"/>
                  </a:rPr>
                  <a:t>Mathematics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10011E6-FA51-0A26-4AFB-2C92F3BE6814}"/>
                  </a:ext>
                </a:extLst>
              </p:cNvPr>
              <p:cNvSpPr txBox="1"/>
              <p:nvPr/>
            </p:nvSpPr>
            <p:spPr>
              <a:xfrm>
                <a:off x="6738873" y="1670978"/>
                <a:ext cx="907072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Arial Black" panose="020B0A04020102020204" pitchFamily="34" charset="0"/>
                  </a:rPr>
                  <a:t>EECS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05FA5A2-DE0B-7F31-62F9-3E815FD0C08B}"/>
                </a:ext>
              </a:extLst>
            </p:cNvPr>
            <p:cNvGrpSpPr/>
            <p:nvPr/>
          </p:nvGrpSpPr>
          <p:grpSpPr>
            <a:xfrm>
              <a:off x="1965960" y="3197450"/>
              <a:ext cx="6510527" cy="971066"/>
              <a:chOff x="1088136" y="3128133"/>
              <a:chExt cx="6510527" cy="97106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A1586AF-9528-20CF-AE6E-82843180B571}"/>
                  </a:ext>
                </a:extLst>
              </p:cNvPr>
              <p:cNvSpPr txBox="1"/>
              <p:nvPr/>
            </p:nvSpPr>
            <p:spPr>
              <a:xfrm>
                <a:off x="1217621" y="3429000"/>
                <a:ext cx="3502113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latin typeface="Arial Black" panose="020B0A04020102020204" pitchFamily="34" charset="0"/>
                  </a:rPr>
                  <a:t>  Computational Science   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CB8EDB2-F895-6246-B964-760D3F7DF422}"/>
                  </a:ext>
                </a:extLst>
              </p:cNvPr>
              <p:cNvSpPr txBox="1"/>
              <p:nvPr/>
            </p:nvSpPr>
            <p:spPr>
              <a:xfrm>
                <a:off x="4874231" y="3426499"/>
                <a:ext cx="256993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latin typeface="Arial Black" panose="020B0A04020102020204" pitchFamily="34" charset="0"/>
                  </a:rPr>
                  <a:t> Quantum Science 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640DEE6-8E53-8262-0B78-7087097EF14A}"/>
                  </a:ext>
                </a:extLst>
              </p:cNvPr>
              <p:cNvSpPr/>
              <p:nvPr/>
            </p:nvSpPr>
            <p:spPr>
              <a:xfrm>
                <a:off x="1088136" y="3128133"/>
                <a:ext cx="6510527" cy="97106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7A52681-5FF4-B5AA-FC24-E894D4E8D5B6}"/>
                </a:ext>
              </a:extLst>
            </p:cNvPr>
            <p:cNvSpPr txBox="1"/>
            <p:nvPr/>
          </p:nvSpPr>
          <p:spPr>
            <a:xfrm>
              <a:off x="3538053" y="5054708"/>
              <a:ext cx="3332322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latin typeface="Arial Black" panose="020B0A04020102020204" pitchFamily="34" charset="0"/>
                </a:rPr>
                <a:t>  Masters in Computing:  </a:t>
              </a:r>
            </a:p>
            <a:p>
              <a:pPr algn="ctr"/>
              <a:r>
                <a:rPr lang="en-US" b="1" dirty="0">
                  <a:latin typeface="Arial Black" panose="020B0A04020102020204" pitchFamily="34" charset="0"/>
                </a:rPr>
                <a:t>QISE concentration</a:t>
              </a:r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B3F59790-1030-839B-4A7B-DB35DCFEBE74}"/>
                </a:ext>
              </a:extLst>
            </p:cNvPr>
            <p:cNvSpPr/>
            <p:nvPr/>
          </p:nvSpPr>
          <p:spPr>
            <a:xfrm>
              <a:off x="4992324" y="2505424"/>
              <a:ext cx="418542" cy="633214"/>
            </a:xfrm>
            <a:prstGeom prst="down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Black" panose="020B0A04020102020204" pitchFamily="34" charset="0"/>
              </a:endParaRP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E92D47FE-B64A-3230-DE46-6EDAD0CCFDF7}"/>
                </a:ext>
              </a:extLst>
            </p:cNvPr>
            <p:cNvSpPr/>
            <p:nvPr/>
          </p:nvSpPr>
          <p:spPr>
            <a:xfrm>
              <a:off x="4992324" y="4236275"/>
              <a:ext cx="418542" cy="633214"/>
            </a:xfrm>
            <a:prstGeom prst="down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Black" panose="020B0A040201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BA7D3C-706D-1BFA-B705-2F13B78D600D}"/>
                </a:ext>
              </a:extLst>
            </p:cNvPr>
            <p:cNvSpPr txBox="1"/>
            <p:nvPr/>
          </p:nvSpPr>
          <p:spPr>
            <a:xfrm>
              <a:off x="8955362" y="1646173"/>
              <a:ext cx="230406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Arial Black" panose="020B0A04020102020204" pitchFamily="34" charset="0"/>
                </a:rPr>
                <a:t>UG Feeder Degrees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677DFD-7526-C13B-8572-6CC0B2B5FA10}"/>
                </a:ext>
              </a:extLst>
            </p:cNvPr>
            <p:cNvSpPr txBox="1"/>
            <p:nvPr/>
          </p:nvSpPr>
          <p:spPr>
            <a:xfrm>
              <a:off x="9339072" y="3401568"/>
              <a:ext cx="147870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latin typeface="Arial Black" panose="020B0A04020102020204" pitchFamily="34" charset="0"/>
                </a:rPr>
                <a:t>UG Minors</a:t>
              </a:r>
            </a:p>
          </p:txBody>
        </p: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6E2B4D2C-C7B8-A86F-09CB-2E8B0956E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94" y="97035"/>
            <a:ext cx="9524854" cy="598701"/>
          </a:xfrm>
        </p:spPr>
        <p:txBody>
          <a:bodyPr>
            <a:noAutofit/>
          </a:bodyPr>
          <a:lstStyle/>
          <a:p>
            <a:r>
              <a:rPr lang="en-US" dirty="0">
                <a:latin typeface="Arial Black" panose="020B0A04020102020204" pitchFamily="34" charset="0"/>
                <a:cs typeface="Aharoni" panose="02010803020104030203" pitchFamily="2" charset="-79"/>
              </a:rPr>
              <a:t>Education Program Development in QISE</a:t>
            </a:r>
          </a:p>
        </p:txBody>
      </p:sp>
      <p:pic>
        <p:nvPicPr>
          <p:cNvPr id="1028" name="Picture 4" descr="School of Computing logo">
            <a:extLst>
              <a:ext uri="{FF2B5EF4-FFF2-40B4-BE49-F238E27FC236}">
                <a16:creationId xmlns:a16="http://schemas.microsoft.com/office/drawing/2014/main" id="{F6F34DC5-EBC8-7803-2734-14651B6BE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948" y="4220224"/>
            <a:ext cx="274320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574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AF001-3648-FDB3-35E7-E357A630F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2" y="238471"/>
            <a:ext cx="4980968" cy="410753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Arial Black" panose="020B0A04020102020204" pitchFamily="34" charset="0"/>
              </a:rPr>
              <a:t>Outreach Activities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06C5A-B565-2CC5-421B-EB709D5E4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2AF-9A97-4169-9304-E40E5740F838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FB567D-6947-C397-4480-DF2B31F9DB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385" y="505461"/>
            <a:ext cx="2724150" cy="20437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6C812EC-0F13-73DF-36DD-E84088155617}"/>
              </a:ext>
            </a:extLst>
          </p:cNvPr>
          <p:cNvGrpSpPr/>
          <p:nvPr/>
        </p:nvGrpSpPr>
        <p:grpSpPr>
          <a:xfrm>
            <a:off x="8528747" y="2800350"/>
            <a:ext cx="2815007" cy="1257300"/>
            <a:chOff x="9053905" y="3511297"/>
            <a:chExt cx="2815007" cy="12573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38A5BB-6C75-0730-54DB-3CD161CE0ED8}"/>
                </a:ext>
              </a:extLst>
            </p:cNvPr>
            <p:cNvSpPr/>
            <p:nvPr/>
          </p:nvSpPr>
          <p:spPr>
            <a:xfrm>
              <a:off x="9125712" y="3511297"/>
              <a:ext cx="2743200" cy="11795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1664D75F-EB52-593A-6B22-D3BB91916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3905" y="3511297"/>
              <a:ext cx="2724150" cy="125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D270D74-87B1-78BF-9EF2-AB83A1246500}"/>
              </a:ext>
            </a:extLst>
          </p:cNvPr>
          <p:cNvSpPr txBox="1"/>
          <p:nvPr/>
        </p:nvSpPr>
        <p:spPr>
          <a:xfrm>
            <a:off x="663894" y="4115314"/>
            <a:ext cx="7403591" cy="1268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1) Participating in Annual Native American Summer Institute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2) Participating in the "Wyoming Voices in the Field Conference"</a:t>
            </a:r>
            <a:endParaRPr lang="en-US" sz="2000" dirty="0">
              <a:latin typeface="Arial Black" panose="020B0A040201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9BE9F8-C5A6-106C-274C-CF7F2C6AA395}"/>
              </a:ext>
            </a:extLst>
          </p:cNvPr>
          <p:cNvGrpSpPr/>
          <p:nvPr/>
        </p:nvGrpSpPr>
        <p:grpSpPr>
          <a:xfrm>
            <a:off x="693152" y="2636710"/>
            <a:ext cx="7156704" cy="1274266"/>
            <a:chOff x="743713" y="960157"/>
            <a:chExt cx="7156704" cy="12742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E8AA53-8733-80E9-28C5-F87D58032BC1}"/>
                </a:ext>
              </a:extLst>
            </p:cNvPr>
            <p:cNvSpPr txBox="1"/>
            <p:nvPr/>
          </p:nvSpPr>
          <p:spPr>
            <a:xfrm>
              <a:off x="743713" y="1403426"/>
              <a:ext cx="551078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Native Americans, Underrepresented minorities, and Female Students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1E61BF8-AA0C-96CC-3321-0883D4569474}"/>
                </a:ext>
              </a:extLst>
            </p:cNvPr>
            <p:cNvSpPr txBox="1"/>
            <p:nvPr/>
          </p:nvSpPr>
          <p:spPr>
            <a:xfrm>
              <a:off x="743713" y="960157"/>
              <a:ext cx="715670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effectLst/>
                  <a:latin typeface="Arial Black" panose="020B0A04020102020204" pitchFamily="34" charset="0"/>
                  <a:ea typeface="等线" panose="02010600030101010101" pitchFamily="2" charset="-122"/>
                </a:rPr>
                <a:t>Broadening Participation and Training: </a:t>
              </a:r>
              <a:endParaRPr lang="en-US" sz="2400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030" name="Picture 6" descr="SI Logo">
            <a:extLst>
              <a:ext uri="{FF2B5EF4-FFF2-40B4-BE49-F238E27FC236}">
                <a16:creationId xmlns:a16="http://schemas.microsoft.com/office/drawing/2014/main" id="{F93A3536-B020-4E7B-4B11-FD2C0E217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079" y="4123085"/>
            <a:ext cx="2724150" cy="142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4F04C36-FB7E-DE45-353C-A1E4FCADBCA0}"/>
              </a:ext>
            </a:extLst>
          </p:cNvPr>
          <p:cNvSpPr txBox="1"/>
          <p:nvPr/>
        </p:nvSpPr>
        <p:spPr>
          <a:xfrm>
            <a:off x="693152" y="1390248"/>
            <a:ext cx="7185961" cy="469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Arial Black" panose="020B0A04020102020204" pitchFamily="34" charset="0"/>
                <a:ea typeface="ArialMT"/>
                <a:cs typeface="Times New Roman" panose="02020603050405020304" pitchFamily="18" charset="0"/>
              </a:rPr>
              <a:t>Annual Summer Quantum School at UW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693337-0835-BE90-2A95-07E4CC2CD212}"/>
              </a:ext>
            </a:extLst>
          </p:cNvPr>
          <p:cNvSpPr txBox="1"/>
          <p:nvPr/>
        </p:nvSpPr>
        <p:spPr>
          <a:xfrm>
            <a:off x="8067485" y="6091226"/>
            <a:ext cx="41394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cap="all" dirty="0">
                <a:solidFill>
                  <a:srgbClr val="492F24"/>
                </a:solidFill>
                <a:effectLst/>
                <a:latin typeface="Arial Black" panose="020B0A04020102020204" pitchFamily="34" charset="0"/>
              </a:rPr>
              <a:t>MCNAIR SCHOLARS PROGRAM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196EC2-66E0-E3A6-B32A-1ACF7864864C}"/>
              </a:ext>
            </a:extLst>
          </p:cNvPr>
          <p:cNvSpPr txBox="1"/>
          <p:nvPr/>
        </p:nvSpPr>
        <p:spPr>
          <a:xfrm>
            <a:off x="7773349" y="5738222"/>
            <a:ext cx="4384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cap="all" dirty="0">
                <a:solidFill>
                  <a:srgbClr val="492F24"/>
                </a:solidFill>
                <a:effectLst/>
                <a:latin typeface="Arial Black" panose="020B0A04020102020204" pitchFamily="34" charset="0"/>
              </a:rPr>
              <a:t>Tier 1 Engineering initiative</a:t>
            </a:r>
          </a:p>
        </p:txBody>
      </p:sp>
    </p:spTree>
    <p:extLst>
      <p:ext uri="{BB962C8B-B14F-4D97-AF65-F5344CB8AC3E}">
        <p14:creationId xmlns:p14="http://schemas.microsoft.com/office/powerpoint/2010/main" val="865126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30E06-DF4A-0F0B-A35A-21B7A25FC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1" y="238471"/>
            <a:ext cx="8182843" cy="353391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Impact and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9D4A-F1A1-0C0D-9EAC-DC0FC2955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5408" y="4503909"/>
            <a:ext cx="8397241" cy="139887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Increase student's enrollment</a:t>
            </a:r>
          </a:p>
          <a:p>
            <a:r>
              <a:rPr lang="en-US" sz="2000" dirty="0">
                <a:latin typeface="Arial Black" panose="020B0A04020102020204" pitchFamily="34" charset="0"/>
              </a:rPr>
              <a:t>Build collaboration/partnership with Wyoming seven community colleges</a:t>
            </a:r>
          </a:p>
          <a:p>
            <a:r>
              <a:rPr lang="en-US" sz="2000" dirty="0">
                <a:latin typeface="Arial Black" panose="020B0A04020102020204" pitchFamily="34" charset="0"/>
              </a:rPr>
              <a:t>Open the career path to quantum industry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05316-3C71-CC08-4A9A-BC67BF88E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2AF-9A97-4169-9304-E40E5740F838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4B5988-844A-B748-5CEE-710DE0EABAD2}"/>
              </a:ext>
            </a:extLst>
          </p:cNvPr>
          <p:cNvSpPr txBox="1"/>
          <p:nvPr/>
        </p:nvSpPr>
        <p:spPr>
          <a:xfrm>
            <a:off x="975358" y="1126671"/>
            <a:ext cx="103449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600" dirty="0">
                <a:latin typeface="Arial Black" panose="020B0A04020102020204" pitchFamily="34" charset="0"/>
              </a:rPr>
              <a:t>Develop Cutting Edge Quantum Technologies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37AA64-40CE-06AE-262D-751CD21567CE}"/>
              </a:ext>
            </a:extLst>
          </p:cNvPr>
          <p:cNvSpPr txBox="1"/>
          <p:nvPr/>
        </p:nvSpPr>
        <p:spPr>
          <a:xfrm>
            <a:off x="975358" y="3361305"/>
            <a:ext cx="9605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2) Create Education Programs in QISE at UW to Prepare Future Workforce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39962-D6AA-9939-1599-58F065934386}"/>
              </a:ext>
            </a:extLst>
          </p:cNvPr>
          <p:cNvSpPr txBox="1"/>
          <p:nvPr/>
        </p:nvSpPr>
        <p:spPr>
          <a:xfrm>
            <a:off x="1375408" y="1965630"/>
            <a:ext cx="90095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Attracting high-tech (semiconductor and/or quantum) industries to Wyoming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Build quantum block chain</a:t>
            </a:r>
          </a:p>
        </p:txBody>
      </p:sp>
    </p:spTree>
    <p:extLst>
      <p:ext uri="{BB962C8B-B14F-4D97-AF65-F5344CB8AC3E}">
        <p14:creationId xmlns:p14="http://schemas.microsoft.com/office/powerpoint/2010/main" val="884157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B42E5-56D7-15F4-51ED-CA0BED1E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2AF-9A97-4169-9304-E40E5740F838}" type="slidenum">
              <a:rPr lang="en-US" smtClean="0"/>
              <a:t>15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8BFB19-2E99-0DB1-28D2-91269AC17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238633"/>
            <a:ext cx="7315200" cy="35401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Impact and Outcomes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9C479-96CC-93AE-3F6E-682630CE0D55}"/>
              </a:ext>
            </a:extLst>
          </p:cNvPr>
          <p:cNvSpPr txBox="1"/>
          <p:nvPr/>
        </p:nvSpPr>
        <p:spPr>
          <a:xfrm>
            <a:off x="838198" y="3693820"/>
            <a:ext cx="8860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4) Increase the Impact of UW at the National Level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5EE970-DFED-5087-7568-B6CAE79F9D19}"/>
              </a:ext>
            </a:extLst>
          </p:cNvPr>
          <p:cNvSpPr txBox="1"/>
          <p:nvPr/>
        </p:nvSpPr>
        <p:spPr>
          <a:xfrm>
            <a:off x="838198" y="1229174"/>
            <a:ext cx="10515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3) 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aintain the State’s Economic Competitiveness and Fuel Transformative Scientific Advancement.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6641C1-5B3C-C597-355F-D0137BB8105E}"/>
              </a:ext>
            </a:extLst>
          </p:cNvPr>
          <p:cNvSpPr txBox="1"/>
          <p:nvPr/>
        </p:nvSpPr>
        <p:spPr>
          <a:xfrm>
            <a:off x="1380103" y="2105561"/>
            <a:ext cx="943179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 Black" panose="020B0A04020102020204" pitchFamily="34" charset="0"/>
              </a:rPr>
              <a:t>Offer new opportunities to oil &amp; gas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Promote establishment of regional quantum ecosystem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Provide critical elements in global quantum supply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Diversify W</a:t>
            </a:r>
            <a:r>
              <a:rPr lang="en-US" altLang="zh-CN" sz="2000" dirty="0">
                <a:latin typeface="Arial Black" panose="020B0A04020102020204" pitchFamily="34" charset="0"/>
              </a:rPr>
              <a:t>yoming’s resource-based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DE2F7F-E0D9-2037-1450-6E55617934A0}"/>
              </a:ext>
            </a:extLst>
          </p:cNvPr>
          <p:cNvSpPr txBox="1"/>
          <p:nvPr/>
        </p:nvSpPr>
        <p:spPr>
          <a:xfrm>
            <a:off x="1380105" y="4430679"/>
            <a:ext cx="9584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 Black" panose="020B0A04020102020204" pitchFamily="34" charset="0"/>
              </a:rPr>
              <a:t>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et up a national educational model for expanding QISE-related research and education activities in the country’s rural regions and/or institutions with no or underdeveloped QISE programs</a:t>
            </a:r>
            <a:endParaRPr lang="en-US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569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DB42E5-56D7-15F4-51ED-CA0BED1E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2AF-9A97-4169-9304-E40E5740F838}" type="slidenum">
              <a:rPr lang="en-US" smtClean="0"/>
              <a:t>16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EFA9FF-A173-0945-8CC9-C65D54840C50}"/>
              </a:ext>
            </a:extLst>
          </p:cNvPr>
          <p:cNvSpPr/>
          <p:nvPr/>
        </p:nvSpPr>
        <p:spPr>
          <a:xfrm>
            <a:off x="4399574" y="2891030"/>
            <a:ext cx="3392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31732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61E1A-9FC1-6502-E482-DF60858B1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00" y="247615"/>
            <a:ext cx="7315200" cy="353391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A88AA-CD4E-4516-89FA-D8C0C192E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3938" y="1571618"/>
            <a:ext cx="9095774" cy="324922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Overview of the NSF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ExpandQISE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Award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Research Project: Quantum Computing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Education Program Development in QISE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Impact and Outcomes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C162C-1F7B-86BE-B2AB-59ECFF012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2AF-9A97-4169-9304-E40E5740F8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8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F3E7D-33A2-D1DF-A50A-692D33B3C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577" y="246972"/>
            <a:ext cx="6031854" cy="363606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Overview of This Award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1F63FE-BED6-AC20-1B1B-938EC108A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2AF-9A97-4169-9304-E40E5740F838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94C19A-1277-F281-F5C2-EB427C0B8EC7}"/>
              </a:ext>
            </a:extLst>
          </p:cNvPr>
          <p:cNvSpPr txBox="1"/>
          <p:nvPr/>
        </p:nvSpPr>
        <p:spPr>
          <a:xfrm>
            <a:off x="488894" y="969801"/>
            <a:ext cx="4652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Awarded amount (five years): $ 5,000,000.00</a:t>
            </a:r>
            <a:endParaRPr lang="en-US" sz="20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6EE5545-40E8-0392-5F74-8BE6D76E22EA}"/>
              </a:ext>
            </a:extLst>
          </p:cNvPr>
          <p:cNvGrpSpPr>
            <a:grpSpLocks noChangeAspect="1"/>
          </p:cNvGrpSpPr>
          <p:nvPr/>
        </p:nvGrpSpPr>
        <p:grpSpPr>
          <a:xfrm>
            <a:off x="2124897" y="792904"/>
            <a:ext cx="8445566" cy="5577840"/>
            <a:chOff x="1876447" y="1121365"/>
            <a:chExt cx="7631334" cy="5040085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8E5A3FF1-E4C6-D96B-7A3A-F070AFB97199}"/>
                </a:ext>
              </a:extLst>
            </p:cNvPr>
            <p:cNvSpPr/>
            <p:nvPr/>
          </p:nvSpPr>
          <p:spPr>
            <a:xfrm rot="5400000">
              <a:off x="5513672" y="1829846"/>
              <a:ext cx="503707" cy="464024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87D55A0-6D77-BCBE-1F4E-6121AA887A68}"/>
                </a:ext>
              </a:extLst>
            </p:cNvPr>
            <p:cNvGrpSpPr/>
            <p:nvPr/>
          </p:nvGrpSpPr>
          <p:grpSpPr>
            <a:xfrm>
              <a:off x="3566070" y="2005706"/>
              <a:ext cx="4431183" cy="4155744"/>
              <a:chOff x="-650859" y="1054962"/>
              <a:chExt cx="4431183" cy="4155744"/>
            </a:xfrm>
            <a:solidFill>
              <a:schemeClr val="bg1">
                <a:alpha val="52000"/>
              </a:schemeClr>
            </a:solidFill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BE3F017D-8E31-E395-1B71-F2F4E4EAE3A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406287" y="1054962"/>
                <a:ext cx="2374037" cy="2374038"/>
              </a:xfrm>
              <a:prstGeom prst="ellipse">
                <a:avLst/>
              </a:prstGeom>
              <a:grpFill/>
              <a:ln w="12700">
                <a:solidFill>
                  <a:schemeClr val="accent1">
                    <a:shade val="50000"/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A9953C88-6836-BBAA-E03C-8F1BAEED0E2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-650859" y="1054962"/>
                <a:ext cx="2374037" cy="2374038"/>
              </a:xfrm>
              <a:prstGeom prst="ellipse">
                <a:avLst/>
              </a:prstGeom>
              <a:grpFill/>
              <a:ln>
                <a:solidFill>
                  <a:schemeClr val="accent1">
                    <a:shade val="50000"/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A34FE3A-0473-3B8A-A873-76E9AC3A6CE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77797" y="2836668"/>
                <a:ext cx="2374037" cy="2374038"/>
              </a:xfrm>
              <a:prstGeom prst="ellipse">
                <a:avLst/>
              </a:prstGeom>
              <a:grpFill/>
              <a:ln w="12700">
                <a:solidFill>
                  <a:schemeClr val="accent1">
                    <a:shade val="50000"/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15741D7-6641-8700-609D-0E8B44EAE998}"/>
                </a:ext>
              </a:extLst>
            </p:cNvPr>
            <p:cNvGrpSpPr/>
            <p:nvPr/>
          </p:nvGrpSpPr>
          <p:grpSpPr>
            <a:xfrm>
              <a:off x="3566070" y="1997045"/>
              <a:ext cx="4431183" cy="4155744"/>
              <a:chOff x="-650859" y="1054962"/>
              <a:chExt cx="4431183" cy="4155744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A627CD1-B28A-99DF-6391-9713F386BC2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406287" y="1054962"/>
                <a:ext cx="2374037" cy="2374038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B653FD5-1A38-6E8F-B370-5F18D07642B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-650859" y="1054962"/>
                <a:ext cx="2374037" cy="2374038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54045E6-897F-301C-2429-B81C296A53A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77797" y="2836668"/>
                <a:ext cx="2374037" cy="2374038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B15C4C-6EAE-8CE1-F7A1-04BBAD28AABF}"/>
                </a:ext>
              </a:extLst>
            </p:cNvPr>
            <p:cNvSpPr txBox="1"/>
            <p:nvPr/>
          </p:nvSpPr>
          <p:spPr>
            <a:xfrm>
              <a:off x="3554025" y="2253146"/>
              <a:ext cx="2340868" cy="639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FF"/>
                  </a:solidFill>
                </a:rPr>
                <a:t>QISE Workforce Development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CEDCA99-CB19-092C-C1EB-C5C5B3D51992}"/>
                </a:ext>
              </a:extLst>
            </p:cNvPr>
            <p:cNvSpPr txBox="1"/>
            <p:nvPr/>
          </p:nvSpPr>
          <p:spPr>
            <a:xfrm>
              <a:off x="6292004" y="2308907"/>
              <a:ext cx="1036459" cy="36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00FF"/>
                  </a:solidFill>
                </a:rPr>
                <a:t>Research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2A8F031-C3AD-801A-B395-33B74A61AFF4}"/>
                </a:ext>
              </a:extLst>
            </p:cNvPr>
            <p:cNvSpPr txBox="1"/>
            <p:nvPr/>
          </p:nvSpPr>
          <p:spPr>
            <a:xfrm>
              <a:off x="4718857" y="4291001"/>
              <a:ext cx="2091377" cy="361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00FF"/>
                  </a:solidFill>
                </a:rPr>
                <a:t>Outreach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663F3A-45DF-301C-BCE2-5102B7B37D85}"/>
                </a:ext>
              </a:extLst>
            </p:cNvPr>
            <p:cNvSpPr txBox="1"/>
            <p:nvPr/>
          </p:nvSpPr>
          <p:spPr>
            <a:xfrm>
              <a:off x="3908128" y="2807862"/>
              <a:ext cx="1752156" cy="1195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UG Minors,</a:t>
              </a:r>
            </a:p>
            <a:p>
              <a:r>
                <a:rPr lang="en-US" sz="2000" b="1" dirty="0"/>
                <a:t>Masters in Quantum Computing: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05D6C4-10F7-B7D3-95AF-4DBEC8E70C80}"/>
                </a:ext>
              </a:extLst>
            </p:cNvPr>
            <p:cNvSpPr txBox="1"/>
            <p:nvPr/>
          </p:nvSpPr>
          <p:spPr>
            <a:xfrm>
              <a:off x="5968030" y="2828242"/>
              <a:ext cx="2176420" cy="917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0" dirty="0"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Quantum M</a:t>
              </a:r>
              <a:r>
                <a:rPr lang="en-US" sz="2000" b="1" dirty="0">
                  <a:solidFill>
                    <a:srgbClr val="000000"/>
                  </a:solidFill>
                  <a:cs typeface="Arial" panose="020B0604020202020204" pitchFamily="34" charset="0"/>
                </a:rPr>
                <a:t>aterials for </a:t>
              </a:r>
              <a:r>
                <a:rPr lang="en-US" sz="2000" b="1" i="0" dirty="0">
                  <a:solidFill>
                    <a:srgbClr val="000000"/>
                  </a:solidFill>
                  <a:effectLst/>
                  <a:cs typeface="Arial" panose="020B0604020202020204" pitchFamily="34" charset="0"/>
                </a:rPr>
                <a:t>Topological Quantum Bits</a:t>
              </a:r>
              <a:endParaRPr lang="en-US" sz="2000" b="1" dirty="0"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0161F61-EA94-FE14-3DC8-4653B3E5C449}"/>
                </a:ext>
              </a:extLst>
            </p:cNvPr>
            <p:cNvSpPr txBox="1"/>
            <p:nvPr/>
          </p:nvSpPr>
          <p:spPr>
            <a:xfrm>
              <a:off x="4643390" y="4635845"/>
              <a:ext cx="2283876" cy="1293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Native Americans,</a:t>
              </a:r>
            </a:p>
            <a:p>
              <a:pPr algn="ctr"/>
              <a:r>
                <a:rPr lang="en-US" b="1" dirty="0"/>
                <a:t>Underrepresented Minorities</a:t>
              </a:r>
            </a:p>
            <a:p>
              <a:pPr algn="ctr"/>
              <a:r>
                <a:rPr lang="en-US" b="1" dirty="0"/>
                <a:t>and Female Students</a:t>
              </a:r>
            </a:p>
            <a:p>
              <a:endParaRPr lang="en-US" sz="1500" b="1" dirty="0">
                <a:solidFill>
                  <a:srgbClr val="00CC66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FE853F7-CCF6-0757-35B6-6660CD4B9889}"/>
                </a:ext>
              </a:extLst>
            </p:cNvPr>
            <p:cNvSpPr txBox="1"/>
            <p:nvPr/>
          </p:nvSpPr>
          <p:spPr>
            <a:xfrm>
              <a:off x="1876447" y="4854891"/>
              <a:ext cx="2269323" cy="834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National Labs: </a:t>
              </a:r>
            </a:p>
            <a:p>
              <a:r>
                <a:rPr lang="en-US" dirty="0"/>
                <a:t>Argonne National Lab</a:t>
              </a:r>
            </a:p>
            <a:p>
              <a:r>
                <a:rPr lang="en-US" dirty="0"/>
                <a:t>Brookhaven National Lab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7279A6-A77B-47D2-08FB-BEC775015831}"/>
                </a:ext>
              </a:extLst>
            </p:cNvPr>
            <p:cNvSpPr txBox="1"/>
            <p:nvPr/>
          </p:nvSpPr>
          <p:spPr>
            <a:xfrm>
              <a:off x="7551431" y="4830508"/>
              <a:ext cx="1898514" cy="834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Quantum Industry:</a:t>
              </a:r>
            </a:p>
            <a:p>
              <a:r>
                <a:rPr lang="en-US" dirty="0"/>
                <a:t>Microsoft, IBM,  </a:t>
              </a:r>
              <a:r>
                <a:rPr lang="en-US" dirty="0" err="1">
                  <a:effectLst/>
                  <a:ea typeface="等线" panose="02010600030101010101" pitchFamily="2" charset="-122"/>
                </a:rPr>
                <a:t>Quantinuum</a:t>
              </a:r>
              <a:r>
                <a:rPr lang="en-US" dirty="0">
                  <a:effectLst/>
                  <a:ea typeface="等线" panose="02010600030101010101" pitchFamily="2" charset="-122"/>
                </a:rPr>
                <a:t>,…</a:t>
              </a:r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5D9550D-BA0F-90B2-BEE4-7B12F8D39F52}"/>
                </a:ext>
              </a:extLst>
            </p:cNvPr>
            <p:cNvSpPr txBox="1"/>
            <p:nvPr/>
          </p:nvSpPr>
          <p:spPr>
            <a:xfrm>
              <a:off x="4856038" y="1155415"/>
              <a:ext cx="1818975" cy="584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Partner Institution:</a:t>
              </a:r>
            </a:p>
            <a:p>
              <a:pPr algn="ctr"/>
              <a:r>
                <a:rPr lang="en-US" dirty="0"/>
                <a:t>Purdue University</a:t>
              </a:r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0F16D118-666B-C9A4-BE88-4BB69100EF84}"/>
                </a:ext>
              </a:extLst>
            </p:cNvPr>
            <p:cNvSpPr/>
            <p:nvPr/>
          </p:nvSpPr>
          <p:spPr>
            <a:xfrm rot="12689869">
              <a:off x="7061042" y="4452658"/>
              <a:ext cx="503707" cy="464024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231CE27A-843C-0E9D-DD63-92D3ECD4B53E}"/>
                </a:ext>
              </a:extLst>
            </p:cNvPr>
            <p:cNvSpPr/>
            <p:nvPr/>
          </p:nvSpPr>
          <p:spPr>
            <a:xfrm rot="19792757">
              <a:off x="4015765" y="4435769"/>
              <a:ext cx="503707" cy="464024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F8EC09A-45E0-1237-42F2-2BCB75D083F1}"/>
                </a:ext>
              </a:extLst>
            </p:cNvPr>
            <p:cNvSpPr/>
            <p:nvPr/>
          </p:nvSpPr>
          <p:spPr>
            <a:xfrm>
              <a:off x="4724460" y="1121365"/>
              <a:ext cx="2091377" cy="62876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872EFA8-B4D7-69E4-7934-16CC044FA6A9}"/>
                </a:ext>
              </a:extLst>
            </p:cNvPr>
            <p:cNvSpPr/>
            <p:nvPr/>
          </p:nvSpPr>
          <p:spPr>
            <a:xfrm>
              <a:off x="7461427" y="4874105"/>
              <a:ext cx="2046354" cy="780490"/>
            </a:xfrm>
            <a:prstGeom prst="roundRect">
              <a:avLst/>
            </a:prstGeom>
            <a:noFill/>
            <a:ln w="1905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2005443C-A9CD-E344-C39B-6B74E36A7350}"/>
                </a:ext>
              </a:extLst>
            </p:cNvPr>
            <p:cNvSpPr/>
            <p:nvPr/>
          </p:nvSpPr>
          <p:spPr>
            <a:xfrm>
              <a:off x="1883824" y="4874105"/>
              <a:ext cx="2228035" cy="780490"/>
            </a:xfrm>
            <a:prstGeom prst="roundRect">
              <a:avLst/>
            </a:prstGeom>
            <a:noFill/>
            <a:ln w="19050"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C716995-42DD-92C0-D384-47D6F8AAE371}"/>
              </a:ext>
            </a:extLst>
          </p:cNvPr>
          <p:cNvSpPr txBox="1"/>
          <p:nvPr/>
        </p:nvSpPr>
        <p:spPr>
          <a:xfrm>
            <a:off x="488894" y="1771600"/>
            <a:ext cx="3404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UW is one of the only three awardees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9669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E1931-90FF-4896-8F48-507A6E8B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24" y="165807"/>
            <a:ext cx="10108193" cy="44836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Our Team: Physics &amp; Astronomy and </a:t>
            </a:r>
            <a:r>
              <a:rPr lang="en-US" b="0" i="0" dirty="0">
                <a:effectLst/>
                <a:latin typeface="Arial Black" panose="020B0A04020102020204" pitchFamily="34" charset="0"/>
              </a:rPr>
              <a:t>EECS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6D7C6-2670-4F8B-9D38-481457A7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2AF-9A97-4169-9304-E40E5740F838}" type="slidenum">
              <a:rPr lang="en-US" smtClean="0"/>
              <a:t>4</a:t>
            </a:fld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911FF41-C2F1-893C-F069-F1F1D5F37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674" y="863878"/>
            <a:ext cx="2234706" cy="218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74BBB41-30FD-C42A-FDDF-E83FFDC85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903" y="3732056"/>
            <a:ext cx="1867357" cy="218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609610B8-989B-00FF-9C7A-1FB0BEB6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521" y="3732056"/>
            <a:ext cx="1979981" cy="218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uresh S. Muknahallipatna">
            <a:extLst>
              <a:ext uri="{FF2B5EF4-FFF2-40B4-BE49-F238E27FC236}">
                <a16:creationId xmlns:a16="http://schemas.microsoft.com/office/drawing/2014/main" id="{FFABE84C-4FE5-1A15-F55B-86FF23A73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295" y="863878"/>
            <a:ext cx="1902099" cy="218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2F401C79-8FD7-BB34-A03A-47D8BEB5E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77" y="863877"/>
            <a:ext cx="2076102" cy="218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CCFA72-7B8E-6B1A-6262-24C619CF7D6E}"/>
              </a:ext>
            </a:extLst>
          </p:cNvPr>
          <p:cNvSpPr txBox="1"/>
          <p:nvPr/>
        </p:nvSpPr>
        <p:spPr>
          <a:xfrm>
            <a:off x="7435145" y="4104374"/>
            <a:ext cx="475685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latin typeface="Arial Black" panose="020B0A04020102020204" pitchFamily="34" charset="0"/>
              </a:rPr>
              <a:t>One Postdoctoral Fellow</a:t>
            </a: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Arial Black" panose="020B0A04020102020204" pitchFamily="34" charset="0"/>
              </a:rPr>
              <a:t>Five Ph.D. and</a:t>
            </a:r>
          </a:p>
          <a:p>
            <a:pPr algn="ctr">
              <a:spcAft>
                <a:spcPts val="600"/>
              </a:spcAft>
            </a:pPr>
            <a:r>
              <a:rPr lang="en-US" sz="2400" dirty="0">
                <a:latin typeface="Arial Black" panose="020B0A04020102020204" pitchFamily="34" charset="0"/>
              </a:rPr>
              <a:t>Four Undergraduate Researchers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55851E-0A56-3537-6B7F-56108AA76456}"/>
              </a:ext>
            </a:extLst>
          </p:cNvPr>
          <p:cNvSpPr txBox="1"/>
          <p:nvPr/>
        </p:nvSpPr>
        <p:spPr>
          <a:xfrm>
            <a:off x="863867" y="3052792"/>
            <a:ext cx="3583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Jifa Tian (PI)</a:t>
            </a: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Assistant Professor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C9288C-52CC-EE15-729A-23E1E6E2436D}"/>
              </a:ext>
            </a:extLst>
          </p:cNvPr>
          <p:cNvSpPr txBox="1"/>
          <p:nvPr/>
        </p:nvSpPr>
        <p:spPr>
          <a:xfrm>
            <a:off x="4954304" y="3052792"/>
            <a:ext cx="2659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Jinke Tang</a:t>
            </a: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Head and Professor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ED6DE9-F338-C624-BFA0-2740BB36F674}"/>
              </a:ext>
            </a:extLst>
          </p:cNvPr>
          <p:cNvSpPr txBox="1"/>
          <p:nvPr/>
        </p:nvSpPr>
        <p:spPr>
          <a:xfrm>
            <a:off x="5242020" y="5915566"/>
            <a:ext cx="2128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Yuri Dahnovsky</a:t>
            </a: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Professor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CF12AD-200C-382C-3478-4E5E6189C0DA}"/>
              </a:ext>
            </a:extLst>
          </p:cNvPr>
          <p:cNvSpPr txBox="1"/>
          <p:nvPr/>
        </p:nvSpPr>
        <p:spPr>
          <a:xfrm>
            <a:off x="1266433" y="5915567"/>
            <a:ext cx="27195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TeYu Chien</a:t>
            </a: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Associate Professor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D2D158-2370-F249-8F27-78EC5634EB72}"/>
              </a:ext>
            </a:extLst>
          </p:cNvPr>
          <p:cNvSpPr txBox="1"/>
          <p:nvPr/>
        </p:nvSpPr>
        <p:spPr>
          <a:xfrm>
            <a:off x="8056810" y="3050970"/>
            <a:ext cx="3377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 Black" panose="020B0A04020102020204" pitchFamily="34" charset="0"/>
              </a:rPr>
              <a:t>Suresh Muknahallipatna</a:t>
            </a:r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Professor</a:t>
            </a:r>
          </a:p>
        </p:txBody>
      </p:sp>
    </p:spTree>
    <p:extLst>
      <p:ext uri="{BB962C8B-B14F-4D97-AF65-F5344CB8AC3E}">
        <p14:creationId xmlns:p14="http://schemas.microsoft.com/office/powerpoint/2010/main" val="221192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8272D-65FA-BD6B-DC34-8174C971C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978" y="3976576"/>
            <a:ext cx="7166967" cy="42904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What is a Quantum Computer?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D67BD-8CA2-D937-0B64-559E47FDE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2AF-9A97-4169-9304-E40E5740F838}" type="slidenum">
              <a:rPr lang="en-US" smtClean="0"/>
              <a:t>5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9A3259-81DF-FED1-8EC4-E62BD6CD9000}"/>
              </a:ext>
            </a:extLst>
          </p:cNvPr>
          <p:cNvSpPr txBox="1">
            <a:spLocks/>
          </p:cNvSpPr>
          <p:nvPr/>
        </p:nvSpPr>
        <p:spPr>
          <a:xfrm>
            <a:off x="218920" y="180559"/>
            <a:ext cx="9034808" cy="429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3333FF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rial Black" panose="020B0A04020102020204" pitchFamily="34" charset="0"/>
              </a:rPr>
              <a:t>Research Project: Quantum Computing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39BF02-773F-81CF-AB68-FDF39DF16CA5}"/>
              </a:ext>
            </a:extLst>
          </p:cNvPr>
          <p:cNvSpPr txBox="1"/>
          <p:nvPr/>
        </p:nvSpPr>
        <p:spPr>
          <a:xfrm>
            <a:off x="900683" y="4558787"/>
            <a:ext cx="103906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quantum computer is a machine that performs calculations based on the laws of quantum mechanics, which 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the governing principle for particles at the atomic scale.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C0E5CD-AC19-65B1-E957-69433FE4972F}"/>
              </a:ext>
            </a:extLst>
          </p:cNvPr>
          <p:cNvSpPr txBox="1"/>
          <p:nvPr/>
        </p:nvSpPr>
        <p:spPr>
          <a:xfrm>
            <a:off x="1309801" y="1072186"/>
            <a:ext cx="93618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Four areas of QISE Identified in National Strategic Overview for Quantum Information Science 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74BC0D-BE04-C496-6F39-DBBD64C0CDAD}"/>
              </a:ext>
            </a:extLst>
          </p:cNvPr>
          <p:cNvSpPr txBox="1"/>
          <p:nvPr/>
        </p:nvSpPr>
        <p:spPr>
          <a:xfrm>
            <a:off x="1002265" y="2263577"/>
            <a:ext cx="101874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0" i="0" strike="noStrike" baseline="0" dirty="0">
                <a:latin typeface="Arial Black" panose="020B0A04020102020204" pitchFamily="34" charset="0"/>
              </a:rPr>
              <a:t>Quantum Computing</a:t>
            </a:r>
            <a:r>
              <a:rPr lang="en-US" sz="2800" b="0" i="0" u="none" strike="noStrike" baseline="0" dirty="0">
                <a:latin typeface="Arial Black" panose="020B0A04020102020204" pitchFamily="34" charset="0"/>
              </a:rPr>
              <a:t>, Quantum </a:t>
            </a:r>
            <a:r>
              <a:rPr lang="en-US" sz="2800" dirty="0">
                <a:latin typeface="Arial Black" panose="020B0A04020102020204" pitchFamily="34" charset="0"/>
              </a:rPr>
              <a:t>S</a:t>
            </a:r>
            <a:r>
              <a:rPr lang="en-US" sz="2800" b="0" i="0" u="none" strike="noStrike" baseline="0" dirty="0">
                <a:latin typeface="Arial Black" panose="020B0A04020102020204" pitchFamily="34" charset="0"/>
              </a:rPr>
              <a:t>ensing, Quantum </a:t>
            </a:r>
            <a:r>
              <a:rPr lang="en-US" sz="2800" dirty="0">
                <a:latin typeface="Arial Black" panose="020B0A04020102020204" pitchFamily="34" charset="0"/>
              </a:rPr>
              <a:t>C</a:t>
            </a:r>
            <a:r>
              <a:rPr lang="en-US" sz="2800" b="0" i="0" u="none" strike="noStrike" baseline="0" dirty="0">
                <a:latin typeface="Arial Black" panose="020B0A04020102020204" pitchFamily="34" charset="0"/>
              </a:rPr>
              <a:t>ommunications </a:t>
            </a:r>
            <a:r>
              <a:rPr lang="en-US" sz="2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800" b="0" i="0" u="none" strike="noStrike" baseline="0" dirty="0">
                <a:latin typeface="Arial Black" panose="020B0A04020102020204" pitchFamily="34" charset="0"/>
              </a:rPr>
              <a:t> Quantum </a:t>
            </a:r>
            <a:r>
              <a:rPr lang="en-US" sz="2800" dirty="0">
                <a:latin typeface="Arial Black" panose="020B0A04020102020204" pitchFamily="34" charset="0"/>
              </a:rPr>
              <a:t>S</a:t>
            </a:r>
            <a:r>
              <a:rPr lang="en-US" sz="2800" b="0" i="0" u="none" strike="noStrike" baseline="0" dirty="0">
                <a:latin typeface="Arial Black" panose="020B0A04020102020204" pitchFamily="34" charset="0"/>
              </a:rPr>
              <a:t>imulations. </a:t>
            </a:r>
            <a:endParaRPr lang="en-US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329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6053304" y="3907332"/>
            <a:ext cx="2926434" cy="25703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411678" y="3893331"/>
            <a:ext cx="2294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Semiconductors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9116797" y="3853353"/>
            <a:ext cx="2926434" cy="26243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368077" y="3808729"/>
            <a:ext cx="2498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Electron energies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059748" y="759208"/>
            <a:ext cx="2926434" cy="27176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503059" y="775843"/>
            <a:ext cx="6777613" cy="28878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12" y="238472"/>
            <a:ext cx="7873176" cy="34776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Revolution</a:t>
            </a:r>
            <a:r>
              <a:rPr lang="en-US" sz="2800" dirty="0">
                <a:latin typeface="Arial Black" panose="020B0A04020102020204" pitchFamily="34" charset="0"/>
              </a:rPr>
              <a:t> in Computing Technology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2AF-9A97-4169-9304-E40E5740F838}" type="slidenum">
              <a:rPr lang="en-US" smtClean="0"/>
              <a:t>6</a:t>
            </a:fld>
            <a:endParaRPr lang="en-US"/>
          </a:p>
        </p:txBody>
      </p:sp>
      <p:pic>
        <p:nvPicPr>
          <p:cNvPr id="1028" name="Picture 4" descr="candle - Wiktionary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00" y="1302896"/>
            <a:ext cx="1292392" cy="194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lighting evolved over the years? | by Zodhya | @zodhyatech | Me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968" y="1302896"/>
            <a:ext cx="1478161" cy="19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east-Repellent Torch | Elden Ring Wik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94" y="1405533"/>
            <a:ext cx="1502483" cy="150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den's Energy Department bans incandescent lightbulbs, reversing Trump -  The Washington Post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3"/>
          <a:stretch/>
        </p:blipFill>
        <p:spPr bwMode="auto">
          <a:xfrm>
            <a:off x="9645566" y="1176248"/>
            <a:ext cx="1919486" cy="185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New technique reclaims mercury from spent compact fluorescent light bulb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104" y="4272681"/>
            <a:ext cx="1828558" cy="182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Waterproof Linear LED Light Bar Fixture - 390 Lumens [WLF-xWxSMD] - $19.95  : LED Strip Compare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092" y="4358254"/>
            <a:ext cx="1715376" cy="171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3092" y="3289906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Candle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7573" y="3288662"/>
            <a:ext cx="811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Torch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92082" y="3293590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Gas lamp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11270" y="2984826"/>
            <a:ext cx="2265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Incandescent bulb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28403" y="6054228"/>
            <a:ext cx="2081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Fluorescent bulb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77670" y="6016057"/>
            <a:ext cx="1226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LED light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906754" y="1168548"/>
            <a:ext cx="5189246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07994" y="759208"/>
            <a:ext cx="1749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Evolution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8708" y="1940215"/>
            <a:ext cx="1350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Burning</a:t>
            </a: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7289261" y="2219770"/>
            <a:ext cx="1554480" cy="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88362" y="1774663"/>
            <a:ext cx="1568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Revolution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28446" y="714583"/>
            <a:ext cx="2280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Electric heating</a:t>
            </a:r>
          </a:p>
        </p:txBody>
      </p:sp>
      <p:cxnSp>
        <p:nvCxnSpPr>
          <p:cNvPr id="32" name="Straight Arrow Connector 31"/>
          <p:cNvCxnSpPr>
            <a:cxnSpLocks/>
            <a:stCxn id="9" idx="3"/>
          </p:cNvCxnSpPr>
          <p:nvPr/>
        </p:nvCxnSpPr>
        <p:spPr>
          <a:xfrm>
            <a:off x="7280672" y="2219770"/>
            <a:ext cx="1879151" cy="1630311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>
            <a:off x="7291363" y="2237232"/>
            <a:ext cx="326109" cy="1580369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5590" y="3888264"/>
            <a:ext cx="57655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Black" panose="020B0A04020102020204" pitchFamily="34" charset="0"/>
              </a:rPr>
              <a:t>New approaches with completely different principles allow technology revolutions.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 Black" panose="020B0A04020102020204" pitchFamily="34" charset="0"/>
              </a:rPr>
              <a:t>Quantum computing revolution is at its dawn era </a:t>
            </a:r>
            <a:r>
              <a:rPr lang="en-US" sz="2000" b="1" dirty="0">
                <a:latin typeface="Arial Black" panose="020B0A04020102020204" pitchFamily="34" charset="0"/>
                <a:sym typeface="Wingdings" panose="05000000000000000000" pitchFamily="2" charset="2"/>
              </a:rPr>
              <a:t> New workforce education with Quantum Mechanics is critical for its sustainable development</a:t>
            </a:r>
            <a:endParaRPr lang="en-US" sz="2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640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8272D-65FA-BD6B-DC34-8174C971C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2" y="174463"/>
            <a:ext cx="10147328" cy="429041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Classical vs Quantum Computing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D67BD-8CA2-D937-0B64-559E47FDE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2AF-9A97-4169-9304-E40E5740F838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2" descr="First quantum computer to pack 100 qubits enters crowded race">
            <a:extLst>
              <a:ext uri="{FF2B5EF4-FFF2-40B4-BE49-F238E27FC236}">
                <a16:creationId xmlns:a16="http://schemas.microsoft.com/office/drawing/2014/main" id="{FCA70A29-40A9-5EB2-AEEE-5BED2C674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27" y="3618233"/>
            <a:ext cx="3578593" cy="238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Quantum Computing Explained. ​Advances in computing require… | by Shaan Ray  | HackerNoon.com | Medium">
            <a:extLst>
              <a:ext uri="{FF2B5EF4-FFF2-40B4-BE49-F238E27FC236}">
                <a16:creationId xmlns:a16="http://schemas.microsoft.com/office/drawing/2014/main" id="{18A4537C-0EC4-8203-E537-1F540A9F3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27" y="923429"/>
            <a:ext cx="3978483" cy="216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E850A0-48E0-7D50-46DB-CA2809E96405}"/>
              </a:ext>
            </a:extLst>
          </p:cNvPr>
          <p:cNvSpPr txBox="1"/>
          <p:nvPr/>
        </p:nvSpPr>
        <p:spPr>
          <a:xfrm>
            <a:off x="5157216" y="1790065"/>
            <a:ext cx="2425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Classical Computer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DC1F18-ACB2-3478-D20C-D0C8A23083C5}"/>
              </a:ext>
            </a:extLst>
          </p:cNvPr>
          <p:cNvSpPr txBox="1"/>
          <p:nvPr/>
        </p:nvSpPr>
        <p:spPr>
          <a:xfrm>
            <a:off x="5157216" y="4161837"/>
            <a:ext cx="24253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Quantum Computer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D3D9EE-8BA1-5045-73FE-50CE84170D5E}"/>
              </a:ext>
            </a:extLst>
          </p:cNvPr>
          <p:cNvSpPr txBox="1"/>
          <p:nvPr/>
        </p:nvSpPr>
        <p:spPr>
          <a:xfrm>
            <a:off x="9550007" y="1170922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Arial Black" panose="020B0A04020102020204" pitchFamily="34" charset="0"/>
              </a:rPr>
              <a:t>Bits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C8BFD1-C292-0D56-5B64-F3841F3F92D2}"/>
              </a:ext>
            </a:extLst>
          </p:cNvPr>
          <p:cNvSpPr txBox="1"/>
          <p:nvPr/>
        </p:nvSpPr>
        <p:spPr>
          <a:xfrm>
            <a:off x="9423793" y="1836231"/>
            <a:ext cx="13493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0 (off)</a:t>
            </a:r>
          </a:p>
          <a:p>
            <a:r>
              <a:rPr lang="en-US" sz="2800" dirty="0">
                <a:latin typeface="Arial Black" panose="020B0A04020102020204" pitchFamily="34" charset="0"/>
              </a:rPr>
              <a:t>1 (on)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5BD98A-11B1-5D10-CC3D-31B322DF6D87}"/>
              </a:ext>
            </a:extLst>
          </p:cNvPr>
          <p:cNvSpPr txBox="1"/>
          <p:nvPr/>
        </p:nvSpPr>
        <p:spPr>
          <a:xfrm>
            <a:off x="8729258" y="3512005"/>
            <a:ext cx="2854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 Black" panose="020B0A04020102020204" pitchFamily="34" charset="0"/>
              </a:rPr>
              <a:t>Quantum Bits (Qubits)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D489D2B-3C50-F77A-14C4-3B2D04C84169}"/>
              </a:ext>
            </a:extLst>
          </p:cNvPr>
          <p:cNvCxnSpPr/>
          <p:nvPr/>
        </p:nvCxnSpPr>
        <p:spPr>
          <a:xfrm flipV="1">
            <a:off x="518751" y="3352286"/>
            <a:ext cx="109728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CBBA53A3-32B0-3C61-E6FA-7D0D8E83A4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39" y="4466112"/>
            <a:ext cx="3298363" cy="18536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59EB3A-6659-1742-ED1A-226FDB74F1BC}"/>
              </a:ext>
            </a:extLst>
          </p:cNvPr>
          <p:cNvSpPr txBox="1"/>
          <p:nvPr/>
        </p:nvSpPr>
        <p:spPr>
          <a:xfrm>
            <a:off x="3215640" y="5724378"/>
            <a:ext cx="14505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-apple-system"/>
              </a:rPr>
              <a:t>Credit: IBM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52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8272D-65FA-BD6B-DC34-8174C971C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2" y="183607"/>
            <a:ext cx="10147328" cy="429041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The Power of Quantum Computing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D67BD-8CA2-D937-0B64-559E47FDE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2AF-9A97-4169-9304-E40E5740F838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8338E6-C931-FD5D-3CA0-676CCE5D603F}"/>
              </a:ext>
            </a:extLst>
          </p:cNvPr>
          <p:cNvSpPr/>
          <p:nvPr/>
        </p:nvSpPr>
        <p:spPr>
          <a:xfrm>
            <a:off x="1715531" y="4060660"/>
            <a:ext cx="3589245" cy="14869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AACD9E-3120-3091-ABBE-8A4089C4416C}"/>
              </a:ext>
            </a:extLst>
          </p:cNvPr>
          <p:cNvSpPr/>
          <p:nvPr/>
        </p:nvSpPr>
        <p:spPr>
          <a:xfrm>
            <a:off x="7314997" y="4059815"/>
            <a:ext cx="3596411" cy="14869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C63F9D-07F5-E7F0-6771-05D13191627B}"/>
              </a:ext>
            </a:extLst>
          </p:cNvPr>
          <p:cNvSpPr txBox="1"/>
          <p:nvPr/>
        </p:nvSpPr>
        <p:spPr>
          <a:xfrm>
            <a:off x="2768249" y="1189941"/>
            <a:ext cx="692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 Black" panose="020B0A04020102020204" pitchFamily="34" charset="0"/>
              </a:rPr>
              <a:t>Applications Span Three General Areas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31C82D-1107-E929-053E-5E772F58F57D}"/>
              </a:ext>
            </a:extLst>
          </p:cNvPr>
          <p:cNvSpPr txBox="1"/>
          <p:nvPr/>
        </p:nvSpPr>
        <p:spPr>
          <a:xfrm>
            <a:off x="286218" y="2450755"/>
            <a:ext cx="392505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 baseline="0" dirty="0">
                <a:latin typeface="IBMPlexSans"/>
              </a:rPr>
              <a:t>Simulating Quantum Systems</a:t>
            </a:r>
            <a:endParaRPr lang="en-US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1C3F33-6608-FFDC-9C0B-9ECD8FA71767}"/>
              </a:ext>
            </a:extLst>
          </p:cNvPr>
          <p:cNvSpPr txBox="1"/>
          <p:nvPr/>
        </p:nvSpPr>
        <p:spPr>
          <a:xfrm>
            <a:off x="4787709" y="2450755"/>
            <a:ext cx="288573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 baseline="0" dirty="0">
                <a:latin typeface="IBMPlexSans"/>
              </a:rPr>
              <a:t>Artificial Intelligence</a:t>
            </a:r>
            <a:endParaRPr lang="en-US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D0F6C2-2164-107B-F262-23C0D0C62E01}"/>
              </a:ext>
            </a:extLst>
          </p:cNvPr>
          <p:cNvSpPr txBox="1"/>
          <p:nvPr/>
        </p:nvSpPr>
        <p:spPr>
          <a:xfrm>
            <a:off x="8249879" y="2450756"/>
            <a:ext cx="367926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 baseline="0" dirty="0">
                <a:latin typeface="IBMPlexSans"/>
              </a:rPr>
              <a:t>Optimization</a:t>
            </a:r>
            <a:endParaRPr lang="en-US" sz="2400" b="1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E009BC1-328D-2C92-C6E9-DA5FEF38986F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2248746" y="1809941"/>
            <a:ext cx="3981830" cy="64081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8224D90-F2E2-FB5A-69B1-6A7F7835A24C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6230576" y="1809941"/>
            <a:ext cx="0" cy="640814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C3C92D8-2D3D-BAD6-76AD-0ED31CC2B88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230576" y="1809941"/>
            <a:ext cx="3858936" cy="640815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95E88E8-0592-7F14-FFED-B7AAFB6B44B3}"/>
              </a:ext>
            </a:extLst>
          </p:cNvPr>
          <p:cNvSpPr txBox="1"/>
          <p:nvPr/>
        </p:nvSpPr>
        <p:spPr>
          <a:xfrm>
            <a:off x="2279100" y="3575467"/>
            <a:ext cx="21084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latin typeface="Arial Black" panose="020B0A04020102020204" pitchFamily="34" charset="0"/>
                <a:cs typeface="Arial" panose="020B0604020202020204" pitchFamily="34" charset="0"/>
              </a:rPr>
              <a:t>Nearer Term</a:t>
            </a:r>
            <a:endParaRPr lang="en-US" sz="2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364D0F-D890-A907-07F1-8F2DA46F8DFE}"/>
              </a:ext>
            </a:extLst>
          </p:cNvPr>
          <p:cNvSpPr txBox="1"/>
          <p:nvPr/>
        </p:nvSpPr>
        <p:spPr>
          <a:xfrm>
            <a:off x="8074644" y="3579348"/>
            <a:ext cx="20453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>
                <a:latin typeface="Arial Black" panose="020B0A04020102020204" pitchFamily="34" charset="0"/>
                <a:cs typeface="Arial" panose="020B0604020202020204" pitchFamily="34" charset="0"/>
              </a:rPr>
              <a:t>Longer Term</a:t>
            </a:r>
            <a:endParaRPr lang="en-US" sz="2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5659F4-43A0-943D-45F2-D9FE5A2F7205}"/>
              </a:ext>
            </a:extLst>
          </p:cNvPr>
          <p:cNvSpPr txBox="1"/>
          <p:nvPr/>
        </p:nvSpPr>
        <p:spPr>
          <a:xfrm>
            <a:off x="1752489" y="4092669"/>
            <a:ext cx="31616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latin typeface="IBMPlexSans"/>
              </a:rPr>
              <a:t>Quantum Simulation </a:t>
            </a:r>
            <a:endParaRPr lang="en-US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7FB3DD-9107-D6F0-F51B-278CD5DC1DE4}"/>
              </a:ext>
            </a:extLst>
          </p:cNvPr>
          <p:cNvSpPr txBox="1"/>
          <p:nvPr/>
        </p:nvSpPr>
        <p:spPr>
          <a:xfrm>
            <a:off x="1752489" y="4573574"/>
            <a:ext cx="31616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rial Black" panose="020B0A04020102020204" pitchFamily="34" charset="0"/>
              </a:rPr>
              <a:t>Materials</a:t>
            </a:r>
          </a:p>
          <a:p>
            <a:r>
              <a:rPr lang="en-US" sz="1800" b="0" i="0" u="none" strike="noStrike" baseline="0" dirty="0">
                <a:latin typeface="Arial Black" panose="020B0A04020102020204" pitchFamily="34" charset="0"/>
              </a:rPr>
              <a:t>Petroleum and gas</a:t>
            </a:r>
          </a:p>
          <a:p>
            <a:r>
              <a:rPr lang="en-US" sz="1800" b="0" i="0" u="none" strike="noStrike" baseline="0" dirty="0">
                <a:latin typeface="Arial Black" panose="020B0A04020102020204" pitchFamily="34" charset="0"/>
              </a:rPr>
              <a:t>Drug discovery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F93047-3419-48B3-70A1-92388ADD27FA}"/>
              </a:ext>
            </a:extLst>
          </p:cNvPr>
          <p:cNvSpPr txBox="1"/>
          <p:nvPr/>
        </p:nvSpPr>
        <p:spPr>
          <a:xfrm>
            <a:off x="7299094" y="4341195"/>
            <a:ext cx="35964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latin typeface="Arial Black" panose="020B0A04020102020204" pitchFamily="34" charset="0"/>
              </a:rPr>
              <a:t>Artificial Intelligence</a:t>
            </a:r>
          </a:p>
          <a:p>
            <a:r>
              <a:rPr lang="en-US" sz="1800" b="0" i="0" u="none" strike="noStrike" baseline="0" dirty="0">
                <a:latin typeface="Arial Black" panose="020B0A04020102020204" pitchFamily="34" charset="0"/>
              </a:rPr>
              <a:t>Optimization</a:t>
            </a:r>
          </a:p>
          <a:p>
            <a:r>
              <a:rPr lang="en-US" sz="1800" b="0" i="0" u="none" strike="noStrike" baseline="0" dirty="0">
                <a:latin typeface="Arial Black" panose="020B0A04020102020204" pitchFamily="34" charset="0"/>
              </a:rPr>
              <a:t>Cryptography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8C98F5-270D-07B8-8F42-B6FD0164BD72}"/>
              </a:ext>
            </a:extLst>
          </p:cNvPr>
          <p:cNvSpPr txBox="1"/>
          <p:nvPr/>
        </p:nvSpPr>
        <p:spPr>
          <a:xfrm>
            <a:off x="1127538" y="5828173"/>
            <a:ext cx="10512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>
                <a:latin typeface="Arial Black" panose="020B0A04020102020204" pitchFamily="34" charset="0"/>
              </a:rPr>
              <a:t>Quantum computers will let us do things we can’t do today!</a:t>
            </a:r>
            <a:endParaRPr lang="en-US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822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248F893-9C8E-EA01-BB73-C8DACF007B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1" r="37267" b="16599"/>
          <a:stretch/>
        </p:blipFill>
        <p:spPr>
          <a:xfrm>
            <a:off x="245498" y="1222304"/>
            <a:ext cx="7156837" cy="21135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C118EB-5B2A-0E1C-64C3-EF7D6E723B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977" b="16599"/>
          <a:stretch/>
        </p:blipFill>
        <p:spPr>
          <a:xfrm>
            <a:off x="7491350" y="1145133"/>
            <a:ext cx="2090197" cy="2113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955091-054C-220F-92E6-5228DC71F1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709" r="20018" b="16599"/>
          <a:stretch/>
        </p:blipFill>
        <p:spPr>
          <a:xfrm>
            <a:off x="9906659" y="1145133"/>
            <a:ext cx="2003139" cy="21135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EA63E-3E62-2BCE-C153-824A6A911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F42AF-9A97-4169-9304-E40E5740F838}" type="slidenum">
              <a:rPr lang="en-US" smtClean="0"/>
              <a:t>9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EFA53C8-95E1-15DB-A7E0-97F1A9D47DB9}"/>
              </a:ext>
            </a:extLst>
          </p:cNvPr>
          <p:cNvSpPr txBox="1">
            <a:spLocks/>
          </p:cNvSpPr>
          <p:nvPr/>
        </p:nvSpPr>
        <p:spPr>
          <a:xfrm>
            <a:off x="383512" y="235423"/>
            <a:ext cx="7315200" cy="3533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3333FF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Arial Black" panose="020B0A04020102020204" pitchFamily="34" charset="0"/>
              </a:rPr>
              <a:t>The Systems to Create Qubits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E8A08B-8729-BE7B-959E-38901E32CA99}"/>
              </a:ext>
            </a:extLst>
          </p:cNvPr>
          <p:cNvSpPr txBox="1"/>
          <p:nvPr/>
        </p:nvSpPr>
        <p:spPr>
          <a:xfrm>
            <a:off x="265275" y="755498"/>
            <a:ext cx="24112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BentonSansCondensed-Bold"/>
              </a:rPr>
              <a:t>Superconducting loops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41167C-C0FF-9D09-7EC0-DED3F2CE801B}"/>
              </a:ext>
            </a:extLst>
          </p:cNvPr>
          <p:cNvSpPr txBox="1"/>
          <p:nvPr/>
        </p:nvSpPr>
        <p:spPr>
          <a:xfrm>
            <a:off x="3126893" y="755498"/>
            <a:ext cx="1441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BentonSansCondensed-Bold"/>
              </a:rPr>
              <a:t>Trapped ions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8C7763-0A0A-63A5-AA3D-493C5567E6D2}"/>
              </a:ext>
            </a:extLst>
          </p:cNvPr>
          <p:cNvSpPr txBox="1"/>
          <p:nvPr/>
        </p:nvSpPr>
        <p:spPr>
          <a:xfrm>
            <a:off x="5269561" y="755498"/>
            <a:ext cx="2180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BentonSansCondensed-Bold"/>
              </a:rPr>
              <a:t>Silicon quantum dots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EA3350-CD2B-75ED-ABE8-89CEF6170356}"/>
              </a:ext>
            </a:extLst>
          </p:cNvPr>
          <p:cNvSpPr txBox="1"/>
          <p:nvPr/>
        </p:nvSpPr>
        <p:spPr>
          <a:xfrm>
            <a:off x="7769736" y="755498"/>
            <a:ext cx="20216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>
                <a:latin typeface="BentonSansCondensed-Bold"/>
              </a:rPr>
              <a:t>Diamond vacancies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CF8909-A99A-930E-7CEF-2F98E2C41EE3}"/>
              </a:ext>
            </a:extLst>
          </p:cNvPr>
          <p:cNvSpPr txBox="1"/>
          <p:nvPr/>
        </p:nvSpPr>
        <p:spPr>
          <a:xfrm>
            <a:off x="10170381" y="6231111"/>
            <a:ext cx="20216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/>
            <a:r>
              <a:rPr lang="fr-FR" sz="1400" dirty="0">
                <a:latin typeface="Calibri" panose="020F0502020204030204" pitchFamily="34" charset="0"/>
              </a:rPr>
              <a:t>G. </a:t>
            </a:r>
            <a:r>
              <a:rPr lang="fr-FR" sz="1400" dirty="0" err="1">
                <a:latin typeface="Calibri" panose="020F0502020204030204" pitchFamily="34" charset="0"/>
              </a:rPr>
              <a:t>Popkin</a:t>
            </a:r>
            <a:r>
              <a:rPr lang="fr-FR" sz="1400" dirty="0">
                <a:latin typeface="Calibri" panose="020F0502020204030204" pitchFamily="34" charset="0"/>
              </a:rPr>
              <a:t>, Science (2016)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2E49FB-662C-27E3-F699-9F18E0026D75}"/>
              </a:ext>
            </a:extLst>
          </p:cNvPr>
          <p:cNvSpPr txBox="1"/>
          <p:nvPr/>
        </p:nvSpPr>
        <p:spPr>
          <a:xfrm>
            <a:off x="310509" y="3305269"/>
            <a:ext cx="235457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none" strike="noStrike" baseline="0" dirty="0">
                <a:latin typeface="Arial Black" panose="020B0A04020102020204" pitchFamily="34" charset="0"/>
              </a:rPr>
              <a:t>Pros</a:t>
            </a:r>
          </a:p>
          <a:p>
            <a:pPr algn="l"/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Fast working. Build on existing semiconductor industry.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DFF287-9A4C-157E-2D17-20BAA0C0956D}"/>
              </a:ext>
            </a:extLst>
          </p:cNvPr>
          <p:cNvSpPr txBox="1"/>
          <p:nvPr/>
        </p:nvSpPr>
        <p:spPr>
          <a:xfrm>
            <a:off x="310508" y="4404121"/>
            <a:ext cx="235457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u="none" strike="noStrike" baseline="0" dirty="0">
                <a:latin typeface="Arial Black" panose="020B0A04020102020204" pitchFamily="34" charset="0"/>
              </a:rPr>
              <a:t>Cons</a:t>
            </a:r>
          </a:p>
          <a:p>
            <a:pPr algn="l"/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Collapse easily due to noise and must be kept cold.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E03BB9-24BC-FB2F-9B69-CD2520E893D0}"/>
              </a:ext>
            </a:extLst>
          </p:cNvPr>
          <p:cNvSpPr txBox="1"/>
          <p:nvPr/>
        </p:nvSpPr>
        <p:spPr>
          <a:xfrm>
            <a:off x="2754332" y="3560449"/>
            <a:ext cx="2438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Very stable. Highest achieved gate fidelities.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6BFDB4B-352C-CD00-2BC1-22CC527FD127}"/>
              </a:ext>
            </a:extLst>
          </p:cNvPr>
          <p:cNvSpPr txBox="1"/>
          <p:nvPr/>
        </p:nvSpPr>
        <p:spPr>
          <a:xfrm>
            <a:off x="2754332" y="4699407"/>
            <a:ext cx="21806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Slow operation. Many lasers are needed.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3C5ABDC-4D20-232B-32E6-31B17944F564}"/>
              </a:ext>
            </a:extLst>
          </p:cNvPr>
          <p:cNvSpPr txBox="1"/>
          <p:nvPr/>
        </p:nvSpPr>
        <p:spPr>
          <a:xfrm>
            <a:off x="5192335" y="3570856"/>
            <a:ext cx="23545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Stable. Build on existing semiconductor industry.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67CAC5-93C2-0DF0-7248-FF2BD03034DE}"/>
              </a:ext>
            </a:extLst>
          </p:cNvPr>
          <p:cNvSpPr txBox="1"/>
          <p:nvPr/>
        </p:nvSpPr>
        <p:spPr>
          <a:xfrm>
            <a:off x="5221690" y="4699407"/>
            <a:ext cx="21806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Only a few entangled. Must be kept cold.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B176E2-3B92-12A8-5B50-EF1900B6B586}"/>
              </a:ext>
            </a:extLst>
          </p:cNvPr>
          <p:cNvSpPr txBox="1"/>
          <p:nvPr/>
        </p:nvSpPr>
        <p:spPr>
          <a:xfrm>
            <a:off x="9941201" y="739013"/>
            <a:ext cx="2132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i="0" u="none" strike="noStrike" baseline="0" dirty="0">
                <a:solidFill>
                  <a:srgbClr val="0000FF"/>
                </a:solidFill>
                <a:latin typeface="BentonSansCondensed-Bold"/>
              </a:rPr>
              <a:t>Topological qubits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D9E0748-2E25-B0B4-58F0-D2077F439C47}"/>
              </a:ext>
            </a:extLst>
          </p:cNvPr>
          <p:cNvSpPr txBox="1"/>
          <p:nvPr/>
        </p:nvSpPr>
        <p:spPr>
          <a:xfrm>
            <a:off x="9734799" y="3559538"/>
            <a:ext cx="26042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Topologically protected. Greatly reduce errors.</a:t>
            </a:r>
            <a:endParaRPr lang="en-US" sz="1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DF5448-3EA4-A204-55A0-AF4851C4FE2B}"/>
              </a:ext>
            </a:extLst>
          </p:cNvPr>
          <p:cNvSpPr txBox="1"/>
          <p:nvPr/>
        </p:nvSpPr>
        <p:spPr>
          <a:xfrm>
            <a:off x="9938739" y="4682921"/>
            <a:ext cx="2038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Existence not yet confirmed.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1F14431-C626-8E1B-06D9-4F966B929779}"/>
              </a:ext>
            </a:extLst>
          </p:cNvPr>
          <p:cNvSpPr txBox="1"/>
          <p:nvPr/>
        </p:nvSpPr>
        <p:spPr>
          <a:xfrm>
            <a:off x="7812655" y="3560448"/>
            <a:ext cx="19014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Can operate at room temperature.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81C9806-E5B9-F92D-4454-191022416552}"/>
              </a:ext>
            </a:extLst>
          </p:cNvPr>
          <p:cNvSpPr txBox="1"/>
          <p:nvPr/>
        </p:nvSpPr>
        <p:spPr>
          <a:xfrm>
            <a:off x="7854764" y="4699406"/>
            <a:ext cx="18181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Difficult to entangle.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2F5582-1F6E-18CA-B7B8-8129A791366F}"/>
              </a:ext>
            </a:extLst>
          </p:cNvPr>
          <p:cNvSpPr txBox="1"/>
          <p:nvPr/>
        </p:nvSpPr>
        <p:spPr>
          <a:xfrm>
            <a:off x="310508" y="5543045"/>
            <a:ext cx="1430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baseline="0" dirty="0">
                <a:latin typeface="Arial Black" panose="020B0A04020102020204" pitchFamily="34" charset="0"/>
              </a:rPr>
              <a:t>Company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13060B-144D-7370-4FBE-B3A6CFBF1C9C}"/>
              </a:ext>
            </a:extLst>
          </p:cNvPr>
          <p:cNvSpPr txBox="1"/>
          <p:nvPr/>
        </p:nvSpPr>
        <p:spPr>
          <a:xfrm>
            <a:off x="310508" y="5874948"/>
            <a:ext cx="22185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Google, IBM,…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FF7DD9-9121-7368-98D4-2B5C3361E7AD}"/>
              </a:ext>
            </a:extLst>
          </p:cNvPr>
          <p:cNvSpPr txBox="1"/>
          <p:nvPr/>
        </p:nvSpPr>
        <p:spPr>
          <a:xfrm>
            <a:off x="5855597" y="5881036"/>
            <a:ext cx="1028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Intel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CC5E84-8203-20F8-D68D-E9A2B7FC3F69}"/>
              </a:ext>
            </a:extLst>
          </p:cNvPr>
          <p:cNvSpPr txBox="1"/>
          <p:nvPr/>
        </p:nvSpPr>
        <p:spPr>
          <a:xfrm>
            <a:off x="10332668" y="5881036"/>
            <a:ext cx="1289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baseline="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</a:t>
            </a:r>
            <a:endParaRPr lang="en-US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196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25641</TotalTime>
  <Words>841</Words>
  <Application>Microsoft Macintosh PowerPoint</Application>
  <PresentationFormat>Widescreen</PresentationFormat>
  <Paragraphs>200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-apple-system</vt:lpstr>
      <vt:lpstr>Aharoni</vt:lpstr>
      <vt:lpstr>Arial</vt:lpstr>
      <vt:lpstr>Arial Black</vt:lpstr>
      <vt:lpstr>BentonSansCondensed-Bold</vt:lpstr>
      <vt:lpstr>Calibri</vt:lpstr>
      <vt:lpstr>Calibri (Body)</vt:lpstr>
      <vt:lpstr>Calibri Light</vt:lpstr>
      <vt:lpstr>IBMPlexSans</vt:lpstr>
      <vt:lpstr>Verdana</vt:lpstr>
      <vt:lpstr>Wingdings</vt:lpstr>
      <vt:lpstr>Office Theme</vt:lpstr>
      <vt:lpstr>Introduction to UW’s NSF Expanding Capacity in Quantum Information Science and Engineering (ExpandQISE) Award </vt:lpstr>
      <vt:lpstr>Outline</vt:lpstr>
      <vt:lpstr>Overview of This Award</vt:lpstr>
      <vt:lpstr>Our Team: Physics &amp; Astronomy and EECS</vt:lpstr>
      <vt:lpstr>What is a Quantum Computer?</vt:lpstr>
      <vt:lpstr>Revolution in Computing Technology</vt:lpstr>
      <vt:lpstr>Classical vs Quantum Computing</vt:lpstr>
      <vt:lpstr>The Power of Quantum Computing</vt:lpstr>
      <vt:lpstr>PowerPoint Presentation</vt:lpstr>
      <vt:lpstr>Our Research Project: Topological Qubits</vt:lpstr>
      <vt:lpstr>Student Training &amp; Internship Opportunities</vt:lpstr>
      <vt:lpstr>Education Program Development in QISE</vt:lpstr>
      <vt:lpstr>Outreach Activities</vt:lpstr>
      <vt:lpstr>Impact and Outcomes</vt:lpstr>
      <vt:lpstr>Impact and Outcomes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Jifa Tian</dc:creator>
  <cp:lastModifiedBy>Margarita Rovani</cp:lastModifiedBy>
  <cp:revision>892</cp:revision>
  <dcterms:created xsi:type="dcterms:W3CDTF">2017-11-06T04:10:47Z</dcterms:created>
  <dcterms:modified xsi:type="dcterms:W3CDTF">2022-09-16T13:49:14Z</dcterms:modified>
</cp:coreProperties>
</file>