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346" r:id="rId2"/>
    <p:sldId id="293" r:id="rId3"/>
    <p:sldId id="340" r:id="rId4"/>
    <p:sldId id="341" r:id="rId5"/>
    <p:sldId id="342" r:id="rId6"/>
    <p:sldId id="343" r:id="rId7"/>
    <p:sldId id="344" r:id="rId8"/>
    <p:sldId id="347" r:id="rId9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13" autoAdjust="0"/>
    <p:restoredTop sz="79456"/>
  </p:normalViewPr>
  <p:slideViewPr>
    <p:cSldViewPr snapToGrid="0" snapToObjects="1" showGuides="1">
      <p:cViewPr varScale="1">
        <p:scale>
          <a:sx n="100" d="100"/>
          <a:sy n="100" d="100"/>
        </p:scale>
        <p:origin x="20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rgbClr val="00B050"/>
                </a:solidFill>
              </a:rPr>
              <a:t>Reported Engaging in</a:t>
            </a:r>
            <a:r>
              <a:rPr lang="en-US" baseline="0" dirty="0">
                <a:solidFill>
                  <a:srgbClr val="00B050"/>
                </a:solidFill>
              </a:rPr>
              <a:t> Bystander Behaviors while at UW </a:t>
            </a:r>
          </a:p>
          <a:p>
            <a:pPr>
              <a:defRPr/>
            </a:pPr>
            <a:r>
              <a:rPr lang="en-US" sz="1600" baseline="0" dirty="0"/>
              <a:t>0 = Never, 1 = Rarely, 2 = Sometimes, 3 = Usually, 4 = Always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Green Dot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Bystander 1</c:v>
                </c:pt>
                <c:pt idx="1">
                  <c:v>Bystander 2</c:v>
                </c:pt>
                <c:pt idx="2">
                  <c:v>Bystander 3</c:v>
                </c:pt>
                <c:pt idx="3">
                  <c:v>Bystander 4</c:v>
                </c:pt>
                <c:pt idx="4">
                  <c:v>Bystander 5</c:v>
                </c:pt>
                <c:pt idx="5">
                  <c:v>Bystander 6</c:v>
                </c:pt>
                <c:pt idx="6">
                  <c:v>Bystander 7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2.81</c:v>
                </c:pt>
                <c:pt idx="1">
                  <c:v>2.87</c:v>
                </c:pt>
                <c:pt idx="2">
                  <c:v>2.29</c:v>
                </c:pt>
                <c:pt idx="3">
                  <c:v>2.35</c:v>
                </c:pt>
                <c:pt idx="4">
                  <c:v>2.35</c:v>
                </c:pt>
                <c:pt idx="5">
                  <c:v>2.78</c:v>
                </c:pt>
                <c:pt idx="6">
                  <c:v>2.77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6F-4F39-BA88-0AB7ABC2AD8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Green Dot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Bystander 1</c:v>
                </c:pt>
                <c:pt idx="1">
                  <c:v>Bystander 2</c:v>
                </c:pt>
                <c:pt idx="2">
                  <c:v>Bystander 3</c:v>
                </c:pt>
                <c:pt idx="3">
                  <c:v>Bystander 4</c:v>
                </c:pt>
                <c:pt idx="4">
                  <c:v>Bystander 5</c:v>
                </c:pt>
                <c:pt idx="5">
                  <c:v>Bystander 6</c:v>
                </c:pt>
                <c:pt idx="6">
                  <c:v>Bystander 7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2.52</c:v>
                </c:pt>
                <c:pt idx="1">
                  <c:v>2.62</c:v>
                </c:pt>
                <c:pt idx="2">
                  <c:v>2.06</c:v>
                </c:pt>
                <c:pt idx="3">
                  <c:v>1.89</c:v>
                </c:pt>
                <c:pt idx="4">
                  <c:v>1.89</c:v>
                </c:pt>
                <c:pt idx="5">
                  <c:v>2.4500000000000002</c:v>
                </c:pt>
                <c:pt idx="6">
                  <c:v>2.54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6F-4F39-BA88-0AB7ABC2A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5765120"/>
        <c:axId val="335763040"/>
      </c:barChart>
      <c:catAx>
        <c:axId val="33576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763040"/>
        <c:crosses val="autoZero"/>
        <c:auto val="1"/>
        <c:lblAlgn val="ctr"/>
        <c:lblOffset val="100"/>
        <c:noMultiLvlLbl val="0"/>
      </c:catAx>
      <c:valAx>
        <c:axId val="335763040"/>
        <c:scaling>
          <c:orientation val="minMax"/>
          <c:max val="3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765120"/>
        <c:crosses val="autoZero"/>
        <c:crossBetween val="between"/>
        <c:majorUnit val="1"/>
        <c:minorUnit val="0.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3EBB63D0-7131-48DA-A37A-AB813030A347}" type="datetimeFigureOut">
              <a:rPr lang="en-US" smtClean="0"/>
              <a:t>5/8/23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5"/>
            <a:ext cx="3041968" cy="466911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5"/>
            <a:ext cx="3041968" cy="466911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C28E4C54-B5C5-4F46-9DD2-84288BEE5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21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30045AA5-60A9-5442-915D-FAE7919B384F}" type="datetimeFigureOut">
              <a:rPr lang="en-US" smtClean="0"/>
              <a:t>5/8/23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5"/>
            <a:ext cx="3041968" cy="466911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5"/>
            <a:ext cx="3041968" cy="466911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31F2F06D-7BF7-F445-82C2-17CB3EEC8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83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HAVEN – necessary but insufficient;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2F06D-7BF7-F445-82C2-17CB3EEC8B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22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Detailed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2F06D-7BF7-F445-82C2-17CB3EEC8B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81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2F06D-7BF7-F445-82C2-17CB3EEC8B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79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2F06D-7BF7-F445-82C2-17CB3EEC8B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43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82A4-6BA0-7C42-BBCE-E33308261E0B}" type="datetimeFigureOut">
              <a:rPr lang="en-US" smtClean="0"/>
              <a:pPr/>
              <a:t>5/8/23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5905-1405-7E46-AD44-15062244B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86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82A4-6BA0-7C42-BBCE-E33308261E0B}" type="datetimeFigureOut">
              <a:rPr lang="en-US" smtClean="0"/>
              <a:pPr/>
              <a:t>5/8/23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5905-1405-7E46-AD44-15062244B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75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82A4-6BA0-7C42-BBCE-E33308261E0B}" type="datetimeFigureOut">
              <a:rPr lang="en-US" smtClean="0"/>
              <a:pPr/>
              <a:t>5/8/23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5905-1405-7E46-AD44-15062244B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1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82A4-6BA0-7C42-BBCE-E33308261E0B}" type="datetimeFigureOut">
              <a:rPr lang="en-US" smtClean="0"/>
              <a:pPr/>
              <a:t>5/8/23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5905-1405-7E46-AD44-15062244B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1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82A4-6BA0-7C42-BBCE-E33308261E0B}" type="datetimeFigureOut">
              <a:rPr lang="en-US" smtClean="0"/>
              <a:pPr/>
              <a:t>5/8/23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5905-1405-7E46-AD44-15062244B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82A4-6BA0-7C42-BBCE-E33308261E0B}" type="datetimeFigureOut">
              <a:rPr lang="en-US" smtClean="0"/>
              <a:pPr/>
              <a:t>5/8/23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5905-1405-7E46-AD44-15062244B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257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82A4-6BA0-7C42-BBCE-E33308261E0B}" type="datetimeFigureOut">
              <a:rPr lang="en-US" smtClean="0"/>
              <a:pPr/>
              <a:t>5/8/23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5905-1405-7E46-AD44-15062244B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4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82A4-6BA0-7C42-BBCE-E33308261E0B}" type="datetimeFigureOut">
              <a:rPr lang="en-US" smtClean="0"/>
              <a:pPr/>
              <a:t>5/8/23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5905-1405-7E46-AD44-15062244B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1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82A4-6BA0-7C42-BBCE-E33308261E0B}" type="datetimeFigureOut">
              <a:rPr lang="en-US" smtClean="0"/>
              <a:pPr/>
              <a:t>5/8/23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5905-1405-7E46-AD44-15062244B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8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82A4-6BA0-7C42-BBCE-E33308261E0B}" type="datetimeFigureOut">
              <a:rPr lang="en-US" smtClean="0"/>
              <a:pPr/>
              <a:t>5/8/23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5905-1405-7E46-AD44-15062244B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82A4-6BA0-7C42-BBCE-E33308261E0B}" type="datetimeFigureOut">
              <a:rPr lang="en-US" smtClean="0"/>
              <a:pPr/>
              <a:t>5/8/23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15905-1405-7E46-AD44-15062244B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4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B82A4-6BA0-7C42-BBCE-E33308261E0B}" type="datetimeFigureOut">
              <a:rPr lang="en-US" smtClean="0"/>
              <a:pPr/>
              <a:t>5/8/23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15905-1405-7E46-AD44-15062244B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8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1600" y="95955"/>
            <a:ext cx="9144000" cy="2785110"/>
          </a:xfrm>
        </p:spPr>
        <p:txBody>
          <a:bodyPr>
            <a:normAutofit/>
          </a:bodyPr>
          <a:lstStyle/>
          <a:p>
            <a:r>
              <a:rPr lang="en-US" dirty="0"/>
              <a:t>Campus Climate Survey 2022 Preliminary Findings</a:t>
            </a:r>
            <a:br>
              <a:rPr lang="en-US" dirty="0"/>
            </a:b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22" b="22042"/>
          <a:stretch/>
        </p:blipFill>
        <p:spPr>
          <a:xfrm>
            <a:off x="1771650" y="2390137"/>
            <a:ext cx="5803900" cy="150740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71650" y="4214647"/>
            <a:ext cx="5803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Sexual Misconduct Response Team (SMRT) Membership:</a:t>
            </a:r>
          </a:p>
          <a:p>
            <a:pPr algn="ctr"/>
            <a:r>
              <a:rPr lang="en-US" sz="1400" dirty="0"/>
              <a:t>Jim Osborn, EORR and Title IX Manager</a:t>
            </a:r>
          </a:p>
          <a:p>
            <a:pPr algn="ctr"/>
            <a:r>
              <a:rPr lang="en-US" sz="1400" dirty="0"/>
              <a:t>Ryan O’Neil, AVP &amp; Dean of Students</a:t>
            </a:r>
          </a:p>
          <a:p>
            <a:pPr algn="ctr"/>
            <a:r>
              <a:rPr lang="en-US" sz="1400" dirty="0"/>
              <a:t>Dr. Matt Gray, Psychology Department</a:t>
            </a:r>
          </a:p>
          <a:p>
            <a:pPr algn="ctr"/>
            <a:r>
              <a:rPr lang="en-US" sz="1400" dirty="0"/>
              <a:t>Dr. Tess Kilwein, University Counseling Center</a:t>
            </a:r>
          </a:p>
          <a:p>
            <a:pPr algn="ctr"/>
            <a:r>
              <a:rPr lang="en-US" sz="1400" dirty="0"/>
              <a:t>Libby Thorson, Assistant Dean of Students &amp; Deputy Title IX Coordinator</a:t>
            </a:r>
          </a:p>
          <a:p>
            <a:pPr algn="ctr"/>
            <a:r>
              <a:rPr lang="en-US" sz="1400" dirty="0"/>
              <a:t>Taylor </a:t>
            </a:r>
            <a:r>
              <a:rPr lang="en-US" sz="1400" dirty="0" err="1"/>
              <a:t>Steumky</a:t>
            </a:r>
            <a:r>
              <a:rPr lang="en-US" sz="1400" dirty="0"/>
              <a:t>, Senior Women’s Administrator &amp; Deputy Title IX Coordinator</a:t>
            </a:r>
          </a:p>
          <a:p>
            <a:pPr algn="ctr"/>
            <a:r>
              <a:rPr lang="en-US" sz="1400" dirty="0"/>
              <a:t>Michelle DiPasquale, Violence Prevention Program Director</a:t>
            </a:r>
          </a:p>
          <a:p>
            <a:pPr algn="ctr"/>
            <a:r>
              <a:rPr lang="en-US" sz="1400" dirty="0"/>
              <a:t>Dakota Metzger, SAFE Project Campus Advocate </a:t>
            </a:r>
          </a:p>
        </p:txBody>
      </p:sp>
    </p:spTree>
    <p:extLst>
      <p:ext uri="{BB962C8B-B14F-4D97-AF65-F5344CB8AC3E}">
        <p14:creationId xmlns:p14="http://schemas.microsoft.com/office/powerpoint/2010/main" val="306398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39556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Rationale and Importance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986" y="1488141"/>
            <a:ext cx="8488932" cy="4933680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Majority of assaults are not reported to campus authorities/officials so large-scale, methodologically sound </a:t>
            </a:r>
            <a:r>
              <a:rPr lang="en-US" b="1" dirty="0">
                <a:solidFill>
                  <a:prstClr val="black"/>
                </a:solidFill>
              </a:rPr>
              <a:t>campus climate surveys are the only viable way to provide accurate information about </a:t>
            </a:r>
            <a:r>
              <a:rPr lang="en-US" dirty="0">
                <a:solidFill>
                  <a:prstClr val="black"/>
                </a:solidFill>
              </a:rPr>
              <a:t>sexual misconduct.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sz="1600" dirty="0">
                <a:solidFill>
                  <a:prstClr val="black"/>
                </a:solidFill>
              </a:rPr>
              <a:t>(</a:t>
            </a:r>
            <a:r>
              <a:rPr lang="en-US" sz="1600" i="1" dirty="0">
                <a:solidFill>
                  <a:prstClr val="black"/>
                </a:solidFill>
              </a:rPr>
              <a:t>White House Task Force to Protect Students from Sexual Assault, 2017; US DOJ, 2017; AAUW, 2017</a:t>
            </a:r>
            <a:r>
              <a:rPr lang="en-US" sz="1600" dirty="0">
                <a:solidFill>
                  <a:prstClr val="black"/>
                </a:solidFill>
              </a:rPr>
              <a:t>)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Review of methodologically sound campus climate surveys: </a:t>
            </a:r>
            <a:r>
              <a:rPr lang="en-US" b="1" dirty="0"/>
              <a:t>1-in-5 college women </a:t>
            </a:r>
            <a:r>
              <a:rPr lang="en-US" dirty="0"/>
              <a:t>experience some type of sexual assault </a:t>
            </a:r>
            <a:r>
              <a:rPr lang="en-US" sz="1000" i="1" dirty="0"/>
              <a:t>(</a:t>
            </a:r>
            <a:r>
              <a:rPr lang="en-US" sz="1000" i="1" dirty="0" err="1"/>
              <a:t>Muehlenhard</a:t>
            </a:r>
            <a:r>
              <a:rPr lang="en-US" sz="1000" i="1" dirty="0"/>
              <a:t>, Peterson, Humphreys, </a:t>
            </a:r>
            <a:r>
              <a:rPr lang="en-US" sz="1000" i="1" dirty="0" err="1"/>
              <a:t>Jozkowski</a:t>
            </a:r>
            <a:r>
              <a:rPr lang="en-US" sz="1000" i="1" dirty="0"/>
              <a:t>, 2017)</a:t>
            </a:r>
          </a:p>
          <a:p>
            <a:endParaRPr lang="en-US" sz="2000" i="1" dirty="0"/>
          </a:p>
          <a:p>
            <a:r>
              <a:rPr lang="en-US" dirty="0"/>
              <a:t>Consistent with National Intimate Partner and Sexual Violence Survey (NISVS) based on random sample of thousands of individuals nationally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Recent reviews disconfirm notion that large-sample, well-conducted campus climate surveys are prone to volunteer bias </a:t>
            </a:r>
            <a:r>
              <a:rPr lang="en-US" sz="1100" dirty="0"/>
              <a:t>(see Jeffrey et al., 2022; </a:t>
            </a:r>
            <a:r>
              <a:rPr lang="en-US" sz="1100" dirty="0" err="1"/>
              <a:t>Muehlenhard</a:t>
            </a:r>
            <a:r>
              <a:rPr lang="en-US" sz="1100" dirty="0"/>
              <a:t> et al., 2017)</a:t>
            </a:r>
          </a:p>
        </p:txBody>
      </p:sp>
    </p:spTree>
    <p:extLst>
      <p:ext uri="{BB962C8B-B14F-4D97-AF65-F5344CB8AC3E}">
        <p14:creationId xmlns:p14="http://schemas.microsoft.com/office/powerpoint/2010/main" val="381168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9483" y="331880"/>
            <a:ext cx="81974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b="1" dirty="0">
                <a:latin typeface="+mj-lt"/>
              </a:rPr>
              <a:t>Sexual Assault Experienced while at UW</a:t>
            </a:r>
          </a:p>
          <a:p>
            <a:pPr algn="ctr"/>
            <a:r>
              <a:rPr lang="en-US" sz="3300" b="1" dirty="0">
                <a:latin typeface="+mj-lt"/>
              </a:rPr>
              <a:t>via Force, Threat of Force, Incapacitation</a:t>
            </a:r>
          </a:p>
          <a:p>
            <a:pPr algn="ctr"/>
            <a:r>
              <a:rPr lang="en-US" sz="2400" b="1" i="1" dirty="0">
                <a:latin typeface="+mj-lt"/>
              </a:rPr>
              <a:t>N = 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2223</a:t>
            </a:r>
            <a:r>
              <a:rPr lang="en-US" sz="2400" b="1" i="1" dirty="0">
                <a:latin typeface="+mj-lt"/>
              </a:rPr>
              <a:t>; one of the largest surveys conducted at UW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884296"/>
              </p:ext>
            </p:extLst>
          </p:nvPr>
        </p:nvGraphicFramePr>
        <p:xfrm>
          <a:off x="389482" y="2427890"/>
          <a:ext cx="8407676" cy="2722179"/>
        </p:xfrm>
        <a:graphic>
          <a:graphicData uri="http://schemas.openxmlformats.org/drawingml/2006/table">
            <a:tbl>
              <a:tblPr firstRow="1" bandRow="1"/>
              <a:tblGrid>
                <a:gridCol w="3718780">
                  <a:extLst>
                    <a:ext uri="{9D8B030D-6E8A-4147-A177-3AD203B41FA5}">
                      <a16:colId xmlns:a16="http://schemas.microsoft.com/office/drawing/2014/main" val="3013701311"/>
                    </a:ext>
                  </a:extLst>
                </a:gridCol>
                <a:gridCol w="1336097">
                  <a:extLst>
                    <a:ext uri="{9D8B030D-6E8A-4147-A177-3AD203B41FA5}">
                      <a16:colId xmlns:a16="http://schemas.microsoft.com/office/drawing/2014/main" val="1539028307"/>
                    </a:ext>
                  </a:extLst>
                </a:gridCol>
                <a:gridCol w="1030013">
                  <a:extLst>
                    <a:ext uri="{9D8B030D-6E8A-4147-A177-3AD203B41FA5}">
                      <a16:colId xmlns:a16="http://schemas.microsoft.com/office/drawing/2014/main" val="2611986721"/>
                    </a:ext>
                  </a:extLst>
                </a:gridCol>
                <a:gridCol w="1252209">
                  <a:extLst>
                    <a:ext uri="{9D8B030D-6E8A-4147-A177-3AD203B41FA5}">
                      <a16:colId xmlns:a16="http://schemas.microsoft.com/office/drawing/2014/main" val="2916848884"/>
                    </a:ext>
                  </a:extLst>
                </a:gridCol>
                <a:gridCol w="1070577">
                  <a:extLst>
                    <a:ext uri="{9D8B030D-6E8A-4147-A177-3AD203B41FA5}">
                      <a16:colId xmlns:a16="http://schemas.microsoft.com/office/drawing/2014/main" val="2377758695"/>
                    </a:ext>
                  </a:extLst>
                </a:gridCol>
              </a:tblGrid>
              <a:tr h="381141">
                <a:tc>
                  <a:txBody>
                    <a:bodyPr/>
                    <a:lstStyle/>
                    <a:p>
                      <a:pPr algn="l"/>
                      <a:endParaRPr lang="en-US" sz="1000">
                        <a:solidFill>
                          <a:srgbClr val="595959"/>
                        </a:solidFill>
                        <a:effectLst/>
                        <a:latin typeface="Calibri" panose="020F050202020403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Overall</a:t>
                      </a:r>
                      <a:r>
                        <a:rPr lang="en-US" sz="1800" baseline="30000" dirty="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(2018)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r>
                        <a:rPr lang="en-US" sz="1800" baseline="300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(2018)</a:t>
                      </a:r>
                      <a:endParaRPr lang="en-US" sz="18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r>
                        <a:rPr lang="en-US" sz="1800" baseline="300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(2018)</a:t>
                      </a:r>
                      <a:endParaRPr lang="en-US" sz="18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TGN</a:t>
                      </a:r>
                      <a:r>
                        <a:rPr lang="en-US" sz="1800" baseline="300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(2018)</a:t>
                      </a:r>
                      <a:endParaRPr lang="en-US" sz="18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562712"/>
                  </a:ext>
                </a:extLst>
              </a:tr>
              <a:tr h="5202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Victim of at least one instance of unwanted sexual touching, penetration, or attempted penetration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18% </a:t>
                      </a:r>
                      <a:r>
                        <a:rPr lang="en-US" sz="1800" baseline="300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(21%)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  <a:r>
                        <a:rPr lang="en-US" sz="1800" baseline="300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(9%)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23% </a:t>
                      </a:r>
                      <a:r>
                        <a:rPr lang="en-US" sz="1800" baseline="300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(26%)</a:t>
                      </a:r>
                      <a:endParaRPr lang="en-US" sz="18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12% </a:t>
                      </a:r>
                      <a:r>
                        <a:rPr lang="en-US" sz="1800" baseline="300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(38%)</a:t>
                      </a:r>
                      <a:endParaRPr lang="en-US" sz="18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802727"/>
                  </a:ext>
                </a:extLst>
              </a:tr>
              <a:tr h="78034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Victim of at least one instance of </a:t>
                      </a:r>
                      <a:r>
                        <a:rPr lang="en-US" sz="1200" b="1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completed or attempted</a:t>
                      </a:r>
                      <a:r>
                        <a:rPr lang="en-US" sz="12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oral, vaginal, or anal rape (excluding nonconsensual touching)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13% </a:t>
                      </a:r>
                      <a:r>
                        <a:rPr lang="en-US" sz="1800" baseline="300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(16%)</a:t>
                      </a:r>
                      <a:endParaRPr lang="en-US" sz="18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6% </a:t>
                      </a:r>
                      <a:r>
                        <a:rPr lang="en-US" sz="1800" baseline="300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(6%)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18% </a:t>
                      </a:r>
                      <a:r>
                        <a:rPr lang="en-US" sz="1800" baseline="300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(21%)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11% </a:t>
                      </a:r>
                      <a:r>
                        <a:rPr lang="en-US" sz="1800" baseline="300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(30%)</a:t>
                      </a:r>
                      <a:endParaRPr lang="en-US" sz="18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36783"/>
                  </a:ext>
                </a:extLst>
              </a:tr>
              <a:tr h="104046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Victim of at least one instance of </a:t>
                      </a:r>
                      <a:r>
                        <a:rPr lang="en-US" sz="1200" b="1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completed</a:t>
                      </a:r>
                      <a:r>
                        <a:rPr lang="en-US" sz="12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oral, vaginal, or anal rape (excluding nonconsensual sexual touching and attempted, but not completed, rape)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r>
                        <a:rPr lang="en-US" sz="1800" baseline="300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(12%)</a:t>
                      </a:r>
                      <a:endParaRPr lang="en-US" sz="18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4% </a:t>
                      </a:r>
                      <a:r>
                        <a:rPr lang="en-US" sz="1800" baseline="300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(4%)</a:t>
                      </a:r>
                      <a:endParaRPr lang="en-US" sz="18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14%</a:t>
                      </a:r>
                      <a:r>
                        <a:rPr lang="en-US" sz="1800" baseline="300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(16%)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11% </a:t>
                      </a:r>
                      <a:r>
                        <a:rPr lang="en-US" sz="1800" baseline="300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(19%)</a:t>
                      </a:r>
                      <a:endParaRPr lang="en-US" sz="1800" dirty="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80052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2152" y="5181600"/>
            <a:ext cx="785106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Rates lower across nearly all variants of sexual assault</a:t>
            </a:r>
          </a:p>
          <a:p>
            <a:pPr lvl="1"/>
            <a:r>
              <a:rPr lang="en-US" sz="2200" dirty="0">
                <a:solidFill>
                  <a:srgbClr val="FF0000"/>
                </a:solidFill>
              </a:rPr>
              <a:t>10 – 20% </a:t>
            </a:r>
            <a:r>
              <a:rPr lang="en-US" sz="2200" dirty="0"/>
              <a:t>reductions overall; </a:t>
            </a:r>
            <a:r>
              <a:rPr lang="en-US" sz="2200" dirty="0">
                <a:solidFill>
                  <a:srgbClr val="FF0000"/>
                </a:solidFill>
              </a:rPr>
              <a:t>180 fewer </a:t>
            </a:r>
            <a:r>
              <a:rPr lang="en-US" sz="2200" dirty="0"/>
              <a:t>severe assaults</a:t>
            </a:r>
            <a:br>
              <a:rPr lang="en-US" sz="2200" dirty="0"/>
            </a:b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 attributable to small N/error: ~2000 participants at both surveys (</a:t>
            </a:r>
            <a:r>
              <a:rPr lang="en-US" i="1" dirty="0"/>
              <a:t>p’s</a:t>
            </a:r>
            <a:r>
              <a:rPr lang="en-US" dirty="0"/>
              <a:t> &lt; .01)</a:t>
            </a:r>
          </a:p>
        </p:txBody>
      </p:sp>
    </p:spTree>
    <p:extLst>
      <p:ext uri="{BB962C8B-B14F-4D97-AF65-F5344CB8AC3E}">
        <p14:creationId xmlns:p14="http://schemas.microsoft.com/office/powerpoint/2010/main" val="1060995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Pandemic v Green Dot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2189"/>
            <a:ext cx="7886700" cy="1097218"/>
          </a:xfrm>
        </p:spPr>
        <p:txBody>
          <a:bodyPr>
            <a:normAutofit fontScale="92500"/>
          </a:bodyPr>
          <a:lstStyle/>
          <a:p>
            <a:r>
              <a:rPr lang="en-US" i="1" dirty="0"/>
              <a:t>Not primarily attributable to pandemic</a:t>
            </a:r>
            <a:r>
              <a:rPr lang="en-US" dirty="0"/>
              <a:t>; arguably primary Green Dot impact:</a:t>
            </a:r>
          </a:p>
          <a:p>
            <a:pPr lvl="1"/>
            <a:r>
              <a:rPr lang="en-US" i="1" dirty="0"/>
              <a:t>Current freshmen and sophomores represent “full campus return”</a:t>
            </a:r>
          </a:p>
          <a:p>
            <a:pPr lvl="1"/>
            <a:r>
              <a:rPr lang="en-US" i="1" dirty="0"/>
              <a:t>Assault rates nationally higher among underclassmen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marL="342900" lvl="1" indent="0">
              <a:buNone/>
            </a:pPr>
            <a:endParaRPr lang="en-US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733363"/>
              </p:ext>
            </p:extLst>
          </p:nvPr>
        </p:nvGraphicFramePr>
        <p:xfrm>
          <a:off x="977461" y="3510455"/>
          <a:ext cx="6779172" cy="1645920"/>
        </p:xfrm>
        <a:graphic>
          <a:graphicData uri="http://schemas.openxmlformats.org/drawingml/2006/table">
            <a:tbl>
              <a:tblPr firstRow="1" bandRow="1"/>
              <a:tblGrid>
                <a:gridCol w="4462856">
                  <a:extLst>
                    <a:ext uri="{9D8B030D-6E8A-4147-A177-3AD203B41FA5}">
                      <a16:colId xmlns:a16="http://schemas.microsoft.com/office/drawing/2014/main" val="2387536281"/>
                    </a:ext>
                  </a:extLst>
                </a:gridCol>
                <a:gridCol w="1158158">
                  <a:extLst>
                    <a:ext uri="{9D8B030D-6E8A-4147-A177-3AD203B41FA5}">
                      <a16:colId xmlns:a16="http://schemas.microsoft.com/office/drawing/2014/main" val="198763100"/>
                    </a:ext>
                  </a:extLst>
                </a:gridCol>
                <a:gridCol w="1158158">
                  <a:extLst>
                    <a:ext uri="{9D8B030D-6E8A-4147-A177-3AD203B41FA5}">
                      <a16:colId xmlns:a16="http://schemas.microsoft.com/office/drawing/2014/main" val="3801244668"/>
                    </a:ext>
                  </a:extLst>
                </a:gridCol>
              </a:tblGrid>
              <a:tr h="64118">
                <a:tc>
                  <a:txBody>
                    <a:bodyPr/>
                    <a:lstStyle/>
                    <a:p>
                      <a:pPr algn="l"/>
                      <a:endParaRPr lang="en-US" sz="1000">
                        <a:solidFill>
                          <a:srgbClr val="595959"/>
                        </a:solidFill>
                        <a:effectLst/>
                        <a:latin typeface="Calibri" panose="020F050202020403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 Underclassmen</a:t>
                      </a:r>
                      <a:endParaRPr lang="en-US" sz="12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 Underclassmen</a:t>
                      </a:r>
                      <a:endParaRPr lang="en-US" sz="12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466024"/>
                  </a:ext>
                </a:extLst>
              </a:tr>
              <a:tr h="18732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Victim of at least one instance of unwanted sexual touching, penetration, or attempted penetration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21%</a:t>
                      </a:r>
                      <a:endParaRPr lang="en-US" sz="12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US" sz="12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957459"/>
                  </a:ext>
                </a:extLst>
              </a:tr>
              <a:tr h="863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Victim of at least one instance of </a:t>
                      </a:r>
                      <a:r>
                        <a:rPr lang="en-US" sz="1200" b="1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completed or attempted</a:t>
                      </a:r>
                      <a:r>
                        <a:rPr lang="en-US" sz="12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oral, vaginal, or anal rape (excluding nonconsensual touching)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14%</a:t>
                      </a:r>
                      <a:endParaRPr lang="en-US" sz="12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  <a:endParaRPr lang="en-US" sz="12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467439"/>
                  </a:ext>
                </a:extLst>
              </a:tr>
              <a:tr h="863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Victim of at least one instance of </a:t>
                      </a:r>
                      <a:r>
                        <a:rPr lang="en-US" sz="1200" b="1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completed</a:t>
                      </a:r>
                      <a:r>
                        <a:rPr lang="en-US" sz="12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oral, vaginal, or anal rape (excluding nonconsensual sexual touching and attempted, but not completed, rape)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11%</a:t>
                      </a:r>
                      <a:endParaRPr lang="en-US" sz="120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dirty="0">
                          <a:solidFill>
                            <a:srgbClr val="595959"/>
                          </a:solidFill>
                          <a:effectLst/>
                          <a:latin typeface="Candara" panose="020E0502030303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en-US" sz="1200" dirty="0">
                        <a:solidFill>
                          <a:srgbClr val="595959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45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19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Other Variants of Sexual Misconduct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581080"/>
              </p:ext>
            </p:extLst>
          </p:nvPr>
        </p:nvGraphicFramePr>
        <p:xfrm>
          <a:off x="932792" y="1295351"/>
          <a:ext cx="7278415" cy="243143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93789">
                  <a:extLst>
                    <a:ext uri="{9D8B030D-6E8A-4147-A177-3AD203B41FA5}">
                      <a16:colId xmlns:a16="http://schemas.microsoft.com/office/drawing/2014/main" val="260278992"/>
                    </a:ext>
                  </a:extLst>
                </a:gridCol>
                <a:gridCol w="1261542">
                  <a:extLst>
                    <a:ext uri="{9D8B030D-6E8A-4147-A177-3AD203B41FA5}">
                      <a16:colId xmlns:a16="http://schemas.microsoft.com/office/drawing/2014/main" val="1271937199"/>
                    </a:ext>
                  </a:extLst>
                </a:gridCol>
                <a:gridCol w="1261542">
                  <a:extLst>
                    <a:ext uri="{9D8B030D-6E8A-4147-A177-3AD203B41FA5}">
                      <a16:colId xmlns:a16="http://schemas.microsoft.com/office/drawing/2014/main" val="2389823160"/>
                    </a:ext>
                  </a:extLst>
                </a:gridCol>
                <a:gridCol w="1261542">
                  <a:extLst>
                    <a:ext uri="{9D8B030D-6E8A-4147-A177-3AD203B41FA5}">
                      <a16:colId xmlns:a16="http://schemas.microsoft.com/office/drawing/2014/main" val="1749089740"/>
                    </a:ext>
                  </a:extLst>
                </a:gridCol>
              </a:tblGrid>
              <a:tr h="514677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2018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2022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% Reduction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524942"/>
                  </a:ext>
                </a:extLst>
              </a:tr>
              <a:tr h="514677">
                <a:tc>
                  <a:txBody>
                    <a:bodyPr/>
                    <a:lstStyle/>
                    <a:p>
                      <a:r>
                        <a:rPr lang="en-US" sz="2000" dirty="0"/>
                        <a:t>Intimate Partner Violence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22%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16%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27%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560839"/>
                  </a:ext>
                </a:extLst>
              </a:tr>
              <a:tr h="514677">
                <a:tc>
                  <a:txBody>
                    <a:bodyPr/>
                    <a:lstStyle/>
                    <a:p>
                      <a:r>
                        <a:rPr lang="en-US" sz="2000" dirty="0"/>
                        <a:t>Stalking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31%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23%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26%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021914"/>
                  </a:ext>
                </a:extLst>
              </a:tr>
              <a:tr h="514677">
                <a:tc>
                  <a:txBody>
                    <a:bodyPr/>
                    <a:lstStyle/>
                    <a:p>
                      <a:r>
                        <a:rPr lang="en-US" sz="2000" dirty="0"/>
                        <a:t>Sexual Harassment</a:t>
                      </a:r>
                      <a:r>
                        <a:rPr lang="en-US" sz="2000" baseline="0" dirty="0"/>
                        <a:t> by Other Students*</a:t>
                      </a:r>
                      <a:endParaRPr lang="en-US" sz="20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58%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27%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</a:rPr>
                        <a:t>47%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90979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40828" y="4375805"/>
            <a:ext cx="71049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Most instances of harassment include differential treatment as function of gender or inappropriate sexual jokes/commentary as opposed to sexual pressure/coercion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7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3523"/>
            <a:ext cx="9144000" cy="1015484"/>
          </a:xfrm>
        </p:spPr>
        <p:txBody>
          <a:bodyPr/>
          <a:lstStyle/>
          <a:p>
            <a:pPr algn="ctr"/>
            <a:r>
              <a:rPr lang="en-US" b="1" dirty="0"/>
              <a:t>Green Dot Outcomes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245418"/>
              </p:ext>
            </p:extLst>
          </p:nvPr>
        </p:nvGraphicFramePr>
        <p:xfrm>
          <a:off x="635876" y="498867"/>
          <a:ext cx="7719848" cy="400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9082" y="1584692"/>
            <a:ext cx="30458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/>
              <a:t>All comparisons differ significantly (p’s &lt; .01)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552790"/>
              </p:ext>
            </p:extLst>
          </p:nvPr>
        </p:nvGraphicFramePr>
        <p:xfrm>
          <a:off x="244927" y="4390477"/>
          <a:ext cx="8654145" cy="234696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346615">
                  <a:extLst>
                    <a:ext uri="{9D8B030D-6E8A-4147-A177-3AD203B41FA5}">
                      <a16:colId xmlns:a16="http://schemas.microsoft.com/office/drawing/2014/main" val="3734930995"/>
                    </a:ext>
                  </a:extLst>
                </a:gridCol>
                <a:gridCol w="8307530">
                  <a:extLst>
                    <a:ext uri="{9D8B030D-6E8A-4147-A177-3AD203B41FA5}">
                      <a16:colId xmlns:a16="http://schemas.microsoft.com/office/drawing/2014/main" val="3223644842"/>
                    </a:ext>
                  </a:extLst>
                </a:gridCol>
              </a:tblGrid>
              <a:tr h="29246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Walked a friend who has had too much to drink home from a party, bar, or other social event.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763766"/>
                  </a:ext>
                </a:extLst>
              </a:tr>
              <a:tr h="29246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Talked to a drunk person’s friends to make sure they don't leave them behind at a party, bar, or social event.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722221"/>
                  </a:ext>
                </a:extLst>
              </a:tr>
              <a:tr h="29246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j-lt"/>
                        </a:rPr>
                        <a:t>Spoke up against sexist jokes.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272420"/>
                  </a:ext>
                </a:extLst>
              </a:tr>
              <a:tr h="481978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j-lt"/>
                        </a:rPr>
                        <a:t>Tried to distract someone who was trying to take a drunk person to another room or trying to get them to do something sexual.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169162"/>
                  </a:ext>
                </a:extLst>
              </a:tr>
              <a:tr h="29246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j-lt"/>
                        </a:rPr>
                        <a:t>Ask someone who looks very upset at a party if they are okay or need help.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330492"/>
                  </a:ext>
                </a:extLst>
              </a:tr>
              <a:tr h="29246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Intervene with a friend who was being physically abusive to another person.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605627"/>
                  </a:ext>
                </a:extLst>
              </a:tr>
              <a:tr h="292463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+mj-lt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+mj-lt"/>
                        </a:rPr>
                        <a:t>Intervene with a friend who was being verbally abusive to another person.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012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92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48432"/>
          </a:xfrm>
        </p:spPr>
        <p:txBody>
          <a:bodyPr/>
          <a:lstStyle/>
          <a:p>
            <a:pPr algn="ctr"/>
            <a:r>
              <a:rPr lang="en-US" b="1" dirty="0"/>
              <a:t>Green Dot Outcomes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43883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Endorsed </a:t>
            </a:r>
            <a:r>
              <a:rPr lang="en-US" dirty="0">
                <a:solidFill>
                  <a:srgbClr val="00B050"/>
                </a:solidFill>
              </a:rPr>
              <a:t>lower rape myth acceptance </a:t>
            </a:r>
            <a:r>
              <a:rPr lang="en-US" sz="1800" dirty="0"/>
              <a:t>(</a:t>
            </a:r>
            <a:r>
              <a:rPr lang="en-US" sz="1800" i="1" dirty="0"/>
              <a:t>p</a:t>
            </a:r>
            <a:r>
              <a:rPr lang="en-US" sz="1800" dirty="0"/>
              <a:t> &lt; .10)</a:t>
            </a:r>
          </a:p>
          <a:p>
            <a:pPr lvl="1"/>
            <a:r>
              <a:rPr lang="en-US" dirty="0"/>
              <a:t>Associated with:</a:t>
            </a:r>
          </a:p>
          <a:p>
            <a:pPr lvl="2"/>
            <a:r>
              <a:rPr lang="en-US" i="1" dirty="0"/>
              <a:t>Lower victim blaming</a:t>
            </a:r>
          </a:p>
          <a:p>
            <a:pPr lvl="2"/>
            <a:r>
              <a:rPr lang="en-US" i="1" dirty="0"/>
              <a:t>Greater bystander intervention intent and behavior</a:t>
            </a:r>
          </a:p>
          <a:p>
            <a:pPr lvl="2"/>
            <a:r>
              <a:rPr lang="en-US" i="1" dirty="0"/>
              <a:t>Better support for peers disclosing assault</a:t>
            </a:r>
          </a:p>
          <a:p>
            <a:pPr marL="914400" lvl="2" indent="0">
              <a:buNone/>
            </a:pPr>
            <a:endParaRPr lang="en-US" i="1" dirty="0"/>
          </a:p>
          <a:p>
            <a:r>
              <a:rPr lang="en-US" dirty="0">
                <a:solidFill>
                  <a:prstClr val="black"/>
                </a:solidFill>
              </a:rPr>
              <a:t>Report greater (</a:t>
            </a:r>
            <a:r>
              <a:rPr lang="en-US" sz="2400" i="1" dirty="0">
                <a:solidFill>
                  <a:prstClr val="black"/>
                </a:solidFill>
              </a:rPr>
              <a:t>p’s &lt; .05, d’s .4 - .6)</a:t>
            </a:r>
            <a:endParaRPr lang="en-US" dirty="0">
              <a:solidFill>
                <a:prstClr val="black"/>
              </a:solidFill>
            </a:endParaRPr>
          </a:p>
          <a:p>
            <a:pPr lvl="1"/>
            <a:r>
              <a:rPr lang="en-US" dirty="0"/>
              <a:t>Knowledge of how/where to report sexual misconduct</a:t>
            </a:r>
          </a:p>
          <a:p>
            <a:pPr lvl="1"/>
            <a:r>
              <a:rPr lang="en-US" dirty="0"/>
              <a:t>Understanding of how sexual misconduct claims are handled</a:t>
            </a:r>
          </a:p>
          <a:p>
            <a:pPr lvl="1"/>
            <a:r>
              <a:rPr lang="en-US" dirty="0"/>
              <a:t>Knowledge of where to go on campus to get support for sexual misconduct</a:t>
            </a:r>
            <a:endParaRPr lang="en-US" sz="2400" dirty="0">
              <a:solidFill>
                <a:prstClr val="black"/>
              </a:solidFill>
            </a:endParaRPr>
          </a:p>
          <a:p>
            <a:pPr marL="914400" lvl="2" indent="0">
              <a:buNone/>
            </a:pP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36" b="9388"/>
          <a:stretch/>
        </p:blipFill>
        <p:spPr>
          <a:xfrm>
            <a:off x="0" y="4001294"/>
            <a:ext cx="9144000" cy="2841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091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Supports Provided in 2018 and Current Status: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i="1" dirty="0">
                <a:solidFill>
                  <a:srgbClr val="00B050"/>
                </a:solidFill>
              </a:rPr>
              <a:t>Encouraging Outcomes, </a:t>
            </a:r>
            <a:r>
              <a:rPr lang="en-US" i="1" u="sng" dirty="0">
                <a:solidFill>
                  <a:srgbClr val="00B050"/>
                </a:solidFill>
              </a:rPr>
              <a:t>Precarious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8210550" cy="485457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No More GA to treat 10 sexual assault survivors per week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i="1" dirty="0"/>
              <a:t>Funding provided by BOT in 2019 and currently supported -  thank you!</a:t>
            </a:r>
          </a:p>
          <a:p>
            <a:pPr marL="0" indent="0">
              <a:buNone/>
            </a:pPr>
            <a:r>
              <a:rPr lang="en-US" i="1" dirty="0"/>
              <a:t>	- </a:t>
            </a:r>
            <a:r>
              <a:rPr lang="en-US" i="1" dirty="0">
                <a:solidFill>
                  <a:srgbClr val="FF0000"/>
                </a:solidFill>
              </a:rPr>
              <a:t>Looking to secure funds for an additional GA to support 20 – 30 additional	survivors per year</a:t>
            </a:r>
          </a:p>
          <a:p>
            <a:pPr marL="0" indent="0">
              <a:buNone/>
            </a:pPr>
            <a:r>
              <a:rPr lang="en-US" dirty="0"/>
              <a:t>UCC Trauma Psychologist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i="1" dirty="0"/>
              <a:t>Currently vacant, recent search failed, salary is a barrier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i="1" dirty="0">
                <a:solidFill>
                  <a:srgbClr val="FF0000"/>
                </a:solidFill>
              </a:rPr>
              <a:t>Trauma-Specific treatments less available</a:t>
            </a:r>
          </a:p>
          <a:p>
            <a:r>
              <a:rPr lang="en-US" dirty="0"/>
              <a:t>Green Dot Training at UW – 40 faculty/staff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i="1" dirty="0">
                <a:solidFill>
                  <a:srgbClr val="FF0000"/>
                </a:solidFill>
              </a:rPr>
              <a:t>Less than half remain</a:t>
            </a:r>
          </a:p>
          <a:p>
            <a:r>
              <a:rPr lang="en-US" dirty="0"/>
              <a:t>Prevention Specialist –	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i="1" dirty="0"/>
              <a:t>Currently doing phenomenal job on prevention education!  </a:t>
            </a:r>
          </a:p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</a:rPr>
              <a:t>	- Need </a:t>
            </a:r>
            <a:r>
              <a:rPr lang="en-US" i="1">
                <a:solidFill>
                  <a:srgbClr val="FF0000"/>
                </a:solidFill>
              </a:rPr>
              <a:t>to add staffing </a:t>
            </a:r>
            <a:r>
              <a:rPr lang="en-US" i="1" dirty="0">
                <a:solidFill>
                  <a:srgbClr val="FF0000"/>
                </a:solidFill>
              </a:rPr>
              <a:t>to focus on response and resources </a:t>
            </a:r>
            <a:r>
              <a:rPr lang="en-US" i="1" dirty="0"/>
              <a:t>for those 	impacted by interpersonal violence.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SUM – </a:t>
            </a:r>
            <a:r>
              <a:rPr lang="en-US" i="1" dirty="0"/>
              <a:t>tremendous, unprecedented strides </a:t>
            </a:r>
            <a:r>
              <a:rPr lang="en-US" dirty="0"/>
              <a:t>in past 4 years. Data attest to impact and represent </a:t>
            </a:r>
            <a:r>
              <a:rPr lang="en-US" i="1" u="sng" dirty="0"/>
              <a:t>rare good news </a:t>
            </a:r>
            <a:r>
              <a:rPr lang="en-US" dirty="0"/>
              <a:t>on this front. </a:t>
            </a:r>
            <a:r>
              <a:rPr lang="en-US" u="sng" dirty="0"/>
              <a:t>Continued support </a:t>
            </a:r>
            <a:r>
              <a:rPr lang="en-US" dirty="0"/>
              <a:t>for data affirmed progress </a:t>
            </a:r>
            <a:r>
              <a:rPr lang="en-US" u="sng" dirty="0"/>
              <a:t>necessary</a:t>
            </a:r>
            <a:r>
              <a:rPr lang="en-US" dirty="0"/>
              <a:t> for continued improvements in sexual violence prevention and response.</a:t>
            </a:r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292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4379</TotalTime>
  <Words>1042</Words>
  <Application>Microsoft Macintosh PowerPoint</Application>
  <PresentationFormat>On-screen Show (4:3)</PresentationFormat>
  <Paragraphs>125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Candara</vt:lpstr>
      <vt:lpstr>Office Theme</vt:lpstr>
      <vt:lpstr>Campus Climate Survey 2022 Preliminary Findings </vt:lpstr>
      <vt:lpstr>Rationale and Importance</vt:lpstr>
      <vt:lpstr>PowerPoint Presentation</vt:lpstr>
      <vt:lpstr>Pandemic v Green Dot</vt:lpstr>
      <vt:lpstr>Other Variants of Sexual Misconduct</vt:lpstr>
      <vt:lpstr>Green Dot Outcomes</vt:lpstr>
      <vt:lpstr>Green Dot Outcomes (Cont.)</vt:lpstr>
      <vt:lpstr>Supports Provided in 2018 and Current Status: Encouraging Outcomes, Precarious 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FACILITIES</dc:title>
  <dc:creator>UW Admin User</dc:creator>
  <cp:lastModifiedBy>Ryan McGarry Dinneen O'Neil</cp:lastModifiedBy>
  <cp:revision>224</cp:revision>
  <cp:lastPrinted>2023-01-12T19:53:50Z</cp:lastPrinted>
  <dcterms:created xsi:type="dcterms:W3CDTF">2010-10-04T20:51:38Z</dcterms:created>
  <dcterms:modified xsi:type="dcterms:W3CDTF">2023-05-08T17:15:08Z</dcterms:modified>
</cp:coreProperties>
</file>