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90" r:id="rId2"/>
    <p:sldId id="257" r:id="rId3"/>
    <p:sldId id="873" r:id="rId4"/>
    <p:sldId id="874" r:id="rId5"/>
    <p:sldId id="296" r:id="rId6"/>
    <p:sldId id="872" r:id="rId7"/>
    <p:sldId id="301" r:id="rId8"/>
    <p:sldId id="297" r:id="rId9"/>
    <p:sldId id="877" r:id="rId10"/>
    <p:sldId id="299" r:id="rId11"/>
    <p:sldId id="875" r:id="rId12"/>
    <p:sldId id="876" r:id="rId13"/>
    <p:sldId id="298" r:id="rId14"/>
    <p:sldId id="855" r:id="rId15"/>
    <p:sldId id="866" r:id="rId16"/>
    <p:sldId id="867" r:id="rId17"/>
    <p:sldId id="869" r:id="rId18"/>
    <p:sldId id="870" r:id="rId19"/>
    <p:sldId id="871"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2F24"/>
    <a:srgbClr val="FFC425"/>
    <a:srgbClr val="AB7A42"/>
    <a:srgbClr val="F7B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3873"/>
  </p:normalViewPr>
  <p:slideViewPr>
    <p:cSldViewPr snapToGrid="0" snapToObjects="1">
      <p:cViewPr varScale="1">
        <p:scale>
          <a:sx n="65" d="100"/>
          <a:sy n="65" d="100"/>
        </p:scale>
        <p:origin x="232" y="10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42085-A09F-E545-8A8F-B8AB3DE97984}" type="datetimeFigureOut">
              <a:rPr lang="en-US" smtClean="0"/>
              <a:t>4/24/23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11CE5-AED5-F049-B238-7518EB246565}" type="slidenum">
              <a:rPr lang="en-US" smtClean="0"/>
              <a:t>‹#›</a:t>
            </a:fld>
            <a:endParaRPr lang="en-US"/>
          </a:p>
        </p:txBody>
      </p:sp>
    </p:spTree>
    <p:extLst>
      <p:ext uri="{BB962C8B-B14F-4D97-AF65-F5344CB8AC3E}">
        <p14:creationId xmlns:p14="http://schemas.microsoft.com/office/powerpoint/2010/main" val="241521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211CE5-AED5-F049-B238-7518EB246565}" type="slidenum">
              <a:rPr lang="en-US" smtClean="0"/>
              <a:t>5</a:t>
            </a:fld>
            <a:endParaRPr lang="en-US" dirty="0"/>
          </a:p>
        </p:txBody>
      </p:sp>
    </p:spTree>
    <p:extLst>
      <p:ext uri="{BB962C8B-B14F-4D97-AF65-F5344CB8AC3E}">
        <p14:creationId xmlns:p14="http://schemas.microsoft.com/office/powerpoint/2010/main" val="85974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D26B21C-6D8F-40B9-BABC-3EFDAFABB4E4}" type="slidenum">
              <a:rPr lang="en-US" smtClean="0"/>
              <a:t>14</a:t>
            </a:fld>
            <a:endParaRPr lang="en-US"/>
          </a:p>
        </p:txBody>
      </p:sp>
    </p:spTree>
    <p:extLst>
      <p:ext uri="{BB962C8B-B14F-4D97-AF65-F5344CB8AC3E}">
        <p14:creationId xmlns:p14="http://schemas.microsoft.com/office/powerpoint/2010/main" val="3001147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D26B21C-6D8F-40B9-BABC-3EFDAFABB4E4}" type="slidenum">
              <a:rPr lang="en-US" smtClean="0"/>
              <a:t>15</a:t>
            </a:fld>
            <a:endParaRPr lang="en-US"/>
          </a:p>
        </p:txBody>
      </p:sp>
    </p:spTree>
    <p:extLst>
      <p:ext uri="{BB962C8B-B14F-4D97-AF65-F5344CB8AC3E}">
        <p14:creationId xmlns:p14="http://schemas.microsoft.com/office/powerpoint/2010/main" val="184560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D26B21C-6D8F-40B9-BABC-3EFDAFABB4E4}" type="slidenum">
              <a:rPr lang="en-US" smtClean="0"/>
              <a:t>16</a:t>
            </a:fld>
            <a:endParaRPr lang="en-US"/>
          </a:p>
        </p:txBody>
      </p:sp>
    </p:spTree>
    <p:extLst>
      <p:ext uri="{BB962C8B-B14F-4D97-AF65-F5344CB8AC3E}">
        <p14:creationId xmlns:p14="http://schemas.microsoft.com/office/powerpoint/2010/main" val="41714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D26B21C-6D8F-40B9-BABC-3EFDAFABB4E4}" type="slidenum">
              <a:rPr lang="en-US" smtClean="0"/>
              <a:t>17</a:t>
            </a:fld>
            <a:endParaRPr lang="en-US"/>
          </a:p>
        </p:txBody>
      </p:sp>
    </p:spTree>
    <p:extLst>
      <p:ext uri="{BB962C8B-B14F-4D97-AF65-F5344CB8AC3E}">
        <p14:creationId xmlns:p14="http://schemas.microsoft.com/office/powerpoint/2010/main" val="332005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D26B21C-6D8F-40B9-BABC-3EFDAFABB4E4}" type="slidenum">
              <a:rPr lang="en-US" smtClean="0"/>
              <a:t>18</a:t>
            </a:fld>
            <a:endParaRPr lang="en-US"/>
          </a:p>
        </p:txBody>
      </p:sp>
    </p:spTree>
    <p:extLst>
      <p:ext uri="{BB962C8B-B14F-4D97-AF65-F5344CB8AC3E}">
        <p14:creationId xmlns:p14="http://schemas.microsoft.com/office/powerpoint/2010/main" val="301829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D26B21C-6D8F-40B9-BABC-3EFDAFABB4E4}" type="slidenum">
              <a:rPr lang="en-US" smtClean="0"/>
              <a:t>19</a:t>
            </a:fld>
            <a:endParaRPr lang="en-US"/>
          </a:p>
        </p:txBody>
      </p:sp>
    </p:spTree>
    <p:extLst>
      <p:ext uri="{BB962C8B-B14F-4D97-AF65-F5344CB8AC3E}">
        <p14:creationId xmlns:p14="http://schemas.microsoft.com/office/powerpoint/2010/main" val="410942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A103-157F-4549-8AD9-A88A89E80C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FD87A5-BAC6-274E-A83B-E7A1FD4B3A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43B5745-DF54-294D-A54C-5211AA191131}"/>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3249916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5068-D297-354E-B0F9-7E336825B4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16B558-863E-3E4C-9E6E-0588BFDF59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9B028-AE04-7943-94DD-93D445583ACA}"/>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5" name="Footer Placeholder 4">
            <a:extLst>
              <a:ext uri="{FF2B5EF4-FFF2-40B4-BE49-F238E27FC236}">
                <a16:creationId xmlns:a16="http://schemas.microsoft.com/office/drawing/2014/main" id="{519BD019-0C80-734E-87F1-2F1026BEAE25}"/>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00C2F8-2974-1D4F-9FBC-001A6FF4AA27}"/>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326219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4CDA9A-0733-9C48-8D58-0E20515EF4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02E5D-0E47-3E43-90DA-2DCFB4708B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B4C2B-6C2C-9D49-B454-46CDD6BE1664}"/>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5" name="Footer Placeholder 4">
            <a:extLst>
              <a:ext uri="{FF2B5EF4-FFF2-40B4-BE49-F238E27FC236}">
                <a16:creationId xmlns:a16="http://schemas.microsoft.com/office/drawing/2014/main" id="{A9CBC095-8919-514A-9A45-F7D7113B1F81}"/>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B800A-30E8-DC46-8FDE-2E2BA1B34A94}"/>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385432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705E-8FE3-2649-992E-0013D2AB7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A2F3C-13EE-6D46-B694-3D0658B6B8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060EF1-07A1-3440-808C-657C591B1DC5}"/>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406739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BCA4-28B0-2C4A-87C5-8BE2292A4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C2632-1A24-434C-BA8F-B0656CCEA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A34E8D-9F65-4D42-9AB6-EB6ACD472857}"/>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5" name="Footer Placeholder 4">
            <a:extLst>
              <a:ext uri="{FF2B5EF4-FFF2-40B4-BE49-F238E27FC236}">
                <a16:creationId xmlns:a16="http://schemas.microsoft.com/office/drawing/2014/main" id="{A288F9AB-1AF0-F94D-B710-41D02E07587F}"/>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18237C-AFE6-1743-9812-6E9BF5397A88}"/>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406878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014693-B47A-204F-8700-ACAE6744E1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86697" cy="1769533"/>
          </a:xfrm>
          <a:prstGeom prst="rect">
            <a:avLst/>
          </a:prstGeom>
        </p:spPr>
      </p:pic>
      <p:sp>
        <p:nvSpPr>
          <p:cNvPr id="2" name="Title 1">
            <a:extLst>
              <a:ext uri="{FF2B5EF4-FFF2-40B4-BE49-F238E27FC236}">
                <a16:creationId xmlns:a16="http://schemas.microsoft.com/office/drawing/2014/main" id="{EB29125F-5B15-694A-A259-51FFFE899FD3}"/>
              </a:ext>
            </a:extLst>
          </p:cNvPr>
          <p:cNvSpPr>
            <a:spLocks noGrp="1"/>
          </p:cNvSpPr>
          <p:nvPr>
            <p:ph type="title"/>
          </p:nvPr>
        </p:nvSpPr>
        <p:spPr>
          <a:xfrm>
            <a:off x="838200" y="110675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2F689-AA0F-E449-AFF2-73F323F390AC}"/>
              </a:ext>
            </a:extLst>
          </p:cNvPr>
          <p:cNvSpPr>
            <a:spLocks noGrp="1"/>
          </p:cNvSpPr>
          <p:nvPr>
            <p:ph sz="half" idx="1"/>
          </p:nvPr>
        </p:nvSpPr>
        <p:spPr>
          <a:xfrm>
            <a:off x="838200" y="2778095"/>
            <a:ext cx="5181600" cy="339886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A69163B-E6F3-A54B-84E1-663700AC61C7}"/>
              </a:ext>
            </a:extLst>
          </p:cNvPr>
          <p:cNvSpPr>
            <a:spLocks noGrp="1"/>
          </p:cNvSpPr>
          <p:nvPr>
            <p:ph sz="half" idx="2"/>
          </p:nvPr>
        </p:nvSpPr>
        <p:spPr>
          <a:xfrm>
            <a:off x="6172200" y="2778095"/>
            <a:ext cx="5181600" cy="339886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DF79239-31B8-8940-9498-EE186388CBBE}"/>
              </a:ext>
            </a:extLst>
          </p:cNvPr>
          <p:cNvSpPr>
            <a:spLocks noGrp="1"/>
          </p:cNvSpPr>
          <p:nvPr>
            <p:ph type="ftr" sz="quarter" idx="11"/>
          </p:nvPr>
        </p:nvSpPr>
        <p:spPr>
          <a:xfrm>
            <a:off x="838200" y="6356350"/>
            <a:ext cx="6031832"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2FDF6C-9774-8449-B1CB-57D5641A0965}"/>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221466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8A47-57C7-2440-926F-3CD554BCE7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F4C8F5-303D-D845-A26F-A7E3D98B0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EB2B0C-CF17-AA47-9213-8B40E62D24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D6179F-E462-544B-BA34-0E868AE7E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F930E2-B1EE-D348-81BE-8CD43C919C7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37B51-36DA-D944-A2BD-72354802A08A}"/>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8" name="Footer Placeholder 7">
            <a:extLst>
              <a:ext uri="{FF2B5EF4-FFF2-40B4-BE49-F238E27FC236}">
                <a16:creationId xmlns:a16="http://schemas.microsoft.com/office/drawing/2014/main" id="{03678D08-1C9D-F943-AA78-0D7EA9D5A392}"/>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69D0C5D-F357-4E4A-AB41-9B8E8A5F492A}"/>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2434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D22A-3F92-DD4E-B6EB-BC65939269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475710-76E9-234A-BA96-10120316BE02}"/>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4" name="Footer Placeholder 3">
            <a:extLst>
              <a:ext uri="{FF2B5EF4-FFF2-40B4-BE49-F238E27FC236}">
                <a16:creationId xmlns:a16="http://schemas.microsoft.com/office/drawing/2014/main" id="{68DAA919-5C56-6A47-BDB9-B57AB6F60473}"/>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4B4681-EA7E-4045-ACAD-E8552E2ECECF}"/>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165468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61FB6E-FE2B-A744-A95A-2F9E201CF91C}"/>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3" name="Footer Placeholder 2">
            <a:extLst>
              <a:ext uri="{FF2B5EF4-FFF2-40B4-BE49-F238E27FC236}">
                <a16:creationId xmlns:a16="http://schemas.microsoft.com/office/drawing/2014/main" id="{4918082E-7730-0E41-AB49-1DA158DD3388}"/>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8ED5BD-58D2-904B-824C-A92618B617E5}"/>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301961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BB96-59AB-9A48-87CD-2A187D775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24CF1-4BA5-EF4D-8B7F-BC085F378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F8646-A05D-DF4F-9E0F-5910C21B5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4008D8-6AA5-1640-BF32-2D9B81FDCEA1}"/>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6" name="Footer Placeholder 5">
            <a:extLst>
              <a:ext uri="{FF2B5EF4-FFF2-40B4-BE49-F238E27FC236}">
                <a16:creationId xmlns:a16="http://schemas.microsoft.com/office/drawing/2014/main" id="{EF21C2CC-5B8B-F943-A339-C5DC9825BC17}"/>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176040-F098-7B4C-89D1-695E428BF7D0}"/>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363850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852F-C685-6A41-842E-03236910D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42583E-1E58-D744-BC56-811B7DCD30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2E52E-DFC8-794B-85DF-6039B9ABD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3F616C-6447-4A49-B481-5143A652F666}"/>
              </a:ext>
            </a:extLst>
          </p:cNvPr>
          <p:cNvSpPr>
            <a:spLocks noGrp="1"/>
          </p:cNvSpPr>
          <p:nvPr>
            <p:ph type="dt" sz="half" idx="10"/>
          </p:nvPr>
        </p:nvSpPr>
        <p:spPr>
          <a:xfrm>
            <a:off x="838200" y="6356350"/>
            <a:ext cx="2743200" cy="365125"/>
          </a:xfrm>
          <a:prstGeom prst="rect">
            <a:avLst/>
          </a:prstGeom>
        </p:spPr>
        <p:txBody>
          <a:bodyPr/>
          <a:lstStyle/>
          <a:p>
            <a:fld id="{7881C11B-F47A-694B-9BD2-031DA399A96B}" type="datetimeFigureOut">
              <a:rPr lang="en-US" smtClean="0"/>
              <a:t>4/24/23</a:t>
            </a:fld>
            <a:endParaRPr lang="en-US"/>
          </a:p>
        </p:txBody>
      </p:sp>
      <p:sp>
        <p:nvSpPr>
          <p:cNvPr id="6" name="Footer Placeholder 5">
            <a:extLst>
              <a:ext uri="{FF2B5EF4-FFF2-40B4-BE49-F238E27FC236}">
                <a16:creationId xmlns:a16="http://schemas.microsoft.com/office/drawing/2014/main" id="{B4CDD02C-06CC-6E49-AFDD-2182391CFB6E}"/>
              </a:ext>
            </a:extLst>
          </p:cNvPr>
          <p:cNvSpPr>
            <a:spLocks noGrp="1"/>
          </p:cNvSpPr>
          <p:nvPr>
            <p:ph type="ftr" sz="quarter" idx="11"/>
          </p:nvPr>
        </p:nvSpPr>
        <p:spPr>
          <a:xfrm>
            <a:off x="1810598" y="6336506"/>
            <a:ext cx="274135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EBD37C-5B4A-0844-9961-B6C944EE2700}"/>
              </a:ext>
            </a:extLst>
          </p:cNvPr>
          <p:cNvSpPr>
            <a:spLocks noGrp="1"/>
          </p:cNvSpPr>
          <p:nvPr>
            <p:ph type="sldNum" sz="quarter" idx="12"/>
          </p:nvPr>
        </p:nvSpPr>
        <p:spPr/>
        <p:txBody>
          <a:bodyPr/>
          <a:lstStyle/>
          <a:p>
            <a:fld id="{1EBB76C3-6984-284B-9079-27B72830D6DF}" type="slidenum">
              <a:rPr lang="en-US" smtClean="0"/>
              <a:t>‹#›</a:t>
            </a:fld>
            <a:endParaRPr lang="en-US"/>
          </a:p>
        </p:txBody>
      </p:sp>
    </p:spTree>
    <p:extLst>
      <p:ext uri="{BB962C8B-B14F-4D97-AF65-F5344CB8AC3E}">
        <p14:creationId xmlns:p14="http://schemas.microsoft.com/office/powerpoint/2010/main" val="250505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197C9B-6D86-664A-84D9-E4295B7B2C2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 y="-1"/>
            <a:ext cx="12186697" cy="1769533"/>
          </a:xfrm>
          <a:prstGeom prst="rect">
            <a:avLst/>
          </a:prstGeom>
        </p:spPr>
      </p:pic>
      <p:sp>
        <p:nvSpPr>
          <p:cNvPr id="2" name="Title Placeholder 1">
            <a:extLst>
              <a:ext uri="{FF2B5EF4-FFF2-40B4-BE49-F238E27FC236}">
                <a16:creationId xmlns:a16="http://schemas.microsoft.com/office/drawing/2014/main" id="{F89471F8-0ACD-4347-BFD9-5E1AB4ED0D9B}"/>
              </a:ext>
            </a:extLst>
          </p:cNvPr>
          <p:cNvSpPr>
            <a:spLocks noGrp="1"/>
          </p:cNvSpPr>
          <p:nvPr>
            <p:ph type="title"/>
          </p:nvPr>
        </p:nvSpPr>
        <p:spPr>
          <a:xfrm>
            <a:off x="838200" y="13399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EF1A48-C4E7-F84D-B300-452352C4EC24}"/>
              </a:ext>
            </a:extLst>
          </p:cNvPr>
          <p:cNvSpPr>
            <a:spLocks noGrp="1"/>
          </p:cNvSpPr>
          <p:nvPr>
            <p:ph type="body" idx="1"/>
          </p:nvPr>
        </p:nvSpPr>
        <p:spPr>
          <a:xfrm>
            <a:off x="838200" y="2755231"/>
            <a:ext cx="10515600" cy="34217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1096A64-AE42-664E-8253-4D7719BF2E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a:p>
            <a:fld id="{1EBB76C3-6984-284B-9079-27B72830D6DF}" type="slidenum">
              <a:rPr lang="en-US" smtClean="0"/>
              <a:t>‹#›</a:t>
            </a:fld>
            <a:endParaRPr lang="en-US"/>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546" y="145111"/>
            <a:ext cx="1105170" cy="1105170"/>
          </a:xfrm>
          <a:prstGeom prst="rect">
            <a:avLst/>
          </a:prstGeom>
        </p:spPr>
      </p:pic>
    </p:spTree>
    <p:extLst>
      <p:ext uri="{BB962C8B-B14F-4D97-AF65-F5344CB8AC3E}">
        <p14:creationId xmlns:p14="http://schemas.microsoft.com/office/powerpoint/2010/main" val="1812976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395C45-3451-014B-8363-6E577CCF7974}"/>
              </a:ext>
            </a:extLst>
          </p:cNvPr>
          <p:cNvPicPr>
            <a:picLocks noChangeAspect="1"/>
          </p:cNvPicPr>
          <p:nvPr/>
        </p:nvPicPr>
        <p:blipFill>
          <a:blip r:embed="rId2"/>
          <a:stretch>
            <a:fillRect/>
          </a:stretch>
        </p:blipFill>
        <p:spPr>
          <a:xfrm>
            <a:off x="4661364" y="-1"/>
            <a:ext cx="7913618" cy="6965879"/>
          </a:xfrm>
          <a:prstGeom prst="rect">
            <a:avLst/>
          </a:prstGeom>
        </p:spPr>
      </p:pic>
      <p:sp>
        <p:nvSpPr>
          <p:cNvPr id="6" name="TextBox 5">
            <a:extLst>
              <a:ext uri="{FF2B5EF4-FFF2-40B4-BE49-F238E27FC236}">
                <a16:creationId xmlns:a16="http://schemas.microsoft.com/office/drawing/2014/main" id="{B75D0059-70CA-AC4C-B19A-DC1AEAD1531D}"/>
              </a:ext>
            </a:extLst>
          </p:cNvPr>
          <p:cNvSpPr txBox="1"/>
          <p:nvPr/>
        </p:nvSpPr>
        <p:spPr>
          <a:xfrm>
            <a:off x="353719" y="1417420"/>
            <a:ext cx="6271877" cy="3385542"/>
          </a:xfrm>
          <a:prstGeom prst="rect">
            <a:avLst/>
          </a:prstGeom>
          <a:noFill/>
        </p:spPr>
        <p:txBody>
          <a:bodyPr wrap="square" rtlCol="0">
            <a:spAutoFit/>
          </a:bodyPr>
          <a:lstStyle/>
          <a:p>
            <a:r>
              <a:rPr lang="en-US" sz="4000" i="1" dirty="0"/>
              <a:t>Decarbonization in Wyoming: Opportunities and Imperatives</a:t>
            </a:r>
          </a:p>
          <a:p>
            <a:endParaRPr lang="en-US" sz="2400" b="1" i="1" dirty="0">
              <a:solidFill>
                <a:srgbClr val="492F24"/>
              </a:solidFill>
              <a:latin typeface="Myriad Pro" panose="020B0503030403020204" pitchFamily="34" charset="0"/>
            </a:endParaRPr>
          </a:p>
          <a:p>
            <a:pPr>
              <a:spcAft>
                <a:spcPts val="600"/>
              </a:spcAft>
            </a:pPr>
            <a:endParaRPr lang="en-US" dirty="0">
              <a:solidFill>
                <a:schemeClr val="tx1">
                  <a:lumMod val="75000"/>
                  <a:lumOff val="25000"/>
                </a:schemeClr>
              </a:solidFill>
              <a:cs typeface="Arial" panose="020B0604020202020204" pitchFamily="34" charset="0"/>
            </a:endParaRPr>
          </a:p>
          <a:p>
            <a:pPr>
              <a:spcAft>
                <a:spcPts val="600"/>
              </a:spcAft>
            </a:pPr>
            <a:endParaRPr lang="en-US" dirty="0">
              <a:solidFill>
                <a:schemeClr val="tx1">
                  <a:lumMod val="75000"/>
                  <a:lumOff val="25000"/>
                </a:schemeClr>
              </a:solidFill>
              <a:cs typeface="Arial" panose="020B0604020202020204" pitchFamily="34" charset="0"/>
            </a:endParaRPr>
          </a:p>
          <a:p>
            <a:pPr>
              <a:spcAft>
                <a:spcPts val="600"/>
              </a:spcAft>
            </a:pPr>
            <a:endParaRPr lang="en-US" dirty="0">
              <a:solidFill>
                <a:schemeClr val="tx1">
                  <a:lumMod val="75000"/>
                  <a:lumOff val="25000"/>
                </a:schemeClr>
              </a:solidFill>
              <a:cs typeface="Arial" panose="020B0604020202020204" pitchFamily="34" charset="0"/>
            </a:endParaRPr>
          </a:p>
          <a:p>
            <a:pPr>
              <a:spcAft>
                <a:spcPts val="600"/>
              </a:spcAft>
            </a:pPr>
            <a:r>
              <a:rPr lang="en-US" dirty="0">
                <a:solidFill>
                  <a:schemeClr val="tx1">
                    <a:lumMod val="75000"/>
                    <a:lumOff val="25000"/>
                  </a:schemeClr>
                </a:solidFill>
                <a:cs typeface="Arial" panose="020B0604020202020204" pitchFamily="34" charset="0"/>
              </a:rPr>
              <a:t>May 11, 2023</a:t>
            </a:r>
          </a:p>
          <a:p>
            <a:pPr>
              <a:spcAft>
                <a:spcPts val="600"/>
              </a:spcAft>
            </a:pPr>
            <a:r>
              <a:rPr lang="en-US" dirty="0">
                <a:solidFill>
                  <a:schemeClr val="tx1">
                    <a:lumMod val="75000"/>
                    <a:lumOff val="25000"/>
                  </a:schemeClr>
                </a:solidFill>
                <a:cs typeface="Arial" panose="020B0604020202020204" pitchFamily="34" charset="0"/>
              </a:rPr>
              <a:t>Prepared for the University of Wyoming Board of Trustees</a:t>
            </a:r>
          </a:p>
        </p:txBody>
      </p:sp>
      <p:pic>
        <p:nvPicPr>
          <p:cNvPr id="11" name="Picture 10">
            <a:extLst>
              <a:ext uri="{FF2B5EF4-FFF2-40B4-BE49-F238E27FC236}">
                <a16:creationId xmlns:a16="http://schemas.microsoft.com/office/drawing/2014/main" id="{39E6B838-B00F-1348-AA75-B2AA44865EE7}"/>
              </a:ext>
            </a:extLst>
          </p:cNvPr>
          <p:cNvPicPr>
            <a:picLocks noChangeAspect="1"/>
          </p:cNvPicPr>
          <p:nvPr/>
        </p:nvPicPr>
        <p:blipFill>
          <a:blip r:embed="rId3"/>
          <a:stretch>
            <a:fillRect/>
          </a:stretch>
        </p:blipFill>
        <p:spPr>
          <a:xfrm>
            <a:off x="134532" y="6314670"/>
            <a:ext cx="4888473" cy="448484"/>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1</a:t>
            </a:fld>
            <a:endParaRPr lang="en-US" dirty="0">
              <a:solidFill>
                <a:schemeClr val="bg1"/>
              </a:solidFill>
            </a:endParaRPr>
          </a:p>
        </p:txBody>
      </p:sp>
      <p:pic>
        <p:nvPicPr>
          <p:cNvPr id="4" name="Picture 3" descr="Text&#10;&#10;Description automatically generated">
            <a:extLst>
              <a:ext uri="{FF2B5EF4-FFF2-40B4-BE49-F238E27FC236}">
                <a16:creationId xmlns:a16="http://schemas.microsoft.com/office/drawing/2014/main" id="{35C2956A-F620-C843-90FC-A09AFCB62BC2}"/>
              </a:ext>
            </a:extLst>
          </p:cNvPr>
          <p:cNvPicPr>
            <a:picLocks noChangeAspect="1"/>
          </p:cNvPicPr>
          <p:nvPr/>
        </p:nvPicPr>
        <p:blipFill>
          <a:blip r:embed="rId4"/>
          <a:stretch>
            <a:fillRect/>
          </a:stretch>
        </p:blipFill>
        <p:spPr>
          <a:xfrm>
            <a:off x="6966790" y="5166439"/>
            <a:ext cx="4829503" cy="1379858"/>
          </a:xfrm>
          <a:prstGeom prst="rect">
            <a:avLst/>
          </a:prstGeom>
        </p:spPr>
      </p:pic>
    </p:spTree>
    <p:extLst>
      <p:ext uri="{BB962C8B-B14F-4D97-AF65-F5344CB8AC3E}">
        <p14:creationId xmlns:p14="http://schemas.microsoft.com/office/powerpoint/2010/main" val="60655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10</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303609" y="1473261"/>
            <a:ext cx="11574508"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My Research: Property &amp; Permitting</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6ACBB2-18FD-5947-8AC3-02D5956E7984}"/>
              </a:ext>
            </a:extLst>
          </p:cNvPr>
          <p:cNvSpPr txBox="1"/>
          <p:nvPr/>
        </p:nvSpPr>
        <p:spPr>
          <a:xfrm>
            <a:off x="303609" y="2164481"/>
            <a:ext cx="6166202" cy="3785652"/>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t>Licensing and siting for nuclear energy</a:t>
            </a:r>
          </a:p>
          <a:p>
            <a:pPr marL="342900" lvl="0" indent="-342900">
              <a:buFont typeface="Arial" panose="020B0604020202020204" pitchFamily="34" charset="0"/>
              <a:buChar char="•"/>
            </a:pPr>
            <a:r>
              <a:rPr lang="en-US" sz="2400" dirty="0"/>
              <a:t>Public perceptions and regulatory drivers of market demand</a:t>
            </a:r>
          </a:p>
          <a:p>
            <a:pPr marL="342900" lvl="0" indent="-342900">
              <a:buFont typeface="Arial" panose="020B0604020202020204" pitchFamily="34" charset="0"/>
              <a:buChar char="•"/>
            </a:pPr>
            <a:r>
              <a:rPr lang="en-US" sz="2400" dirty="0"/>
              <a:t>Ownership and valuation of pore space</a:t>
            </a:r>
          </a:p>
          <a:p>
            <a:pPr marL="342900" lvl="0" indent="-342900">
              <a:buFont typeface="Arial" panose="020B0604020202020204" pitchFamily="34" charset="0"/>
              <a:buChar char="•"/>
            </a:pPr>
            <a:r>
              <a:rPr lang="en-US" sz="2400" dirty="0"/>
              <a:t>Use of public lands for carbon storage</a:t>
            </a:r>
          </a:p>
          <a:p>
            <a:pPr marL="342900" lvl="0" indent="-342900">
              <a:buFont typeface="Arial" panose="020B0604020202020204" pitchFamily="34" charset="0"/>
              <a:buChar char="•"/>
            </a:pPr>
            <a:r>
              <a:rPr lang="en-US" sz="2400" dirty="0"/>
              <a:t>Resolving multiple resource conflicts</a:t>
            </a:r>
          </a:p>
          <a:p>
            <a:pPr marL="342900" lvl="0" indent="-342900">
              <a:buFont typeface="Arial" panose="020B0604020202020204" pitchFamily="34" charset="0"/>
              <a:buChar char="•"/>
            </a:pPr>
            <a:r>
              <a:rPr lang="en-US" sz="2400" dirty="0"/>
              <a:t>Administrative regulation of sequestration projects</a:t>
            </a:r>
          </a:p>
          <a:p>
            <a:pPr marL="342900" lvl="0" indent="-342900">
              <a:buFont typeface="Arial" panose="020B0604020202020204" pitchFamily="34" charset="0"/>
              <a:buChar char="•"/>
            </a:pPr>
            <a:r>
              <a:rPr lang="en-US" sz="2400" dirty="0"/>
              <a:t>Energy Justice and Just Transition Policies for Coal and Oil and Gas Producing Communities</a:t>
            </a:r>
          </a:p>
        </p:txBody>
      </p:sp>
      <p:pic>
        <p:nvPicPr>
          <p:cNvPr id="4" name="Picture 3" descr="Text&#10;&#10;Description automatically generated with medium confidence">
            <a:extLst>
              <a:ext uri="{FF2B5EF4-FFF2-40B4-BE49-F238E27FC236}">
                <a16:creationId xmlns:a16="http://schemas.microsoft.com/office/drawing/2014/main" id="{26FB84F2-35A2-EA6E-FD5F-21C1D91B8082}"/>
              </a:ext>
            </a:extLst>
          </p:cNvPr>
          <p:cNvPicPr>
            <a:picLocks noChangeAspect="1"/>
          </p:cNvPicPr>
          <p:nvPr/>
        </p:nvPicPr>
        <p:blipFill>
          <a:blip r:embed="rId3"/>
          <a:stretch>
            <a:fillRect/>
          </a:stretch>
        </p:blipFill>
        <p:spPr>
          <a:xfrm>
            <a:off x="7330895" y="4286314"/>
            <a:ext cx="2651305" cy="1103851"/>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B92BFB2B-6465-778D-17E0-E2EC7FFF6575}"/>
              </a:ext>
            </a:extLst>
          </p:cNvPr>
          <p:cNvPicPr>
            <a:picLocks noChangeAspect="1"/>
          </p:cNvPicPr>
          <p:nvPr/>
        </p:nvPicPr>
        <p:blipFill>
          <a:blip r:embed="rId4"/>
          <a:stretch>
            <a:fillRect/>
          </a:stretch>
        </p:blipFill>
        <p:spPr>
          <a:xfrm>
            <a:off x="7210005" y="5371446"/>
            <a:ext cx="4241800" cy="901700"/>
          </a:xfrm>
          <a:prstGeom prst="rect">
            <a:avLst/>
          </a:prstGeom>
        </p:spPr>
      </p:pic>
      <p:pic>
        <p:nvPicPr>
          <p:cNvPr id="15" name="Picture 14">
            <a:extLst>
              <a:ext uri="{FF2B5EF4-FFF2-40B4-BE49-F238E27FC236}">
                <a16:creationId xmlns:a16="http://schemas.microsoft.com/office/drawing/2014/main" id="{4B973B47-CC3B-6DB4-C275-8C322E95ACB8}"/>
              </a:ext>
            </a:extLst>
          </p:cNvPr>
          <p:cNvPicPr>
            <a:picLocks noChangeAspect="1"/>
          </p:cNvPicPr>
          <p:nvPr/>
        </p:nvPicPr>
        <p:blipFill>
          <a:blip r:embed="rId5"/>
          <a:stretch>
            <a:fillRect/>
          </a:stretch>
        </p:blipFill>
        <p:spPr>
          <a:xfrm>
            <a:off x="7295146" y="3483856"/>
            <a:ext cx="4172730" cy="1077323"/>
          </a:xfrm>
          <a:prstGeom prst="rect">
            <a:avLst/>
          </a:prstGeom>
        </p:spPr>
      </p:pic>
      <p:pic>
        <p:nvPicPr>
          <p:cNvPr id="17" name="Picture 16" descr="Text&#10;&#10;Description automatically generated">
            <a:extLst>
              <a:ext uri="{FF2B5EF4-FFF2-40B4-BE49-F238E27FC236}">
                <a16:creationId xmlns:a16="http://schemas.microsoft.com/office/drawing/2014/main" id="{A5688E70-AFFD-BDEE-EF21-5F797CDA4E34}"/>
              </a:ext>
            </a:extLst>
          </p:cNvPr>
          <p:cNvPicPr>
            <a:picLocks noChangeAspect="1"/>
          </p:cNvPicPr>
          <p:nvPr/>
        </p:nvPicPr>
        <p:blipFill>
          <a:blip r:embed="rId6"/>
          <a:stretch>
            <a:fillRect/>
          </a:stretch>
        </p:blipFill>
        <p:spPr>
          <a:xfrm>
            <a:off x="7315544" y="2364321"/>
            <a:ext cx="2630907" cy="1119535"/>
          </a:xfrm>
          <a:prstGeom prst="rect">
            <a:avLst/>
          </a:prstGeom>
        </p:spPr>
      </p:pic>
    </p:spTree>
    <p:extLst>
      <p:ext uri="{BB962C8B-B14F-4D97-AF65-F5344CB8AC3E}">
        <p14:creationId xmlns:p14="http://schemas.microsoft.com/office/powerpoint/2010/main" val="5043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11</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303609" y="1473261"/>
            <a:ext cx="11574508"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Priority and Possession of Pore Space</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86E5A070-0CCD-B036-9EAF-84D6C1D91156}"/>
              </a:ext>
            </a:extLst>
          </p:cNvPr>
          <p:cNvPicPr>
            <a:picLocks noChangeAspect="1"/>
          </p:cNvPicPr>
          <p:nvPr/>
        </p:nvPicPr>
        <p:blipFill>
          <a:blip r:embed="rId3"/>
          <a:stretch>
            <a:fillRect/>
          </a:stretch>
        </p:blipFill>
        <p:spPr>
          <a:xfrm>
            <a:off x="9591289" y="2485306"/>
            <a:ext cx="2286828" cy="2325233"/>
          </a:xfrm>
          <a:prstGeom prst="rect">
            <a:avLst/>
          </a:prstGeom>
        </p:spPr>
      </p:pic>
      <p:sp>
        <p:nvSpPr>
          <p:cNvPr id="7" name="TextBox 6">
            <a:extLst>
              <a:ext uri="{FF2B5EF4-FFF2-40B4-BE49-F238E27FC236}">
                <a16:creationId xmlns:a16="http://schemas.microsoft.com/office/drawing/2014/main" id="{2AB39BDA-E798-901D-938B-BBEF72FF10BE}"/>
              </a:ext>
            </a:extLst>
          </p:cNvPr>
          <p:cNvSpPr txBox="1"/>
          <p:nvPr/>
        </p:nvSpPr>
        <p:spPr>
          <a:xfrm>
            <a:off x="313883" y="2065626"/>
            <a:ext cx="9505978" cy="4381008"/>
          </a:xfrm>
          <a:prstGeom prst="rect">
            <a:avLst/>
          </a:prstGeom>
          <a:noFill/>
        </p:spPr>
        <p:txBody>
          <a:bodyPr wrap="square" rtlCol="0">
            <a:spAutoFit/>
          </a:bodyPr>
          <a:lstStyle/>
          <a:p>
            <a:r>
              <a:rPr lang="en-US" sz="1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Tara Righetti</a:t>
            </a: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Capturing All The (Tax) Credit: Carbon Capture and Storage, </a:t>
            </a:r>
            <a:r>
              <a:rPr lang="en-US" sz="18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Vibrant Environmental Blog, Environmental Law Institute (January 23, 2023).</a:t>
            </a:r>
            <a:endParaRPr lang="en-US" dirty="0">
              <a:solidFill>
                <a:srgbClr val="21212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1200" dirty="0"/>
          </a:p>
          <a:p>
            <a:pPr marL="0" marR="0">
              <a:lnSpc>
                <a:spcPct val="115000"/>
              </a:lnSpc>
              <a:spcBef>
                <a:spcPts val="0"/>
              </a:spcBef>
              <a:spcAft>
                <a:spcPts val="100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Tara Righetti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Wyoming’s Place in the Energy Transition: A Look at Carbon Capture and Hydrogen,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cap="small" dirty="0">
                <a:effectLst/>
                <a:latin typeface="Times New Roman" panose="02020603050405020304" pitchFamily="18" charset="0"/>
                <a:ea typeface="Times New Roman" panose="02020603050405020304" pitchFamily="18" charset="0"/>
                <a:cs typeface="Times New Roman" panose="02020603050405020304" pitchFamily="18" charset="0"/>
              </a:rPr>
              <a:t>Wyoming Lawyer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(June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K.K.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DuVivier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Tara Righetti,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Changing Paradigms for a Low Carbon World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46 Harv. Env. L. Rev. Online 59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Tara Righetti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Joe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Schremmer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Waste and the Governance of Common Property,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93 </a:t>
            </a:r>
            <a:r>
              <a:rPr lang="en-US" sz="1800" cap="small" dirty="0">
                <a:effectLst/>
                <a:latin typeface="Times New Roman" panose="02020603050405020304" pitchFamily="18" charset="0"/>
                <a:ea typeface="Times New Roman" panose="02020603050405020304" pitchFamily="18" charset="0"/>
                <a:cs typeface="Times New Roman" panose="02020603050405020304" pitchFamily="18" charset="0"/>
              </a:rPr>
              <a:t>Colo. L. Rev</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609 (2022) (Selected as one of the top 20 articles for 2021 by the Environmental Law and Policy Annual Review).</a:t>
            </a:r>
          </a:p>
          <a:p>
            <a:pPr>
              <a:lnSpc>
                <a:spcPct val="115000"/>
              </a:lnSpc>
              <a:spcAft>
                <a:spcPts val="10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Tara Righetti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Associated and Incremental Storage: Opportunities for Increased CO</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Removal with Enhanced Oil Recovery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Climate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GeoEngineering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Law and Governance (Wil Burns, David Dana, and Simon Nicholson, eds.), Springer Nature (2021).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874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12</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303609" y="1473261"/>
            <a:ext cx="11574508"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CCUS Pathways on Public Lands</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newspaper, screenshot&#10;&#10;Description automatically generated">
            <a:extLst>
              <a:ext uri="{FF2B5EF4-FFF2-40B4-BE49-F238E27FC236}">
                <a16:creationId xmlns:a16="http://schemas.microsoft.com/office/drawing/2014/main" id="{DB56ECA6-FBC5-CD67-938F-F3D13D7149E0}"/>
              </a:ext>
            </a:extLst>
          </p:cNvPr>
          <p:cNvPicPr>
            <a:picLocks noChangeAspect="1"/>
          </p:cNvPicPr>
          <p:nvPr/>
        </p:nvPicPr>
        <p:blipFill>
          <a:blip r:embed="rId3"/>
          <a:stretch>
            <a:fillRect/>
          </a:stretch>
        </p:blipFill>
        <p:spPr>
          <a:xfrm>
            <a:off x="8756878" y="2183807"/>
            <a:ext cx="2450644" cy="4070013"/>
          </a:xfrm>
          <a:prstGeom prst="rect">
            <a:avLst/>
          </a:prstGeom>
        </p:spPr>
      </p:pic>
      <p:sp>
        <p:nvSpPr>
          <p:cNvPr id="7" name="TextBox 6">
            <a:extLst>
              <a:ext uri="{FF2B5EF4-FFF2-40B4-BE49-F238E27FC236}">
                <a16:creationId xmlns:a16="http://schemas.microsoft.com/office/drawing/2014/main" id="{6F5541A7-FD01-DF76-9B97-C103447A2B43}"/>
              </a:ext>
            </a:extLst>
          </p:cNvPr>
          <p:cNvSpPr txBox="1"/>
          <p:nvPr/>
        </p:nvSpPr>
        <p:spPr>
          <a:xfrm>
            <a:off x="303609" y="2230426"/>
            <a:ext cx="3652165" cy="3872200"/>
          </a:xfrm>
          <a:prstGeom prst="rect">
            <a:avLst/>
          </a:prstGeom>
          <a:noFill/>
        </p:spPr>
        <p:txBody>
          <a:bodyPr wrap="square">
            <a:spAutoFit/>
          </a:bodyPr>
          <a:lstStyle/>
          <a:p>
            <a:pPr marL="0" marR="0">
              <a:lnSpc>
                <a:spcPct val="115000"/>
              </a:lnSpc>
              <a:spcBef>
                <a:spcPts val="0"/>
              </a:spcBef>
              <a:spcAft>
                <a:spcPts val="10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Tara Righetti,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Kris Koski, Jesse Richardson, &amp; Sam Taylor,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The Carbon Storage Future of Public Lands,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38 </a:t>
            </a:r>
            <a:r>
              <a:rPr lang="en-US" sz="2000" cap="small" dirty="0">
                <a:effectLst/>
                <a:latin typeface="Times New Roman" panose="02020603050405020304" pitchFamily="18" charset="0"/>
                <a:ea typeface="Times New Roman" panose="02020603050405020304" pitchFamily="18" charset="0"/>
                <a:cs typeface="Times New Roman" panose="02020603050405020304" pitchFamily="18" charset="0"/>
              </a:rPr>
              <a:t>Pace </a:t>
            </a:r>
            <a:r>
              <a:rPr lang="en-US" sz="2000" cap="small" dirty="0" err="1">
                <a:effectLst/>
                <a:latin typeface="Times New Roman" panose="02020603050405020304" pitchFamily="18" charset="0"/>
                <a:ea typeface="Times New Roman" panose="02020603050405020304" pitchFamily="18" charset="0"/>
                <a:cs typeface="Times New Roman" panose="02020603050405020304" pitchFamily="18" charset="0"/>
              </a:rPr>
              <a:t>Envtl</a:t>
            </a:r>
            <a:r>
              <a:rPr lang="en-US" sz="2000" cap="small" dirty="0">
                <a:effectLst/>
                <a:latin typeface="Times New Roman" panose="02020603050405020304" pitchFamily="18" charset="0"/>
                <a:ea typeface="Times New Roman" panose="02020603050405020304" pitchFamily="18" charset="0"/>
                <a:cs typeface="Times New Roman" panose="02020603050405020304" pitchFamily="18" charset="0"/>
              </a:rPr>
              <a:t>. L. Rev.</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181 (2021)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(reprinted in </a:t>
            </a:r>
            <a:r>
              <a:rPr lang="en-US" sz="1800" cap="small" dirty="0">
                <a:effectLst/>
                <a:latin typeface="Times New Roman" panose="02020603050405020304" pitchFamily="18" charset="0"/>
                <a:ea typeface="Times New Roman" panose="02020603050405020304" pitchFamily="18" charset="0"/>
                <a:cs typeface="Times New Roman" panose="02020603050405020304" pitchFamily="18" charset="0"/>
              </a:rPr>
              <a:t>Rocky Mountain Mineral Law Foundation Journal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vol. 58, No. 2 (2021) (included on list of top 20 articles in the 15</a:t>
            </a: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edition of the Environmental Law and Policy Annual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Graphical user interface, text&#10;&#10;Description automatically generated">
            <a:extLst>
              <a:ext uri="{FF2B5EF4-FFF2-40B4-BE49-F238E27FC236}">
                <a16:creationId xmlns:a16="http://schemas.microsoft.com/office/drawing/2014/main" id="{B8939B81-862C-DDAC-7053-3C3C5D74707E}"/>
              </a:ext>
            </a:extLst>
          </p:cNvPr>
          <p:cNvPicPr>
            <a:picLocks noChangeAspect="1"/>
          </p:cNvPicPr>
          <p:nvPr/>
        </p:nvPicPr>
        <p:blipFill>
          <a:blip r:embed="rId4"/>
          <a:stretch>
            <a:fillRect/>
          </a:stretch>
        </p:blipFill>
        <p:spPr>
          <a:xfrm>
            <a:off x="4321013" y="2370831"/>
            <a:ext cx="4070626" cy="1911064"/>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A80DCDA5-8308-61AC-375B-AAD535E58CEC}"/>
              </a:ext>
            </a:extLst>
          </p:cNvPr>
          <p:cNvPicPr>
            <a:picLocks noChangeAspect="1"/>
          </p:cNvPicPr>
          <p:nvPr/>
        </p:nvPicPr>
        <p:blipFill>
          <a:blip r:embed="rId5"/>
          <a:stretch>
            <a:fillRect/>
          </a:stretch>
        </p:blipFill>
        <p:spPr>
          <a:xfrm>
            <a:off x="4356052" y="4229227"/>
            <a:ext cx="4400826" cy="1070737"/>
          </a:xfrm>
          <a:prstGeom prst="rect">
            <a:avLst/>
          </a:prstGeom>
        </p:spPr>
      </p:pic>
    </p:spTree>
    <p:extLst>
      <p:ext uri="{BB962C8B-B14F-4D97-AF65-F5344CB8AC3E}">
        <p14:creationId xmlns:p14="http://schemas.microsoft.com/office/powerpoint/2010/main" val="318673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13</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303609" y="1473261"/>
            <a:ext cx="11574508"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Preparing Future Energy Leaders</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website&#10;&#10;Description automatically generated">
            <a:extLst>
              <a:ext uri="{FF2B5EF4-FFF2-40B4-BE49-F238E27FC236}">
                <a16:creationId xmlns:a16="http://schemas.microsoft.com/office/drawing/2014/main" id="{80883F4B-ABFB-EF35-C6A3-E0FAF2EDB78B}"/>
              </a:ext>
            </a:extLst>
          </p:cNvPr>
          <p:cNvPicPr>
            <a:picLocks noChangeAspect="1"/>
          </p:cNvPicPr>
          <p:nvPr/>
        </p:nvPicPr>
        <p:blipFill>
          <a:blip r:embed="rId3"/>
          <a:stretch>
            <a:fillRect/>
          </a:stretch>
        </p:blipFill>
        <p:spPr>
          <a:xfrm>
            <a:off x="7877019" y="2319235"/>
            <a:ext cx="3115142" cy="3721101"/>
          </a:xfrm>
          <a:prstGeom prst="rect">
            <a:avLst/>
          </a:prstGeom>
        </p:spPr>
      </p:pic>
      <p:pic>
        <p:nvPicPr>
          <p:cNvPr id="8" name="Picture 7" descr="Table&#10;&#10;Description automatically generated">
            <a:extLst>
              <a:ext uri="{FF2B5EF4-FFF2-40B4-BE49-F238E27FC236}">
                <a16:creationId xmlns:a16="http://schemas.microsoft.com/office/drawing/2014/main" id="{FF2CC178-6BF5-87D6-207A-19B0011E089D}"/>
              </a:ext>
            </a:extLst>
          </p:cNvPr>
          <p:cNvPicPr>
            <a:picLocks noChangeAspect="1"/>
          </p:cNvPicPr>
          <p:nvPr/>
        </p:nvPicPr>
        <p:blipFill>
          <a:blip r:embed="rId4"/>
          <a:stretch>
            <a:fillRect/>
          </a:stretch>
        </p:blipFill>
        <p:spPr>
          <a:xfrm>
            <a:off x="218919" y="2230426"/>
            <a:ext cx="7658100" cy="3721100"/>
          </a:xfrm>
          <a:prstGeom prst="rect">
            <a:avLst/>
          </a:prstGeom>
        </p:spPr>
      </p:pic>
    </p:spTree>
    <p:extLst>
      <p:ext uri="{BB962C8B-B14F-4D97-AF65-F5344CB8AC3E}">
        <p14:creationId xmlns:p14="http://schemas.microsoft.com/office/powerpoint/2010/main" val="287434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906A837-0239-E844-A78C-B6B2E2D20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2" y="6205641"/>
            <a:ext cx="2326511" cy="666541"/>
          </a:xfrm>
          <a:prstGeom prst="rect">
            <a:avLst/>
          </a:prstGeom>
        </p:spPr>
      </p:pic>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4"/>
          <a:stretch>
            <a:fillRect/>
          </a:stretch>
        </p:blipFill>
        <p:spPr>
          <a:xfrm rot="10800000">
            <a:off x="-10274" y="-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274" y="14578"/>
            <a:ext cx="12202274" cy="1325563"/>
          </a:xfrm>
        </p:spPr>
        <p:txBody>
          <a:bodyPr/>
          <a:lstStyle/>
          <a:p>
            <a:pPr algn="ctr"/>
            <a:r>
              <a:rPr lang="en-US" b="1" dirty="0">
                <a:solidFill>
                  <a:schemeClr val="bg1"/>
                </a:solidFill>
                <a:latin typeface="Myriad Pro" panose="020B0503030403020204" pitchFamily="34" charset="0"/>
              </a:rPr>
              <a:t>UW Nuclear Energy Research Center</a:t>
            </a:r>
          </a:p>
        </p:txBody>
      </p:sp>
      <p:sp>
        <p:nvSpPr>
          <p:cNvPr id="10" name="Slide Number Placeholder 9"/>
          <p:cNvSpPr>
            <a:spLocks noGrp="1"/>
          </p:cNvSpPr>
          <p:nvPr>
            <p:ph type="sldNum" sz="quarter" idx="12"/>
          </p:nvPr>
        </p:nvSpPr>
        <p:spPr/>
        <p:txBody>
          <a:bodyPr/>
          <a:lstStyle/>
          <a:p>
            <a:fld id="{F5529D1C-C905-6D43-977B-B51C1A5CA844}" type="slidenum">
              <a:rPr lang="en-US" smtClean="0"/>
              <a:t>14</a:t>
            </a:fld>
            <a:endParaRPr lang="en-US" dirty="0"/>
          </a:p>
        </p:txBody>
      </p:sp>
      <p:sp>
        <p:nvSpPr>
          <p:cNvPr id="21" name="AutoShape 6" descr="New University of Wyoming president faces COVID-19 reope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248054" y="1453435"/>
            <a:ext cx="11685618" cy="646331"/>
          </a:xfrm>
          <a:prstGeom prst="rect">
            <a:avLst/>
          </a:prstGeom>
          <a:ln w="25400">
            <a:solidFill>
              <a:srgbClr val="FFC000"/>
            </a:solidFill>
          </a:ln>
        </p:spPr>
        <p:txBody>
          <a:bodyPr wrap="square">
            <a:spAutoFit/>
          </a:bodyPr>
          <a:lstStyle/>
          <a:p>
            <a:r>
              <a:rPr lang="en-US" i="1" dirty="0"/>
              <a:t>Supported as part of the two million dollars ($2,000,000.00) exception funding appropriated by the legislature for a nuclear energy collaboration and training program. </a:t>
            </a:r>
            <a:endParaRPr lang="en-US" i="1" dirty="0">
              <a:effectLst/>
            </a:endParaRPr>
          </a:p>
        </p:txBody>
      </p:sp>
      <p:sp>
        <p:nvSpPr>
          <p:cNvPr id="13" name="Rectangle 12"/>
          <p:cNvSpPr/>
          <p:nvPr/>
        </p:nvSpPr>
        <p:spPr>
          <a:xfrm>
            <a:off x="6012873" y="2778279"/>
            <a:ext cx="5920799" cy="3139321"/>
          </a:xfrm>
          <a:prstGeom prst="rect">
            <a:avLst/>
          </a:prstGeom>
          <a:ln w="25400">
            <a:solidFill>
              <a:srgbClr val="FFC000"/>
            </a:solidFill>
          </a:ln>
        </p:spPr>
        <p:txBody>
          <a:bodyPr wrap="square">
            <a:spAutoFit/>
          </a:bodyPr>
          <a:lstStyle/>
          <a:p>
            <a:r>
              <a:rPr lang="en-US" b="1" dirty="0"/>
              <a:t>UW Nuclear Energy Research Center</a:t>
            </a:r>
          </a:p>
          <a:p>
            <a:pPr marL="512763" indent="-285750">
              <a:buFont typeface="Arial" panose="020B0604020202020204" pitchFamily="34" charset="0"/>
              <a:buChar char="•"/>
            </a:pPr>
            <a:r>
              <a:rPr lang="en-US" dirty="0"/>
              <a:t>Managed with other research centers under Scott </a:t>
            </a:r>
            <a:r>
              <a:rPr lang="en-US" dirty="0" err="1"/>
              <a:t>Quillinan</a:t>
            </a:r>
            <a:endParaRPr lang="en-US" dirty="0"/>
          </a:p>
          <a:p>
            <a:pPr marL="512763" indent="-285750">
              <a:buFont typeface="Arial" panose="020B0604020202020204" pitchFamily="34" charset="0"/>
              <a:buChar char="•"/>
            </a:pPr>
            <a:r>
              <a:rPr lang="en-US" dirty="0"/>
              <a:t>Co-directors</a:t>
            </a:r>
          </a:p>
          <a:p>
            <a:pPr marL="969963" lvl="1" indent="-285750">
              <a:buFont typeface="Arial" panose="020B0604020202020204" pitchFamily="34" charset="0"/>
              <a:buChar char="•"/>
            </a:pPr>
            <a:r>
              <a:rPr lang="en-US" dirty="0"/>
              <a:t>Caleb Hill (Chemistry)</a:t>
            </a:r>
          </a:p>
          <a:p>
            <a:pPr marL="969963" lvl="1" indent="-285750">
              <a:buFont typeface="Arial" panose="020B0604020202020204" pitchFamily="34" charset="0"/>
              <a:buChar char="•"/>
            </a:pPr>
            <a:r>
              <a:rPr lang="en-US" dirty="0"/>
              <a:t>Tara Righetti (SER/Law)</a:t>
            </a:r>
          </a:p>
          <a:p>
            <a:pPr marL="512763" indent="-285750">
              <a:buFont typeface="Arial" panose="020B0604020202020204" pitchFamily="34" charset="0"/>
              <a:buChar char="•"/>
            </a:pPr>
            <a:r>
              <a:rPr lang="en-US" dirty="0"/>
              <a:t>Supporting faculty, staff and students to build collaborations and visit nuclear-focused institutions (universities, INL, Argonne, etc.)</a:t>
            </a:r>
          </a:p>
          <a:p>
            <a:pPr marL="512763" indent="-285750">
              <a:buFont typeface="Arial" panose="020B0604020202020204" pitchFamily="34" charset="0"/>
              <a:buChar char="•"/>
            </a:pPr>
            <a:r>
              <a:rPr lang="en-US" dirty="0"/>
              <a:t>Capacity building on campus (laboratory facilities, research support, new courses, conferences_</a:t>
            </a:r>
          </a:p>
          <a:p>
            <a:pPr marL="512763" indent="-285750">
              <a:buFont typeface="Arial" panose="020B0604020202020204" pitchFamily="34" charset="0"/>
              <a:buChar char="•"/>
            </a:pPr>
            <a:r>
              <a:rPr lang="en-US" dirty="0"/>
              <a:t>Early initiative provided support for proposal preparation</a:t>
            </a:r>
          </a:p>
        </p:txBody>
      </p:sp>
      <p:sp>
        <p:nvSpPr>
          <p:cNvPr id="3" name="TextBox 2">
            <a:extLst>
              <a:ext uri="{FF2B5EF4-FFF2-40B4-BE49-F238E27FC236}">
                <a16:creationId xmlns:a16="http://schemas.microsoft.com/office/drawing/2014/main" id="{0F33C9A4-74F5-428F-FCA5-B7938470FAA5}"/>
              </a:ext>
            </a:extLst>
          </p:cNvPr>
          <p:cNvSpPr txBox="1"/>
          <p:nvPr/>
        </p:nvSpPr>
        <p:spPr>
          <a:xfrm>
            <a:off x="409835" y="2696463"/>
            <a:ext cx="5681028" cy="646331"/>
          </a:xfrm>
          <a:prstGeom prst="rect">
            <a:avLst/>
          </a:prstGeom>
          <a:noFill/>
        </p:spPr>
        <p:txBody>
          <a:bodyPr wrap="square">
            <a:spAutoFit/>
          </a:bodyPr>
          <a:lstStyle/>
          <a:p>
            <a:r>
              <a:rPr lang="en-US" sz="1800" b="1" i="0">
                <a:solidFill>
                  <a:srgbClr val="492F24"/>
                </a:solidFill>
                <a:effectLst/>
                <a:latin typeface="Arial Black" panose="020B0A04020102020204" pitchFamily="34" charset="0"/>
              </a:rPr>
              <a:t>Nuclear Energy Research Center Co-Directors</a:t>
            </a:r>
          </a:p>
        </p:txBody>
      </p:sp>
      <p:pic>
        <p:nvPicPr>
          <p:cNvPr id="4" name="Picture 3">
            <a:extLst>
              <a:ext uri="{FF2B5EF4-FFF2-40B4-BE49-F238E27FC236}">
                <a16:creationId xmlns:a16="http://schemas.microsoft.com/office/drawing/2014/main" id="{C65B2FCE-2FB2-786E-EBCF-AD978BF39AA6}"/>
              </a:ext>
            </a:extLst>
          </p:cNvPr>
          <p:cNvPicPr>
            <a:picLocks noChangeAspect="1"/>
          </p:cNvPicPr>
          <p:nvPr/>
        </p:nvPicPr>
        <p:blipFill>
          <a:blip r:embed="rId5"/>
          <a:stretch>
            <a:fillRect/>
          </a:stretch>
        </p:blipFill>
        <p:spPr>
          <a:xfrm>
            <a:off x="746005" y="3385494"/>
            <a:ext cx="1524000" cy="2200275"/>
          </a:xfrm>
          <a:prstGeom prst="rect">
            <a:avLst/>
          </a:prstGeom>
        </p:spPr>
      </p:pic>
      <p:pic>
        <p:nvPicPr>
          <p:cNvPr id="6" name="Picture 5">
            <a:extLst>
              <a:ext uri="{FF2B5EF4-FFF2-40B4-BE49-F238E27FC236}">
                <a16:creationId xmlns:a16="http://schemas.microsoft.com/office/drawing/2014/main" id="{B06D3A2C-22E6-D76C-116A-4D64006686D4}"/>
              </a:ext>
            </a:extLst>
          </p:cNvPr>
          <p:cNvPicPr>
            <a:picLocks noChangeAspect="1"/>
          </p:cNvPicPr>
          <p:nvPr/>
        </p:nvPicPr>
        <p:blipFill>
          <a:blip r:embed="rId6"/>
          <a:stretch>
            <a:fillRect/>
          </a:stretch>
        </p:blipFill>
        <p:spPr>
          <a:xfrm>
            <a:off x="3033734" y="3385494"/>
            <a:ext cx="1514475" cy="2152650"/>
          </a:xfrm>
          <a:prstGeom prst="rect">
            <a:avLst/>
          </a:prstGeom>
        </p:spPr>
      </p:pic>
      <p:sp>
        <p:nvSpPr>
          <p:cNvPr id="7" name="TextBox 6">
            <a:extLst>
              <a:ext uri="{FF2B5EF4-FFF2-40B4-BE49-F238E27FC236}">
                <a16:creationId xmlns:a16="http://schemas.microsoft.com/office/drawing/2014/main" id="{9E78A4DB-821F-B4F8-88BF-98F00EA47E87}"/>
              </a:ext>
            </a:extLst>
          </p:cNvPr>
          <p:cNvSpPr txBox="1"/>
          <p:nvPr/>
        </p:nvSpPr>
        <p:spPr>
          <a:xfrm>
            <a:off x="520949" y="5710019"/>
            <a:ext cx="4933616" cy="369332"/>
          </a:xfrm>
          <a:prstGeom prst="rect">
            <a:avLst/>
          </a:prstGeom>
          <a:noFill/>
        </p:spPr>
        <p:txBody>
          <a:bodyPr wrap="square">
            <a:spAutoFit/>
          </a:bodyPr>
          <a:lstStyle/>
          <a:p>
            <a:r>
              <a:rPr lang="en-US">
                <a:solidFill>
                  <a:srgbClr val="000000"/>
                </a:solidFill>
                <a:cs typeface="Times New Roman" panose="02020603050405020304" pitchFamily="18" charset="0"/>
              </a:rPr>
              <a:t>Caleb Hill (Chemistry)       Tara Righetti (SER-Law)</a:t>
            </a:r>
            <a:endParaRPr lang="en-US"/>
          </a:p>
        </p:txBody>
      </p:sp>
    </p:spTree>
    <p:extLst>
      <p:ext uri="{BB962C8B-B14F-4D97-AF65-F5344CB8AC3E}">
        <p14:creationId xmlns:p14="http://schemas.microsoft.com/office/powerpoint/2010/main" val="253230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906A837-0239-E844-A78C-B6B2E2D20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2" y="6205641"/>
            <a:ext cx="2326511" cy="666541"/>
          </a:xfrm>
          <a:prstGeom prst="rect">
            <a:avLst/>
          </a:prstGeom>
        </p:spPr>
      </p:pic>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4"/>
          <a:stretch>
            <a:fillRect/>
          </a:stretch>
        </p:blipFill>
        <p:spPr>
          <a:xfrm rot="10800000">
            <a:off x="-10274" y="-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274" y="14578"/>
            <a:ext cx="12202274" cy="1325563"/>
          </a:xfrm>
        </p:spPr>
        <p:txBody>
          <a:bodyPr/>
          <a:lstStyle/>
          <a:p>
            <a:pPr algn="ctr"/>
            <a:r>
              <a:rPr lang="en-US" b="1">
                <a:solidFill>
                  <a:schemeClr val="bg1"/>
                </a:solidFill>
                <a:latin typeface="Myriad Pro" panose="020B0503030403020204" pitchFamily="34" charset="0"/>
              </a:rPr>
              <a:t>Assessing and Building Capacity</a:t>
            </a:r>
          </a:p>
        </p:txBody>
      </p:sp>
      <p:sp>
        <p:nvSpPr>
          <p:cNvPr id="10" name="Slide Number Placeholder 9"/>
          <p:cNvSpPr>
            <a:spLocks noGrp="1"/>
          </p:cNvSpPr>
          <p:nvPr>
            <p:ph type="sldNum" sz="quarter" idx="12"/>
          </p:nvPr>
        </p:nvSpPr>
        <p:spPr/>
        <p:txBody>
          <a:bodyPr/>
          <a:lstStyle/>
          <a:p>
            <a:fld id="{F5529D1C-C905-6D43-977B-B51C1A5CA844}" type="slidenum">
              <a:rPr lang="en-US" smtClean="0"/>
              <a:t>15</a:t>
            </a:fld>
            <a:endParaRPr lang="en-US"/>
          </a:p>
        </p:txBody>
      </p:sp>
      <p:sp>
        <p:nvSpPr>
          <p:cNvPr id="21" name="AutoShape 6" descr="New University of Wyoming president faces COVID-19 reope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294755" y="1422593"/>
            <a:ext cx="5653982" cy="4801314"/>
          </a:xfrm>
          <a:prstGeom prst="rect">
            <a:avLst/>
          </a:prstGeom>
          <a:ln w="25400">
            <a:solidFill>
              <a:srgbClr val="FFC000"/>
            </a:solidFill>
          </a:ln>
        </p:spPr>
        <p:txBody>
          <a:bodyPr wrap="square">
            <a:spAutoFit/>
          </a:bodyPr>
          <a:lstStyle/>
          <a:p>
            <a:r>
              <a:rPr lang="en-US" b="1" u="sng"/>
              <a:t>Current Projects and Initiatives</a:t>
            </a:r>
          </a:p>
          <a:p>
            <a:endParaRPr lang="en-US" b="1"/>
          </a:p>
          <a:p>
            <a:r>
              <a:rPr lang="en-US" b="1"/>
              <a:t>Academics</a:t>
            </a:r>
          </a:p>
          <a:p>
            <a:pPr marL="285750" indent="-285750">
              <a:buFont typeface="Arial" panose="020B0604020202020204" pitchFamily="34" charset="0"/>
              <a:buChar char="•"/>
            </a:pPr>
            <a:r>
              <a:rPr lang="en-US" sz="1800">
                <a:cs typeface="Calibri" panose="020F0502020204030204" pitchFamily="34" charset="0"/>
              </a:rPr>
              <a:t>Developing a Nuclear 101 class with possibility of developing a nuclear-related certificate</a:t>
            </a:r>
          </a:p>
          <a:p>
            <a:pPr marL="285750" indent="-285750">
              <a:buFont typeface="Arial" panose="020B0604020202020204" pitchFamily="34" charset="0"/>
              <a:buChar char="•"/>
            </a:pPr>
            <a:r>
              <a:rPr lang="en-US">
                <a:cs typeface="Calibri" panose="020F0502020204030204" pitchFamily="34" charset="0"/>
              </a:rPr>
              <a:t>Nuclear Education Skills and Technology (NEST) program</a:t>
            </a:r>
            <a:endParaRPr lang="en-US" sz="1800">
              <a:cs typeface="Calibri" panose="020F0502020204030204" pitchFamily="34" charset="0"/>
            </a:endParaRPr>
          </a:p>
          <a:p>
            <a:endParaRPr lang="en-US" sz="1800">
              <a:cs typeface="Calibri" panose="020F0502020204030204" pitchFamily="34" charset="0"/>
            </a:endParaRPr>
          </a:p>
          <a:p>
            <a:r>
              <a:rPr lang="en-US" b="1">
                <a:cs typeface="Calibri" panose="020F0502020204030204" pitchFamily="34" charset="0"/>
              </a:rPr>
              <a:t>Outreach</a:t>
            </a:r>
            <a:endParaRPr lang="en-US" sz="1800" b="1">
              <a:cs typeface="Calibri" panose="020F0502020204030204" pitchFamily="34" charset="0"/>
            </a:endParaRPr>
          </a:p>
          <a:p>
            <a:pPr marL="285750" indent="-285750">
              <a:buFont typeface="Arial" panose="020B0604020202020204" pitchFamily="34" charset="0"/>
              <a:buChar char="•"/>
            </a:pPr>
            <a:r>
              <a:rPr lang="en-US" sz="1800">
                <a:cs typeface="Calibri" panose="020F0502020204030204" pitchFamily="34" charset="0"/>
              </a:rPr>
              <a:t>Research Exploration for Nuclear Energy in Wyoming (RENEW) Symposium</a:t>
            </a:r>
          </a:p>
          <a:p>
            <a:pPr marL="285750" indent="-285750">
              <a:buFont typeface="Arial" panose="020B0604020202020204" pitchFamily="34" charset="0"/>
              <a:buChar char="•"/>
            </a:pPr>
            <a:r>
              <a:rPr lang="en-US" sz="1800">
                <a:cs typeface="Calibri" panose="020F0502020204030204" pitchFamily="34" charset="0"/>
              </a:rPr>
              <a:t>Faculty </a:t>
            </a:r>
            <a:r>
              <a:rPr lang="en-US">
                <a:cs typeface="Calibri" panose="020F0502020204030204" pitchFamily="34" charset="0"/>
              </a:rPr>
              <a:t>Visits to Idaho National Lab</a:t>
            </a:r>
          </a:p>
          <a:p>
            <a:pPr marL="285750" indent="-285750">
              <a:buFont typeface="Arial" panose="020B0604020202020204" pitchFamily="34" charset="0"/>
              <a:buChar char="•"/>
            </a:pPr>
            <a:r>
              <a:rPr lang="en-US" sz="1800">
                <a:cs typeface="Calibri" panose="020F0502020204030204" pitchFamily="34" charset="0"/>
              </a:rPr>
              <a:t>Collaboration with labs, industry, and state agencies</a:t>
            </a:r>
          </a:p>
          <a:p>
            <a:endParaRPr lang="en-US" sz="1800">
              <a:cs typeface="Calibri" panose="020F0502020204030204" pitchFamily="34" charset="0"/>
            </a:endParaRPr>
          </a:p>
          <a:p>
            <a:r>
              <a:rPr lang="en-US" b="1">
                <a:cs typeface="Calibri" panose="020F0502020204030204" pitchFamily="34" charset="0"/>
              </a:rPr>
              <a:t>Research</a:t>
            </a:r>
            <a:endParaRPr lang="en-US" sz="1800" b="1">
              <a:cs typeface="Calibri" panose="020F0502020204030204" pitchFamily="34" charset="0"/>
            </a:endParaRPr>
          </a:p>
          <a:p>
            <a:pPr marL="285750" indent="-285750">
              <a:buFont typeface="Arial" panose="020B0604020202020204" pitchFamily="34" charset="0"/>
              <a:buChar char="•"/>
            </a:pPr>
            <a:r>
              <a:rPr lang="en-US" sz="1800">
                <a:cs typeface="Calibri" panose="020F0502020204030204" pitchFamily="34" charset="0"/>
              </a:rPr>
              <a:t>Awarded grants for summer research assistants and for faculty proposal development support </a:t>
            </a:r>
            <a:endParaRPr lang="en-US" b="1"/>
          </a:p>
        </p:txBody>
      </p:sp>
      <p:sp>
        <p:nvSpPr>
          <p:cNvPr id="6" name="Rectangle 5">
            <a:extLst>
              <a:ext uri="{FF2B5EF4-FFF2-40B4-BE49-F238E27FC236}">
                <a16:creationId xmlns:a16="http://schemas.microsoft.com/office/drawing/2014/main" id="{529FE88A-BEB2-E771-3ECD-38430B272330}"/>
              </a:ext>
            </a:extLst>
          </p:cNvPr>
          <p:cNvSpPr/>
          <p:nvPr/>
        </p:nvSpPr>
        <p:spPr>
          <a:xfrm>
            <a:off x="6243263" y="1421245"/>
            <a:ext cx="5653982" cy="4801314"/>
          </a:xfrm>
          <a:prstGeom prst="rect">
            <a:avLst/>
          </a:prstGeom>
          <a:ln w="25400">
            <a:solidFill>
              <a:srgbClr val="FFC000"/>
            </a:solidFill>
          </a:ln>
        </p:spPr>
        <p:txBody>
          <a:bodyPr wrap="square">
            <a:spAutoFit/>
          </a:bodyPr>
          <a:lstStyle/>
          <a:p>
            <a:r>
              <a:rPr lang="en-US" b="1" u="sng"/>
              <a:t>Areas of Expertise </a:t>
            </a:r>
          </a:p>
          <a:p>
            <a:endParaRPr lang="en-US" b="1"/>
          </a:p>
          <a:p>
            <a:r>
              <a:rPr lang="en-US" b="1"/>
              <a:t>Fuels</a:t>
            </a:r>
          </a:p>
          <a:p>
            <a:pPr marL="285750" indent="-285750">
              <a:buFont typeface="Arial" panose="020B0604020202020204" pitchFamily="34" charset="0"/>
              <a:buChar char="•"/>
            </a:pPr>
            <a:r>
              <a:rPr lang="en-US"/>
              <a:t>SER and Geology and Geophysics</a:t>
            </a:r>
          </a:p>
          <a:p>
            <a:pPr marL="285750" indent="-285750">
              <a:buFont typeface="Arial" panose="020B0604020202020204" pitchFamily="34" charset="0"/>
              <a:buChar char="•"/>
            </a:pPr>
            <a:r>
              <a:rPr lang="en-US"/>
              <a:t>Chemistry</a:t>
            </a:r>
          </a:p>
          <a:p>
            <a:pPr marL="512763" indent="-285750">
              <a:buFont typeface="Arial" panose="020B0604020202020204" pitchFamily="34" charset="0"/>
              <a:buChar char="•"/>
            </a:pPr>
            <a:endParaRPr lang="en-US"/>
          </a:p>
          <a:p>
            <a:r>
              <a:rPr lang="en-US" b="1"/>
              <a:t>Consensus siting and policy</a:t>
            </a:r>
          </a:p>
          <a:p>
            <a:pPr marL="285750" indent="-285750">
              <a:buFont typeface="Arial" panose="020B0604020202020204" pitchFamily="34" charset="0"/>
              <a:buChar char="•"/>
            </a:pPr>
            <a:r>
              <a:rPr lang="en-US" err="1"/>
              <a:t>Haub</a:t>
            </a:r>
            <a:r>
              <a:rPr lang="en-US"/>
              <a:t>, SER, Honors, Law</a:t>
            </a:r>
          </a:p>
          <a:p>
            <a:endParaRPr lang="en-US" b="1"/>
          </a:p>
          <a:p>
            <a:r>
              <a:rPr lang="en-US" b="1"/>
              <a:t>Economics &amp; Business</a:t>
            </a:r>
          </a:p>
          <a:p>
            <a:pPr marL="285750" indent="-285750">
              <a:buFont typeface="Arial" panose="020B0604020202020204" pitchFamily="34" charset="0"/>
              <a:buChar char="•"/>
            </a:pPr>
            <a:r>
              <a:rPr lang="en-US"/>
              <a:t>Management and Marketing</a:t>
            </a:r>
          </a:p>
          <a:p>
            <a:pPr marL="285750" indent="-285750">
              <a:buFont typeface="Arial" panose="020B0604020202020204" pitchFamily="34" charset="0"/>
              <a:buChar char="•"/>
            </a:pPr>
            <a:r>
              <a:rPr lang="en-US"/>
              <a:t>Energy and Resource Economics</a:t>
            </a:r>
          </a:p>
          <a:p>
            <a:pPr marL="285750" indent="-285750">
              <a:buFont typeface="Arial" panose="020B0604020202020204" pitchFamily="34" charset="0"/>
              <a:buChar char="•"/>
            </a:pPr>
            <a:endParaRPr lang="en-US"/>
          </a:p>
          <a:p>
            <a:r>
              <a:rPr lang="en-US" b="1"/>
              <a:t>Materials, Facilities, and Operations</a:t>
            </a:r>
          </a:p>
          <a:p>
            <a:pPr marL="285750" indent="-285750">
              <a:buFont typeface="Arial" panose="020B0604020202020204" pitchFamily="34" charset="0"/>
              <a:buChar char="•"/>
            </a:pPr>
            <a:r>
              <a:rPr lang="en-US"/>
              <a:t>Materials Science</a:t>
            </a:r>
          </a:p>
          <a:p>
            <a:pPr marL="285750" indent="-285750">
              <a:buFont typeface="Arial" panose="020B0604020202020204" pitchFamily="34" charset="0"/>
              <a:buChar char="•"/>
            </a:pPr>
            <a:r>
              <a:rPr lang="en-US"/>
              <a:t>Energy Systems Engineering</a:t>
            </a:r>
          </a:p>
          <a:p>
            <a:pPr marL="285750" indent="-285750">
              <a:buFont typeface="Arial" panose="020B0604020202020204" pitchFamily="34" charset="0"/>
              <a:buChar char="•"/>
            </a:pPr>
            <a:r>
              <a:rPr lang="en-US"/>
              <a:t>Civil Engineering</a:t>
            </a:r>
          </a:p>
        </p:txBody>
      </p:sp>
    </p:spTree>
    <p:extLst>
      <p:ext uri="{BB962C8B-B14F-4D97-AF65-F5344CB8AC3E}">
        <p14:creationId xmlns:p14="http://schemas.microsoft.com/office/powerpoint/2010/main" val="2932686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906A837-0239-E844-A78C-B6B2E2D20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2" y="6205641"/>
            <a:ext cx="2326511" cy="666541"/>
          </a:xfrm>
          <a:prstGeom prst="rect">
            <a:avLst/>
          </a:prstGeom>
        </p:spPr>
      </p:pic>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4"/>
          <a:stretch>
            <a:fillRect/>
          </a:stretch>
        </p:blipFill>
        <p:spPr>
          <a:xfrm rot="10800000">
            <a:off x="-10274" y="-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274" y="14578"/>
            <a:ext cx="12202274" cy="1325563"/>
          </a:xfrm>
        </p:spPr>
        <p:txBody>
          <a:bodyPr/>
          <a:lstStyle/>
          <a:p>
            <a:pPr algn="ctr"/>
            <a:r>
              <a:rPr lang="en-US" b="1">
                <a:solidFill>
                  <a:schemeClr val="bg1"/>
                </a:solidFill>
                <a:latin typeface="Myriad Pro" panose="020B0503030403020204" pitchFamily="34" charset="0"/>
              </a:rPr>
              <a:t>External Funding</a:t>
            </a:r>
          </a:p>
        </p:txBody>
      </p:sp>
      <p:sp>
        <p:nvSpPr>
          <p:cNvPr id="10" name="Slide Number Placeholder 9"/>
          <p:cNvSpPr>
            <a:spLocks noGrp="1"/>
          </p:cNvSpPr>
          <p:nvPr>
            <p:ph type="sldNum" sz="quarter" idx="12"/>
          </p:nvPr>
        </p:nvSpPr>
        <p:spPr/>
        <p:txBody>
          <a:bodyPr/>
          <a:lstStyle/>
          <a:p>
            <a:fld id="{F5529D1C-C905-6D43-977B-B51C1A5CA844}" type="slidenum">
              <a:rPr lang="en-US" smtClean="0"/>
              <a:t>16</a:t>
            </a:fld>
            <a:endParaRPr lang="en-US"/>
          </a:p>
        </p:txBody>
      </p:sp>
      <p:sp>
        <p:nvSpPr>
          <p:cNvPr id="21" name="AutoShape 6" descr="New University of Wyoming president faces COVID-19 reope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91392188-4AFD-4762-534D-92F17AD2A8C9}"/>
              </a:ext>
            </a:extLst>
          </p:cNvPr>
          <p:cNvSpPr txBox="1"/>
          <p:nvPr/>
        </p:nvSpPr>
        <p:spPr>
          <a:xfrm>
            <a:off x="460375" y="1354722"/>
            <a:ext cx="11731625" cy="5016758"/>
          </a:xfrm>
          <a:prstGeom prst="rect">
            <a:avLst/>
          </a:prstGeom>
          <a:noFill/>
        </p:spPr>
        <p:txBody>
          <a:bodyPr wrap="square">
            <a:spAutoFit/>
          </a:bodyPr>
          <a:lstStyle/>
          <a:p>
            <a:r>
              <a:rPr lang="en-US" sz="1600" b="1" u="sng"/>
              <a:t>Direct Funded Research: </a:t>
            </a:r>
          </a:p>
          <a:p>
            <a:pPr marL="285750" indent="-285750">
              <a:buFont typeface="Arial" panose="020B0604020202020204" pitchFamily="34" charset="0"/>
              <a:buChar char="•"/>
            </a:pPr>
            <a:r>
              <a:rPr lang="en-US" sz="1600" b="1"/>
              <a:t>Nuclear Regulatory Commission </a:t>
            </a:r>
          </a:p>
          <a:p>
            <a:pPr marL="742950" lvl="1" indent="-285750">
              <a:buFont typeface="Arial" panose="020B0604020202020204" pitchFamily="34" charset="0"/>
              <a:buChar char="•"/>
            </a:pPr>
            <a:r>
              <a:rPr lang="en-US" sz="1600"/>
              <a:t>NERC Faculty Scholars Program - $599,999 – Caleb Hill &amp; Tara Righetti - </a:t>
            </a:r>
            <a:r>
              <a:rPr lang="en-US" sz="1600" i="1"/>
              <a:t>Recommended for Funding</a:t>
            </a:r>
          </a:p>
          <a:p>
            <a:pPr marL="285750" indent="-285750">
              <a:buFont typeface="Arial" panose="020B0604020202020204" pitchFamily="34" charset="0"/>
              <a:buChar char="•"/>
            </a:pPr>
            <a:r>
              <a:rPr lang="en-US" sz="1600" b="1"/>
              <a:t>Department of Energy – Nuclear Energy University Program</a:t>
            </a:r>
          </a:p>
          <a:p>
            <a:pPr marL="742950" lvl="1" indent="-285750">
              <a:buFont typeface="Arial" panose="020B0604020202020204" pitchFamily="34" charset="0"/>
              <a:buChar char="•"/>
            </a:pPr>
            <a:r>
              <a:rPr lang="en-US" sz="1600"/>
              <a:t>Open Architecture for Nuclear Cost Reduction  - $200,000 – Tara Righetti &amp; Selena </a:t>
            </a:r>
            <a:r>
              <a:rPr lang="en-US" sz="1600" err="1"/>
              <a:t>Gerace</a:t>
            </a:r>
            <a:r>
              <a:rPr lang="en-US" sz="1600"/>
              <a:t> – </a:t>
            </a:r>
            <a:r>
              <a:rPr lang="en-US" sz="1600" i="1"/>
              <a:t>Funded </a:t>
            </a:r>
          </a:p>
          <a:p>
            <a:pPr marL="742950" lvl="1" indent="-285750">
              <a:buFont typeface="Arial" panose="020B0604020202020204" pitchFamily="34" charset="0"/>
              <a:buChar char="•"/>
            </a:pPr>
            <a:r>
              <a:rPr lang="en-US" sz="1600"/>
              <a:t>Engaging Wyoming Communities in an Environmental Justice Approach for Advanced Nuclear Energy Facility Siting - $800,000 – Rachael </a:t>
            </a:r>
            <a:r>
              <a:rPr lang="en-US" sz="1600" err="1"/>
              <a:t>Budowle</a:t>
            </a:r>
            <a:r>
              <a:rPr lang="en-US" sz="1600"/>
              <a:t> (</a:t>
            </a:r>
            <a:r>
              <a:rPr lang="en-US" sz="1600" err="1"/>
              <a:t>Haub</a:t>
            </a:r>
            <a:r>
              <a:rPr lang="en-US" sz="1600"/>
              <a:t>), Tara Righetti (SER), Temple </a:t>
            </a:r>
            <a:r>
              <a:rPr lang="en-US" sz="1600" err="1"/>
              <a:t>Stoellinger</a:t>
            </a:r>
            <a:r>
              <a:rPr lang="en-US" sz="1600"/>
              <a:t> (</a:t>
            </a:r>
            <a:r>
              <a:rPr lang="en-US" sz="1600" err="1"/>
              <a:t>Haub</a:t>
            </a:r>
            <a:r>
              <a:rPr lang="en-US" sz="1600"/>
              <a:t>), Matthew Henry (</a:t>
            </a:r>
            <a:r>
              <a:rPr lang="en-US" sz="1600" err="1"/>
              <a:t>Haub</a:t>
            </a:r>
            <a:r>
              <a:rPr lang="en-US" sz="1600"/>
              <a:t>), Steve </a:t>
            </a:r>
            <a:r>
              <a:rPr lang="en-US" sz="1600" err="1"/>
              <a:t>Smutko</a:t>
            </a:r>
            <a:r>
              <a:rPr lang="en-US" sz="1600"/>
              <a:t> (</a:t>
            </a:r>
            <a:r>
              <a:rPr lang="en-US" sz="1600" err="1"/>
              <a:t>Haub</a:t>
            </a:r>
            <a:r>
              <a:rPr lang="en-US" sz="1600"/>
              <a:t>) – </a:t>
            </a:r>
            <a:r>
              <a:rPr lang="en-US" sz="1600" i="1"/>
              <a:t>Funded</a:t>
            </a:r>
          </a:p>
          <a:p>
            <a:pPr marL="285750" indent="-285750">
              <a:buFont typeface="Arial" panose="020B0604020202020204" pitchFamily="34" charset="0"/>
              <a:buChar char="•"/>
            </a:pPr>
            <a:r>
              <a:rPr lang="en-US" sz="1600" b="1"/>
              <a:t>Department of Energy – Consolidated Innovative Nuclear Research</a:t>
            </a:r>
          </a:p>
          <a:p>
            <a:pPr marL="742950" lvl="1" indent="-285750">
              <a:buFont typeface="Arial" panose="020B0604020202020204" pitchFamily="34" charset="0"/>
              <a:buChar char="•"/>
            </a:pPr>
            <a:r>
              <a:rPr lang="en-US" sz="1600"/>
              <a:t>Interfacial Electric Fields as a Tool to Control Fuel Cycle Separations – Nuclear Science User Facilities - Hill, Rogers, Di Bona - $300,000 – </a:t>
            </a:r>
            <a:r>
              <a:rPr lang="en-US" sz="1600" i="1"/>
              <a:t>Submitted</a:t>
            </a:r>
          </a:p>
          <a:p>
            <a:pPr marL="742950" lvl="1" indent="-285750">
              <a:buFont typeface="Arial" panose="020B0604020202020204" pitchFamily="34" charset="0"/>
              <a:buChar char="•"/>
            </a:pPr>
            <a:r>
              <a:rPr lang="en-US" sz="1600"/>
              <a:t>Establishing A Nuclear Chemistry Core Facility at the University of Wyoming – General Scientific Infrastructure –Hill, Rogers, Di Bona -  $826,157 – </a:t>
            </a:r>
            <a:r>
              <a:rPr lang="en-US" sz="1600" i="1"/>
              <a:t>Submitted</a:t>
            </a:r>
            <a:endParaRPr lang="en-US" sz="1600"/>
          </a:p>
          <a:p>
            <a:pPr marL="285750" indent="-285750">
              <a:buFont typeface="Arial" panose="020B0604020202020204" pitchFamily="34" charset="0"/>
              <a:buChar char="•"/>
            </a:pPr>
            <a:r>
              <a:rPr lang="en-US" sz="1600" b="1"/>
              <a:t>Department of Energy – Microreactor Program</a:t>
            </a:r>
          </a:p>
          <a:p>
            <a:pPr marL="742950" lvl="1" indent="-285750">
              <a:buFont typeface="Arial" panose="020B0604020202020204" pitchFamily="34" charset="0"/>
              <a:buChar char="•"/>
            </a:pPr>
            <a:r>
              <a:rPr lang="en-US" sz="1600"/>
              <a:t>Microreactor Applications in U.S. Markets - $77,428 – Tara Righetti, Eugene </a:t>
            </a:r>
            <a:r>
              <a:rPr lang="en-US" sz="1600" err="1"/>
              <a:t>Holubynak</a:t>
            </a:r>
            <a:r>
              <a:rPr lang="en-US" sz="1600"/>
              <a:t>, &amp; Selena </a:t>
            </a:r>
            <a:r>
              <a:rPr lang="en-US" sz="1600" err="1"/>
              <a:t>Gerace</a:t>
            </a:r>
            <a:r>
              <a:rPr lang="en-US" sz="1600"/>
              <a:t> – </a:t>
            </a:r>
            <a:r>
              <a:rPr lang="en-US" sz="1600" i="1"/>
              <a:t>Funded</a:t>
            </a:r>
          </a:p>
          <a:p>
            <a:pPr marL="742950" lvl="1" indent="-285750">
              <a:buFont typeface="Arial" panose="020B0604020202020204" pitchFamily="34" charset="0"/>
              <a:buChar char="•"/>
            </a:pPr>
            <a:endParaRPr lang="en-US" sz="1600" i="1"/>
          </a:p>
          <a:p>
            <a:r>
              <a:rPr lang="en-US" sz="1600" b="1" u="sng"/>
              <a:t>Program Development Funding: </a:t>
            </a:r>
          </a:p>
          <a:p>
            <a:r>
              <a:rPr lang="en-US" sz="1600" b="1"/>
              <a:t>Battelle Energy Alliance </a:t>
            </a:r>
            <a:r>
              <a:rPr lang="en-US" sz="1600"/>
              <a:t>- $341,615</a:t>
            </a:r>
            <a:br>
              <a:rPr lang="en-US" sz="1600"/>
            </a:br>
            <a:endParaRPr lang="en-US" sz="1600" u="sng"/>
          </a:p>
          <a:p>
            <a:r>
              <a:rPr lang="en-US" sz="1600" b="1" u="sng"/>
              <a:t>Foundation Funds:</a:t>
            </a:r>
          </a:p>
          <a:p>
            <a:pPr marL="285750" indent="-285750">
              <a:buFont typeface="Arial" panose="020B0604020202020204" pitchFamily="34" charset="0"/>
              <a:buChar char="•"/>
            </a:pPr>
            <a:r>
              <a:rPr lang="en-US" sz="1600" b="1"/>
              <a:t>Rocky Mountain Power Foundation - </a:t>
            </a:r>
            <a:r>
              <a:rPr lang="en-US" sz="1600"/>
              <a:t>$12,500</a:t>
            </a:r>
          </a:p>
        </p:txBody>
      </p:sp>
    </p:spTree>
    <p:extLst>
      <p:ext uri="{BB962C8B-B14F-4D97-AF65-F5344CB8AC3E}">
        <p14:creationId xmlns:p14="http://schemas.microsoft.com/office/powerpoint/2010/main" val="4056186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906A837-0239-E844-A78C-B6B2E2D20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2" y="6205641"/>
            <a:ext cx="2326511" cy="666541"/>
          </a:xfrm>
          <a:prstGeom prst="rect">
            <a:avLst/>
          </a:prstGeom>
        </p:spPr>
      </p:pic>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4"/>
          <a:stretch>
            <a:fillRect/>
          </a:stretch>
        </p:blipFill>
        <p:spPr>
          <a:xfrm rot="10800000">
            <a:off x="-10274" y="-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274" y="14578"/>
            <a:ext cx="12202274" cy="1325563"/>
          </a:xfrm>
        </p:spPr>
        <p:txBody>
          <a:bodyPr/>
          <a:lstStyle/>
          <a:p>
            <a:pPr algn="ctr"/>
            <a:r>
              <a:rPr lang="en-US" b="1">
                <a:solidFill>
                  <a:schemeClr val="bg1"/>
                </a:solidFill>
                <a:latin typeface="Myriad Pro" panose="020B0503030403020204" pitchFamily="34" charset="0"/>
              </a:rPr>
              <a:t>The Emerging Market Analysis Initiative</a:t>
            </a:r>
          </a:p>
        </p:txBody>
      </p:sp>
      <p:sp>
        <p:nvSpPr>
          <p:cNvPr id="10" name="Slide Number Placeholder 9"/>
          <p:cNvSpPr>
            <a:spLocks noGrp="1"/>
          </p:cNvSpPr>
          <p:nvPr>
            <p:ph type="sldNum" sz="quarter" idx="12"/>
          </p:nvPr>
        </p:nvSpPr>
        <p:spPr/>
        <p:txBody>
          <a:bodyPr/>
          <a:lstStyle/>
          <a:p>
            <a:fld id="{F5529D1C-C905-6D43-977B-B51C1A5CA844}" type="slidenum">
              <a:rPr lang="en-US" smtClean="0"/>
              <a:t>17</a:t>
            </a:fld>
            <a:endParaRPr lang="en-US"/>
          </a:p>
        </p:txBody>
      </p:sp>
      <p:sp>
        <p:nvSpPr>
          <p:cNvPr id="21" name="AutoShape 6" descr="New University of Wyoming president faces COVID-19 reope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8168F643-C41C-7BDE-0C2F-0A560C4FD438}"/>
              </a:ext>
            </a:extLst>
          </p:cNvPr>
          <p:cNvSpPr/>
          <p:nvPr/>
        </p:nvSpPr>
        <p:spPr>
          <a:xfrm>
            <a:off x="6583604" y="2877286"/>
            <a:ext cx="4770196" cy="2308324"/>
          </a:xfrm>
          <a:prstGeom prst="rect">
            <a:avLst/>
          </a:prstGeom>
        </p:spPr>
        <p:txBody>
          <a:bodyPr wrap="square">
            <a:spAutoFit/>
          </a:bodyPr>
          <a:lstStyle/>
          <a:p>
            <a:pPr>
              <a:spcBef>
                <a:spcPts val="600"/>
              </a:spcBef>
            </a:pPr>
            <a:r>
              <a:rPr lang="en-US"/>
              <a:t>The </a:t>
            </a:r>
            <a:r>
              <a:rPr lang="en-US" b="1"/>
              <a:t>Emerging Energy Market Analysis Initiative </a:t>
            </a:r>
            <a:r>
              <a:rPr lang="en-US"/>
              <a:t>is a collaboration between Idaho National Laboratory, University of Michigan, University of Wyoming, Massachusetts Institute of Technology, University of Alaska, and Boise State University. The initiative is dedicated to advancing the understanding of energy markets options as the world transitions to new energy futures.</a:t>
            </a:r>
          </a:p>
        </p:txBody>
      </p:sp>
      <p:pic>
        <p:nvPicPr>
          <p:cNvPr id="6" name="Picture 2" descr="1">
            <a:extLst>
              <a:ext uri="{FF2B5EF4-FFF2-40B4-BE49-F238E27FC236}">
                <a16:creationId xmlns:a16="http://schemas.microsoft.com/office/drawing/2014/main" id="{D54713C6-6529-937A-4806-F42D5B1DD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612" y="1750516"/>
            <a:ext cx="3219796" cy="1113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pie chart&#10;&#10;Description automatically generated">
            <a:extLst>
              <a:ext uri="{FF2B5EF4-FFF2-40B4-BE49-F238E27FC236}">
                <a16:creationId xmlns:a16="http://schemas.microsoft.com/office/drawing/2014/main" id="{D1885B4B-3F59-2A46-1FEB-FABCDC3CDC42}"/>
              </a:ext>
            </a:extLst>
          </p:cNvPr>
          <p:cNvPicPr>
            <a:picLocks noChangeAspect="1"/>
          </p:cNvPicPr>
          <p:nvPr/>
        </p:nvPicPr>
        <p:blipFill>
          <a:blip r:embed="rId6"/>
          <a:stretch>
            <a:fillRect/>
          </a:stretch>
        </p:blipFill>
        <p:spPr>
          <a:xfrm>
            <a:off x="1813869" y="1771086"/>
            <a:ext cx="4610100" cy="4013200"/>
          </a:xfrm>
          <a:prstGeom prst="rect">
            <a:avLst/>
          </a:prstGeom>
        </p:spPr>
      </p:pic>
    </p:spTree>
    <p:extLst>
      <p:ext uri="{BB962C8B-B14F-4D97-AF65-F5344CB8AC3E}">
        <p14:creationId xmlns:p14="http://schemas.microsoft.com/office/powerpoint/2010/main" val="2865691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906A837-0239-E844-A78C-B6B2E2D20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2" y="6205641"/>
            <a:ext cx="2326511" cy="666541"/>
          </a:xfrm>
          <a:prstGeom prst="rect">
            <a:avLst/>
          </a:prstGeom>
        </p:spPr>
      </p:pic>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4"/>
          <a:stretch>
            <a:fillRect/>
          </a:stretch>
        </p:blipFill>
        <p:spPr>
          <a:xfrm rot="10800000">
            <a:off x="-10274" y="-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274" y="14578"/>
            <a:ext cx="12202274" cy="1325563"/>
          </a:xfrm>
        </p:spPr>
        <p:txBody>
          <a:bodyPr/>
          <a:lstStyle/>
          <a:p>
            <a:pPr algn="ctr"/>
            <a:r>
              <a:rPr lang="en-US" b="1">
                <a:solidFill>
                  <a:schemeClr val="bg1"/>
                </a:solidFill>
                <a:latin typeface="Myriad Pro" panose="020B0503030403020204" pitchFamily="34" charset="0"/>
              </a:rPr>
              <a:t>Publications and Whitepapers</a:t>
            </a:r>
          </a:p>
        </p:txBody>
      </p:sp>
      <p:sp>
        <p:nvSpPr>
          <p:cNvPr id="10" name="Slide Number Placeholder 9"/>
          <p:cNvSpPr>
            <a:spLocks noGrp="1"/>
          </p:cNvSpPr>
          <p:nvPr>
            <p:ph type="sldNum" sz="quarter" idx="12"/>
          </p:nvPr>
        </p:nvSpPr>
        <p:spPr/>
        <p:txBody>
          <a:bodyPr/>
          <a:lstStyle/>
          <a:p>
            <a:fld id="{F5529D1C-C905-6D43-977B-B51C1A5CA844}" type="slidenum">
              <a:rPr lang="en-US" smtClean="0"/>
              <a:t>18</a:t>
            </a:fld>
            <a:endParaRPr lang="en-US"/>
          </a:p>
        </p:txBody>
      </p:sp>
      <p:sp>
        <p:nvSpPr>
          <p:cNvPr id="21" name="AutoShape 6" descr="New University of Wyoming president faces COVID-19 reope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id="{A1C89E59-202E-77B7-0F91-E4EFC433427E}"/>
              </a:ext>
            </a:extLst>
          </p:cNvPr>
          <p:cNvPicPr>
            <a:picLocks noChangeAspect="1"/>
          </p:cNvPicPr>
          <p:nvPr/>
        </p:nvPicPr>
        <p:blipFill>
          <a:blip r:embed="rId5"/>
          <a:stretch>
            <a:fillRect/>
          </a:stretch>
        </p:blipFill>
        <p:spPr>
          <a:xfrm>
            <a:off x="460375" y="1477344"/>
            <a:ext cx="4787900" cy="2527300"/>
          </a:xfrm>
          <a:prstGeom prst="rect">
            <a:avLst/>
          </a:prstGeom>
        </p:spPr>
      </p:pic>
      <p:pic>
        <p:nvPicPr>
          <p:cNvPr id="4" name="Picture 3" descr="Graphical user interface, application, Teams&#10;&#10;Description automatically generated">
            <a:extLst>
              <a:ext uri="{FF2B5EF4-FFF2-40B4-BE49-F238E27FC236}">
                <a16:creationId xmlns:a16="http://schemas.microsoft.com/office/drawing/2014/main" id="{5C0A2C38-E3F7-0237-AAB2-AECF1B4C8335}"/>
              </a:ext>
            </a:extLst>
          </p:cNvPr>
          <p:cNvPicPr>
            <a:picLocks noChangeAspect="1"/>
          </p:cNvPicPr>
          <p:nvPr/>
        </p:nvPicPr>
        <p:blipFill>
          <a:blip r:embed="rId6"/>
          <a:stretch>
            <a:fillRect/>
          </a:stretch>
        </p:blipFill>
        <p:spPr>
          <a:xfrm>
            <a:off x="2990234" y="3765633"/>
            <a:ext cx="2258041" cy="244000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0971DB97-C6D3-8323-89B0-8D4CF75E8283}"/>
              </a:ext>
            </a:extLst>
          </p:cNvPr>
          <p:cNvPicPr>
            <a:picLocks noChangeAspect="1"/>
          </p:cNvPicPr>
          <p:nvPr/>
        </p:nvPicPr>
        <p:blipFill>
          <a:blip r:embed="rId7"/>
          <a:stretch>
            <a:fillRect/>
          </a:stretch>
        </p:blipFill>
        <p:spPr>
          <a:xfrm>
            <a:off x="422669" y="3765633"/>
            <a:ext cx="2197867" cy="2484195"/>
          </a:xfrm>
          <a:prstGeom prst="rect">
            <a:avLst/>
          </a:prstGeom>
        </p:spPr>
      </p:pic>
      <p:pic>
        <p:nvPicPr>
          <p:cNvPr id="12" name="Picture 11" descr="Graphical user interface, text, application, Word, email&#10;&#10;Description automatically generated">
            <a:extLst>
              <a:ext uri="{FF2B5EF4-FFF2-40B4-BE49-F238E27FC236}">
                <a16:creationId xmlns:a16="http://schemas.microsoft.com/office/drawing/2014/main" id="{08553098-2FB3-89D5-A7D0-0DE7EEDD070A}"/>
              </a:ext>
            </a:extLst>
          </p:cNvPr>
          <p:cNvPicPr>
            <a:picLocks noChangeAspect="1"/>
          </p:cNvPicPr>
          <p:nvPr/>
        </p:nvPicPr>
        <p:blipFill>
          <a:blip r:embed="rId8"/>
          <a:stretch>
            <a:fillRect/>
          </a:stretch>
        </p:blipFill>
        <p:spPr>
          <a:xfrm>
            <a:off x="6019800" y="1477344"/>
            <a:ext cx="5181600" cy="4076700"/>
          </a:xfrm>
          <a:prstGeom prst="rect">
            <a:avLst/>
          </a:prstGeom>
        </p:spPr>
      </p:pic>
      <p:sp>
        <p:nvSpPr>
          <p:cNvPr id="13" name="TextBox 12">
            <a:extLst>
              <a:ext uri="{FF2B5EF4-FFF2-40B4-BE49-F238E27FC236}">
                <a16:creationId xmlns:a16="http://schemas.microsoft.com/office/drawing/2014/main" id="{9D1BD121-1C86-724D-D807-A65EB0683808}"/>
              </a:ext>
            </a:extLst>
          </p:cNvPr>
          <p:cNvSpPr txBox="1"/>
          <p:nvPr/>
        </p:nvSpPr>
        <p:spPr>
          <a:xfrm>
            <a:off x="5418827" y="5433020"/>
            <a:ext cx="5934973" cy="1477328"/>
          </a:xfrm>
          <a:prstGeom prst="rect">
            <a:avLst/>
          </a:prstGeom>
          <a:noFill/>
        </p:spPr>
        <p:txBody>
          <a:bodyPr wrap="square" rtlCol="0">
            <a:spAutoFit/>
          </a:bodyPr>
          <a:lstStyle/>
          <a:p>
            <a:r>
              <a:rPr lang="en-US"/>
              <a:t>White Paper Authors: Tara Righetti (SER), Kris Koski (SER), Selena </a:t>
            </a:r>
            <a:r>
              <a:rPr lang="en-US" err="1"/>
              <a:t>Gerace</a:t>
            </a:r>
            <a:r>
              <a:rPr lang="en-US"/>
              <a:t> (SER), Nathan Wise (J.D. ‘24)</a:t>
            </a:r>
          </a:p>
          <a:p>
            <a:r>
              <a:rPr lang="en-US"/>
              <a:t>Publication Authors: Tara Righetti (SER), Selena </a:t>
            </a:r>
            <a:r>
              <a:rPr lang="en-US" err="1"/>
              <a:t>Gerace</a:t>
            </a:r>
            <a:r>
              <a:rPr lang="en-US"/>
              <a:t> (SER), Eugene </a:t>
            </a:r>
            <a:r>
              <a:rPr lang="en-US" err="1"/>
              <a:t>Holubynak</a:t>
            </a:r>
            <a:r>
              <a:rPr lang="en-US"/>
              <a:t> (SER), Steve </a:t>
            </a:r>
            <a:r>
              <a:rPr lang="en-US" err="1"/>
              <a:t>Smutko</a:t>
            </a:r>
            <a:r>
              <a:rPr lang="en-US"/>
              <a:t> (</a:t>
            </a:r>
            <a:r>
              <a:rPr lang="en-US" err="1"/>
              <a:t>Haub</a:t>
            </a:r>
            <a:r>
              <a:rPr lang="en-US"/>
              <a:t>), Temple </a:t>
            </a:r>
            <a:r>
              <a:rPr lang="en-US" err="1"/>
              <a:t>Stoellinger</a:t>
            </a:r>
            <a:r>
              <a:rPr lang="en-US"/>
              <a:t> (</a:t>
            </a:r>
            <a:r>
              <a:rPr lang="en-US" err="1"/>
              <a:t>Haub</a:t>
            </a:r>
            <a:r>
              <a:rPr lang="en-US"/>
              <a:t>), Rachael </a:t>
            </a:r>
            <a:r>
              <a:rPr lang="en-US" err="1"/>
              <a:t>Budowle</a:t>
            </a:r>
            <a:r>
              <a:rPr lang="en-US"/>
              <a:t> (</a:t>
            </a:r>
            <a:r>
              <a:rPr lang="en-US" err="1"/>
              <a:t>Haub</a:t>
            </a:r>
            <a:r>
              <a:rPr lang="en-US"/>
              <a:t>)</a:t>
            </a:r>
          </a:p>
        </p:txBody>
      </p:sp>
    </p:spTree>
    <p:extLst>
      <p:ext uri="{BB962C8B-B14F-4D97-AF65-F5344CB8AC3E}">
        <p14:creationId xmlns:p14="http://schemas.microsoft.com/office/powerpoint/2010/main" val="3562256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906A837-0239-E844-A78C-B6B2E2D20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2" y="6205641"/>
            <a:ext cx="2326511" cy="666541"/>
          </a:xfrm>
          <a:prstGeom prst="rect">
            <a:avLst/>
          </a:prstGeom>
        </p:spPr>
      </p:pic>
      <p:pic>
        <p:nvPicPr>
          <p:cNvPr id="5" name="Picture 4">
            <a:extLst>
              <a:ext uri="{FF2B5EF4-FFF2-40B4-BE49-F238E27FC236}">
                <a16:creationId xmlns:a16="http://schemas.microsoft.com/office/drawing/2014/main" id="{0C546192-2400-3C4E-9FD4-E9E0D7EB001C}"/>
              </a:ext>
            </a:extLst>
          </p:cNvPr>
          <p:cNvPicPr>
            <a:picLocks noChangeAspect="1"/>
          </p:cNvPicPr>
          <p:nvPr/>
        </p:nvPicPr>
        <p:blipFill>
          <a:blip r:embed="rId4"/>
          <a:stretch>
            <a:fillRect/>
          </a:stretch>
        </p:blipFill>
        <p:spPr>
          <a:xfrm rot="10800000">
            <a:off x="-10274" y="-2"/>
            <a:ext cx="12202274" cy="1332885"/>
          </a:xfrm>
          <a:prstGeom prst="rect">
            <a:avLst/>
          </a:prstGeom>
        </p:spPr>
      </p:pic>
      <p:sp>
        <p:nvSpPr>
          <p:cNvPr id="2" name="Title 1">
            <a:extLst>
              <a:ext uri="{FF2B5EF4-FFF2-40B4-BE49-F238E27FC236}">
                <a16:creationId xmlns:a16="http://schemas.microsoft.com/office/drawing/2014/main" id="{33F6FCCF-9C49-5F44-A306-B971F7B16A37}"/>
              </a:ext>
            </a:extLst>
          </p:cNvPr>
          <p:cNvSpPr>
            <a:spLocks noGrp="1"/>
          </p:cNvSpPr>
          <p:nvPr>
            <p:ph type="title"/>
          </p:nvPr>
        </p:nvSpPr>
        <p:spPr>
          <a:xfrm>
            <a:off x="-10274" y="14578"/>
            <a:ext cx="12202274" cy="1325563"/>
          </a:xfrm>
        </p:spPr>
        <p:txBody>
          <a:bodyPr/>
          <a:lstStyle/>
          <a:p>
            <a:pPr algn="ctr"/>
            <a:r>
              <a:rPr lang="en-US" b="1">
                <a:solidFill>
                  <a:schemeClr val="bg1"/>
                </a:solidFill>
                <a:latin typeface="Myriad Pro" panose="020B0503030403020204" pitchFamily="34" charset="0"/>
              </a:rPr>
              <a:t>Proposed 2024 Projects</a:t>
            </a:r>
          </a:p>
        </p:txBody>
      </p:sp>
      <p:sp>
        <p:nvSpPr>
          <p:cNvPr id="10" name="Slide Number Placeholder 9"/>
          <p:cNvSpPr>
            <a:spLocks noGrp="1"/>
          </p:cNvSpPr>
          <p:nvPr>
            <p:ph type="sldNum" sz="quarter" idx="12"/>
          </p:nvPr>
        </p:nvSpPr>
        <p:spPr/>
        <p:txBody>
          <a:bodyPr/>
          <a:lstStyle/>
          <a:p>
            <a:fld id="{F5529D1C-C905-6D43-977B-B51C1A5CA844}" type="slidenum">
              <a:rPr lang="en-US" smtClean="0"/>
              <a:t>19</a:t>
            </a:fld>
            <a:endParaRPr lang="en-US"/>
          </a:p>
        </p:txBody>
      </p:sp>
      <p:sp>
        <p:nvSpPr>
          <p:cNvPr id="21" name="AutoShape 6" descr="New University of Wyoming president faces COVID-19 reope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7D976F4E-A9BC-224B-E99C-418DA03558E8}"/>
              </a:ext>
            </a:extLst>
          </p:cNvPr>
          <p:cNvSpPr/>
          <p:nvPr/>
        </p:nvSpPr>
        <p:spPr>
          <a:xfrm>
            <a:off x="270041" y="1750516"/>
            <a:ext cx="5653982" cy="3693319"/>
          </a:xfrm>
          <a:prstGeom prst="rect">
            <a:avLst/>
          </a:prstGeom>
          <a:ln w="25400">
            <a:solidFill>
              <a:srgbClr val="FFC000"/>
            </a:solidFill>
          </a:ln>
        </p:spPr>
        <p:txBody>
          <a:bodyPr wrap="square">
            <a:spAutoFit/>
          </a:bodyPr>
          <a:lstStyle/>
          <a:p>
            <a:r>
              <a:rPr lang="en-US" b="1" u="sng"/>
              <a:t>NERC Faculty Scholar Program (NRC Grant)</a:t>
            </a:r>
            <a:r>
              <a:rPr lang="en-US" u="sng"/>
              <a:t> </a:t>
            </a:r>
            <a:r>
              <a:rPr lang="en-US"/>
              <a:t>- $600,000</a:t>
            </a:r>
            <a:endParaRPr lang="en-US" b="1"/>
          </a:p>
          <a:p>
            <a:endParaRPr lang="en-US" b="1" u="sng"/>
          </a:p>
          <a:p>
            <a:r>
              <a:rPr lang="en-US" i="1"/>
              <a:t>Recruit New Faculty</a:t>
            </a:r>
          </a:p>
          <a:p>
            <a:pPr marL="285750" indent="-285750">
              <a:buFont typeface="Arial" panose="020B0604020202020204" pitchFamily="34" charset="0"/>
              <a:buChar char="•"/>
            </a:pPr>
            <a:r>
              <a:rPr lang="en-US"/>
              <a:t>Supported by funds from NRC, SER, and provost</a:t>
            </a:r>
          </a:p>
          <a:p>
            <a:pPr marL="285750" indent="-285750">
              <a:buFont typeface="Arial" panose="020B0604020202020204" pitchFamily="34" charset="0"/>
              <a:buChar char="•"/>
            </a:pPr>
            <a:r>
              <a:rPr lang="en-US"/>
              <a:t>Targeting Associate Professor Level</a:t>
            </a:r>
          </a:p>
          <a:p>
            <a:pPr marL="285750" indent="-285750">
              <a:buFont typeface="Arial" panose="020B0604020202020204" pitchFamily="34" charset="0"/>
              <a:buChar char="•"/>
            </a:pPr>
            <a:r>
              <a:rPr lang="en-US"/>
              <a:t>Nuclear Focused, Tenure Track</a:t>
            </a:r>
          </a:p>
          <a:p>
            <a:endParaRPr lang="en-US"/>
          </a:p>
          <a:p>
            <a:r>
              <a:rPr lang="en-US" i="1"/>
              <a:t>Support Existing Faculty in Excellence Program</a:t>
            </a:r>
          </a:p>
          <a:p>
            <a:pPr marL="285750" indent="-285750">
              <a:buFont typeface="Arial" panose="020B0604020202020204" pitchFamily="34" charset="0"/>
              <a:buChar char="•"/>
            </a:pPr>
            <a:r>
              <a:rPr lang="en-US"/>
              <a:t>Provide 3 faculty with one month summer funding to support nuclear-related research projects</a:t>
            </a:r>
          </a:p>
          <a:p>
            <a:pPr marL="285750" indent="-285750">
              <a:buFont typeface="Arial" panose="020B0604020202020204" pitchFamily="34" charset="0"/>
              <a:buChar char="•"/>
            </a:pPr>
            <a:r>
              <a:rPr lang="en-US"/>
              <a:t>Support new faculty hire with one month summer funding</a:t>
            </a:r>
          </a:p>
          <a:p>
            <a:endParaRPr lang="en-US"/>
          </a:p>
        </p:txBody>
      </p:sp>
      <p:sp>
        <p:nvSpPr>
          <p:cNvPr id="6" name="Rectangle 5">
            <a:extLst>
              <a:ext uri="{FF2B5EF4-FFF2-40B4-BE49-F238E27FC236}">
                <a16:creationId xmlns:a16="http://schemas.microsoft.com/office/drawing/2014/main" id="{C8B841D1-5337-21B4-4582-AB088A6DA7A7}"/>
              </a:ext>
            </a:extLst>
          </p:cNvPr>
          <p:cNvSpPr/>
          <p:nvPr/>
        </p:nvSpPr>
        <p:spPr>
          <a:xfrm>
            <a:off x="6194064" y="1750515"/>
            <a:ext cx="5653982" cy="3693319"/>
          </a:xfrm>
          <a:prstGeom prst="rect">
            <a:avLst/>
          </a:prstGeom>
          <a:ln w="25400">
            <a:solidFill>
              <a:srgbClr val="FFC000"/>
            </a:solidFill>
          </a:ln>
        </p:spPr>
        <p:txBody>
          <a:bodyPr wrap="square">
            <a:spAutoFit/>
          </a:bodyPr>
          <a:lstStyle/>
          <a:p>
            <a:r>
              <a:rPr lang="en-US" b="1" u="sng"/>
              <a:t>NERC Exception Funded Projects</a:t>
            </a:r>
            <a:r>
              <a:rPr lang="en-US" b="1"/>
              <a:t> </a:t>
            </a:r>
            <a:r>
              <a:rPr lang="en-US"/>
              <a:t>- $80,000</a:t>
            </a:r>
            <a:endParaRPr lang="en-US" b="1" u="sng"/>
          </a:p>
          <a:p>
            <a:endParaRPr lang="en-US" b="1" u="sng"/>
          </a:p>
          <a:p>
            <a:r>
              <a:rPr lang="en-US" i="1"/>
              <a:t>Professional Development Support</a:t>
            </a:r>
          </a:p>
          <a:p>
            <a:pPr marL="285750" indent="-285750">
              <a:buFont typeface="Arial" panose="020B0604020202020204" pitchFamily="34" charset="0"/>
              <a:buChar char="•"/>
            </a:pPr>
            <a:r>
              <a:rPr lang="en-US"/>
              <a:t>Grants to faculty, students, and staff to fund nuclear-related conference travel, trainings, and certifications</a:t>
            </a:r>
          </a:p>
          <a:p>
            <a:endParaRPr lang="en-US"/>
          </a:p>
          <a:p>
            <a:r>
              <a:rPr lang="en-US" i="1"/>
              <a:t>Distinguished Speaker Program </a:t>
            </a:r>
          </a:p>
          <a:p>
            <a:pPr marL="285750" indent="-285750">
              <a:buFont typeface="Arial" panose="020B0604020202020204" pitchFamily="34" charset="0"/>
              <a:buChar char="•"/>
            </a:pPr>
            <a:r>
              <a:rPr lang="en-US"/>
              <a:t>RFP for departments to bring in speakers on nuclear subjects</a:t>
            </a:r>
          </a:p>
          <a:p>
            <a:endParaRPr lang="en-US"/>
          </a:p>
          <a:p>
            <a:r>
              <a:rPr lang="en-US" i="1"/>
              <a:t>NERC Co-Director Stipends</a:t>
            </a:r>
          </a:p>
          <a:p>
            <a:endParaRPr lang="en-US"/>
          </a:p>
          <a:p>
            <a:endParaRPr lang="en-US"/>
          </a:p>
        </p:txBody>
      </p:sp>
    </p:spTree>
    <p:extLst>
      <p:ext uri="{BB962C8B-B14F-4D97-AF65-F5344CB8AC3E}">
        <p14:creationId xmlns:p14="http://schemas.microsoft.com/office/powerpoint/2010/main" val="77942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2</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303609" y="1293070"/>
            <a:ext cx="11574508" cy="1200329"/>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The First Frontier: </a:t>
            </a:r>
          </a:p>
          <a:p>
            <a:r>
              <a:rPr lang="en-US" sz="3600" b="1" cap="all" spc="330" dirty="0">
                <a:solidFill>
                  <a:srgbClr val="492F24"/>
                </a:solidFill>
                <a:latin typeface="Myriad Pro" panose="020B0503030403020204" pitchFamily="34" charset="0"/>
                <a:cs typeface="Arial MT BoldItalic"/>
              </a:rPr>
              <a:t>Fuel, Minerals, &amp; Power Production</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4" name="Picture 3" descr="Chart, bar chart&#10;&#10;Description automatically generated">
            <a:extLst>
              <a:ext uri="{FF2B5EF4-FFF2-40B4-BE49-F238E27FC236}">
                <a16:creationId xmlns:a16="http://schemas.microsoft.com/office/drawing/2014/main" id="{B3C2AEA7-18D4-6226-5821-E96C5A3B45C8}"/>
              </a:ext>
            </a:extLst>
          </p:cNvPr>
          <p:cNvPicPr>
            <a:picLocks noChangeAspect="1"/>
          </p:cNvPicPr>
          <p:nvPr/>
        </p:nvPicPr>
        <p:blipFill>
          <a:blip r:embed="rId3"/>
          <a:stretch>
            <a:fillRect/>
          </a:stretch>
        </p:blipFill>
        <p:spPr>
          <a:xfrm>
            <a:off x="6153457" y="2493399"/>
            <a:ext cx="5340417" cy="3560278"/>
          </a:xfrm>
          <a:prstGeom prst="rect">
            <a:avLst/>
          </a:prstGeom>
        </p:spPr>
      </p:pic>
      <p:pic>
        <p:nvPicPr>
          <p:cNvPr id="10" name="Picture 9" descr="Chart, bar chart&#10;&#10;Description automatically generated">
            <a:extLst>
              <a:ext uri="{FF2B5EF4-FFF2-40B4-BE49-F238E27FC236}">
                <a16:creationId xmlns:a16="http://schemas.microsoft.com/office/drawing/2014/main" id="{A5274117-9EC6-DFD9-75A4-78362A2C8E88}"/>
              </a:ext>
            </a:extLst>
          </p:cNvPr>
          <p:cNvPicPr>
            <a:picLocks noChangeAspect="1"/>
          </p:cNvPicPr>
          <p:nvPr/>
        </p:nvPicPr>
        <p:blipFill>
          <a:blip r:embed="rId4"/>
          <a:stretch>
            <a:fillRect/>
          </a:stretch>
        </p:blipFill>
        <p:spPr>
          <a:xfrm>
            <a:off x="303609" y="2493399"/>
            <a:ext cx="5736942" cy="3824628"/>
          </a:xfrm>
          <a:prstGeom prst="rect">
            <a:avLst/>
          </a:prstGeom>
        </p:spPr>
      </p:pic>
    </p:spTree>
    <p:extLst>
      <p:ext uri="{BB962C8B-B14F-4D97-AF65-F5344CB8AC3E}">
        <p14:creationId xmlns:p14="http://schemas.microsoft.com/office/powerpoint/2010/main" val="3998942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37165-B089-B243-84F7-1FBF62DDBA8D}"/>
              </a:ext>
            </a:extLst>
          </p:cNvPr>
          <p:cNvSpPr txBox="1"/>
          <p:nvPr/>
        </p:nvSpPr>
        <p:spPr>
          <a:xfrm>
            <a:off x="215920" y="1400200"/>
            <a:ext cx="11754853" cy="646331"/>
          </a:xfrm>
          <a:prstGeom prst="rect">
            <a:avLst/>
          </a:prstGeom>
          <a:noFill/>
        </p:spPr>
        <p:txBody>
          <a:bodyPr wrap="square" rtlCol="0">
            <a:spAutoFit/>
          </a:bodyPr>
          <a:lstStyle/>
          <a:p>
            <a:r>
              <a:rPr lang="en-US" sz="3600">
                <a:solidFill>
                  <a:srgbClr val="492F24"/>
                </a:solidFill>
              </a:rPr>
              <a:t>Contact</a:t>
            </a:r>
          </a:p>
        </p:txBody>
      </p:sp>
      <p:cxnSp>
        <p:nvCxnSpPr>
          <p:cNvPr id="11" name="Straight Connector 10">
            <a:extLst>
              <a:ext uri="{FF2B5EF4-FFF2-40B4-BE49-F238E27FC236}">
                <a16:creationId xmlns:a16="http://schemas.microsoft.com/office/drawing/2014/main" id="{A8171D8B-BE2E-E54D-806A-AC5E52CE2791}"/>
              </a:ext>
            </a:extLst>
          </p:cNvPr>
          <p:cNvCxnSpPr/>
          <p:nvPr/>
        </p:nvCxnSpPr>
        <p:spPr>
          <a:xfrm>
            <a:off x="312821" y="2046531"/>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 y="2046531"/>
            <a:ext cx="12067674" cy="3421731"/>
          </a:xfrm>
        </p:spPr>
        <p:txBody>
          <a:bodyPr>
            <a:normAutofit lnSpcReduction="10000"/>
          </a:bodyPr>
          <a:lstStyle/>
          <a:p>
            <a:pPr marL="0" indent="0" algn="ctr">
              <a:buNone/>
            </a:pPr>
            <a:r>
              <a:rPr lang="en-US" sz="3600" b="1" cap="all" spc="330">
                <a:solidFill>
                  <a:srgbClr val="492F24"/>
                </a:solidFill>
                <a:latin typeface="+mj-lt"/>
                <a:cs typeface="Arial MT BoldItalic"/>
              </a:rPr>
              <a:t>Tara Righetti, J.D., CPL</a:t>
            </a:r>
          </a:p>
          <a:p>
            <a:pPr marL="0" indent="0" algn="ctr">
              <a:buNone/>
            </a:pPr>
            <a:r>
              <a:rPr lang="en-US" i="1" cap="all" spc="330">
                <a:solidFill>
                  <a:srgbClr val="492F24"/>
                </a:solidFill>
                <a:latin typeface="+mj-lt"/>
                <a:cs typeface="Arial MT BoldItalic"/>
              </a:rPr>
              <a:t>University of Wyoming</a:t>
            </a:r>
          </a:p>
          <a:p>
            <a:pPr marL="0" indent="0" algn="ctr">
              <a:buNone/>
            </a:pPr>
            <a:r>
              <a:rPr lang="en-US" cap="all" spc="330">
                <a:solidFill>
                  <a:srgbClr val="492F24"/>
                </a:solidFill>
                <a:latin typeface="+mj-lt"/>
                <a:cs typeface="Arial MT BoldItalic"/>
              </a:rPr>
              <a:t>Professor of Law</a:t>
            </a:r>
          </a:p>
          <a:p>
            <a:pPr marL="0" indent="0" algn="ctr">
              <a:buNone/>
            </a:pPr>
            <a:r>
              <a:rPr lang="en-US" cap="all" spc="330">
                <a:solidFill>
                  <a:srgbClr val="492F24"/>
                </a:solidFill>
                <a:latin typeface="+mj-lt"/>
                <a:cs typeface="Arial MT BoldItalic"/>
              </a:rPr>
              <a:t>Occidental Chair in Energy and environmental Policies</a:t>
            </a:r>
          </a:p>
          <a:p>
            <a:pPr marL="0" indent="0" algn="ctr">
              <a:buNone/>
            </a:pPr>
            <a:r>
              <a:rPr lang="en-US" cap="all" spc="330">
                <a:solidFill>
                  <a:srgbClr val="492F24"/>
                </a:solidFill>
                <a:latin typeface="+mj-lt"/>
                <a:cs typeface="Arial MT BoldItalic"/>
              </a:rPr>
              <a:t>Co-Director, Nuclear Energy Research Center</a:t>
            </a:r>
          </a:p>
          <a:p>
            <a:pPr marL="0" indent="0" algn="ctr">
              <a:buNone/>
            </a:pPr>
            <a:r>
              <a:rPr lang="en-US" cap="all" spc="330" err="1">
                <a:solidFill>
                  <a:srgbClr val="492F24"/>
                </a:solidFill>
                <a:latin typeface="+mj-lt"/>
                <a:cs typeface="Arial MT BoldItalic"/>
              </a:rPr>
              <a:t>Tara.Righetti@uwyo.edu</a:t>
            </a:r>
            <a:endParaRPr lang="en-US" cap="all" spc="330">
              <a:solidFill>
                <a:srgbClr val="492F24"/>
              </a:solidFill>
              <a:latin typeface="+mj-lt"/>
              <a:cs typeface="Arial MT BoldItalic"/>
            </a:endParaRPr>
          </a:p>
          <a:p>
            <a:endParaRPr lang="en-US"/>
          </a:p>
        </p:txBody>
      </p:sp>
    </p:spTree>
    <p:extLst>
      <p:ext uri="{BB962C8B-B14F-4D97-AF65-F5344CB8AC3E}">
        <p14:creationId xmlns:p14="http://schemas.microsoft.com/office/powerpoint/2010/main" val="401941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3</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518364" y="1449818"/>
            <a:ext cx="11878117" cy="1200329"/>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Transformative Energy Policies: </a:t>
            </a:r>
          </a:p>
          <a:p>
            <a:r>
              <a:rPr lang="en-US" sz="3600" b="1" cap="all" spc="330" dirty="0">
                <a:solidFill>
                  <a:srgbClr val="492F24"/>
                </a:solidFill>
                <a:latin typeface="Myriad Pro" panose="020B0503030403020204" pitchFamily="34" charset="0"/>
                <a:cs typeface="Arial MT BoldItalic"/>
              </a:rPr>
              <a:t>The Decarbonization IMPERATIVE</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A234110B-279D-7AF9-E7F5-F7B41BF22432}"/>
              </a:ext>
            </a:extLst>
          </p:cNvPr>
          <p:cNvPicPr>
            <a:picLocks noChangeAspect="1"/>
          </p:cNvPicPr>
          <p:nvPr/>
        </p:nvPicPr>
        <p:blipFill>
          <a:blip r:embed="rId3"/>
          <a:stretch>
            <a:fillRect/>
          </a:stretch>
        </p:blipFill>
        <p:spPr>
          <a:xfrm>
            <a:off x="6457422" y="3112298"/>
            <a:ext cx="5545764" cy="2624646"/>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F0216F2-E359-D2FB-EC03-7634823E04C1}"/>
              </a:ext>
            </a:extLst>
          </p:cNvPr>
          <p:cNvPicPr>
            <a:picLocks noChangeAspect="1"/>
          </p:cNvPicPr>
          <p:nvPr/>
        </p:nvPicPr>
        <p:blipFill>
          <a:blip r:embed="rId4"/>
          <a:stretch>
            <a:fillRect/>
          </a:stretch>
        </p:blipFill>
        <p:spPr>
          <a:xfrm>
            <a:off x="218919" y="3352014"/>
            <a:ext cx="6088184" cy="2363279"/>
          </a:xfrm>
          <a:prstGeom prst="rect">
            <a:avLst/>
          </a:prstGeom>
        </p:spPr>
      </p:pic>
    </p:spTree>
    <p:extLst>
      <p:ext uri="{BB962C8B-B14F-4D97-AF65-F5344CB8AC3E}">
        <p14:creationId xmlns:p14="http://schemas.microsoft.com/office/powerpoint/2010/main" val="3260171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4</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518364" y="1449818"/>
            <a:ext cx="11878117"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Closing Markets to Coal: RPS</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3" name="Google Shape;147;g11e5a1ff3d3_0_20">
            <a:extLst>
              <a:ext uri="{FF2B5EF4-FFF2-40B4-BE49-F238E27FC236}">
                <a16:creationId xmlns:a16="http://schemas.microsoft.com/office/drawing/2014/main" id="{3F815045-19A8-4AB4-1CAC-B18DA7A9DC4C}"/>
              </a:ext>
            </a:extLst>
          </p:cNvPr>
          <p:cNvPicPr preferRelativeResize="0"/>
          <p:nvPr/>
        </p:nvPicPr>
        <p:blipFill>
          <a:blip r:embed="rId3">
            <a:alphaModFix/>
          </a:blip>
          <a:stretch>
            <a:fillRect/>
          </a:stretch>
        </p:blipFill>
        <p:spPr>
          <a:xfrm>
            <a:off x="6620268" y="2301521"/>
            <a:ext cx="5053365" cy="3751749"/>
          </a:xfrm>
          <a:prstGeom prst="rect">
            <a:avLst/>
          </a:prstGeom>
          <a:noFill/>
          <a:ln>
            <a:noFill/>
          </a:ln>
        </p:spPr>
      </p:pic>
      <p:pic>
        <p:nvPicPr>
          <p:cNvPr id="6" name="Google Shape;146;g11e5a1ff3d3_0_20">
            <a:extLst>
              <a:ext uri="{FF2B5EF4-FFF2-40B4-BE49-F238E27FC236}">
                <a16:creationId xmlns:a16="http://schemas.microsoft.com/office/drawing/2014/main" id="{6846880F-6668-C40C-3F32-DD7C3D68F2DF}"/>
              </a:ext>
            </a:extLst>
          </p:cNvPr>
          <p:cNvPicPr preferRelativeResize="0"/>
          <p:nvPr/>
        </p:nvPicPr>
        <p:blipFill>
          <a:blip r:embed="rId4">
            <a:alphaModFix/>
          </a:blip>
          <a:stretch>
            <a:fillRect/>
          </a:stretch>
        </p:blipFill>
        <p:spPr>
          <a:xfrm>
            <a:off x="294436" y="2570604"/>
            <a:ext cx="6325832" cy="3217901"/>
          </a:xfrm>
          <a:prstGeom prst="rect">
            <a:avLst/>
          </a:prstGeom>
          <a:noFill/>
          <a:ln>
            <a:noFill/>
          </a:ln>
        </p:spPr>
      </p:pic>
    </p:spTree>
    <p:extLst>
      <p:ext uri="{BB962C8B-B14F-4D97-AF65-F5344CB8AC3E}">
        <p14:creationId xmlns:p14="http://schemas.microsoft.com/office/powerpoint/2010/main" val="389089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3"/>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5</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518365" y="1515088"/>
            <a:ext cx="11041032"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Emissions Reporting REQUIREMENTS</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omputer&#10;&#10;Description automatically generated with medium confidence">
            <a:extLst>
              <a:ext uri="{FF2B5EF4-FFF2-40B4-BE49-F238E27FC236}">
                <a16:creationId xmlns:a16="http://schemas.microsoft.com/office/drawing/2014/main" id="{031DD979-C9CF-A694-A429-F713A07AAB94}"/>
              </a:ext>
            </a:extLst>
          </p:cNvPr>
          <p:cNvPicPr>
            <a:picLocks noChangeAspect="1"/>
          </p:cNvPicPr>
          <p:nvPr/>
        </p:nvPicPr>
        <p:blipFill>
          <a:blip r:embed="rId4"/>
          <a:stretch>
            <a:fillRect/>
          </a:stretch>
        </p:blipFill>
        <p:spPr>
          <a:xfrm>
            <a:off x="518365" y="2373381"/>
            <a:ext cx="6248400" cy="2933700"/>
          </a:xfrm>
          <a:prstGeom prst="rect">
            <a:avLst/>
          </a:prstGeom>
        </p:spPr>
      </p:pic>
      <p:pic>
        <p:nvPicPr>
          <p:cNvPr id="8" name="Picture 7" descr="Chart&#10;&#10;Description automatically generated">
            <a:extLst>
              <a:ext uri="{FF2B5EF4-FFF2-40B4-BE49-F238E27FC236}">
                <a16:creationId xmlns:a16="http://schemas.microsoft.com/office/drawing/2014/main" id="{F24133EC-6BD2-E9F0-B5D7-C44F6A25F14B}"/>
              </a:ext>
            </a:extLst>
          </p:cNvPr>
          <p:cNvPicPr>
            <a:picLocks noChangeAspect="1"/>
          </p:cNvPicPr>
          <p:nvPr/>
        </p:nvPicPr>
        <p:blipFill>
          <a:blip r:embed="rId5"/>
          <a:stretch>
            <a:fillRect/>
          </a:stretch>
        </p:blipFill>
        <p:spPr>
          <a:xfrm>
            <a:off x="7123169" y="2638857"/>
            <a:ext cx="4230631" cy="3173701"/>
          </a:xfrm>
          <a:prstGeom prst="rect">
            <a:avLst/>
          </a:prstGeom>
        </p:spPr>
      </p:pic>
    </p:spTree>
    <p:extLst>
      <p:ext uri="{BB962C8B-B14F-4D97-AF65-F5344CB8AC3E}">
        <p14:creationId xmlns:p14="http://schemas.microsoft.com/office/powerpoint/2010/main" val="174970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6</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518364" y="1449818"/>
            <a:ext cx="11878117" cy="1200329"/>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Trade Policies Impacting Wyoming Markets</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9B49E8E6-BB9D-B16C-AA52-AC10AB8AEB5D}"/>
              </a:ext>
            </a:extLst>
          </p:cNvPr>
          <p:cNvPicPr>
            <a:picLocks noChangeAspect="1"/>
          </p:cNvPicPr>
          <p:nvPr/>
        </p:nvPicPr>
        <p:blipFill>
          <a:blip r:embed="rId3"/>
          <a:stretch>
            <a:fillRect/>
          </a:stretch>
        </p:blipFill>
        <p:spPr>
          <a:xfrm>
            <a:off x="445155" y="3076252"/>
            <a:ext cx="5614416" cy="3186180"/>
          </a:xfrm>
          <a:prstGeom prst="rect">
            <a:avLst/>
          </a:prstGeom>
        </p:spPr>
      </p:pic>
      <p:pic>
        <p:nvPicPr>
          <p:cNvPr id="4" name="Content Placeholder 8" descr="A picture containing diagram&#10;&#10;Description automatically generated">
            <a:extLst>
              <a:ext uri="{FF2B5EF4-FFF2-40B4-BE49-F238E27FC236}">
                <a16:creationId xmlns:a16="http://schemas.microsoft.com/office/drawing/2014/main" id="{2888B913-A357-5BD5-BB0B-2888995842B3}"/>
              </a:ext>
            </a:extLst>
          </p:cNvPr>
          <p:cNvPicPr>
            <a:picLocks noGrp="1" noChangeAspect="1"/>
          </p:cNvPicPr>
          <p:nvPr>
            <p:ph idx="1"/>
          </p:nvPr>
        </p:nvPicPr>
        <p:blipFill>
          <a:blip r:embed="rId4"/>
          <a:stretch>
            <a:fillRect/>
          </a:stretch>
        </p:blipFill>
        <p:spPr>
          <a:xfrm>
            <a:off x="6059220" y="3076252"/>
            <a:ext cx="5614416" cy="3115999"/>
          </a:xfrm>
          <a:prstGeom prst="rect">
            <a:avLst/>
          </a:prstGeom>
        </p:spPr>
      </p:pic>
      <p:sp>
        <p:nvSpPr>
          <p:cNvPr id="6" name="TextBox 5">
            <a:extLst>
              <a:ext uri="{FF2B5EF4-FFF2-40B4-BE49-F238E27FC236}">
                <a16:creationId xmlns:a16="http://schemas.microsoft.com/office/drawing/2014/main" id="{BC6C8145-EB9F-EF6B-CBCA-37CFC1C1E802}"/>
              </a:ext>
            </a:extLst>
          </p:cNvPr>
          <p:cNvSpPr txBox="1"/>
          <p:nvPr/>
        </p:nvSpPr>
        <p:spPr>
          <a:xfrm>
            <a:off x="1006104" y="2570812"/>
            <a:ext cx="9648967" cy="584775"/>
          </a:xfrm>
          <a:prstGeom prst="rect">
            <a:avLst/>
          </a:prstGeom>
          <a:noFill/>
        </p:spPr>
        <p:txBody>
          <a:bodyPr wrap="square" rtlCol="0">
            <a:spAutoFit/>
          </a:bodyPr>
          <a:lstStyle/>
          <a:p>
            <a:pPr algn="ctr"/>
            <a:r>
              <a:rPr lang="en-US" sz="3200" dirty="0"/>
              <a:t>The EU Border Carbon Adjustment Mechanism</a:t>
            </a:r>
          </a:p>
        </p:txBody>
      </p:sp>
    </p:spTree>
    <p:extLst>
      <p:ext uri="{BB962C8B-B14F-4D97-AF65-F5344CB8AC3E}">
        <p14:creationId xmlns:p14="http://schemas.microsoft.com/office/powerpoint/2010/main" val="348561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7</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518364" y="1449818"/>
            <a:ext cx="11878117"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Energy &amp; Economic Renewal</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4" name="Picture 3" descr="Chart, pie chart&#10;&#10;Description automatically generated">
            <a:extLst>
              <a:ext uri="{FF2B5EF4-FFF2-40B4-BE49-F238E27FC236}">
                <a16:creationId xmlns:a16="http://schemas.microsoft.com/office/drawing/2014/main" id="{AAE2F983-A61A-4961-A87E-4949B5D66274}"/>
              </a:ext>
            </a:extLst>
          </p:cNvPr>
          <p:cNvPicPr>
            <a:picLocks noChangeAspect="1"/>
          </p:cNvPicPr>
          <p:nvPr/>
        </p:nvPicPr>
        <p:blipFill>
          <a:blip r:embed="rId3"/>
          <a:stretch>
            <a:fillRect/>
          </a:stretch>
        </p:blipFill>
        <p:spPr>
          <a:xfrm>
            <a:off x="5473144" y="2096149"/>
            <a:ext cx="6482885" cy="3917637"/>
          </a:xfrm>
          <a:prstGeom prst="rect">
            <a:avLst/>
          </a:prstGeom>
        </p:spPr>
      </p:pic>
      <p:pic>
        <p:nvPicPr>
          <p:cNvPr id="8" name="Content Placeholder 4" descr="Diagram, map&#10;&#10;Description automatically generated">
            <a:extLst>
              <a:ext uri="{FF2B5EF4-FFF2-40B4-BE49-F238E27FC236}">
                <a16:creationId xmlns:a16="http://schemas.microsoft.com/office/drawing/2014/main" id="{7E30B24B-4AB9-8C7E-3E81-917C8B38A19C}"/>
              </a:ext>
            </a:extLst>
          </p:cNvPr>
          <p:cNvPicPr>
            <a:picLocks noGrp="1" noChangeAspect="1"/>
          </p:cNvPicPr>
          <p:nvPr>
            <p:ph idx="1"/>
          </p:nvPr>
        </p:nvPicPr>
        <p:blipFill>
          <a:blip r:embed="rId4"/>
          <a:stretch>
            <a:fillRect/>
          </a:stretch>
        </p:blipFill>
        <p:spPr>
          <a:xfrm>
            <a:off x="18916" y="2345759"/>
            <a:ext cx="5454228" cy="3149815"/>
          </a:xfrm>
          <a:prstGeom prst="rect">
            <a:avLst/>
          </a:prstGeom>
        </p:spPr>
      </p:pic>
    </p:spTree>
    <p:extLst>
      <p:ext uri="{BB962C8B-B14F-4D97-AF65-F5344CB8AC3E}">
        <p14:creationId xmlns:p14="http://schemas.microsoft.com/office/powerpoint/2010/main" val="3785597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8</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146667" y="1291124"/>
            <a:ext cx="11888391"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Opening New Frontiers</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281F7D0-1266-8BAC-1212-68310DDC8F52}"/>
              </a:ext>
            </a:extLst>
          </p:cNvPr>
          <p:cNvSpPr/>
          <p:nvPr/>
        </p:nvSpPr>
        <p:spPr>
          <a:xfrm>
            <a:off x="1898497" y="2029642"/>
            <a:ext cx="4902991" cy="4326708"/>
          </a:xfrm>
          <a:prstGeom prst="ellipse">
            <a:avLst/>
          </a:prstGeom>
          <a:solidFill>
            <a:schemeClr val="accent6">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8475BF-0276-7AB5-4DE8-E6700C656A01}"/>
              </a:ext>
            </a:extLst>
          </p:cNvPr>
          <p:cNvSpPr/>
          <p:nvPr/>
        </p:nvSpPr>
        <p:spPr>
          <a:xfrm>
            <a:off x="5073895" y="2053536"/>
            <a:ext cx="4902991" cy="432670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498DA12-5102-7DC3-C26D-C1F57289E77B}"/>
              </a:ext>
            </a:extLst>
          </p:cNvPr>
          <p:cNvSpPr txBox="1"/>
          <p:nvPr/>
        </p:nvSpPr>
        <p:spPr>
          <a:xfrm>
            <a:off x="2400830" y="2748753"/>
            <a:ext cx="2673065" cy="2862322"/>
          </a:xfrm>
          <a:prstGeom prst="rect">
            <a:avLst/>
          </a:prstGeom>
          <a:noFill/>
        </p:spPr>
        <p:txBody>
          <a:bodyPr wrap="square" rtlCol="0">
            <a:spAutoFit/>
          </a:bodyPr>
          <a:lstStyle/>
          <a:p>
            <a:r>
              <a:rPr lang="en-US" b="1" dirty="0"/>
              <a:t>Decarbonizing &amp; Optimizing Energy Inputs:</a:t>
            </a:r>
          </a:p>
          <a:p>
            <a:pPr marL="285750" indent="-285750">
              <a:buFont typeface="Arial" panose="020B0604020202020204" pitchFamily="34" charset="0"/>
              <a:buChar char="•"/>
            </a:pPr>
            <a:r>
              <a:rPr lang="en-US" dirty="0"/>
              <a:t>Industrial Heat &amp; Power</a:t>
            </a:r>
          </a:p>
          <a:p>
            <a:pPr marL="285750" indent="-285750">
              <a:buFont typeface="Arial" panose="020B0604020202020204" pitchFamily="34" charset="0"/>
              <a:buChar char="•"/>
            </a:pPr>
            <a:r>
              <a:rPr lang="en-US" dirty="0"/>
              <a:t>Mining Operations</a:t>
            </a:r>
          </a:p>
          <a:p>
            <a:pPr marL="285750" indent="-285750">
              <a:buFont typeface="Arial" panose="020B0604020202020204" pitchFamily="34" charset="0"/>
              <a:buChar char="•"/>
            </a:pPr>
            <a:r>
              <a:rPr lang="en-US" dirty="0"/>
              <a:t>Upstream Oil and Gas</a:t>
            </a:r>
          </a:p>
          <a:p>
            <a:pPr marL="285750" indent="-285750">
              <a:buFont typeface="Arial" panose="020B0604020202020204" pitchFamily="34" charset="0"/>
              <a:buChar char="•"/>
            </a:pPr>
            <a:r>
              <a:rPr lang="en-US" dirty="0"/>
              <a:t>Enhanced Oil Recovery</a:t>
            </a:r>
          </a:p>
          <a:p>
            <a:pPr marL="285750" indent="-285750">
              <a:buFont typeface="Arial" panose="020B0604020202020204" pitchFamily="34" charset="0"/>
              <a:buChar char="•"/>
            </a:pPr>
            <a:r>
              <a:rPr lang="en-US" dirty="0"/>
              <a:t>Grid Reliability</a:t>
            </a:r>
          </a:p>
          <a:p>
            <a:pPr marL="285750" indent="-285750">
              <a:buFont typeface="Arial" panose="020B0604020202020204" pitchFamily="34" charset="0"/>
              <a:buChar char="•"/>
            </a:pPr>
            <a:r>
              <a:rPr lang="en-US" dirty="0"/>
              <a:t>Hydrogen &amp; Ammonia Production</a:t>
            </a:r>
          </a:p>
        </p:txBody>
      </p:sp>
      <p:sp>
        <p:nvSpPr>
          <p:cNvPr id="15" name="TextBox 14">
            <a:extLst>
              <a:ext uri="{FF2B5EF4-FFF2-40B4-BE49-F238E27FC236}">
                <a16:creationId xmlns:a16="http://schemas.microsoft.com/office/drawing/2014/main" id="{B8F8812B-9FD9-58B8-5754-B7527A4ED7D2}"/>
              </a:ext>
            </a:extLst>
          </p:cNvPr>
          <p:cNvSpPr txBox="1"/>
          <p:nvPr/>
        </p:nvSpPr>
        <p:spPr>
          <a:xfrm>
            <a:off x="6801488" y="2753627"/>
            <a:ext cx="2912713" cy="2585323"/>
          </a:xfrm>
          <a:prstGeom prst="rect">
            <a:avLst/>
          </a:prstGeom>
          <a:noFill/>
        </p:spPr>
        <p:txBody>
          <a:bodyPr wrap="square" rtlCol="0">
            <a:spAutoFit/>
          </a:bodyPr>
          <a:lstStyle/>
          <a:p>
            <a:r>
              <a:rPr lang="en-US" b="1" dirty="0"/>
              <a:t>Decarbonizing Process Emissions:</a:t>
            </a:r>
          </a:p>
          <a:p>
            <a:pPr marL="285750" indent="-285750">
              <a:buFont typeface="Arial" panose="020B0604020202020204" pitchFamily="34" charset="0"/>
              <a:buChar char="•"/>
            </a:pPr>
            <a:r>
              <a:rPr lang="en-US" dirty="0"/>
              <a:t>Hydrogen &amp; Ammonia Production</a:t>
            </a:r>
          </a:p>
          <a:p>
            <a:pPr marL="285750" indent="-285750">
              <a:buFont typeface="Arial" panose="020B0604020202020204" pitchFamily="34" charset="0"/>
              <a:buChar char="•"/>
            </a:pPr>
            <a:r>
              <a:rPr lang="en-US" dirty="0"/>
              <a:t>Electricity Generation</a:t>
            </a:r>
          </a:p>
          <a:p>
            <a:pPr marL="285750" indent="-285750">
              <a:buFont typeface="Arial" panose="020B0604020202020204" pitchFamily="34" charset="0"/>
              <a:buChar char="•"/>
            </a:pPr>
            <a:r>
              <a:rPr lang="en-US" dirty="0"/>
              <a:t>Ethanol Production </a:t>
            </a:r>
          </a:p>
          <a:p>
            <a:pPr marL="285750" indent="-285750">
              <a:buFont typeface="Arial" panose="020B0604020202020204" pitchFamily="34" charset="0"/>
              <a:buChar char="•"/>
            </a:pPr>
            <a:r>
              <a:rPr lang="en-US" dirty="0"/>
              <a:t>Gas Processing</a:t>
            </a:r>
          </a:p>
          <a:p>
            <a:pPr marL="285750" indent="-285750">
              <a:buFont typeface="Arial" panose="020B0604020202020204" pitchFamily="34" charset="0"/>
              <a:buChar char="•"/>
            </a:pPr>
            <a:r>
              <a:rPr lang="en-US" dirty="0"/>
              <a:t>Mineral &amp; Chemical Processing</a:t>
            </a:r>
          </a:p>
        </p:txBody>
      </p:sp>
      <p:sp>
        <p:nvSpPr>
          <p:cNvPr id="16" name="TextBox 15">
            <a:extLst>
              <a:ext uri="{FF2B5EF4-FFF2-40B4-BE49-F238E27FC236}">
                <a16:creationId xmlns:a16="http://schemas.microsoft.com/office/drawing/2014/main" id="{278D59D2-ABFF-103F-4875-6AFB23BB3725}"/>
              </a:ext>
            </a:extLst>
          </p:cNvPr>
          <p:cNvSpPr txBox="1"/>
          <p:nvPr/>
        </p:nvSpPr>
        <p:spPr>
          <a:xfrm>
            <a:off x="5192463" y="3629494"/>
            <a:ext cx="1469926" cy="1200329"/>
          </a:xfrm>
          <a:prstGeom prst="rect">
            <a:avLst/>
          </a:prstGeom>
          <a:noFill/>
        </p:spPr>
        <p:txBody>
          <a:bodyPr wrap="square" rtlCol="0">
            <a:spAutoFit/>
          </a:bodyPr>
          <a:lstStyle/>
          <a:p>
            <a:r>
              <a:rPr lang="en-US" sz="2400" b="1" dirty="0"/>
              <a:t>Advanced Nuclear &amp; CCUS</a:t>
            </a:r>
          </a:p>
        </p:txBody>
      </p:sp>
    </p:spTree>
    <p:extLst>
      <p:ext uri="{BB962C8B-B14F-4D97-AF65-F5344CB8AC3E}">
        <p14:creationId xmlns:p14="http://schemas.microsoft.com/office/powerpoint/2010/main" val="3419618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EE133-F460-6E42-BDFB-D525AC1F5136}"/>
              </a:ext>
            </a:extLst>
          </p:cNvPr>
          <p:cNvPicPr>
            <a:picLocks noChangeAspect="1"/>
          </p:cNvPicPr>
          <p:nvPr/>
        </p:nvPicPr>
        <p:blipFill>
          <a:blip r:embed="rId2"/>
          <a:stretch>
            <a:fillRect/>
          </a:stretch>
        </p:blipFill>
        <p:spPr>
          <a:xfrm>
            <a:off x="-10274" y="6318035"/>
            <a:ext cx="12202274" cy="581061"/>
          </a:xfrm>
          <a:prstGeom prst="rect">
            <a:avLst/>
          </a:prstGeom>
        </p:spPr>
      </p:pic>
      <p:sp>
        <p:nvSpPr>
          <p:cNvPr id="2" name="Slide Number Placeholder 1"/>
          <p:cNvSpPr>
            <a:spLocks noGrp="1"/>
          </p:cNvSpPr>
          <p:nvPr>
            <p:ph type="sldNum" sz="quarter" idx="12"/>
          </p:nvPr>
        </p:nvSpPr>
        <p:spPr/>
        <p:txBody>
          <a:bodyPr/>
          <a:lstStyle/>
          <a:p>
            <a:fld id="{F5529D1C-C905-6D43-977B-B51C1A5CA844}" type="slidenum">
              <a:rPr lang="en-US" smtClean="0">
                <a:solidFill>
                  <a:schemeClr val="bg1"/>
                </a:solidFill>
              </a:rPr>
              <a:t>9</a:t>
            </a:fld>
            <a:endParaRPr lang="en-US" dirty="0">
              <a:solidFill>
                <a:schemeClr val="bg1"/>
              </a:solidFill>
            </a:endParaRPr>
          </a:p>
        </p:txBody>
      </p:sp>
      <p:sp>
        <p:nvSpPr>
          <p:cNvPr id="11" name="TextBox 10">
            <a:extLst>
              <a:ext uri="{FF2B5EF4-FFF2-40B4-BE49-F238E27FC236}">
                <a16:creationId xmlns:a16="http://schemas.microsoft.com/office/drawing/2014/main" id="{2F74264B-6AED-2648-9741-CDB3E1243B8D}"/>
              </a:ext>
            </a:extLst>
          </p:cNvPr>
          <p:cNvSpPr txBox="1"/>
          <p:nvPr/>
        </p:nvSpPr>
        <p:spPr>
          <a:xfrm>
            <a:off x="146667" y="1291124"/>
            <a:ext cx="11888391" cy="646331"/>
          </a:xfrm>
          <a:prstGeom prst="rect">
            <a:avLst/>
          </a:prstGeom>
          <a:noFill/>
        </p:spPr>
        <p:txBody>
          <a:bodyPr wrap="square" rtlCol="0">
            <a:spAutoFit/>
          </a:bodyPr>
          <a:lstStyle/>
          <a:p>
            <a:r>
              <a:rPr lang="en-US" sz="3600" b="1" cap="all" spc="330" dirty="0">
                <a:solidFill>
                  <a:srgbClr val="492F24"/>
                </a:solidFill>
                <a:latin typeface="Myriad Pro" panose="020B0503030403020204" pitchFamily="34" charset="0"/>
                <a:cs typeface="Arial MT BoldItalic"/>
              </a:rPr>
              <a:t>First Movers in Net-Negative Industry</a:t>
            </a:r>
          </a:p>
        </p:txBody>
      </p:sp>
      <p:cxnSp>
        <p:nvCxnSpPr>
          <p:cNvPr id="13" name="Straight Connector 12">
            <a:extLst>
              <a:ext uri="{FF2B5EF4-FFF2-40B4-BE49-F238E27FC236}">
                <a16:creationId xmlns:a16="http://schemas.microsoft.com/office/drawing/2014/main" id="{1417EE85-59ED-1040-B47C-D98E21DE01D1}"/>
              </a:ext>
            </a:extLst>
          </p:cNvPr>
          <p:cNvCxnSpPr/>
          <p:nvPr/>
        </p:nvCxnSpPr>
        <p:spPr>
          <a:xfrm>
            <a:off x="218919" y="1362426"/>
            <a:ext cx="2815390" cy="0"/>
          </a:xfrm>
          <a:prstGeom prst="line">
            <a:avLst/>
          </a:prstGeom>
          <a:ln>
            <a:solidFill>
              <a:srgbClr val="FFC42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10;&#10;Description automatically generated">
            <a:extLst>
              <a:ext uri="{FF2B5EF4-FFF2-40B4-BE49-F238E27FC236}">
                <a16:creationId xmlns:a16="http://schemas.microsoft.com/office/drawing/2014/main" id="{E787B8EA-E41C-5BCA-8312-A4D20134342B}"/>
              </a:ext>
            </a:extLst>
          </p:cNvPr>
          <p:cNvPicPr>
            <a:picLocks noChangeAspect="1"/>
          </p:cNvPicPr>
          <p:nvPr/>
        </p:nvPicPr>
        <p:blipFill>
          <a:blip r:embed="rId3"/>
          <a:stretch>
            <a:fillRect/>
          </a:stretch>
        </p:blipFill>
        <p:spPr>
          <a:xfrm>
            <a:off x="5815496" y="2234919"/>
            <a:ext cx="3860800" cy="1638300"/>
          </a:xfrm>
          <a:prstGeom prst="rect">
            <a:avLst/>
          </a:prstGeom>
        </p:spPr>
      </p:pic>
      <p:pic>
        <p:nvPicPr>
          <p:cNvPr id="6" name="Picture 5" descr="Diagram&#10;&#10;Description automatically generated">
            <a:extLst>
              <a:ext uri="{FF2B5EF4-FFF2-40B4-BE49-F238E27FC236}">
                <a16:creationId xmlns:a16="http://schemas.microsoft.com/office/drawing/2014/main" id="{82D4AD6E-7F76-1759-048E-C476E71991BF}"/>
              </a:ext>
            </a:extLst>
          </p:cNvPr>
          <p:cNvPicPr>
            <a:picLocks noChangeAspect="1"/>
          </p:cNvPicPr>
          <p:nvPr/>
        </p:nvPicPr>
        <p:blipFill>
          <a:blip r:embed="rId4"/>
          <a:stretch>
            <a:fillRect/>
          </a:stretch>
        </p:blipFill>
        <p:spPr>
          <a:xfrm>
            <a:off x="301745" y="2234919"/>
            <a:ext cx="4585438" cy="3785652"/>
          </a:xfrm>
          <a:prstGeom prst="rect">
            <a:avLst/>
          </a:prstGeom>
        </p:spPr>
      </p:pic>
      <p:pic>
        <p:nvPicPr>
          <p:cNvPr id="9" name="Picture 8" descr="A picture containing indoor, wall, white&#10;&#10;Description automatically generated">
            <a:extLst>
              <a:ext uri="{FF2B5EF4-FFF2-40B4-BE49-F238E27FC236}">
                <a16:creationId xmlns:a16="http://schemas.microsoft.com/office/drawing/2014/main" id="{97A36366-8C94-F7E9-080E-0705E510C0D0}"/>
              </a:ext>
            </a:extLst>
          </p:cNvPr>
          <p:cNvPicPr>
            <a:picLocks noChangeAspect="1"/>
          </p:cNvPicPr>
          <p:nvPr/>
        </p:nvPicPr>
        <p:blipFill>
          <a:blip r:embed="rId5"/>
          <a:stretch>
            <a:fillRect/>
          </a:stretch>
        </p:blipFill>
        <p:spPr>
          <a:xfrm>
            <a:off x="7862955" y="3914681"/>
            <a:ext cx="3490845" cy="2403354"/>
          </a:xfrm>
          <a:prstGeom prst="rect">
            <a:avLst/>
          </a:prstGeom>
        </p:spPr>
      </p:pic>
    </p:spTree>
    <p:extLst>
      <p:ext uri="{BB962C8B-B14F-4D97-AF65-F5344CB8AC3E}">
        <p14:creationId xmlns:p14="http://schemas.microsoft.com/office/powerpoint/2010/main" val="2590601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49A154C82574439DF007F0E559988C" ma:contentTypeVersion="14" ma:contentTypeDescription="Create a new document." ma:contentTypeScope="" ma:versionID="53082beaa72b7251703da6158ec99785">
  <xsd:schema xmlns:xsd="http://www.w3.org/2001/XMLSchema" xmlns:xs="http://www.w3.org/2001/XMLSchema" xmlns:p="http://schemas.microsoft.com/office/2006/metadata/properties" xmlns:ns2="41f6f78f-b42d-4d30-8e14-603aa1dc9ba8" xmlns:ns3="aaf0272d-e64e-4369-bca1-c498ae82748d" targetNamespace="http://schemas.microsoft.com/office/2006/metadata/properties" ma:root="true" ma:fieldsID="7bb920c4533e9fab67d4adbf0ef1b8a2" ns2:_="" ns3:_="">
    <xsd:import namespace="41f6f78f-b42d-4d30-8e14-603aa1dc9ba8"/>
    <xsd:import namespace="aaf0272d-e64e-4369-bca1-c498ae82748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6f78f-b42d-4d30-8e14-603aa1dc9b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af0272d-e64e-4369-bca1-c498ae82748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366BFA-ECB3-48DA-810C-8CAB99B22F7B}"/>
</file>

<file path=customXml/itemProps2.xml><?xml version="1.0" encoding="utf-8"?>
<ds:datastoreItem xmlns:ds="http://schemas.openxmlformats.org/officeDocument/2006/customXml" ds:itemID="{1F9A57FB-FB45-410B-83F6-E09DED965CE1}"/>
</file>

<file path=customXml/itemProps3.xml><?xml version="1.0" encoding="utf-8"?>
<ds:datastoreItem xmlns:ds="http://schemas.openxmlformats.org/officeDocument/2006/customXml" ds:itemID="{9476CAC7-4D6F-4E18-A60A-B4240F0E01EB}"/>
</file>

<file path=docProps/app.xml><?xml version="1.0" encoding="utf-8"?>
<Properties xmlns="http://schemas.openxmlformats.org/officeDocument/2006/extended-properties" xmlns:vt="http://schemas.openxmlformats.org/officeDocument/2006/docPropsVTypes">
  <TotalTime>5062</TotalTime>
  <Words>1168</Words>
  <Application>Microsoft Macintosh PowerPoint</Application>
  <PresentationFormat>Widescreen</PresentationFormat>
  <Paragraphs>168</Paragraphs>
  <Slides>20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Calibri</vt:lpstr>
      <vt:lpstr>Garamond</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UW Nuclear Energy Research Center</vt:lpstr>
      <vt:lpstr>Assessing and Building Capacity</vt:lpstr>
      <vt:lpstr>External Funding</vt:lpstr>
      <vt:lpstr>The Emerging Market Analysis Initiative</vt:lpstr>
      <vt:lpstr>Publications and Whitepapers</vt:lpstr>
      <vt:lpstr>Proposed 2024 Projects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Tara K. Righetti</cp:lastModifiedBy>
  <cp:revision>85</cp:revision>
  <dcterms:created xsi:type="dcterms:W3CDTF">2018-11-02T15:40:34Z</dcterms:created>
  <dcterms:modified xsi:type="dcterms:W3CDTF">2023-04-24T18:24:58Z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0x010100AF49A154C82574439DF007F0E559988C</vt:lpwstr>
  </property>
</Properties>
</file>