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8" r:id="rId4"/>
    <p:sldId id="259" r:id="rId5"/>
    <p:sldId id="261" r:id="rId6"/>
    <p:sldId id="262" r:id="rId7"/>
    <p:sldId id="263" r:id="rId8"/>
    <p:sldId id="266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omemade Apple" panose="02000000000000000000" pitchFamily="2" charset="0"/>
      <p:regular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Proxima Nova" panose="02000506030000020004" pitchFamily="2" charset="0"/>
      <p:regular r:id="rId25"/>
      <p:bold r:id="rId26"/>
      <p:italic r:id="rId27"/>
      <p:boldItalic r:id="rId28"/>
    </p:embeddedFont>
    <p:embeddedFont>
      <p:font typeface="Raleway" pitchFamily="2" charset="77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Medium" panose="02000000000000000000" pitchFamily="2" charset="0"/>
      <p:regular r:id="rId37"/>
      <p:bold r:id="rId38"/>
      <p:italic r:id="rId39"/>
      <p:boldItalic r:id="rId40"/>
    </p:embeddedFont>
    <p:embeddedFont>
      <p:font typeface="Roboto Thin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82P1wlvfdEm5h/Rx7/AxZT76U4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Rubin" initials="" lastIdx="2" clrIdx="0"/>
  <p:cmAuthor id="1" name="scott.thomas@uwyo.edu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B492D3-72DE-4397-B0BE-B3E5927105BC}">
  <a:tblStyle styleId="{C6B492D3-72DE-4397-B0BE-B3E5927105B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156" d="100"/>
          <a:sy n="156" d="100"/>
        </p:scale>
        <p:origin x="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font" Target="fonts/font31.fntdata"/><Relationship Id="rId47" Type="http://customschemas.google.com/relationships/presentationmetadata" Target="meta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font" Target="fonts/font29.fntdata"/><Relationship Id="rId53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font" Target="fonts/font33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font" Target="fonts/font32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20" Type="http://schemas.openxmlformats.org/officeDocument/2006/relationships/font" Target="fonts/font9.fntdata"/><Relationship Id="rId41" Type="http://schemas.openxmlformats.org/officeDocument/2006/relationships/font" Target="fonts/font30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4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7T14:21:52.861" idx="1">
    <p:pos x="1156" y="475"/>
    <p:text>@scott.thomas@uwyo.edu - in interest of time, pls let Sara on our team know of any edits you want made here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6nf0Z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b039bd0b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eb039bd0b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ST - Reimagining and Innovating the Delivery of Education (RIDE)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ST</a:t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3a5bc545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3a5bc545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ST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ST</a:t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ST - Reimagining and Innovating the Delivery of Education (RIDE)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0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/>
          <p:nvPr/>
        </p:nvSpPr>
        <p:spPr>
          <a:xfrm>
            <a:off x="-125" y="0"/>
            <a:ext cx="9144000" cy="5154900"/>
          </a:xfrm>
          <a:prstGeom prst="rect">
            <a:avLst/>
          </a:prstGeom>
          <a:solidFill>
            <a:srgbClr val="021526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1"/>
          <p:cNvSpPr/>
          <p:nvPr/>
        </p:nvSpPr>
        <p:spPr>
          <a:xfrm>
            <a:off x="263700" y="187763"/>
            <a:ext cx="8616600" cy="47679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1"/>
          <p:cNvSpPr txBox="1">
            <a:spLocks noGrp="1"/>
          </p:cNvSpPr>
          <p:nvPr>
            <p:ph type="ctrTitle"/>
          </p:nvPr>
        </p:nvSpPr>
        <p:spPr>
          <a:xfrm>
            <a:off x="1501200" y="1297594"/>
            <a:ext cx="6141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subTitle" idx="1"/>
          </p:nvPr>
        </p:nvSpPr>
        <p:spPr>
          <a:xfrm>
            <a:off x="1501200" y="2554310"/>
            <a:ext cx="6141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ldNum" idx="12"/>
          </p:nvPr>
        </p:nvSpPr>
        <p:spPr>
          <a:xfrm>
            <a:off x="-125" y="4929188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/>
          <p:nvPr/>
        </p:nvSpPr>
        <p:spPr>
          <a:xfrm>
            <a:off x="-125" y="0"/>
            <a:ext cx="9144000" cy="5154900"/>
          </a:xfrm>
          <a:prstGeom prst="rect">
            <a:avLst/>
          </a:prstGeom>
          <a:solidFill>
            <a:srgbClr val="021526">
              <a:alpha val="3725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2"/>
          <p:cNvSpPr/>
          <p:nvPr/>
        </p:nvSpPr>
        <p:spPr>
          <a:xfrm>
            <a:off x="263700" y="187763"/>
            <a:ext cx="8616600" cy="47679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2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body" idx="1"/>
          </p:nvPr>
        </p:nvSpPr>
        <p:spPr>
          <a:xfrm>
            <a:off x="706500" y="1364738"/>
            <a:ext cx="24918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body" idx="2"/>
          </p:nvPr>
        </p:nvSpPr>
        <p:spPr>
          <a:xfrm>
            <a:off x="3326102" y="1364738"/>
            <a:ext cx="24918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body" idx="3"/>
          </p:nvPr>
        </p:nvSpPr>
        <p:spPr>
          <a:xfrm>
            <a:off x="5945703" y="1364738"/>
            <a:ext cx="24918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sldNum" idx="12"/>
          </p:nvPr>
        </p:nvSpPr>
        <p:spPr>
          <a:xfrm>
            <a:off x="-125" y="4929188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rgbClr val="999999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3"/>
          <p:cNvSpPr txBox="1">
            <a:spLocks noGrp="1"/>
          </p:cNvSpPr>
          <p:nvPr>
            <p:ph type="title"/>
          </p:nvPr>
        </p:nvSpPr>
        <p:spPr>
          <a:xfrm>
            <a:off x="311695" y="320562"/>
            <a:ext cx="8520600" cy="4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Montserrat"/>
              <a:buNone/>
              <a:defRPr sz="3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19" name="Google Shape;11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7237" y="4451557"/>
            <a:ext cx="647906" cy="60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AB439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4"/>
          <p:cNvGrpSpPr/>
          <p:nvPr/>
        </p:nvGrpSpPr>
        <p:grpSpPr>
          <a:xfrm>
            <a:off x="2375" y="2386"/>
            <a:ext cx="9146654" cy="5143181"/>
            <a:chOff x="3162" y="3175"/>
            <a:chExt cx="12185789" cy="6852093"/>
          </a:xfrm>
        </p:grpSpPr>
        <p:sp>
          <p:nvSpPr>
            <p:cNvPr id="123" name="Google Shape;123;p44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4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4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4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4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4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4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4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4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4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4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4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4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4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4"/>
            <p:cNvSpPr/>
            <p:nvPr/>
          </p:nvSpPr>
          <p:spPr>
            <a:xfrm>
              <a:off x="3162" y="1840224"/>
              <a:ext cx="1441018" cy="2109651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4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">
  <p:cSld name="TITLE_AND_BODY_3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45"/>
          <p:cNvSpPr/>
          <p:nvPr/>
        </p:nvSpPr>
        <p:spPr>
          <a:xfrm>
            <a:off x="0" y="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47"/>
          <p:cNvSpPr/>
          <p:nvPr/>
        </p:nvSpPr>
        <p:spPr>
          <a:xfrm>
            <a:off x="68250" y="4602325"/>
            <a:ext cx="9016800" cy="485400"/>
          </a:xfrm>
          <a:prstGeom prst="roundRect">
            <a:avLst>
              <a:gd name="adj" fmla="val 50000"/>
            </a:avLst>
          </a:prstGeom>
          <a:solidFill>
            <a:srgbClr val="ED493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7"/>
          <p:cNvSpPr/>
          <p:nvPr/>
        </p:nvSpPr>
        <p:spPr>
          <a:xfrm rot="10800000">
            <a:off x="4" y="4090345"/>
            <a:ext cx="1304492" cy="1094423"/>
          </a:xfrm>
          <a:custGeom>
            <a:avLst/>
            <a:gdLst/>
            <a:ahLst/>
            <a:cxnLst/>
            <a:rect l="l" t="t" r="r" b="b"/>
            <a:pathLst>
              <a:path w="1739323" h="1459231" extrusionOk="0">
                <a:moveTo>
                  <a:pt x="1739323" y="0"/>
                </a:moveTo>
                <a:lnTo>
                  <a:pt x="52446" y="0"/>
                </a:lnTo>
                <a:cubicBezTo>
                  <a:pt x="-86620" y="438150"/>
                  <a:pt x="51557" y="1020699"/>
                  <a:pt x="458846" y="1244029"/>
                </a:cubicBezTo>
                <a:cubicBezTo>
                  <a:pt x="869755" y="1469327"/>
                  <a:pt x="1354196" y="1539621"/>
                  <a:pt x="1739069" y="1348740"/>
                </a:cubicBezTo>
                <a:close/>
              </a:path>
            </a:pathLst>
          </a:custGeom>
          <a:solidFill>
            <a:srgbClr val="AB439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7"/>
          <p:cNvSpPr/>
          <p:nvPr/>
        </p:nvSpPr>
        <p:spPr>
          <a:xfrm rot="10800000">
            <a:off x="938379" y="4161822"/>
            <a:ext cx="732472" cy="769904"/>
          </a:xfrm>
          <a:custGeom>
            <a:avLst/>
            <a:gdLst/>
            <a:ahLst/>
            <a:cxnLst/>
            <a:rect l="l" t="t" r="r" b="b"/>
            <a:pathLst>
              <a:path w="1262883" h="1267331" extrusionOk="0">
                <a:moveTo>
                  <a:pt x="231018" y="1122220"/>
                </a:moveTo>
                <a:cubicBezTo>
                  <a:pt x="514926" y="1352090"/>
                  <a:pt x="900435" y="1300020"/>
                  <a:pt x="1120018" y="1028494"/>
                </a:cubicBezTo>
                <a:cubicBezTo>
                  <a:pt x="1339600" y="756968"/>
                  <a:pt x="1304168" y="308531"/>
                  <a:pt x="1026799" y="139494"/>
                </a:cubicBezTo>
                <a:cubicBezTo>
                  <a:pt x="749432" y="-29543"/>
                  <a:pt x="339984" y="-94249"/>
                  <a:pt x="137799" y="233157"/>
                </a:cubicBezTo>
                <a:cubicBezTo>
                  <a:pt x="-64384" y="560563"/>
                  <a:pt x="-52891" y="892350"/>
                  <a:pt x="231018" y="1122220"/>
                </a:cubicBezTo>
                <a:close/>
              </a:path>
            </a:pathLst>
          </a:custGeom>
          <a:solidFill>
            <a:srgbClr val="0097A7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7"/>
          <p:cNvSpPr/>
          <p:nvPr/>
        </p:nvSpPr>
        <p:spPr>
          <a:xfrm rot="10800000">
            <a:off x="591108" y="3794875"/>
            <a:ext cx="285404" cy="272182"/>
          </a:xfrm>
          <a:custGeom>
            <a:avLst/>
            <a:gdLst/>
            <a:ahLst/>
            <a:cxnLst/>
            <a:rect l="l" t="t" r="r" b="b"/>
            <a:pathLst>
              <a:path w="380539" h="362910" extrusionOk="0">
                <a:moveTo>
                  <a:pt x="74764" y="327914"/>
                </a:moveTo>
                <a:cubicBezTo>
                  <a:pt x="163664" y="376555"/>
                  <a:pt x="273519" y="380746"/>
                  <a:pt x="338734" y="300228"/>
                </a:cubicBezTo>
                <a:cubicBezTo>
                  <a:pt x="403948" y="219653"/>
                  <a:pt x="391502" y="101479"/>
                  <a:pt x="310921" y="36258"/>
                </a:cubicBezTo>
                <a:cubicBezTo>
                  <a:pt x="230339" y="-28956"/>
                  <a:pt x="118197" y="2095"/>
                  <a:pt x="46951" y="63944"/>
                </a:cubicBezTo>
                <a:cubicBezTo>
                  <a:pt x="-24296" y="125793"/>
                  <a:pt x="-14009" y="279273"/>
                  <a:pt x="74764" y="327914"/>
                </a:cubicBezTo>
                <a:close/>
              </a:path>
            </a:pathLst>
          </a:custGeom>
          <a:solidFill>
            <a:srgbClr val="84BC6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7"/>
          <p:cNvSpPr/>
          <p:nvPr/>
        </p:nvSpPr>
        <p:spPr>
          <a:xfrm rot="10800000">
            <a:off x="185703" y="3629919"/>
            <a:ext cx="173021" cy="164963"/>
          </a:xfrm>
          <a:custGeom>
            <a:avLst/>
            <a:gdLst/>
            <a:ahLst/>
            <a:cxnLst/>
            <a:rect l="l" t="t" r="r" b="b"/>
            <a:pathLst>
              <a:path w="230695" h="219950" extrusionOk="0">
                <a:moveTo>
                  <a:pt x="45347" y="198729"/>
                </a:moveTo>
                <a:cubicBezTo>
                  <a:pt x="99131" y="228193"/>
                  <a:pt x="165997" y="230796"/>
                  <a:pt x="205303" y="181965"/>
                </a:cubicBezTo>
                <a:cubicBezTo>
                  <a:pt x="244864" y="133197"/>
                  <a:pt x="237371" y="61620"/>
                  <a:pt x="188603" y="22091"/>
                </a:cubicBezTo>
                <a:cubicBezTo>
                  <a:pt x="188539" y="22065"/>
                  <a:pt x="188539" y="22034"/>
                  <a:pt x="188476" y="22008"/>
                </a:cubicBezTo>
                <a:cubicBezTo>
                  <a:pt x="139644" y="-17552"/>
                  <a:pt x="71636" y="1244"/>
                  <a:pt x="28456" y="38772"/>
                </a:cubicBezTo>
                <a:cubicBezTo>
                  <a:pt x="-14724" y="76301"/>
                  <a:pt x="-8501" y="169265"/>
                  <a:pt x="45347" y="198729"/>
                </a:cubicBezTo>
                <a:close/>
              </a:path>
            </a:pathLst>
          </a:custGeom>
          <a:solidFill>
            <a:srgbClr val="FFAB4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48"/>
          <p:cNvSpPr/>
          <p:nvPr/>
        </p:nvSpPr>
        <p:spPr>
          <a:xfrm>
            <a:off x="68250" y="4602325"/>
            <a:ext cx="9016800" cy="485400"/>
          </a:xfrm>
          <a:prstGeom prst="roundRect">
            <a:avLst>
              <a:gd name="adj" fmla="val 50000"/>
            </a:avLst>
          </a:prstGeom>
          <a:solidFill>
            <a:srgbClr val="84BC6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8"/>
          <p:cNvSpPr/>
          <p:nvPr/>
        </p:nvSpPr>
        <p:spPr>
          <a:xfrm rot="10800000">
            <a:off x="8768483" y="4953339"/>
            <a:ext cx="375505" cy="190170"/>
          </a:xfrm>
          <a:custGeom>
            <a:avLst/>
            <a:gdLst/>
            <a:ahLst/>
            <a:cxnLst/>
            <a:rect l="l" t="t" r="r" b="b"/>
            <a:pathLst>
              <a:path w="500673" h="253560" extrusionOk="0">
                <a:moveTo>
                  <a:pt x="421" y="0"/>
                </a:moveTo>
                <a:cubicBezTo>
                  <a:pt x="-3897" y="73660"/>
                  <a:pt x="24932" y="141923"/>
                  <a:pt x="91607" y="195961"/>
                </a:cubicBezTo>
                <a:cubicBezTo>
                  <a:pt x="204192" y="287084"/>
                  <a:pt x="356973" y="266700"/>
                  <a:pt x="444159" y="158750"/>
                </a:cubicBezTo>
                <a:cubicBezTo>
                  <a:pt x="479833" y="113426"/>
                  <a:pt x="499683" y="57669"/>
                  <a:pt x="500674" y="0"/>
                </a:cubicBezTo>
                <a:close/>
              </a:path>
            </a:pathLst>
          </a:custGeom>
          <a:solidFill>
            <a:srgbClr val="FBC43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8"/>
          <p:cNvSpPr/>
          <p:nvPr/>
        </p:nvSpPr>
        <p:spPr>
          <a:xfrm rot="10800000">
            <a:off x="6883334" y="4640976"/>
            <a:ext cx="375607" cy="376843"/>
          </a:xfrm>
          <a:custGeom>
            <a:avLst/>
            <a:gdLst/>
            <a:ahLst/>
            <a:cxnLst/>
            <a:rect l="l" t="t" r="r" b="b"/>
            <a:pathLst>
              <a:path w="500809" h="502458" extrusionOk="0">
                <a:moveTo>
                  <a:pt x="91543" y="444933"/>
                </a:moveTo>
                <a:cubicBezTo>
                  <a:pt x="204064" y="536056"/>
                  <a:pt x="356909" y="515418"/>
                  <a:pt x="444094" y="407786"/>
                </a:cubicBezTo>
                <a:cubicBezTo>
                  <a:pt x="531280" y="300153"/>
                  <a:pt x="517183" y="122417"/>
                  <a:pt x="407074" y="55297"/>
                </a:cubicBezTo>
                <a:cubicBezTo>
                  <a:pt x="296965" y="-11822"/>
                  <a:pt x="134659" y="-37349"/>
                  <a:pt x="54585" y="92762"/>
                </a:cubicBezTo>
                <a:cubicBezTo>
                  <a:pt x="-25488" y="222874"/>
                  <a:pt x="-20980" y="353811"/>
                  <a:pt x="91543" y="444933"/>
                </a:cubicBezTo>
                <a:close/>
              </a:path>
            </a:pathLst>
          </a:custGeom>
          <a:solidFill>
            <a:srgbClr val="AB439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8"/>
          <p:cNvSpPr/>
          <p:nvPr/>
        </p:nvSpPr>
        <p:spPr>
          <a:xfrm rot="10800000">
            <a:off x="8427678" y="3338350"/>
            <a:ext cx="193401" cy="186237"/>
          </a:xfrm>
          <a:custGeom>
            <a:avLst/>
            <a:gdLst/>
            <a:ahLst/>
            <a:cxnLst/>
            <a:rect l="l" t="t" r="r" b="b"/>
            <a:pathLst>
              <a:path w="257868" h="248316" extrusionOk="0">
                <a:moveTo>
                  <a:pt x="48256" y="218559"/>
                </a:moveTo>
                <a:cubicBezTo>
                  <a:pt x="99437" y="265422"/>
                  <a:pt x="172335" y="255135"/>
                  <a:pt x="224405" y="200335"/>
                </a:cubicBezTo>
                <a:cubicBezTo>
                  <a:pt x="276475" y="145534"/>
                  <a:pt x="265997" y="59746"/>
                  <a:pt x="205355" y="24249"/>
                </a:cubicBezTo>
                <a:cubicBezTo>
                  <a:pt x="144712" y="-11247"/>
                  <a:pt x="78355" y="-9914"/>
                  <a:pt x="29269" y="42537"/>
                </a:cubicBezTo>
                <a:cubicBezTo>
                  <a:pt x="-19816" y="94988"/>
                  <a:pt x="-2862" y="171887"/>
                  <a:pt x="48256" y="218559"/>
                </a:cubicBezTo>
                <a:close/>
              </a:path>
            </a:pathLst>
          </a:custGeom>
          <a:solidFill>
            <a:srgbClr val="76AAD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8"/>
          <p:cNvSpPr/>
          <p:nvPr/>
        </p:nvSpPr>
        <p:spPr>
          <a:xfrm rot="10800000">
            <a:off x="7115725" y="3583151"/>
            <a:ext cx="1803011" cy="1560359"/>
          </a:xfrm>
          <a:custGeom>
            <a:avLst/>
            <a:gdLst/>
            <a:ahLst/>
            <a:cxnLst/>
            <a:rect l="l" t="t" r="r" b="b"/>
            <a:pathLst>
              <a:path w="2404015" h="2080478" extrusionOk="0">
                <a:moveTo>
                  <a:pt x="262188" y="112205"/>
                </a:moveTo>
                <a:cubicBezTo>
                  <a:pt x="-122940" y="734949"/>
                  <a:pt x="-100207" y="1366711"/>
                  <a:pt x="439988" y="1804226"/>
                </a:cubicBezTo>
                <a:cubicBezTo>
                  <a:pt x="980182" y="2241741"/>
                  <a:pt x="1713861" y="2142681"/>
                  <a:pt x="2131945" y="1626426"/>
                </a:cubicBezTo>
                <a:cubicBezTo>
                  <a:pt x="2524312" y="1141921"/>
                  <a:pt x="2489133" y="360807"/>
                  <a:pt x="2046855" y="0"/>
                </a:cubicBezTo>
                <a:lnTo>
                  <a:pt x="342261" y="0"/>
                </a:lnTo>
                <a:cubicBezTo>
                  <a:pt x="313115" y="35585"/>
                  <a:pt x="286362" y="73069"/>
                  <a:pt x="262188" y="112205"/>
                </a:cubicBezTo>
                <a:close/>
              </a:path>
            </a:pathLst>
          </a:custGeom>
          <a:solidFill>
            <a:srgbClr val="FDB42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8"/>
          <p:cNvSpPr/>
          <p:nvPr/>
        </p:nvSpPr>
        <p:spPr>
          <a:xfrm rot="10800000">
            <a:off x="8146543" y="3659344"/>
            <a:ext cx="886432" cy="820263"/>
          </a:xfrm>
          <a:custGeom>
            <a:avLst/>
            <a:gdLst/>
            <a:ahLst/>
            <a:cxnLst/>
            <a:rect l="l" t="t" r="r" b="b"/>
            <a:pathLst>
              <a:path w="500809" h="502458" extrusionOk="0">
                <a:moveTo>
                  <a:pt x="91543" y="444933"/>
                </a:moveTo>
                <a:cubicBezTo>
                  <a:pt x="204064" y="536056"/>
                  <a:pt x="356909" y="515418"/>
                  <a:pt x="444094" y="407786"/>
                </a:cubicBezTo>
                <a:cubicBezTo>
                  <a:pt x="531280" y="300153"/>
                  <a:pt x="517183" y="122417"/>
                  <a:pt x="407074" y="55297"/>
                </a:cubicBezTo>
                <a:cubicBezTo>
                  <a:pt x="296965" y="-11822"/>
                  <a:pt x="134659" y="-37349"/>
                  <a:pt x="54585" y="92762"/>
                </a:cubicBezTo>
                <a:cubicBezTo>
                  <a:pt x="-25488" y="222874"/>
                  <a:pt x="-20980" y="353811"/>
                  <a:pt x="91543" y="444933"/>
                </a:cubicBezTo>
                <a:close/>
              </a:path>
            </a:pathLst>
          </a:custGeom>
          <a:solidFill>
            <a:srgbClr val="7CC2C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screencastify.com/v/A3kutEWB8bwvKR1ypzX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atch.screencastify.com/v/A3kutEWB8bwvKR1ypzX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/>
        </p:nvSpPr>
        <p:spPr>
          <a:xfrm>
            <a:off x="66750" y="4715100"/>
            <a:ext cx="160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rgbClr val="6B6B6B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COE ©2023</a:t>
            </a:r>
            <a:endParaRPr sz="1000" b="0" i="0" u="none" strike="noStrike" cap="none">
              <a:solidFill>
                <a:srgbClr val="6B6B6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0A1E2EB7-68C7-09A6-28F6-A654D4131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" y="-1"/>
            <a:ext cx="9137209" cy="5147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1eb039bd0b0_0_28"/>
          <p:cNvPicPr preferRelativeResize="0"/>
          <p:nvPr/>
        </p:nvPicPr>
        <p:blipFill rotWithShape="1">
          <a:blip r:embed="rId3">
            <a:alphaModFix/>
          </a:blip>
          <a:srcRect t="11721" b="11721"/>
          <a:stretch/>
        </p:blipFill>
        <p:spPr>
          <a:xfrm>
            <a:off x="-22550" y="-52750"/>
            <a:ext cx="9189099" cy="10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eb039bd0b0_0_28"/>
          <p:cNvSpPr txBox="1">
            <a:spLocks noGrp="1"/>
          </p:cNvSpPr>
          <p:nvPr>
            <p:ph type="title"/>
          </p:nvPr>
        </p:nvSpPr>
        <p:spPr>
          <a:xfrm>
            <a:off x="249175" y="81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TEI 2.0 Statewide Context</a:t>
            </a:r>
            <a:endParaRPr sz="3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1" name="Google Shape;191;g1eb039bd0b0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5475" y="175852"/>
            <a:ext cx="1812326" cy="4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eb039bd0b0_0_28"/>
          <p:cNvSpPr txBox="1">
            <a:spLocks noGrp="1"/>
          </p:cNvSpPr>
          <p:nvPr>
            <p:ph type="body" idx="1"/>
          </p:nvPr>
        </p:nvSpPr>
        <p:spPr>
          <a:xfrm>
            <a:off x="249175" y="1152475"/>
            <a:ext cx="889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MECP planning with Superintendent Balow - January of 2022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Visioning mix of statewide and community-based educator competencies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Emergent UW framework to support in-service teachers - Arc-of-Career model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UW Wyoming Teacher Mentor Corps established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June UW response to teacher labor market problems - stemming teacher attrition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UW High Altitude Pathways program encouraging college and career readiness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Connecting to the State Board of Education’s Profile of a Graduate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Community Listening Sessions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on K-12 Student Outcomes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Aligning with Governor Gordon’s RIDE Advisory Group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Community Listening Sessions 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Recommendations focusing on Competency Based Education and College/Career Pathways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"/>
          <p:cNvPicPr preferRelativeResize="0"/>
          <p:nvPr/>
        </p:nvPicPr>
        <p:blipFill rotWithShape="1">
          <a:blip r:embed="rId3">
            <a:alphaModFix/>
          </a:blip>
          <a:srcRect t="11721" b="11721"/>
          <a:stretch/>
        </p:blipFill>
        <p:spPr>
          <a:xfrm>
            <a:off x="-22550" y="-52750"/>
            <a:ext cx="9189099" cy="10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 txBox="1">
            <a:spLocks noGrp="1"/>
          </p:cNvSpPr>
          <p:nvPr>
            <p:ph type="title"/>
          </p:nvPr>
        </p:nvSpPr>
        <p:spPr>
          <a:xfrm>
            <a:off x="86275" y="354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Investing in the Full “Arc”</a:t>
            </a:r>
            <a:endParaRPr sz="3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5475" y="175852"/>
            <a:ext cx="1812326" cy="4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"/>
          <p:cNvSpPr txBox="1"/>
          <p:nvPr/>
        </p:nvSpPr>
        <p:spPr>
          <a:xfrm>
            <a:off x="707750" y="1090825"/>
            <a:ext cx="1800900" cy="147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206050" y="1191575"/>
            <a:ext cx="1903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1" u="none" strike="noStrike" cap="none">
                <a:solidFill>
                  <a:srgbClr val="FFAB40"/>
                </a:solidFill>
                <a:latin typeface="Proxima Nova"/>
                <a:ea typeface="Proxima Nova"/>
                <a:cs typeface="Proxima Nova"/>
                <a:sym typeface="Proxima Nova"/>
              </a:rPr>
              <a:t>Investing in the full career arc of the educator simultaneously meets the needs of P-12 educators and  P-12 systems </a:t>
            </a:r>
            <a:endParaRPr sz="1800" b="1" i="1" u="none" strike="noStrike" cap="none">
              <a:solidFill>
                <a:srgbClr val="FFAB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5">
            <a:alphaModFix/>
          </a:blip>
          <a:srcRect l="497"/>
          <a:stretch/>
        </p:blipFill>
        <p:spPr>
          <a:xfrm>
            <a:off x="2216025" y="1191575"/>
            <a:ext cx="6927974" cy="39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"/>
          <p:cNvSpPr txBox="1"/>
          <p:nvPr/>
        </p:nvSpPr>
        <p:spPr>
          <a:xfrm>
            <a:off x="66750" y="4715100"/>
            <a:ext cx="160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rgbClr val="6B6B6B"/>
                </a:solidFill>
                <a:latin typeface="Proxima Nova"/>
                <a:ea typeface="Proxima Nova"/>
                <a:cs typeface="Proxima Nova"/>
                <a:sym typeface="Proxima Nov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COE ©2023</a:t>
            </a:r>
            <a:endParaRPr sz="1000" b="0" i="0" u="none" strike="noStrike" cap="none">
              <a:solidFill>
                <a:srgbClr val="6B6B6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3a5bc54588_0_0"/>
          <p:cNvPicPr preferRelativeResize="0"/>
          <p:nvPr/>
        </p:nvPicPr>
        <p:blipFill rotWithShape="1">
          <a:blip r:embed="rId3">
            <a:alphaModFix/>
          </a:blip>
          <a:srcRect t="11721" b="11721"/>
          <a:stretch/>
        </p:blipFill>
        <p:spPr>
          <a:xfrm>
            <a:off x="-22550" y="-52750"/>
            <a:ext cx="9189099" cy="10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3a5bc54588_0_0"/>
          <p:cNvSpPr txBox="1">
            <a:spLocks noGrp="1"/>
          </p:cNvSpPr>
          <p:nvPr>
            <p:ph type="title"/>
          </p:nvPr>
        </p:nvSpPr>
        <p:spPr>
          <a:xfrm>
            <a:off x="249175" y="81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Timeline for Phase I</a:t>
            </a:r>
            <a:endParaRPr sz="3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8" name="Google Shape;218;g23a5bc5458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5475" y="175852"/>
            <a:ext cx="1812326" cy="4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3a5bc54588_0_0"/>
          <p:cNvPicPr preferRelativeResize="0"/>
          <p:nvPr/>
        </p:nvPicPr>
        <p:blipFill rotWithShape="1">
          <a:blip r:embed="rId5">
            <a:alphaModFix/>
          </a:blip>
          <a:srcRect l="-12154" r="546" b="-3305"/>
          <a:stretch/>
        </p:blipFill>
        <p:spPr>
          <a:xfrm>
            <a:off x="1836425" y="754150"/>
            <a:ext cx="5110525" cy="46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6"/>
          <p:cNvPicPr preferRelativeResize="0"/>
          <p:nvPr/>
        </p:nvPicPr>
        <p:blipFill rotWithShape="1">
          <a:blip r:embed="rId3">
            <a:alphaModFix/>
          </a:blip>
          <a:srcRect t="11721" b="11721"/>
          <a:stretch/>
        </p:blipFill>
        <p:spPr>
          <a:xfrm>
            <a:off x="-22550" y="-52750"/>
            <a:ext cx="9189099" cy="10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>
            <a:spLocks noGrp="1"/>
          </p:cNvSpPr>
          <p:nvPr>
            <p:ph type="title"/>
          </p:nvPr>
        </p:nvSpPr>
        <p:spPr>
          <a:xfrm>
            <a:off x="86275" y="354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WY Portrait of an Educator</a:t>
            </a:r>
            <a:endParaRPr sz="3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5475" y="175852"/>
            <a:ext cx="1812326" cy="4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5">
            <a:alphaModFix/>
          </a:blip>
          <a:srcRect b="17930"/>
          <a:stretch/>
        </p:blipFill>
        <p:spPr>
          <a:xfrm>
            <a:off x="2524807" y="952350"/>
            <a:ext cx="4471769" cy="419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9"/>
          <p:cNvPicPr preferRelativeResize="0"/>
          <p:nvPr/>
        </p:nvPicPr>
        <p:blipFill rotWithShape="1">
          <a:blip r:embed="rId3">
            <a:alphaModFix/>
          </a:blip>
          <a:srcRect t="11721" b="11721"/>
          <a:stretch/>
        </p:blipFill>
        <p:spPr>
          <a:xfrm>
            <a:off x="0" y="0"/>
            <a:ext cx="9189099" cy="10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249175" y="81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FIELD TEST RESULTS</a:t>
            </a:r>
            <a:endParaRPr sz="3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4" name="Google Shape;2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5475" y="175852"/>
            <a:ext cx="1812326" cy="4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9"/>
          <p:cNvSpPr txBox="1">
            <a:spLocks noGrp="1"/>
          </p:cNvSpPr>
          <p:nvPr>
            <p:ph type="body" idx="1"/>
          </p:nvPr>
        </p:nvSpPr>
        <p:spPr>
          <a:xfrm>
            <a:off x="249175" y="1152475"/>
            <a:ext cx="889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8A21"/>
              </a:buClr>
              <a:buSzPts val="1700"/>
              <a:buFont typeface="Lato"/>
              <a:buChar char="●"/>
            </a:pPr>
            <a:r>
              <a:rPr lang="en-US" sz="1600" b="1" dirty="0">
                <a:solidFill>
                  <a:srgbClr val="F48A21"/>
                </a:solidFill>
                <a:latin typeface="Proxima Nova"/>
                <a:ea typeface="Proxima Nova"/>
                <a:cs typeface="Proxima Nova"/>
                <a:sym typeface="Proxima Nova"/>
              </a:rPr>
              <a:t>Adaptive &amp; Self-Pacing: </a:t>
            </a:r>
            <a:r>
              <a:rPr lang="en-US" sz="1600" dirty="0">
                <a:solidFill>
                  <a:srgbClr val="3C3846"/>
                </a:solidFill>
                <a:latin typeface="Proxima Nova"/>
                <a:ea typeface="Proxima Nova"/>
                <a:cs typeface="Proxima Nova"/>
                <a:sym typeface="Proxima Nova"/>
              </a:rPr>
              <a:t>People really appreciated the adaptive nature and the self-pacing that felt respectful of prior knowledge and experience</a:t>
            </a: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8A21"/>
              </a:buClr>
              <a:buSzPts val="1700"/>
              <a:buFont typeface="Lato"/>
              <a:buChar char="●"/>
            </a:pPr>
            <a:r>
              <a:rPr lang="en-US" sz="1600" b="1" dirty="0">
                <a:solidFill>
                  <a:srgbClr val="F48A21"/>
                </a:solidFill>
                <a:latin typeface="Proxima Nova"/>
                <a:ea typeface="Proxima Nova"/>
                <a:cs typeface="Proxima Nova"/>
                <a:sym typeface="Proxima Nova"/>
              </a:rPr>
              <a:t>Navigation: </a:t>
            </a:r>
            <a:r>
              <a:rPr lang="en-US" sz="1600" dirty="0">
                <a:solidFill>
                  <a:srgbClr val="3C3846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named navigation as one of the biggest challenges in this experience and even those who gave negative feedback reported being open to retrying the experience once navigation was simplified</a:t>
            </a: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8A21"/>
              </a:buClr>
              <a:buSzPts val="1700"/>
              <a:buFont typeface="Lato"/>
              <a:buChar char="●"/>
            </a:pPr>
            <a:r>
              <a:rPr lang="en-US" sz="1600" b="1" dirty="0">
                <a:solidFill>
                  <a:srgbClr val="F48A21"/>
                </a:solidFill>
                <a:latin typeface="Proxima Nova"/>
                <a:ea typeface="Proxima Nova"/>
                <a:cs typeface="Proxima Nova"/>
                <a:sym typeface="Proxima Nova"/>
              </a:rPr>
              <a:t>Timing of Learning: </a:t>
            </a:r>
            <a:r>
              <a:rPr lang="en-US" sz="1600" dirty="0">
                <a:solidFill>
                  <a:srgbClr val="3C3846"/>
                </a:solidFill>
                <a:latin typeface="Proxima Nova"/>
                <a:ea typeface="Proxima Nova"/>
                <a:cs typeface="Proxima Nova"/>
                <a:sym typeface="Proxima Nova"/>
              </a:rPr>
              <a:t>Spring is a hard time for busy educators given their responsibilities so this should be presented in the Summer or Fall</a:t>
            </a: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8A21"/>
              </a:buClr>
              <a:buSzPts val="1700"/>
              <a:buFont typeface="Lato"/>
              <a:buChar char="●"/>
            </a:pPr>
            <a:r>
              <a:rPr lang="en-US" sz="1600" b="1" dirty="0">
                <a:solidFill>
                  <a:srgbClr val="F48A21"/>
                </a:solidFill>
                <a:latin typeface="Proxima Nova"/>
                <a:ea typeface="Proxima Nova"/>
                <a:cs typeface="Proxima Nova"/>
                <a:sym typeface="Proxima Nova"/>
              </a:rPr>
              <a:t>Unpacking </a:t>
            </a:r>
            <a:r>
              <a:rPr lang="en-US" sz="1600" b="1" dirty="0" err="1">
                <a:solidFill>
                  <a:srgbClr val="F48A21"/>
                </a:solidFill>
                <a:latin typeface="Proxima Nova"/>
                <a:ea typeface="Proxima Nova"/>
                <a:cs typeface="Proxima Nova"/>
                <a:sym typeface="Proxima Nova"/>
              </a:rPr>
              <a:t>DoL</a:t>
            </a:r>
            <a:r>
              <a:rPr lang="en-US" sz="1600" b="1" dirty="0">
                <a:solidFill>
                  <a:srgbClr val="F48A2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 dirty="0">
                <a:solidFill>
                  <a:srgbClr val="3C3846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were oriented to the navigation of the platform during the Orientation but next time our team would orient around Demonstrations of Learning directions and unpacking examples more explicitly</a:t>
            </a: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8A21"/>
              </a:buClr>
              <a:buSzPts val="1700"/>
              <a:buFont typeface="Lato"/>
              <a:buChar char="●"/>
            </a:pPr>
            <a:r>
              <a:rPr lang="en-US" sz="1600" b="1" dirty="0">
                <a:solidFill>
                  <a:srgbClr val="F48A21"/>
                </a:solidFill>
                <a:latin typeface="Proxima Nova"/>
                <a:ea typeface="Proxima Nova"/>
                <a:cs typeface="Proxima Nova"/>
                <a:sym typeface="Proxima Nova"/>
              </a:rPr>
              <a:t>Joy &amp; Engagement: </a:t>
            </a:r>
            <a:r>
              <a:rPr lang="en-US" sz="1600" dirty="0">
                <a:solidFill>
                  <a:srgbClr val="3C3846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named that this worked better for some learning styles than others so there may be an opportunity to create different versions of offerings that enable more real-time collaboration or majority asynchronous experience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 t="11721" b="11721"/>
          <a:stretch/>
        </p:blipFill>
        <p:spPr>
          <a:xfrm>
            <a:off x="-22550" y="-52750"/>
            <a:ext cx="9189099" cy="10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>
            <a:spLocks noGrp="1"/>
          </p:cNvSpPr>
          <p:nvPr>
            <p:ph type="title"/>
          </p:nvPr>
        </p:nvSpPr>
        <p:spPr>
          <a:xfrm>
            <a:off x="86275" y="112550"/>
            <a:ext cx="7029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Bring the University to Them</a:t>
            </a:r>
            <a:endParaRPr sz="3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5475" y="175852"/>
            <a:ext cx="1812326" cy="4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3312324" y="2731500"/>
            <a:ext cx="14772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Vestibulum congue </a:t>
            </a:r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1803050" y="2527350"/>
            <a:ext cx="15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7292988" y="4150188"/>
            <a:ext cx="173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1" u="none" strike="noStrike" cap="none">
                <a:solidFill>
                  <a:srgbClr val="FFAB40"/>
                </a:solidFill>
                <a:latin typeface="Proxima Nova"/>
                <a:ea typeface="Proxima Nova"/>
                <a:cs typeface="Proxima Nova"/>
                <a:sym typeface="Proxima Nova"/>
              </a:rPr>
              <a:t>Better Meeting Market Needs</a:t>
            </a:r>
            <a:endParaRPr sz="1800" b="0" i="1" u="none" strike="noStrike" cap="none">
              <a:solidFill>
                <a:srgbClr val="FFAB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3" name="Google Shape;26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175" y="1115263"/>
            <a:ext cx="2316224" cy="132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1"/>
          <p:cNvGrpSpPr/>
          <p:nvPr/>
        </p:nvGrpSpPr>
        <p:grpSpPr>
          <a:xfrm>
            <a:off x="2528150" y="3830781"/>
            <a:ext cx="6502224" cy="1010881"/>
            <a:chOff x="1048823" y="2322564"/>
            <a:chExt cx="6502224" cy="643504"/>
          </a:xfrm>
        </p:grpSpPr>
        <p:sp>
          <p:nvSpPr>
            <p:cNvPr id="265" name="Google Shape;265;p1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Lots of potential to leverage this content and learning design to positively impact and enhance the value proposition; downstream innovation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048823" y="2322564"/>
              <a:ext cx="12342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26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EPP</a:t>
              </a:r>
              <a:endParaRPr sz="2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(FUTURE)</a:t>
              </a:r>
              <a:endParaRPr sz="12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387847" y="2323753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Provides badging capabilities to support broader/deeper learning 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Allows us to rethink some of our learning model design to support longer more intensive residency and field based learning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2" name="Google Shape;272;p11"/>
          <p:cNvGrpSpPr/>
          <p:nvPr/>
        </p:nvGrpSpPr>
        <p:grpSpPr>
          <a:xfrm>
            <a:off x="2528149" y="2775696"/>
            <a:ext cx="6502225" cy="1010876"/>
            <a:chOff x="1048822" y="2322568"/>
            <a:chExt cx="6502225" cy="643500"/>
          </a:xfrm>
        </p:grpSpPr>
        <p:sp>
          <p:nvSpPr>
            <p:cNvPr id="273" name="Google Shape;273;p1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2342622" y="2399945"/>
              <a:ext cx="20451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Customized programs better meet local needs, more cost-effective, while maintaining quality and attracting a significantly higher # of learners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048822" y="2322582"/>
              <a:ext cx="12342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26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MA</a:t>
              </a:r>
              <a:endParaRPr sz="2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(NEXT)</a:t>
              </a:r>
              <a:endParaRPr sz="12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4387847" y="2323747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NEW OPPORTUNITIES FOR PRICING &amp; AFFORDABILITY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Up to 9 credits from PD can be used toward a 15 credit certification or a 32 credit MA 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MA Program priced at $16k ($500/credit)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If a district can get to a cohort of 20 educators, price drops by 20% so full program is $12,800 ($400/credit)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>
            <a:off x="2528140" y="1580149"/>
            <a:ext cx="6502235" cy="1151352"/>
            <a:chOff x="1048811" y="2322568"/>
            <a:chExt cx="6502235" cy="643500"/>
          </a:xfrm>
        </p:grpSpPr>
        <p:sp>
          <p:nvSpPr>
            <p:cNvPr id="281" name="Google Shape;281;p1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This is a green field, in desperate need of higher quality, greater flexibility and affordability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048811" y="2322584"/>
              <a:ext cx="12342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26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P12 PD</a:t>
              </a:r>
              <a:endParaRPr sz="2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(NOW)</a:t>
              </a:r>
              <a:endParaRPr sz="12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4387846" y="2323755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" sz="10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Free</a:t>
              </a: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- Some % of free content as part of our land grant mission; as a way to incentivize learners to get started</a:t>
              </a: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000"/>
                <a:buFont typeface="Roboto"/>
                <a:buChar char="●"/>
              </a:pPr>
              <a:r>
                <a:rPr lang="en" sz="10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Freemium- </a:t>
              </a: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Low cost credits based on validated learning experiences ($100/credit for first 3 credits)</a:t>
              </a:r>
              <a:endParaRPr sz="10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000"/>
                <a:buFont typeface="Roboto"/>
                <a:buChar char="●"/>
              </a:pPr>
              <a:r>
                <a:rPr lang="en" sz="10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Premium- </a:t>
              </a:r>
              <a:r>
                <a:rPr lang="en" sz="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Market-rate credits based on validated learning experiences ($200/credit for next 6 credits)</a:t>
              </a:r>
              <a:endParaRPr sz="10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86275" y="3042000"/>
            <a:ext cx="2316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1" u="none" strike="noStrike" cap="none">
                <a:solidFill>
                  <a:srgbClr val="FFAB40"/>
                </a:solidFill>
                <a:latin typeface="Proxima Nova"/>
                <a:ea typeface="Proxima Nova"/>
                <a:cs typeface="Proxima Nova"/>
                <a:sym typeface="Proxima Nova"/>
              </a:rPr>
              <a:t>Give WY Educators the Learning Experience we Want Them to Give Learners </a:t>
            </a:r>
            <a:endParaRPr sz="1800" b="0" i="1" u="none" strike="noStrike" cap="none">
              <a:solidFill>
                <a:srgbClr val="FFAB4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0"/>
          <p:cNvPicPr preferRelativeResize="0"/>
          <p:nvPr/>
        </p:nvPicPr>
        <p:blipFill rotWithShape="1">
          <a:blip r:embed="rId3">
            <a:alphaModFix/>
          </a:blip>
          <a:srcRect t="11721" b="11721"/>
          <a:stretch/>
        </p:blipFill>
        <p:spPr>
          <a:xfrm>
            <a:off x="-22550" y="-52750"/>
            <a:ext cx="9189099" cy="10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0"/>
          <p:cNvSpPr txBox="1">
            <a:spLocks noGrp="1"/>
          </p:cNvSpPr>
          <p:nvPr>
            <p:ph type="title"/>
          </p:nvPr>
        </p:nvSpPr>
        <p:spPr>
          <a:xfrm>
            <a:off x="249175" y="81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K-12 Competency Based Pilots</a:t>
            </a:r>
            <a:endParaRPr sz="3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2" name="Google Shape;24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5475" y="175852"/>
            <a:ext cx="1812326" cy="4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0"/>
          <p:cNvSpPr txBox="1">
            <a:spLocks noGrp="1"/>
          </p:cNvSpPr>
          <p:nvPr>
            <p:ph type="body" idx="1"/>
          </p:nvPr>
        </p:nvSpPr>
        <p:spPr>
          <a:xfrm>
            <a:off x="249175" y="1152475"/>
            <a:ext cx="481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Novel partnership between</a:t>
            </a:r>
            <a:r>
              <a:rPr lang="en" dirty="0"/>
              <a:t> the Wyoming State Board of Education, the Wyoming Department of Education, and UW College of Education, and the Governor’s Office.</a:t>
            </a:r>
          </a:p>
          <a:p>
            <a:r>
              <a:rPr lang="en-US" dirty="0"/>
              <a:t>Placing all of the state's power behind transitioning education in Wyoming toward a system that's center on individual student progress rather than seat time.</a:t>
            </a:r>
          </a:p>
          <a:p>
            <a:endParaRPr dirty="0"/>
          </a:p>
        </p:txBody>
      </p:sp>
      <p:pic>
        <p:nvPicPr>
          <p:cNvPr id="244" name="Google Shape;244;p50"/>
          <p:cNvPicPr preferRelativeResize="0"/>
          <p:nvPr/>
        </p:nvPicPr>
        <p:blipFill rotWithShape="1">
          <a:blip r:embed="rId5">
            <a:alphaModFix/>
          </a:blip>
          <a:srcRect l="-2990" t="1409" r="-1579"/>
          <a:stretch/>
        </p:blipFill>
        <p:spPr>
          <a:xfrm>
            <a:off x="4920925" y="1228675"/>
            <a:ext cx="4233450" cy="36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14" ma:contentTypeDescription="Create a new document." ma:contentTypeScope="" ma:versionID="53082beaa72b7251703da6158ec99785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7bb920c4533e9fab67d4adbf0ef1b8a2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6939C7-8D60-4EF3-9137-25B18E0539DF}"/>
</file>

<file path=customXml/itemProps2.xml><?xml version="1.0" encoding="utf-8"?>
<ds:datastoreItem xmlns:ds="http://schemas.openxmlformats.org/officeDocument/2006/customXml" ds:itemID="{BD2EC0F7-5F13-41BD-A6F9-0782CDE6FB63}"/>
</file>

<file path=customXml/itemProps3.xml><?xml version="1.0" encoding="utf-8"?>
<ds:datastoreItem xmlns:ds="http://schemas.openxmlformats.org/officeDocument/2006/customXml" ds:itemID="{C9E55964-8780-4E69-B028-A780FB7827EA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622</Words>
  <Application>Microsoft Macintosh PowerPoint</Application>
  <PresentationFormat>On-screen Show (16:9)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Roboto</vt:lpstr>
      <vt:lpstr>Calibri</vt:lpstr>
      <vt:lpstr>Raleway</vt:lpstr>
      <vt:lpstr>Arial</vt:lpstr>
      <vt:lpstr>Lato</vt:lpstr>
      <vt:lpstr>Roboto Medium</vt:lpstr>
      <vt:lpstr>Homemade Apple</vt:lpstr>
      <vt:lpstr>Montserrat</vt:lpstr>
      <vt:lpstr>Proxima Nova</vt:lpstr>
      <vt:lpstr>Roboto Thin</vt:lpstr>
      <vt:lpstr>Simple Light</vt:lpstr>
      <vt:lpstr>Simple Light</vt:lpstr>
      <vt:lpstr>PowerPoint Presentation</vt:lpstr>
      <vt:lpstr>TEI 2.0 Statewide Context</vt:lpstr>
      <vt:lpstr>Investing in the Full “Arc”</vt:lpstr>
      <vt:lpstr>Timeline for Phase I</vt:lpstr>
      <vt:lpstr>WY Portrait of an Educator</vt:lpstr>
      <vt:lpstr>FIELD TEST RESULTS</vt:lpstr>
      <vt:lpstr>Bring the University to Them</vt:lpstr>
      <vt:lpstr>K-12 Competency Based Pilots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David Theobald</dc:creator>
  <cp:lastModifiedBy>Scott Thomas</cp:lastModifiedBy>
  <cp:revision>3</cp:revision>
  <dcterms:modified xsi:type="dcterms:W3CDTF">2023-04-27T17:31:03Z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