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72" r:id="rId4"/>
    <p:sldId id="277" r:id="rId5"/>
    <p:sldId id="278" r:id="rId6"/>
    <p:sldId id="270" r:id="rId7"/>
    <p:sldId id="279" r:id="rId8"/>
    <p:sldId id="280" r:id="rId9"/>
    <p:sldId id="276" r:id="rId10"/>
    <p:sldId id="275" r:id="rId11"/>
    <p:sldId id="273" r:id="rId12"/>
    <p:sldId id="282" r:id="rId13"/>
    <p:sldId id="274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25"/>
    <a:srgbClr val="492F24"/>
    <a:srgbClr val="AB7A42"/>
    <a:srgbClr val="F7B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81"/>
  </p:normalViewPr>
  <p:slideViewPr>
    <p:cSldViewPr snapToGrid="0" snapToObjects="1">
      <p:cViewPr varScale="1">
        <p:scale>
          <a:sx n="118" d="100"/>
          <a:sy n="118" d="100"/>
        </p:scale>
        <p:origin x="9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47AAE-76F4-4750-9117-D4C5211766B8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FAAC8E6-1F07-4CAE-87E8-5586B456D46F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/>
            <a:t>Government</a:t>
          </a:r>
        </a:p>
      </dgm:t>
    </dgm:pt>
    <dgm:pt modelId="{FE53A7DC-CF6D-4CE5-B91F-223566AE9523}" type="parTrans" cxnId="{16E8F7EC-A940-49B7-A1EC-A640AC92DDB5}">
      <dgm:prSet/>
      <dgm:spPr/>
      <dgm:t>
        <a:bodyPr/>
        <a:lstStyle/>
        <a:p>
          <a:endParaRPr lang="en-US"/>
        </a:p>
      </dgm:t>
    </dgm:pt>
    <dgm:pt modelId="{F1ACEF65-15E5-4156-B3B2-68717D3069E5}" type="sibTrans" cxnId="{16E8F7EC-A940-49B7-A1EC-A640AC92DDB5}">
      <dgm:prSet/>
      <dgm:spPr/>
      <dgm:t>
        <a:bodyPr/>
        <a:lstStyle/>
        <a:p>
          <a:endParaRPr lang="en-US"/>
        </a:p>
      </dgm:t>
    </dgm:pt>
    <dgm:pt modelId="{0F53538B-309D-4CFD-8FD2-2F075B5FF161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/>
            <a:t>National Renewable Energy Laboratory</a:t>
          </a:r>
        </a:p>
      </dgm:t>
    </dgm:pt>
    <dgm:pt modelId="{DB53236B-9766-4C3B-AA3E-2CCA9DAC5980}" type="parTrans" cxnId="{E7CCD12C-B354-45D5-9EC9-A9E276988FCF}">
      <dgm:prSet/>
      <dgm:spPr/>
      <dgm:t>
        <a:bodyPr/>
        <a:lstStyle/>
        <a:p>
          <a:endParaRPr lang="en-US"/>
        </a:p>
      </dgm:t>
    </dgm:pt>
    <dgm:pt modelId="{4D832E69-0238-4F7B-B73A-093EB442AE46}" type="sibTrans" cxnId="{E7CCD12C-B354-45D5-9EC9-A9E276988FCF}">
      <dgm:prSet/>
      <dgm:spPr/>
      <dgm:t>
        <a:bodyPr/>
        <a:lstStyle/>
        <a:p>
          <a:endParaRPr lang="en-US"/>
        </a:p>
      </dgm:t>
    </dgm:pt>
    <dgm:pt modelId="{50A77AFC-6D4F-4C82-A836-97B5281C2AF2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/>
            <a:t>Sandia National Laboratories</a:t>
          </a:r>
        </a:p>
      </dgm:t>
    </dgm:pt>
    <dgm:pt modelId="{89BFCD83-1603-4E45-9A86-5A6B75A4143E}" type="parTrans" cxnId="{E9E25CBD-6524-4069-85FE-0D6FDB41C98E}">
      <dgm:prSet/>
      <dgm:spPr/>
      <dgm:t>
        <a:bodyPr/>
        <a:lstStyle/>
        <a:p>
          <a:endParaRPr lang="en-US"/>
        </a:p>
      </dgm:t>
    </dgm:pt>
    <dgm:pt modelId="{AD98DD8F-1E39-47CA-A575-ECE947D69EA0}" type="sibTrans" cxnId="{E9E25CBD-6524-4069-85FE-0D6FDB41C98E}">
      <dgm:prSet/>
      <dgm:spPr/>
      <dgm:t>
        <a:bodyPr/>
        <a:lstStyle/>
        <a:p>
          <a:endParaRPr lang="en-US"/>
        </a:p>
      </dgm:t>
    </dgm:pt>
    <dgm:pt modelId="{6CB225B8-5773-4B1E-B171-9C1F644FB22B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/>
            <a:t>Pacific Northwest Laboratory</a:t>
          </a:r>
        </a:p>
      </dgm:t>
    </dgm:pt>
    <dgm:pt modelId="{DC89C2AC-79DB-43CE-A034-77C202365C38}" type="parTrans" cxnId="{04F0DC75-85FE-4FCA-826E-A754C5003256}">
      <dgm:prSet/>
      <dgm:spPr/>
      <dgm:t>
        <a:bodyPr/>
        <a:lstStyle/>
        <a:p>
          <a:endParaRPr lang="en-US"/>
        </a:p>
      </dgm:t>
    </dgm:pt>
    <dgm:pt modelId="{21D877A4-4A16-4180-B958-F80BDAE1655D}" type="sibTrans" cxnId="{04F0DC75-85FE-4FCA-826E-A754C5003256}">
      <dgm:prSet/>
      <dgm:spPr/>
      <dgm:t>
        <a:bodyPr/>
        <a:lstStyle/>
        <a:p>
          <a:endParaRPr lang="en-US"/>
        </a:p>
      </dgm:t>
    </dgm:pt>
    <dgm:pt modelId="{FF35AC39-9D85-41B4-A19B-A8289E027B67}">
      <dgm:prSet custT="1"/>
      <dgm:spPr>
        <a:gradFill rotWithShape="0">
          <a:gsLst>
            <a:gs pos="0">
              <a:srgbClr val="4472C4">
                <a:lumMod val="50000"/>
              </a:srgbClr>
            </a:gs>
            <a:gs pos="50000">
              <a:srgbClr val="4472C4">
                <a:lumMod val="60000"/>
                <a:lumOff val="40000"/>
              </a:srgbClr>
            </a:gs>
            <a:gs pos="100000">
              <a:srgbClr val="4472C4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121920" tIns="121920" rIns="121920" bIns="121920" numCol="1" spcCol="1270" anchor="t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Industry</a:t>
          </a:r>
        </a:p>
      </dgm:t>
    </dgm:pt>
    <dgm:pt modelId="{308B9189-1EE4-4B07-9985-4C80125A75B2}" type="parTrans" cxnId="{75B90D1E-A355-4E93-82F3-874476160FE6}">
      <dgm:prSet/>
      <dgm:spPr/>
      <dgm:t>
        <a:bodyPr/>
        <a:lstStyle/>
        <a:p>
          <a:endParaRPr lang="en-US"/>
        </a:p>
      </dgm:t>
    </dgm:pt>
    <dgm:pt modelId="{A95183EE-0FE5-4E8C-AC0F-2451EFEBC62B}" type="sibTrans" cxnId="{75B90D1E-A355-4E93-82F3-874476160FE6}">
      <dgm:prSet/>
      <dgm:spPr/>
      <dgm:t>
        <a:bodyPr/>
        <a:lstStyle/>
        <a:p>
          <a:endParaRPr lang="en-US"/>
        </a:p>
      </dgm:t>
    </dgm:pt>
    <dgm:pt modelId="{1F34A898-11E7-4310-8F4D-A5B4FA516B27}">
      <dgm:prSet custT="1"/>
      <dgm:spPr>
        <a:gradFill rotWithShape="0">
          <a:gsLst>
            <a:gs pos="0">
              <a:srgbClr val="4472C4">
                <a:lumMod val="50000"/>
              </a:srgbClr>
            </a:gs>
            <a:gs pos="50000">
              <a:srgbClr val="4472C4">
                <a:lumMod val="60000"/>
                <a:lumOff val="40000"/>
              </a:srgbClr>
            </a:gs>
            <a:gs pos="100000">
              <a:srgbClr val="4472C4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121920" tIns="121920" rIns="121920" bIns="121920" numCol="1" spcCol="1270" anchor="t" anchorCtr="0"/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Siemens - Gamesa</a:t>
          </a:r>
        </a:p>
      </dgm:t>
    </dgm:pt>
    <dgm:pt modelId="{E2820352-52F0-4298-A0C4-54F3F70C50B1}" type="parTrans" cxnId="{16E89AFE-61C1-4823-A6AF-E735730A6E78}">
      <dgm:prSet/>
      <dgm:spPr/>
      <dgm:t>
        <a:bodyPr/>
        <a:lstStyle/>
        <a:p>
          <a:endParaRPr lang="en-US"/>
        </a:p>
      </dgm:t>
    </dgm:pt>
    <dgm:pt modelId="{58667470-029E-42D3-B677-6402955017E8}" type="sibTrans" cxnId="{16E89AFE-61C1-4823-A6AF-E735730A6E78}">
      <dgm:prSet/>
      <dgm:spPr/>
      <dgm:t>
        <a:bodyPr/>
        <a:lstStyle/>
        <a:p>
          <a:endParaRPr lang="en-US"/>
        </a:p>
      </dgm:t>
    </dgm:pt>
    <dgm:pt modelId="{97ABBEBC-145C-49AB-B998-52D8C0182D81}">
      <dgm:prSet custT="1"/>
      <dgm:spPr>
        <a:gradFill rotWithShape="0">
          <a:gsLst>
            <a:gs pos="0">
              <a:srgbClr val="4472C4">
                <a:lumMod val="50000"/>
              </a:srgbClr>
            </a:gs>
            <a:gs pos="50000">
              <a:srgbClr val="4472C4">
                <a:lumMod val="60000"/>
                <a:lumOff val="40000"/>
              </a:srgbClr>
            </a:gs>
            <a:gs pos="100000">
              <a:srgbClr val="4472C4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121920" tIns="121920" rIns="121920" bIns="121920" numCol="1" spcCol="1270" anchor="t" anchorCtr="0"/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Envision</a:t>
          </a:r>
        </a:p>
      </dgm:t>
    </dgm:pt>
    <dgm:pt modelId="{8FB99181-719C-4C2D-AC95-60D6293AFFF2}" type="parTrans" cxnId="{482E42A5-5D74-4DF9-96E8-57403CCD4A84}">
      <dgm:prSet/>
      <dgm:spPr/>
      <dgm:t>
        <a:bodyPr/>
        <a:lstStyle/>
        <a:p>
          <a:endParaRPr lang="en-US"/>
        </a:p>
      </dgm:t>
    </dgm:pt>
    <dgm:pt modelId="{D19CAA8E-6864-444D-86EE-65394F4C6970}" type="sibTrans" cxnId="{482E42A5-5D74-4DF9-96E8-57403CCD4A84}">
      <dgm:prSet/>
      <dgm:spPr/>
      <dgm:t>
        <a:bodyPr/>
        <a:lstStyle/>
        <a:p>
          <a:endParaRPr lang="en-US"/>
        </a:p>
      </dgm:t>
    </dgm:pt>
    <dgm:pt modelId="{2754FD2C-D835-4F94-9E9C-767156EB3456}">
      <dgm:prSet custT="1"/>
      <dgm:spPr>
        <a:gradFill rotWithShape="0">
          <a:gsLst>
            <a:gs pos="0">
              <a:srgbClr val="4472C4">
                <a:lumMod val="50000"/>
              </a:srgbClr>
            </a:gs>
            <a:gs pos="50000">
              <a:srgbClr val="4472C4">
                <a:lumMod val="60000"/>
                <a:lumOff val="40000"/>
              </a:srgbClr>
            </a:gs>
            <a:gs pos="100000">
              <a:srgbClr val="4472C4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121920" tIns="121920" rIns="121920" bIns="121920" numCol="1" spcCol="1270" anchor="t" anchorCtr="0"/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GE </a:t>
          </a:r>
          <a:r>
            <a:rPr lang="en-US" sz="2500" kern="1200" dirty="0" err="1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Vernova</a:t>
          </a:r>
          <a:endParaRPr lang="en-US" sz="2500" kern="1200" dirty="0">
            <a:solidFill>
              <a:prstClr val="white"/>
            </a:solidFill>
            <a:latin typeface="Garamond" panose="02020404030301010803"/>
            <a:ea typeface="+mn-ea"/>
            <a:cs typeface="+mn-cs"/>
          </a:endParaRPr>
        </a:p>
      </dgm:t>
    </dgm:pt>
    <dgm:pt modelId="{41DD1659-22E5-4E42-9FDC-5D4B400EC6B2}" type="parTrans" cxnId="{C431967D-0B29-47AF-8051-22815D8204B3}">
      <dgm:prSet/>
      <dgm:spPr/>
      <dgm:t>
        <a:bodyPr/>
        <a:lstStyle/>
        <a:p>
          <a:endParaRPr lang="en-US"/>
        </a:p>
      </dgm:t>
    </dgm:pt>
    <dgm:pt modelId="{01B0F323-8594-4738-8F72-04738991319B}" type="sibTrans" cxnId="{C431967D-0B29-47AF-8051-22815D8204B3}">
      <dgm:prSet/>
      <dgm:spPr/>
      <dgm:t>
        <a:bodyPr/>
        <a:lstStyle/>
        <a:p>
          <a:endParaRPr lang="en-US"/>
        </a:p>
      </dgm:t>
    </dgm:pt>
    <dgm:pt modelId="{4D8549B4-D86B-47AD-BCA0-4C66CB0F2C82}">
      <dgm:prSet custT="1"/>
      <dgm:spPr>
        <a:gradFill rotWithShape="0">
          <a:gsLst>
            <a:gs pos="0">
              <a:srgbClr val="4472C4">
                <a:lumMod val="50000"/>
              </a:srgbClr>
            </a:gs>
            <a:gs pos="50000">
              <a:srgbClr val="4472C4">
                <a:lumMod val="60000"/>
                <a:lumOff val="40000"/>
              </a:srgbClr>
            </a:gs>
            <a:gs pos="100000">
              <a:srgbClr val="4472C4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Power Company of Wyoming</a:t>
          </a:r>
        </a:p>
      </dgm:t>
    </dgm:pt>
    <dgm:pt modelId="{0BF11A25-43BA-4216-A199-9AB4D123AA9F}" type="parTrans" cxnId="{23F59601-9741-4159-9397-CA4F79A42C14}">
      <dgm:prSet/>
      <dgm:spPr/>
      <dgm:t>
        <a:bodyPr/>
        <a:lstStyle/>
        <a:p>
          <a:endParaRPr lang="en-US"/>
        </a:p>
      </dgm:t>
    </dgm:pt>
    <dgm:pt modelId="{376C5B5D-F9DC-49DA-AF96-B5C5F950E900}" type="sibTrans" cxnId="{23F59601-9741-4159-9397-CA4F79A42C14}">
      <dgm:prSet/>
      <dgm:spPr/>
      <dgm:t>
        <a:bodyPr/>
        <a:lstStyle/>
        <a:p>
          <a:endParaRPr lang="en-US"/>
        </a:p>
      </dgm:t>
    </dgm:pt>
    <dgm:pt modelId="{ED49AC90-23E6-475E-9A1D-A800433D62C8}">
      <dgm:prSet custT="1"/>
      <dgm:spPr>
        <a:gradFill rotWithShape="0">
          <a:gsLst>
            <a:gs pos="0">
              <a:srgbClr val="4472C4">
                <a:lumMod val="50000"/>
              </a:srgbClr>
            </a:gs>
            <a:gs pos="50000">
              <a:srgbClr val="4472C4">
                <a:lumMod val="60000"/>
                <a:lumOff val="40000"/>
              </a:srgbClr>
            </a:gs>
            <a:gs pos="100000">
              <a:srgbClr val="4472C4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Rocky Mountain Power</a:t>
          </a:r>
        </a:p>
      </dgm:t>
    </dgm:pt>
    <dgm:pt modelId="{6CD31927-8C31-4C34-B3E1-91E1370D0C56}" type="parTrans" cxnId="{DD3CAE5D-34AF-41E7-8654-3E8742688FC0}">
      <dgm:prSet/>
      <dgm:spPr/>
      <dgm:t>
        <a:bodyPr/>
        <a:lstStyle/>
        <a:p>
          <a:endParaRPr lang="en-US"/>
        </a:p>
      </dgm:t>
    </dgm:pt>
    <dgm:pt modelId="{71F52BF3-A3C7-40F9-989D-9FAE5493966A}" type="sibTrans" cxnId="{DD3CAE5D-34AF-41E7-8654-3E8742688FC0}">
      <dgm:prSet/>
      <dgm:spPr/>
      <dgm:t>
        <a:bodyPr/>
        <a:lstStyle/>
        <a:p>
          <a:endParaRPr lang="en-US"/>
        </a:p>
      </dgm:t>
    </dgm:pt>
    <dgm:pt modelId="{36FB51CC-CCDC-4343-A04A-A6D6F510646C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/>
            <a:t>Argonne National Laboratory</a:t>
          </a:r>
        </a:p>
      </dgm:t>
    </dgm:pt>
    <dgm:pt modelId="{460EAD55-C345-4F38-85E7-872E9AAAE48C}" type="parTrans" cxnId="{E0A7D88C-B711-490D-8605-053DEC97FAA5}">
      <dgm:prSet/>
      <dgm:spPr/>
      <dgm:t>
        <a:bodyPr/>
        <a:lstStyle/>
        <a:p>
          <a:endParaRPr lang="en-US"/>
        </a:p>
      </dgm:t>
    </dgm:pt>
    <dgm:pt modelId="{3C6974F9-5C99-44A4-8184-1B9FF6E1C5DD}" type="sibTrans" cxnId="{E0A7D88C-B711-490D-8605-053DEC97FAA5}">
      <dgm:prSet/>
      <dgm:spPr/>
      <dgm:t>
        <a:bodyPr/>
        <a:lstStyle/>
        <a:p>
          <a:endParaRPr lang="en-US"/>
        </a:p>
      </dgm:t>
    </dgm:pt>
    <dgm:pt modelId="{B9AA5CE0-2CAF-49E1-A940-55B020F25105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endParaRPr lang="en-US" dirty="0"/>
        </a:p>
      </dgm:t>
    </dgm:pt>
    <dgm:pt modelId="{87F8ED64-6171-4857-A8DC-3AA4E172A3DB}" type="parTrans" cxnId="{A6FDC382-2EA3-4A0E-9245-BECADCB7FA4C}">
      <dgm:prSet/>
      <dgm:spPr/>
      <dgm:t>
        <a:bodyPr/>
        <a:lstStyle/>
        <a:p>
          <a:endParaRPr lang="en-US"/>
        </a:p>
      </dgm:t>
    </dgm:pt>
    <dgm:pt modelId="{C80D0C1B-C741-4860-A57D-C9F43FE4E56C}" type="sibTrans" cxnId="{A6FDC382-2EA3-4A0E-9245-BECADCB7FA4C}">
      <dgm:prSet/>
      <dgm:spPr/>
      <dgm:t>
        <a:bodyPr/>
        <a:lstStyle/>
        <a:p>
          <a:endParaRPr lang="en-US"/>
        </a:p>
      </dgm:t>
    </dgm:pt>
    <dgm:pt modelId="{DA50BA2C-9133-4BA4-815A-9B18289A0A0E}" type="pres">
      <dgm:prSet presAssocID="{3CD47AAE-76F4-4750-9117-D4C5211766B8}" presName="diagram" presStyleCnt="0">
        <dgm:presLayoutVars>
          <dgm:dir/>
          <dgm:resizeHandles val="exact"/>
        </dgm:presLayoutVars>
      </dgm:prSet>
      <dgm:spPr/>
    </dgm:pt>
    <dgm:pt modelId="{C1F7BA9A-C77B-4A3F-AC0A-BEFC9CF609FD}" type="pres">
      <dgm:prSet presAssocID="{BFAAC8E6-1F07-4CAE-87E8-5586B456D46F}" presName="node" presStyleLbl="node1" presStyleIdx="0" presStyleCnt="2">
        <dgm:presLayoutVars>
          <dgm:bulletEnabled val="1"/>
        </dgm:presLayoutVars>
      </dgm:prSet>
      <dgm:spPr/>
    </dgm:pt>
    <dgm:pt modelId="{4A07C8B5-C189-444A-A91C-75B7F31056ED}" type="pres">
      <dgm:prSet presAssocID="{F1ACEF65-15E5-4156-B3B2-68717D3069E5}" presName="sibTrans" presStyleCnt="0"/>
      <dgm:spPr/>
    </dgm:pt>
    <dgm:pt modelId="{10AA9B5E-C555-460A-BF6D-307450A48CD6}" type="pres">
      <dgm:prSet presAssocID="{FF35AC39-9D85-41B4-A19B-A8289E027B67}" presName="node" presStyleLbl="node1" presStyleIdx="1" presStyleCnt="2">
        <dgm:presLayoutVars>
          <dgm:bulletEnabled val="1"/>
        </dgm:presLayoutVars>
      </dgm:prSet>
      <dgm:spPr>
        <a:xfrm>
          <a:off x="5508110" y="731692"/>
          <a:ext cx="5006206" cy="3003723"/>
        </a:xfrm>
        <a:prstGeom prst="rect">
          <a:avLst/>
        </a:prstGeom>
      </dgm:spPr>
    </dgm:pt>
  </dgm:ptLst>
  <dgm:cxnLst>
    <dgm:cxn modelId="{23F59601-9741-4159-9397-CA4F79A42C14}" srcId="{FF35AC39-9D85-41B4-A19B-A8289E027B67}" destId="{4D8549B4-D86B-47AD-BCA0-4C66CB0F2C82}" srcOrd="3" destOrd="0" parTransId="{0BF11A25-43BA-4216-A199-9AB4D123AA9F}" sibTransId="{376C5B5D-F9DC-49DA-AF96-B5C5F950E900}"/>
    <dgm:cxn modelId="{F9FADE0A-BD3D-4376-9FB6-0FDD21A0E2AB}" type="presOf" srcId="{4D8549B4-D86B-47AD-BCA0-4C66CB0F2C82}" destId="{10AA9B5E-C555-460A-BF6D-307450A48CD6}" srcOrd="0" destOrd="4" presId="urn:microsoft.com/office/officeart/2005/8/layout/default"/>
    <dgm:cxn modelId="{17545711-8EC5-4BB6-923F-F780F06494B6}" type="presOf" srcId="{2754FD2C-D835-4F94-9E9C-767156EB3456}" destId="{10AA9B5E-C555-460A-BF6D-307450A48CD6}" srcOrd="0" destOrd="3" presId="urn:microsoft.com/office/officeart/2005/8/layout/default"/>
    <dgm:cxn modelId="{75B90D1E-A355-4E93-82F3-874476160FE6}" srcId="{3CD47AAE-76F4-4750-9117-D4C5211766B8}" destId="{FF35AC39-9D85-41B4-A19B-A8289E027B67}" srcOrd="1" destOrd="0" parTransId="{308B9189-1EE4-4B07-9985-4C80125A75B2}" sibTransId="{A95183EE-0FE5-4E8C-AC0F-2451EFEBC62B}"/>
    <dgm:cxn modelId="{E7CCD12C-B354-45D5-9EC9-A9E276988FCF}" srcId="{BFAAC8E6-1F07-4CAE-87E8-5586B456D46F}" destId="{0F53538B-309D-4CFD-8FD2-2F075B5FF161}" srcOrd="0" destOrd="0" parTransId="{DB53236B-9766-4C3B-AA3E-2CCA9DAC5980}" sibTransId="{4D832E69-0238-4F7B-B73A-093EB442AE46}"/>
    <dgm:cxn modelId="{DD3CAE5D-34AF-41E7-8654-3E8742688FC0}" srcId="{FF35AC39-9D85-41B4-A19B-A8289E027B67}" destId="{ED49AC90-23E6-475E-9A1D-A800433D62C8}" srcOrd="4" destOrd="0" parTransId="{6CD31927-8C31-4C34-B3E1-91E1370D0C56}" sibTransId="{71F52BF3-A3C7-40F9-989D-9FAE5493966A}"/>
    <dgm:cxn modelId="{E70F0160-80D8-4CBD-A5AD-D357F1DF8B55}" type="presOf" srcId="{36FB51CC-CCDC-4343-A04A-A6D6F510646C}" destId="{C1F7BA9A-C77B-4A3F-AC0A-BEFC9CF609FD}" srcOrd="0" destOrd="4" presId="urn:microsoft.com/office/officeart/2005/8/layout/default"/>
    <dgm:cxn modelId="{DBCE176D-D4DE-4A6C-8B12-1D649B4A8EF3}" type="presOf" srcId="{FF35AC39-9D85-41B4-A19B-A8289E027B67}" destId="{10AA9B5E-C555-460A-BF6D-307450A48CD6}" srcOrd="0" destOrd="0" presId="urn:microsoft.com/office/officeart/2005/8/layout/default"/>
    <dgm:cxn modelId="{CD00C750-FC2F-464B-B873-8EAECD61BD32}" type="presOf" srcId="{BFAAC8E6-1F07-4CAE-87E8-5586B456D46F}" destId="{C1F7BA9A-C77B-4A3F-AC0A-BEFC9CF609FD}" srcOrd="0" destOrd="0" presId="urn:microsoft.com/office/officeart/2005/8/layout/default"/>
    <dgm:cxn modelId="{04F0DC75-85FE-4FCA-826E-A754C5003256}" srcId="{BFAAC8E6-1F07-4CAE-87E8-5586B456D46F}" destId="{6CB225B8-5773-4B1E-B171-9C1F644FB22B}" srcOrd="2" destOrd="0" parTransId="{DC89C2AC-79DB-43CE-A034-77C202365C38}" sibTransId="{21D877A4-4A16-4180-B958-F80BDAE1655D}"/>
    <dgm:cxn modelId="{676AA77A-8ABB-4307-A2F1-1D81F2714922}" type="presOf" srcId="{B9AA5CE0-2CAF-49E1-A940-55B020F25105}" destId="{C1F7BA9A-C77B-4A3F-AC0A-BEFC9CF609FD}" srcOrd="0" destOrd="5" presId="urn:microsoft.com/office/officeart/2005/8/layout/default"/>
    <dgm:cxn modelId="{C431967D-0B29-47AF-8051-22815D8204B3}" srcId="{FF35AC39-9D85-41B4-A19B-A8289E027B67}" destId="{2754FD2C-D835-4F94-9E9C-767156EB3456}" srcOrd="2" destOrd="0" parTransId="{41DD1659-22E5-4E42-9FDC-5D4B400EC6B2}" sibTransId="{01B0F323-8594-4738-8F72-04738991319B}"/>
    <dgm:cxn modelId="{A6FDC382-2EA3-4A0E-9245-BECADCB7FA4C}" srcId="{BFAAC8E6-1F07-4CAE-87E8-5586B456D46F}" destId="{B9AA5CE0-2CAF-49E1-A940-55B020F25105}" srcOrd="4" destOrd="0" parTransId="{87F8ED64-6171-4857-A8DC-3AA4E172A3DB}" sibTransId="{C80D0C1B-C741-4860-A57D-C9F43FE4E56C}"/>
    <dgm:cxn modelId="{E0A7D88C-B711-490D-8605-053DEC97FAA5}" srcId="{BFAAC8E6-1F07-4CAE-87E8-5586B456D46F}" destId="{36FB51CC-CCDC-4343-A04A-A6D6F510646C}" srcOrd="3" destOrd="0" parTransId="{460EAD55-C345-4F38-85E7-872E9AAAE48C}" sibTransId="{3C6974F9-5C99-44A4-8184-1B9FF6E1C5DD}"/>
    <dgm:cxn modelId="{314D419C-FF03-4B1F-B5A0-B113F7D068B8}" type="presOf" srcId="{ED49AC90-23E6-475E-9A1D-A800433D62C8}" destId="{10AA9B5E-C555-460A-BF6D-307450A48CD6}" srcOrd="0" destOrd="5" presId="urn:microsoft.com/office/officeart/2005/8/layout/default"/>
    <dgm:cxn modelId="{482E42A5-5D74-4DF9-96E8-57403CCD4A84}" srcId="{FF35AC39-9D85-41B4-A19B-A8289E027B67}" destId="{97ABBEBC-145C-49AB-B998-52D8C0182D81}" srcOrd="1" destOrd="0" parTransId="{8FB99181-719C-4C2D-AC95-60D6293AFFF2}" sibTransId="{D19CAA8E-6864-444D-86EE-65394F4C6970}"/>
    <dgm:cxn modelId="{E9E25CBD-6524-4069-85FE-0D6FDB41C98E}" srcId="{BFAAC8E6-1F07-4CAE-87E8-5586B456D46F}" destId="{50A77AFC-6D4F-4C82-A836-97B5281C2AF2}" srcOrd="1" destOrd="0" parTransId="{89BFCD83-1603-4E45-9A86-5A6B75A4143E}" sibTransId="{AD98DD8F-1E39-47CA-A575-ECE947D69EA0}"/>
    <dgm:cxn modelId="{252847C0-1437-4D51-9DFA-942A32C26BC3}" type="presOf" srcId="{50A77AFC-6D4F-4C82-A836-97B5281C2AF2}" destId="{C1F7BA9A-C77B-4A3F-AC0A-BEFC9CF609FD}" srcOrd="0" destOrd="2" presId="urn:microsoft.com/office/officeart/2005/8/layout/default"/>
    <dgm:cxn modelId="{7125F2CF-3FB2-477B-B85F-335190BCD0E6}" type="presOf" srcId="{1F34A898-11E7-4310-8F4D-A5B4FA516B27}" destId="{10AA9B5E-C555-460A-BF6D-307450A48CD6}" srcOrd="0" destOrd="1" presId="urn:microsoft.com/office/officeart/2005/8/layout/default"/>
    <dgm:cxn modelId="{97C983E5-7879-43CC-B092-156A4A46AB22}" type="presOf" srcId="{3CD47AAE-76F4-4750-9117-D4C5211766B8}" destId="{DA50BA2C-9133-4BA4-815A-9B18289A0A0E}" srcOrd="0" destOrd="0" presId="urn:microsoft.com/office/officeart/2005/8/layout/default"/>
    <dgm:cxn modelId="{16E8F7EC-A940-49B7-A1EC-A640AC92DDB5}" srcId="{3CD47AAE-76F4-4750-9117-D4C5211766B8}" destId="{BFAAC8E6-1F07-4CAE-87E8-5586B456D46F}" srcOrd="0" destOrd="0" parTransId="{FE53A7DC-CF6D-4CE5-B91F-223566AE9523}" sibTransId="{F1ACEF65-15E5-4156-B3B2-68717D3069E5}"/>
    <dgm:cxn modelId="{2FEA73F1-1058-4806-967B-E8B7D9F9B954}" type="presOf" srcId="{97ABBEBC-145C-49AB-B998-52D8C0182D81}" destId="{10AA9B5E-C555-460A-BF6D-307450A48CD6}" srcOrd="0" destOrd="2" presId="urn:microsoft.com/office/officeart/2005/8/layout/default"/>
    <dgm:cxn modelId="{747BEDF3-FCDA-4835-B82B-5CFC7917A3E8}" type="presOf" srcId="{0F53538B-309D-4CFD-8FD2-2F075B5FF161}" destId="{C1F7BA9A-C77B-4A3F-AC0A-BEFC9CF609FD}" srcOrd="0" destOrd="1" presId="urn:microsoft.com/office/officeart/2005/8/layout/default"/>
    <dgm:cxn modelId="{3D24A6F4-67A0-4118-BABC-7CC4DCB3DDA5}" type="presOf" srcId="{6CB225B8-5773-4B1E-B171-9C1F644FB22B}" destId="{C1F7BA9A-C77B-4A3F-AC0A-BEFC9CF609FD}" srcOrd="0" destOrd="3" presId="urn:microsoft.com/office/officeart/2005/8/layout/default"/>
    <dgm:cxn modelId="{16E89AFE-61C1-4823-A6AF-E735730A6E78}" srcId="{FF35AC39-9D85-41B4-A19B-A8289E027B67}" destId="{1F34A898-11E7-4310-8F4D-A5B4FA516B27}" srcOrd="0" destOrd="0" parTransId="{E2820352-52F0-4298-A0C4-54F3F70C50B1}" sibTransId="{58667470-029E-42D3-B677-6402955017E8}"/>
    <dgm:cxn modelId="{2EC317C0-AFB6-4733-89D2-0C60BF84D052}" type="presParOf" srcId="{DA50BA2C-9133-4BA4-815A-9B18289A0A0E}" destId="{C1F7BA9A-C77B-4A3F-AC0A-BEFC9CF609FD}" srcOrd="0" destOrd="0" presId="urn:microsoft.com/office/officeart/2005/8/layout/default"/>
    <dgm:cxn modelId="{DB68BDCE-58A6-47A8-9ABA-1627E4C81698}" type="presParOf" srcId="{DA50BA2C-9133-4BA4-815A-9B18289A0A0E}" destId="{4A07C8B5-C189-444A-A91C-75B7F31056ED}" srcOrd="1" destOrd="0" presId="urn:microsoft.com/office/officeart/2005/8/layout/default"/>
    <dgm:cxn modelId="{717C34CB-ED65-4974-8CB2-DD4152258B74}" type="presParOf" srcId="{DA50BA2C-9133-4BA4-815A-9B18289A0A0E}" destId="{10AA9B5E-C555-460A-BF6D-307450A48CD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78FDA6-142E-4FA3-9410-6F3E46B3E1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AED40A-3E48-4AA1-9AAE-484F715D645C}">
      <dgm:prSet custT="1"/>
      <dgm:spPr/>
      <dgm:t>
        <a:bodyPr/>
        <a:lstStyle/>
        <a:p>
          <a:r>
            <a:rPr lang="en-US" sz="2400" b="1" i="0" dirty="0"/>
            <a:t>DoE: Research to Improve Aerodynamic Performance of Offshore Wind Turbines</a:t>
          </a:r>
          <a:endParaRPr lang="en-US" sz="2400" dirty="0"/>
        </a:p>
      </dgm:t>
    </dgm:pt>
    <dgm:pt modelId="{105A7ECF-B606-47D0-A181-33FCF6E37457}" type="parTrans" cxnId="{E15E3C2A-B6F9-438C-B978-041EB3E39E0D}">
      <dgm:prSet/>
      <dgm:spPr/>
      <dgm:t>
        <a:bodyPr/>
        <a:lstStyle/>
        <a:p>
          <a:endParaRPr lang="en-US"/>
        </a:p>
      </dgm:t>
    </dgm:pt>
    <dgm:pt modelId="{095846D5-656E-4EC7-8CD7-62EC9710EF16}" type="sibTrans" cxnId="{E15E3C2A-B6F9-438C-B978-041EB3E39E0D}">
      <dgm:prSet/>
      <dgm:spPr/>
      <dgm:t>
        <a:bodyPr/>
        <a:lstStyle/>
        <a:p>
          <a:endParaRPr lang="en-US"/>
        </a:p>
      </dgm:t>
    </dgm:pt>
    <dgm:pt modelId="{AB547DB4-BCF7-45CA-8524-F2D8A8BF112E}">
      <dgm:prSet/>
      <dgm:spPr/>
      <dgm:t>
        <a:bodyPr/>
        <a:lstStyle/>
        <a:p>
          <a:r>
            <a:rPr lang="en-US" dirty="0"/>
            <a:t>Steady and Unsteady High Reynolds Number Blade Aerodynamics</a:t>
          </a:r>
        </a:p>
      </dgm:t>
    </dgm:pt>
    <dgm:pt modelId="{6F587D1F-86F4-4401-844E-1C90081F0813}" type="parTrans" cxnId="{8660E35D-7525-4AFE-ADF3-EC50BAFE1BEE}">
      <dgm:prSet/>
      <dgm:spPr/>
      <dgm:t>
        <a:bodyPr/>
        <a:lstStyle/>
        <a:p>
          <a:endParaRPr lang="en-US"/>
        </a:p>
      </dgm:t>
    </dgm:pt>
    <dgm:pt modelId="{5EEFDCFD-8F0C-44A6-B590-5680F4D46B85}" type="sibTrans" cxnId="{8660E35D-7525-4AFE-ADF3-EC50BAFE1BEE}">
      <dgm:prSet/>
      <dgm:spPr/>
      <dgm:t>
        <a:bodyPr/>
        <a:lstStyle/>
        <a:p>
          <a:endParaRPr lang="en-US"/>
        </a:p>
      </dgm:t>
    </dgm:pt>
    <dgm:pt modelId="{7823040C-B193-4AA4-94CD-048DC20F643C}">
      <dgm:prSet custT="1"/>
      <dgm:spPr/>
      <dgm:t>
        <a:bodyPr/>
        <a:lstStyle/>
        <a:p>
          <a:r>
            <a:rPr lang="en-US" sz="2400" b="1" i="0" dirty="0"/>
            <a:t>Collaboration with Other UW Entities</a:t>
          </a:r>
          <a:endParaRPr lang="en-US" sz="2400" dirty="0"/>
        </a:p>
      </dgm:t>
    </dgm:pt>
    <dgm:pt modelId="{8917A261-A15B-40FA-9A5E-3EDAB8E48955}" type="parTrans" cxnId="{607586CB-C0E1-4CEA-8FBF-5DB159E11918}">
      <dgm:prSet/>
      <dgm:spPr/>
      <dgm:t>
        <a:bodyPr/>
        <a:lstStyle/>
        <a:p>
          <a:endParaRPr lang="en-US"/>
        </a:p>
      </dgm:t>
    </dgm:pt>
    <dgm:pt modelId="{59C7D7B8-48B5-46AB-A3B6-D0E678D14FBA}" type="sibTrans" cxnId="{607586CB-C0E1-4CEA-8FBF-5DB159E11918}">
      <dgm:prSet/>
      <dgm:spPr/>
      <dgm:t>
        <a:bodyPr/>
        <a:lstStyle/>
        <a:p>
          <a:endParaRPr lang="en-US"/>
        </a:p>
      </dgm:t>
    </dgm:pt>
    <dgm:pt modelId="{5BDDB383-A447-40BA-B61B-2E56CEEE2070}">
      <dgm:prSet/>
      <dgm:spPr/>
      <dgm:t>
        <a:bodyPr/>
        <a:lstStyle/>
        <a:p>
          <a:r>
            <a:rPr lang="en-US" dirty="0"/>
            <a:t>SER Hydrogen Energy Research Center (Eugene Holubnyak, Sarah Buckhold) - Stranded Wind for Hydrogen Production</a:t>
          </a:r>
        </a:p>
      </dgm:t>
    </dgm:pt>
    <dgm:pt modelId="{27BFCF43-DB59-45E8-827E-99A2E2DD13BA}" type="parTrans" cxnId="{E38AB573-07B9-4BD9-B0EB-038ECC317ED8}">
      <dgm:prSet/>
      <dgm:spPr/>
      <dgm:t>
        <a:bodyPr/>
        <a:lstStyle/>
        <a:p>
          <a:endParaRPr lang="en-US"/>
        </a:p>
      </dgm:t>
    </dgm:pt>
    <dgm:pt modelId="{40988A05-BD88-4C7B-818C-D2A8DCF09A01}" type="sibTrans" cxnId="{E38AB573-07B9-4BD9-B0EB-038ECC317ED8}">
      <dgm:prSet/>
      <dgm:spPr/>
      <dgm:t>
        <a:bodyPr/>
        <a:lstStyle/>
        <a:p>
          <a:endParaRPr lang="en-US"/>
        </a:p>
      </dgm:t>
    </dgm:pt>
    <dgm:pt modelId="{212D8842-E9C4-44B5-AA66-F925EB1C31E3}">
      <dgm:prSet/>
      <dgm:spPr/>
      <dgm:t>
        <a:bodyPr/>
        <a:lstStyle/>
        <a:p>
          <a:r>
            <a:rPr lang="en-US" dirty="0"/>
            <a:t>Collaborators: Sandia National Laboratories, GE Vernova</a:t>
          </a:r>
        </a:p>
      </dgm:t>
    </dgm:pt>
    <dgm:pt modelId="{611AE695-ADD9-45DF-857B-78B4A78FF770}" type="parTrans" cxnId="{8FD03F74-AADF-4076-822B-88698136E6B6}">
      <dgm:prSet/>
      <dgm:spPr/>
      <dgm:t>
        <a:bodyPr/>
        <a:lstStyle/>
        <a:p>
          <a:endParaRPr lang="en-US"/>
        </a:p>
      </dgm:t>
    </dgm:pt>
    <dgm:pt modelId="{254DB1EA-4C42-48FD-B744-A076F9D1F094}" type="sibTrans" cxnId="{8FD03F74-AADF-4076-822B-88698136E6B6}">
      <dgm:prSet/>
      <dgm:spPr/>
      <dgm:t>
        <a:bodyPr/>
        <a:lstStyle/>
        <a:p>
          <a:endParaRPr lang="en-US"/>
        </a:p>
      </dgm:t>
    </dgm:pt>
    <dgm:pt modelId="{CDC6EF01-845F-497C-A55E-EA87568B4E28}">
      <dgm:prSet/>
      <dgm:spPr/>
      <dgm:t>
        <a:bodyPr/>
        <a:lstStyle/>
        <a:p>
          <a:r>
            <a:rPr lang="en-US" dirty="0"/>
            <a:t>UW Participants: Stoellinger, Kirby, </a:t>
          </a:r>
          <a:r>
            <a:rPr lang="en-US" dirty="0">
              <a:solidFill>
                <a:srgbClr val="FF0000"/>
              </a:solidFill>
            </a:rPr>
            <a:t>Naughton</a:t>
          </a:r>
          <a:r>
            <a:rPr lang="en-US" dirty="0"/>
            <a:t> </a:t>
          </a:r>
        </a:p>
      </dgm:t>
    </dgm:pt>
    <dgm:pt modelId="{8FF71354-9CE8-4A57-B924-399BD42D6ED4}" type="parTrans" cxnId="{8F75A5E0-3CC8-4C8C-BC73-A56A59516AE0}">
      <dgm:prSet/>
      <dgm:spPr/>
      <dgm:t>
        <a:bodyPr/>
        <a:lstStyle/>
        <a:p>
          <a:endParaRPr lang="en-US"/>
        </a:p>
      </dgm:t>
    </dgm:pt>
    <dgm:pt modelId="{D2E6A868-E3B6-4FD0-8FE2-DAF09FB58F95}" type="sibTrans" cxnId="{8F75A5E0-3CC8-4C8C-BC73-A56A59516AE0}">
      <dgm:prSet/>
      <dgm:spPr/>
      <dgm:t>
        <a:bodyPr/>
        <a:lstStyle/>
        <a:p>
          <a:endParaRPr lang="en-US"/>
        </a:p>
      </dgm:t>
    </dgm:pt>
    <dgm:pt modelId="{5839E123-5FBB-4567-BB97-DE37DC713F3D}">
      <dgm:prSet/>
      <dgm:spPr/>
      <dgm:t>
        <a:bodyPr/>
        <a:lstStyle/>
        <a:p>
          <a:r>
            <a:rPr lang="en-US" dirty="0"/>
            <a:t>School of Computing (Andrew Kirby) – High Fidelity Simulations of Wind Turbines and Wind Plants</a:t>
          </a:r>
        </a:p>
      </dgm:t>
    </dgm:pt>
    <dgm:pt modelId="{64489604-DD4C-4D76-8E72-A58327C05552}" type="parTrans" cxnId="{A8F272CE-5F80-42D9-8522-73F79FF37975}">
      <dgm:prSet/>
      <dgm:spPr/>
      <dgm:t>
        <a:bodyPr/>
        <a:lstStyle/>
        <a:p>
          <a:endParaRPr lang="en-US"/>
        </a:p>
      </dgm:t>
    </dgm:pt>
    <dgm:pt modelId="{E8213715-A4C7-4583-A013-C9FD17097A65}" type="sibTrans" cxnId="{A8F272CE-5F80-42D9-8522-73F79FF37975}">
      <dgm:prSet/>
      <dgm:spPr/>
      <dgm:t>
        <a:bodyPr/>
        <a:lstStyle/>
        <a:p>
          <a:endParaRPr lang="en-US"/>
        </a:p>
      </dgm:t>
    </dgm:pt>
    <dgm:pt modelId="{EDF1AAC0-8C2A-4119-ACDB-4BEAE708FA35}" type="pres">
      <dgm:prSet presAssocID="{0A78FDA6-142E-4FA3-9410-6F3E46B3E199}" presName="linear" presStyleCnt="0">
        <dgm:presLayoutVars>
          <dgm:animLvl val="lvl"/>
          <dgm:resizeHandles val="exact"/>
        </dgm:presLayoutVars>
      </dgm:prSet>
      <dgm:spPr/>
    </dgm:pt>
    <dgm:pt modelId="{2C5ED8DA-475E-42E0-8E12-1019B4D453A3}" type="pres">
      <dgm:prSet presAssocID="{5FAED40A-3E48-4AA1-9AAE-484F715D645C}" presName="parentText" presStyleLbl="node1" presStyleIdx="0" presStyleCnt="2" custScaleY="259358">
        <dgm:presLayoutVars>
          <dgm:chMax val="0"/>
          <dgm:bulletEnabled val="1"/>
        </dgm:presLayoutVars>
      </dgm:prSet>
      <dgm:spPr/>
    </dgm:pt>
    <dgm:pt modelId="{81673A62-B6C0-45D2-9C71-DE51E7A77186}" type="pres">
      <dgm:prSet presAssocID="{5FAED40A-3E48-4AA1-9AAE-484F715D645C}" presName="childText" presStyleLbl="revTx" presStyleIdx="0" presStyleCnt="2">
        <dgm:presLayoutVars>
          <dgm:bulletEnabled val="1"/>
        </dgm:presLayoutVars>
      </dgm:prSet>
      <dgm:spPr/>
    </dgm:pt>
    <dgm:pt modelId="{5466CE1D-1AC4-4FAA-AC0E-BBCFED302A37}" type="pres">
      <dgm:prSet presAssocID="{7823040C-B193-4AA4-94CD-048DC20F643C}" presName="parentText" presStyleLbl="node1" presStyleIdx="1" presStyleCnt="2" custScaleY="92032">
        <dgm:presLayoutVars>
          <dgm:chMax val="0"/>
          <dgm:bulletEnabled val="1"/>
        </dgm:presLayoutVars>
      </dgm:prSet>
      <dgm:spPr/>
    </dgm:pt>
    <dgm:pt modelId="{D3442E9B-CC2B-4F88-849C-2754EAE5414F}" type="pres">
      <dgm:prSet presAssocID="{7823040C-B193-4AA4-94CD-048DC20F643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8249610-4584-4157-A1D5-F1300DC4C3C5}" type="presOf" srcId="{5BDDB383-A447-40BA-B61B-2E56CEEE2070}" destId="{D3442E9B-CC2B-4F88-849C-2754EAE5414F}" srcOrd="0" destOrd="0" presId="urn:microsoft.com/office/officeart/2005/8/layout/vList2"/>
    <dgm:cxn modelId="{E5D69E1E-84E1-4EF1-9CD9-8F2BCE6A5AF8}" type="presOf" srcId="{AB547DB4-BCF7-45CA-8524-F2D8A8BF112E}" destId="{81673A62-B6C0-45D2-9C71-DE51E7A77186}" srcOrd="0" destOrd="0" presId="urn:microsoft.com/office/officeart/2005/8/layout/vList2"/>
    <dgm:cxn modelId="{E15E3C2A-B6F9-438C-B978-041EB3E39E0D}" srcId="{0A78FDA6-142E-4FA3-9410-6F3E46B3E199}" destId="{5FAED40A-3E48-4AA1-9AAE-484F715D645C}" srcOrd="0" destOrd="0" parTransId="{105A7ECF-B606-47D0-A181-33FCF6E37457}" sibTransId="{095846D5-656E-4EC7-8CD7-62EC9710EF16}"/>
    <dgm:cxn modelId="{F0976D34-D515-48DE-B547-CF28E003EFF1}" type="presOf" srcId="{5FAED40A-3E48-4AA1-9AAE-484F715D645C}" destId="{2C5ED8DA-475E-42E0-8E12-1019B4D453A3}" srcOrd="0" destOrd="0" presId="urn:microsoft.com/office/officeart/2005/8/layout/vList2"/>
    <dgm:cxn modelId="{EB95635C-EE0E-49E1-889F-E09B0B4B2BAD}" type="presOf" srcId="{5839E123-5FBB-4567-BB97-DE37DC713F3D}" destId="{D3442E9B-CC2B-4F88-849C-2754EAE5414F}" srcOrd="0" destOrd="1" presId="urn:microsoft.com/office/officeart/2005/8/layout/vList2"/>
    <dgm:cxn modelId="{8660E35D-7525-4AFE-ADF3-EC50BAFE1BEE}" srcId="{5FAED40A-3E48-4AA1-9AAE-484F715D645C}" destId="{AB547DB4-BCF7-45CA-8524-F2D8A8BF112E}" srcOrd="0" destOrd="0" parTransId="{6F587D1F-86F4-4401-844E-1C90081F0813}" sibTransId="{5EEFDCFD-8F0C-44A6-B590-5680F4D46B85}"/>
    <dgm:cxn modelId="{FD62DF64-D661-4FDE-99ED-1DFF4FBF8EFD}" type="presOf" srcId="{0A78FDA6-142E-4FA3-9410-6F3E46B3E199}" destId="{EDF1AAC0-8C2A-4119-ACDB-4BEAE708FA35}" srcOrd="0" destOrd="0" presId="urn:microsoft.com/office/officeart/2005/8/layout/vList2"/>
    <dgm:cxn modelId="{E38AB573-07B9-4BD9-B0EB-038ECC317ED8}" srcId="{7823040C-B193-4AA4-94CD-048DC20F643C}" destId="{5BDDB383-A447-40BA-B61B-2E56CEEE2070}" srcOrd="0" destOrd="0" parTransId="{27BFCF43-DB59-45E8-827E-99A2E2DD13BA}" sibTransId="{40988A05-BD88-4C7B-818C-D2A8DCF09A01}"/>
    <dgm:cxn modelId="{8FD03F74-AADF-4076-822B-88698136E6B6}" srcId="{5FAED40A-3E48-4AA1-9AAE-484F715D645C}" destId="{212D8842-E9C4-44B5-AA66-F925EB1C31E3}" srcOrd="2" destOrd="0" parTransId="{611AE695-ADD9-45DF-857B-78B4A78FF770}" sibTransId="{254DB1EA-4C42-48FD-B744-A076F9D1F094}"/>
    <dgm:cxn modelId="{C1D35257-D024-4C9B-B937-0895D3C21829}" type="presOf" srcId="{212D8842-E9C4-44B5-AA66-F925EB1C31E3}" destId="{81673A62-B6C0-45D2-9C71-DE51E7A77186}" srcOrd="0" destOrd="2" presId="urn:microsoft.com/office/officeart/2005/8/layout/vList2"/>
    <dgm:cxn modelId="{3D479184-0797-4D4E-AEED-B49034C40610}" type="presOf" srcId="{7823040C-B193-4AA4-94CD-048DC20F643C}" destId="{5466CE1D-1AC4-4FAA-AC0E-BBCFED302A37}" srcOrd="0" destOrd="0" presId="urn:microsoft.com/office/officeart/2005/8/layout/vList2"/>
    <dgm:cxn modelId="{607586CB-C0E1-4CEA-8FBF-5DB159E11918}" srcId="{0A78FDA6-142E-4FA3-9410-6F3E46B3E199}" destId="{7823040C-B193-4AA4-94CD-048DC20F643C}" srcOrd="1" destOrd="0" parTransId="{8917A261-A15B-40FA-9A5E-3EDAB8E48955}" sibTransId="{59C7D7B8-48B5-46AB-A3B6-D0E678D14FBA}"/>
    <dgm:cxn modelId="{A8F272CE-5F80-42D9-8522-73F79FF37975}" srcId="{7823040C-B193-4AA4-94CD-048DC20F643C}" destId="{5839E123-5FBB-4567-BB97-DE37DC713F3D}" srcOrd="1" destOrd="0" parTransId="{64489604-DD4C-4D76-8E72-A58327C05552}" sibTransId="{E8213715-A4C7-4583-A013-C9FD17097A65}"/>
    <dgm:cxn modelId="{102AEAD5-9410-4A87-8983-3FEA64F026D6}" type="presOf" srcId="{CDC6EF01-845F-497C-A55E-EA87568B4E28}" destId="{81673A62-B6C0-45D2-9C71-DE51E7A77186}" srcOrd="0" destOrd="1" presId="urn:microsoft.com/office/officeart/2005/8/layout/vList2"/>
    <dgm:cxn modelId="{8F75A5E0-3CC8-4C8C-BC73-A56A59516AE0}" srcId="{5FAED40A-3E48-4AA1-9AAE-484F715D645C}" destId="{CDC6EF01-845F-497C-A55E-EA87568B4E28}" srcOrd="1" destOrd="0" parTransId="{8FF71354-9CE8-4A57-B924-399BD42D6ED4}" sibTransId="{D2E6A868-E3B6-4FD0-8FE2-DAF09FB58F95}"/>
    <dgm:cxn modelId="{AAA7A6ED-6A8E-4FC4-8F53-6F0CFF5DEECF}" type="presParOf" srcId="{EDF1AAC0-8C2A-4119-ACDB-4BEAE708FA35}" destId="{2C5ED8DA-475E-42E0-8E12-1019B4D453A3}" srcOrd="0" destOrd="0" presId="urn:microsoft.com/office/officeart/2005/8/layout/vList2"/>
    <dgm:cxn modelId="{78739C51-25C0-40B2-A479-344A60AFF8E1}" type="presParOf" srcId="{EDF1AAC0-8C2A-4119-ACDB-4BEAE708FA35}" destId="{81673A62-B6C0-45D2-9C71-DE51E7A77186}" srcOrd="1" destOrd="0" presId="urn:microsoft.com/office/officeart/2005/8/layout/vList2"/>
    <dgm:cxn modelId="{709D6E52-7CA8-48DE-879A-30366FB00982}" type="presParOf" srcId="{EDF1AAC0-8C2A-4119-ACDB-4BEAE708FA35}" destId="{5466CE1D-1AC4-4FAA-AC0E-BBCFED302A37}" srcOrd="2" destOrd="0" presId="urn:microsoft.com/office/officeart/2005/8/layout/vList2"/>
    <dgm:cxn modelId="{5B1C5B5F-19AB-4B3D-989C-B267741F79AD}" type="presParOf" srcId="{EDF1AAC0-8C2A-4119-ACDB-4BEAE708FA35}" destId="{D3442E9B-CC2B-4F88-849C-2754EAE5414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78FDA6-142E-4FA3-9410-6F3E46B3E1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AED40A-3E48-4AA1-9AAE-484F715D645C}">
      <dgm:prSet custT="1"/>
      <dgm:spPr/>
      <dgm:t>
        <a:bodyPr/>
        <a:lstStyle/>
        <a:p>
          <a:r>
            <a:rPr lang="en-US" sz="2400" b="1" i="0" dirty="0"/>
            <a:t>DoE: Building </a:t>
          </a:r>
          <a:r>
            <a:rPr lang="en-US" sz="2400" b="1" i="0" dirty="0" err="1"/>
            <a:t>EPSCoR</a:t>
          </a:r>
          <a:r>
            <a:rPr lang="en-US" sz="2400" b="1" i="0" dirty="0"/>
            <a:t> State/ National </a:t>
          </a:r>
          <a:r>
            <a:rPr lang="en-US" sz="2400" b="1" i="0" dirty="0" err="1"/>
            <a:t>Laboartory</a:t>
          </a:r>
          <a:r>
            <a:rPr lang="en-US" sz="2400" b="1" i="0" dirty="0"/>
            <a:t> Partnerships</a:t>
          </a:r>
          <a:endParaRPr lang="en-US" sz="2400" dirty="0"/>
        </a:p>
      </dgm:t>
    </dgm:pt>
    <dgm:pt modelId="{105A7ECF-B606-47D0-A181-33FCF6E37457}" type="parTrans" cxnId="{E15E3C2A-B6F9-438C-B978-041EB3E39E0D}">
      <dgm:prSet/>
      <dgm:spPr/>
      <dgm:t>
        <a:bodyPr/>
        <a:lstStyle/>
        <a:p>
          <a:endParaRPr lang="en-US"/>
        </a:p>
      </dgm:t>
    </dgm:pt>
    <dgm:pt modelId="{095846D5-656E-4EC7-8CD7-62EC9710EF16}" type="sibTrans" cxnId="{E15E3C2A-B6F9-438C-B978-041EB3E39E0D}">
      <dgm:prSet/>
      <dgm:spPr/>
      <dgm:t>
        <a:bodyPr/>
        <a:lstStyle/>
        <a:p>
          <a:endParaRPr lang="en-US"/>
        </a:p>
      </dgm:t>
    </dgm:pt>
    <dgm:pt modelId="{AB547DB4-BCF7-45CA-8524-F2D8A8BF112E}">
      <dgm:prSet/>
      <dgm:spPr/>
      <dgm:t>
        <a:bodyPr/>
        <a:lstStyle/>
        <a:p>
          <a:r>
            <a:rPr lang="en-US" dirty="0"/>
            <a:t>High-Fidelity Computational Tools for Arrays of Large Modern Aeroelastic Wind Turbines</a:t>
          </a:r>
        </a:p>
      </dgm:t>
    </dgm:pt>
    <dgm:pt modelId="{6F587D1F-86F4-4401-844E-1C90081F0813}" type="parTrans" cxnId="{8660E35D-7525-4AFE-ADF3-EC50BAFE1BEE}">
      <dgm:prSet/>
      <dgm:spPr/>
      <dgm:t>
        <a:bodyPr/>
        <a:lstStyle/>
        <a:p>
          <a:endParaRPr lang="en-US"/>
        </a:p>
      </dgm:t>
    </dgm:pt>
    <dgm:pt modelId="{5EEFDCFD-8F0C-44A6-B590-5680F4D46B85}" type="sibTrans" cxnId="{8660E35D-7525-4AFE-ADF3-EC50BAFE1BEE}">
      <dgm:prSet/>
      <dgm:spPr/>
      <dgm:t>
        <a:bodyPr/>
        <a:lstStyle/>
        <a:p>
          <a:endParaRPr lang="en-US"/>
        </a:p>
      </dgm:t>
    </dgm:pt>
    <dgm:pt modelId="{7823040C-B193-4AA4-94CD-048DC20F643C}">
      <dgm:prSet custT="1"/>
      <dgm:spPr/>
      <dgm:t>
        <a:bodyPr/>
        <a:lstStyle/>
        <a:p>
          <a:r>
            <a:rPr lang="en-US" sz="2400" b="1" i="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NSF </a:t>
          </a:r>
          <a:r>
            <a:rPr lang="en-US" sz="2400" b="1" i="0" dirty="0" err="1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EPSCoR</a:t>
          </a:r>
          <a:r>
            <a:rPr lang="en-US" sz="2400" b="1" i="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 Track 2</a:t>
          </a:r>
          <a:endParaRPr lang="en-US" sz="2400" dirty="0"/>
        </a:p>
      </dgm:t>
    </dgm:pt>
    <dgm:pt modelId="{8917A261-A15B-40FA-9A5E-3EDAB8E48955}" type="parTrans" cxnId="{607586CB-C0E1-4CEA-8FBF-5DB159E11918}">
      <dgm:prSet/>
      <dgm:spPr/>
      <dgm:t>
        <a:bodyPr/>
        <a:lstStyle/>
        <a:p>
          <a:endParaRPr lang="en-US"/>
        </a:p>
      </dgm:t>
    </dgm:pt>
    <dgm:pt modelId="{59C7D7B8-48B5-46AB-A3B6-D0E678D14FBA}" type="sibTrans" cxnId="{607586CB-C0E1-4CEA-8FBF-5DB159E11918}">
      <dgm:prSet/>
      <dgm:spPr/>
      <dgm:t>
        <a:bodyPr/>
        <a:lstStyle/>
        <a:p>
          <a:endParaRPr lang="en-US"/>
        </a:p>
      </dgm:t>
    </dgm:pt>
    <dgm:pt modelId="{5BDDB383-A447-40BA-B61B-2E56CEEE2070}">
      <dgm:prSet/>
      <dgm:spPr/>
      <dgm:t>
        <a:bodyPr/>
        <a:lstStyle/>
        <a:p>
          <a:r>
            <a:rPr lang="en-US" dirty="0"/>
            <a:t>UW Participants: </a:t>
          </a:r>
          <a:r>
            <a:rPr lang="en-US" dirty="0">
              <a:solidFill>
                <a:srgbClr val="FF0000"/>
              </a:solidFill>
            </a:rPr>
            <a:t>Nguyen</a:t>
          </a:r>
          <a:r>
            <a:rPr lang="en-US" dirty="0"/>
            <a:t>, Muknahallipatna, Naughton</a:t>
          </a:r>
        </a:p>
      </dgm:t>
    </dgm:pt>
    <dgm:pt modelId="{27BFCF43-DB59-45E8-827E-99A2E2DD13BA}" type="parTrans" cxnId="{E38AB573-07B9-4BD9-B0EB-038ECC317ED8}">
      <dgm:prSet/>
      <dgm:spPr/>
      <dgm:t>
        <a:bodyPr/>
        <a:lstStyle/>
        <a:p>
          <a:endParaRPr lang="en-US"/>
        </a:p>
      </dgm:t>
    </dgm:pt>
    <dgm:pt modelId="{40988A05-BD88-4C7B-818C-D2A8DCF09A01}" type="sibTrans" cxnId="{E38AB573-07B9-4BD9-B0EB-038ECC317ED8}">
      <dgm:prSet/>
      <dgm:spPr/>
      <dgm:t>
        <a:bodyPr/>
        <a:lstStyle/>
        <a:p>
          <a:endParaRPr lang="en-US"/>
        </a:p>
      </dgm:t>
    </dgm:pt>
    <dgm:pt modelId="{212D8842-E9C4-44B5-AA66-F925EB1C31E3}">
      <dgm:prSet/>
      <dgm:spPr/>
      <dgm:t>
        <a:bodyPr/>
        <a:lstStyle/>
        <a:p>
          <a:r>
            <a:rPr lang="en-US" dirty="0"/>
            <a:t>Collaborators: Sandia National Laboratories, GE Vernova</a:t>
          </a:r>
        </a:p>
      </dgm:t>
    </dgm:pt>
    <dgm:pt modelId="{611AE695-ADD9-45DF-857B-78B4A78FF770}" type="parTrans" cxnId="{8FD03F74-AADF-4076-822B-88698136E6B6}">
      <dgm:prSet/>
      <dgm:spPr/>
      <dgm:t>
        <a:bodyPr/>
        <a:lstStyle/>
        <a:p>
          <a:endParaRPr lang="en-US"/>
        </a:p>
      </dgm:t>
    </dgm:pt>
    <dgm:pt modelId="{254DB1EA-4C42-48FD-B744-A076F9D1F094}" type="sibTrans" cxnId="{8FD03F74-AADF-4076-822B-88698136E6B6}">
      <dgm:prSet/>
      <dgm:spPr/>
      <dgm:t>
        <a:bodyPr/>
        <a:lstStyle/>
        <a:p>
          <a:endParaRPr lang="en-US"/>
        </a:p>
      </dgm:t>
    </dgm:pt>
    <dgm:pt modelId="{CDC6EF01-845F-497C-A55E-EA87568B4E28}">
      <dgm:prSet/>
      <dgm:spPr/>
      <dgm:t>
        <a:bodyPr/>
        <a:lstStyle/>
        <a:p>
          <a:r>
            <a:rPr lang="en-US" dirty="0"/>
            <a:t>UW Participants: </a:t>
          </a:r>
          <a:r>
            <a:rPr lang="en-US" dirty="0">
              <a:solidFill>
                <a:srgbClr val="FF0000"/>
              </a:solidFill>
            </a:rPr>
            <a:t>Stoellinger</a:t>
          </a:r>
          <a:r>
            <a:rPr lang="en-US" dirty="0"/>
            <a:t>, Fertig, Heinz, Kirby Naughton </a:t>
          </a:r>
        </a:p>
      </dgm:t>
    </dgm:pt>
    <dgm:pt modelId="{8FF71354-9CE8-4A57-B924-399BD42D6ED4}" type="parTrans" cxnId="{8F75A5E0-3CC8-4C8C-BC73-A56A59516AE0}">
      <dgm:prSet/>
      <dgm:spPr/>
      <dgm:t>
        <a:bodyPr/>
        <a:lstStyle/>
        <a:p>
          <a:endParaRPr lang="en-US"/>
        </a:p>
      </dgm:t>
    </dgm:pt>
    <dgm:pt modelId="{D2E6A868-E3B6-4FD0-8FE2-DAF09FB58F95}" type="sibTrans" cxnId="{8F75A5E0-3CC8-4C8C-BC73-A56A59516AE0}">
      <dgm:prSet/>
      <dgm:spPr/>
      <dgm:t>
        <a:bodyPr/>
        <a:lstStyle/>
        <a:p>
          <a:endParaRPr lang="en-US"/>
        </a:p>
      </dgm:t>
    </dgm:pt>
    <dgm:pt modelId="{72FE696C-B552-462E-B01D-DA708025EAFE}">
      <dgm:prSet/>
      <dgm:spPr/>
      <dgm:t>
        <a:bodyPr/>
        <a:lstStyle/>
        <a:p>
          <a:r>
            <a:rPr lang="en-US" dirty="0"/>
            <a:t>Partners: University of North Dakota, Kansas State University</a:t>
          </a:r>
        </a:p>
      </dgm:t>
    </dgm:pt>
    <dgm:pt modelId="{ED32D0B6-D6E7-40C7-877D-D4ED90D59372}" type="parTrans" cxnId="{89B8F1BC-B655-49C3-B157-0A713FEC1C85}">
      <dgm:prSet/>
      <dgm:spPr/>
      <dgm:t>
        <a:bodyPr/>
        <a:lstStyle/>
        <a:p>
          <a:endParaRPr lang="en-US"/>
        </a:p>
      </dgm:t>
    </dgm:pt>
    <dgm:pt modelId="{15BBA8EB-1306-48FF-8911-9F85DCCDA72C}" type="sibTrans" cxnId="{89B8F1BC-B655-49C3-B157-0A713FEC1C85}">
      <dgm:prSet/>
      <dgm:spPr/>
      <dgm:t>
        <a:bodyPr/>
        <a:lstStyle/>
        <a:p>
          <a:endParaRPr lang="en-US"/>
        </a:p>
      </dgm:t>
    </dgm:pt>
    <dgm:pt modelId="{EDF1AAC0-8C2A-4119-ACDB-4BEAE708FA35}" type="pres">
      <dgm:prSet presAssocID="{0A78FDA6-142E-4FA3-9410-6F3E46B3E199}" presName="linear" presStyleCnt="0">
        <dgm:presLayoutVars>
          <dgm:animLvl val="lvl"/>
          <dgm:resizeHandles val="exact"/>
        </dgm:presLayoutVars>
      </dgm:prSet>
      <dgm:spPr/>
    </dgm:pt>
    <dgm:pt modelId="{2C5ED8DA-475E-42E0-8E12-1019B4D453A3}" type="pres">
      <dgm:prSet presAssocID="{5FAED40A-3E48-4AA1-9AAE-484F715D64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673A62-B6C0-45D2-9C71-DE51E7A77186}" type="pres">
      <dgm:prSet presAssocID="{5FAED40A-3E48-4AA1-9AAE-484F715D645C}" presName="childText" presStyleLbl="revTx" presStyleIdx="0" presStyleCnt="2">
        <dgm:presLayoutVars>
          <dgm:bulletEnabled val="1"/>
        </dgm:presLayoutVars>
      </dgm:prSet>
      <dgm:spPr/>
    </dgm:pt>
    <dgm:pt modelId="{5466CE1D-1AC4-4FAA-AC0E-BBCFED302A37}" type="pres">
      <dgm:prSet presAssocID="{7823040C-B193-4AA4-94CD-048DC20F643C}" presName="parentText" presStyleLbl="node1" presStyleIdx="1" presStyleCnt="2" custScaleY="62152">
        <dgm:presLayoutVars>
          <dgm:chMax val="0"/>
          <dgm:bulletEnabled val="1"/>
        </dgm:presLayoutVars>
      </dgm:prSet>
      <dgm:spPr/>
    </dgm:pt>
    <dgm:pt modelId="{D3442E9B-CC2B-4F88-849C-2754EAE5414F}" type="pres">
      <dgm:prSet presAssocID="{7823040C-B193-4AA4-94CD-048DC20F643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8249610-4584-4157-A1D5-F1300DC4C3C5}" type="presOf" srcId="{5BDDB383-A447-40BA-B61B-2E56CEEE2070}" destId="{D3442E9B-CC2B-4F88-849C-2754EAE5414F}" srcOrd="0" destOrd="0" presId="urn:microsoft.com/office/officeart/2005/8/layout/vList2"/>
    <dgm:cxn modelId="{E5D69E1E-84E1-4EF1-9CD9-8F2BCE6A5AF8}" type="presOf" srcId="{AB547DB4-BCF7-45CA-8524-F2D8A8BF112E}" destId="{81673A62-B6C0-45D2-9C71-DE51E7A77186}" srcOrd="0" destOrd="0" presId="urn:microsoft.com/office/officeart/2005/8/layout/vList2"/>
    <dgm:cxn modelId="{996E9920-9B7B-46F8-861E-4230AB3DC856}" type="presOf" srcId="{72FE696C-B552-462E-B01D-DA708025EAFE}" destId="{D3442E9B-CC2B-4F88-849C-2754EAE5414F}" srcOrd="0" destOrd="1" presId="urn:microsoft.com/office/officeart/2005/8/layout/vList2"/>
    <dgm:cxn modelId="{E15E3C2A-B6F9-438C-B978-041EB3E39E0D}" srcId="{0A78FDA6-142E-4FA3-9410-6F3E46B3E199}" destId="{5FAED40A-3E48-4AA1-9AAE-484F715D645C}" srcOrd="0" destOrd="0" parTransId="{105A7ECF-B606-47D0-A181-33FCF6E37457}" sibTransId="{095846D5-656E-4EC7-8CD7-62EC9710EF16}"/>
    <dgm:cxn modelId="{F0976D34-D515-48DE-B547-CF28E003EFF1}" type="presOf" srcId="{5FAED40A-3E48-4AA1-9AAE-484F715D645C}" destId="{2C5ED8DA-475E-42E0-8E12-1019B4D453A3}" srcOrd="0" destOrd="0" presId="urn:microsoft.com/office/officeart/2005/8/layout/vList2"/>
    <dgm:cxn modelId="{8660E35D-7525-4AFE-ADF3-EC50BAFE1BEE}" srcId="{5FAED40A-3E48-4AA1-9AAE-484F715D645C}" destId="{AB547DB4-BCF7-45CA-8524-F2D8A8BF112E}" srcOrd="0" destOrd="0" parTransId="{6F587D1F-86F4-4401-844E-1C90081F0813}" sibTransId="{5EEFDCFD-8F0C-44A6-B590-5680F4D46B85}"/>
    <dgm:cxn modelId="{FD62DF64-D661-4FDE-99ED-1DFF4FBF8EFD}" type="presOf" srcId="{0A78FDA6-142E-4FA3-9410-6F3E46B3E199}" destId="{EDF1AAC0-8C2A-4119-ACDB-4BEAE708FA35}" srcOrd="0" destOrd="0" presId="urn:microsoft.com/office/officeart/2005/8/layout/vList2"/>
    <dgm:cxn modelId="{E38AB573-07B9-4BD9-B0EB-038ECC317ED8}" srcId="{7823040C-B193-4AA4-94CD-048DC20F643C}" destId="{5BDDB383-A447-40BA-B61B-2E56CEEE2070}" srcOrd="0" destOrd="0" parTransId="{27BFCF43-DB59-45E8-827E-99A2E2DD13BA}" sibTransId="{40988A05-BD88-4C7B-818C-D2A8DCF09A01}"/>
    <dgm:cxn modelId="{8FD03F74-AADF-4076-822B-88698136E6B6}" srcId="{5FAED40A-3E48-4AA1-9AAE-484F715D645C}" destId="{212D8842-E9C4-44B5-AA66-F925EB1C31E3}" srcOrd="2" destOrd="0" parTransId="{611AE695-ADD9-45DF-857B-78B4A78FF770}" sibTransId="{254DB1EA-4C42-48FD-B744-A076F9D1F094}"/>
    <dgm:cxn modelId="{C1D35257-D024-4C9B-B937-0895D3C21829}" type="presOf" srcId="{212D8842-E9C4-44B5-AA66-F925EB1C31E3}" destId="{81673A62-B6C0-45D2-9C71-DE51E7A77186}" srcOrd="0" destOrd="2" presId="urn:microsoft.com/office/officeart/2005/8/layout/vList2"/>
    <dgm:cxn modelId="{3D479184-0797-4D4E-AEED-B49034C40610}" type="presOf" srcId="{7823040C-B193-4AA4-94CD-048DC20F643C}" destId="{5466CE1D-1AC4-4FAA-AC0E-BBCFED302A37}" srcOrd="0" destOrd="0" presId="urn:microsoft.com/office/officeart/2005/8/layout/vList2"/>
    <dgm:cxn modelId="{89B8F1BC-B655-49C3-B157-0A713FEC1C85}" srcId="{7823040C-B193-4AA4-94CD-048DC20F643C}" destId="{72FE696C-B552-462E-B01D-DA708025EAFE}" srcOrd="1" destOrd="0" parTransId="{ED32D0B6-D6E7-40C7-877D-D4ED90D59372}" sibTransId="{15BBA8EB-1306-48FF-8911-9F85DCCDA72C}"/>
    <dgm:cxn modelId="{607586CB-C0E1-4CEA-8FBF-5DB159E11918}" srcId="{0A78FDA6-142E-4FA3-9410-6F3E46B3E199}" destId="{7823040C-B193-4AA4-94CD-048DC20F643C}" srcOrd="1" destOrd="0" parTransId="{8917A261-A15B-40FA-9A5E-3EDAB8E48955}" sibTransId="{59C7D7B8-48B5-46AB-A3B6-D0E678D14FBA}"/>
    <dgm:cxn modelId="{102AEAD5-9410-4A87-8983-3FEA64F026D6}" type="presOf" srcId="{CDC6EF01-845F-497C-A55E-EA87568B4E28}" destId="{81673A62-B6C0-45D2-9C71-DE51E7A77186}" srcOrd="0" destOrd="1" presId="urn:microsoft.com/office/officeart/2005/8/layout/vList2"/>
    <dgm:cxn modelId="{8F75A5E0-3CC8-4C8C-BC73-A56A59516AE0}" srcId="{5FAED40A-3E48-4AA1-9AAE-484F715D645C}" destId="{CDC6EF01-845F-497C-A55E-EA87568B4E28}" srcOrd="1" destOrd="0" parTransId="{8FF71354-9CE8-4A57-B924-399BD42D6ED4}" sibTransId="{D2E6A868-E3B6-4FD0-8FE2-DAF09FB58F95}"/>
    <dgm:cxn modelId="{AAA7A6ED-6A8E-4FC4-8F53-6F0CFF5DEECF}" type="presParOf" srcId="{EDF1AAC0-8C2A-4119-ACDB-4BEAE708FA35}" destId="{2C5ED8DA-475E-42E0-8E12-1019B4D453A3}" srcOrd="0" destOrd="0" presId="urn:microsoft.com/office/officeart/2005/8/layout/vList2"/>
    <dgm:cxn modelId="{78739C51-25C0-40B2-A479-344A60AFF8E1}" type="presParOf" srcId="{EDF1AAC0-8C2A-4119-ACDB-4BEAE708FA35}" destId="{81673A62-B6C0-45D2-9C71-DE51E7A77186}" srcOrd="1" destOrd="0" presId="urn:microsoft.com/office/officeart/2005/8/layout/vList2"/>
    <dgm:cxn modelId="{709D6E52-7CA8-48DE-879A-30366FB00982}" type="presParOf" srcId="{EDF1AAC0-8C2A-4119-ACDB-4BEAE708FA35}" destId="{5466CE1D-1AC4-4FAA-AC0E-BBCFED302A37}" srcOrd="2" destOrd="0" presId="urn:microsoft.com/office/officeart/2005/8/layout/vList2"/>
    <dgm:cxn modelId="{5B1C5B5F-19AB-4B3D-989C-B267741F79AD}" type="presParOf" srcId="{EDF1AAC0-8C2A-4119-ACDB-4BEAE708FA35}" destId="{D3442E9B-CC2B-4F88-849C-2754EAE5414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7BA9A-C77B-4A3F-AC0A-BEFC9CF609FD}">
      <dsp:nvSpPr>
        <dsp:cNvPr id="0" name=""/>
        <dsp:cNvSpPr/>
      </dsp:nvSpPr>
      <dsp:spPr>
        <a:xfrm>
          <a:off x="1283" y="109684"/>
          <a:ext cx="5006206" cy="3003723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Government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National Renewable Energy Laboratory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Sandia National Laboratories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Pacific Northwest Laboratory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Argonne National Laboratory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</dsp:txBody>
      <dsp:txXfrm>
        <a:off x="1283" y="109684"/>
        <a:ext cx="5006206" cy="3003723"/>
      </dsp:txXfrm>
    </dsp:sp>
    <dsp:sp modelId="{10AA9B5E-C555-460A-BF6D-307450A48CD6}">
      <dsp:nvSpPr>
        <dsp:cNvPr id="0" name=""/>
        <dsp:cNvSpPr/>
      </dsp:nvSpPr>
      <dsp:spPr>
        <a:xfrm>
          <a:off x="5508110" y="109684"/>
          <a:ext cx="5006206" cy="3003723"/>
        </a:xfrm>
        <a:prstGeom prst="rect">
          <a:avLst/>
        </a:prstGeom>
        <a:gradFill rotWithShape="0">
          <a:gsLst>
            <a:gs pos="0">
              <a:srgbClr val="4472C4">
                <a:lumMod val="50000"/>
              </a:srgbClr>
            </a:gs>
            <a:gs pos="50000">
              <a:srgbClr val="4472C4">
                <a:lumMod val="60000"/>
                <a:lumOff val="40000"/>
              </a:srgbClr>
            </a:gs>
            <a:gs pos="100000">
              <a:srgbClr val="4472C4">
                <a:lumMod val="40000"/>
                <a:lumOff val="60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Industry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Siemens - Gamesa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Envision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GE </a:t>
          </a:r>
          <a:r>
            <a:rPr lang="en-US" sz="2500" kern="1200" dirty="0" err="1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Vernova</a:t>
          </a:r>
          <a:endParaRPr lang="en-US" sz="2500" kern="1200" dirty="0">
            <a:solidFill>
              <a:prstClr val="white"/>
            </a:solidFill>
            <a:latin typeface="Garamond" panose="02020404030301010803"/>
            <a:ea typeface="+mn-ea"/>
            <a:cs typeface="+mn-cs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Power Company of Wyoming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Rocky Mountain Power</a:t>
          </a:r>
        </a:p>
      </dsp:txBody>
      <dsp:txXfrm>
        <a:off x="5508110" y="109684"/>
        <a:ext cx="5006206" cy="300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ED8DA-475E-42E0-8E12-1019B4D453A3}">
      <dsp:nvSpPr>
        <dsp:cNvPr id="0" name=""/>
        <dsp:cNvSpPr/>
      </dsp:nvSpPr>
      <dsp:spPr>
        <a:xfrm>
          <a:off x="0" y="52779"/>
          <a:ext cx="5181600" cy="1151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DoE: Research to Improve Aerodynamic Performance of Offshore Wind Turbines</a:t>
          </a:r>
          <a:endParaRPr lang="en-US" sz="2400" kern="1200" dirty="0"/>
        </a:p>
      </dsp:txBody>
      <dsp:txXfrm>
        <a:off x="56216" y="108995"/>
        <a:ext cx="5069168" cy="1039156"/>
      </dsp:txXfrm>
    </dsp:sp>
    <dsp:sp modelId="{81673A62-B6C0-45D2-9C71-DE51E7A77186}">
      <dsp:nvSpPr>
        <dsp:cNvPr id="0" name=""/>
        <dsp:cNvSpPr/>
      </dsp:nvSpPr>
      <dsp:spPr>
        <a:xfrm>
          <a:off x="0" y="1204367"/>
          <a:ext cx="5181600" cy="133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Steady and Unsteady High Reynolds Number Blade Aerodynamics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UW Participants: Stoellinger, Kirby, </a:t>
          </a:r>
          <a:r>
            <a:rPr lang="en-US" sz="1800" kern="1200" dirty="0">
              <a:solidFill>
                <a:srgbClr val="FF0000"/>
              </a:solidFill>
            </a:rPr>
            <a:t>Naughton</a:t>
          </a:r>
          <a:r>
            <a:rPr lang="en-US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Collaborators: Sandia National Laboratories, GE Vernova</a:t>
          </a:r>
        </a:p>
      </dsp:txBody>
      <dsp:txXfrm>
        <a:off x="0" y="1204367"/>
        <a:ext cx="5181600" cy="1333080"/>
      </dsp:txXfrm>
    </dsp:sp>
    <dsp:sp modelId="{5466CE1D-1AC4-4FAA-AC0E-BBCFED302A37}">
      <dsp:nvSpPr>
        <dsp:cNvPr id="0" name=""/>
        <dsp:cNvSpPr/>
      </dsp:nvSpPr>
      <dsp:spPr>
        <a:xfrm>
          <a:off x="0" y="2537447"/>
          <a:ext cx="5181600" cy="408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Collaboration with Other UW Entities</a:t>
          </a:r>
          <a:endParaRPr lang="en-US" sz="2400" kern="1200" dirty="0"/>
        </a:p>
      </dsp:txBody>
      <dsp:txXfrm>
        <a:off x="19948" y="2557395"/>
        <a:ext cx="5141704" cy="368739"/>
      </dsp:txXfrm>
    </dsp:sp>
    <dsp:sp modelId="{D3442E9B-CC2B-4F88-849C-2754EAE5414F}">
      <dsp:nvSpPr>
        <dsp:cNvPr id="0" name=""/>
        <dsp:cNvSpPr/>
      </dsp:nvSpPr>
      <dsp:spPr>
        <a:xfrm>
          <a:off x="0" y="2946083"/>
          <a:ext cx="5181600" cy="152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SER Hydrogen Energy Research Center (Eugene Holubnyak, Sarah Buckhold) - Stranded Wind for Hydrogen Production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School of Computing (Andrew Kirby) – High Fidelity Simulations of Wind Turbines and Wind Plants</a:t>
          </a:r>
        </a:p>
      </dsp:txBody>
      <dsp:txXfrm>
        <a:off x="0" y="2946083"/>
        <a:ext cx="5181600" cy="1523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ED8DA-475E-42E0-8E12-1019B4D453A3}">
      <dsp:nvSpPr>
        <dsp:cNvPr id="0" name=""/>
        <dsp:cNvSpPr/>
      </dsp:nvSpPr>
      <dsp:spPr>
        <a:xfrm>
          <a:off x="0" y="11922"/>
          <a:ext cx="5181600" cy="89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DoE: Building </a:t>
          </a:r>
          <a:r>
            <a:rPr lang="en-US" sz="2400" b="1" i="0" kern="1200" dirty="0" err="1"/>
            <a:t>EPSCoR</a:t>
          </a:r>
          <a:r>
            <a:rPr lang="en-US" sz="2400" b="1" i="0" kern="1200" dirty="0"/>
            <a:t> State/ National </a:t>
          </a:r>
          <a:r>
            <a:rPr lang="en-US" sz="2400" b="1" i="0" kern="1200" dirty="0" err="1"/>
            <a:t>Laboartory</a:t>
          </a:r>
          <a:r>
            <a:rPr lang="en-US" sz="2400" b="1" i="0" kern="1200" dirty="0"/>
            <a:t> Partnerships</a:t>
          </a:r>
          <a:endParaRPr lang="en-US" sz="2400" kern="1200" dirty="0"/>
        </a:p>
      </dsp:txBody>
      <dsp:txXfrm>
        <a:off x="43807" y="55729"/>
        <a:ext cx="5093986" cy="809776"/>
      </dsp:txXfrm>
    </dsp:sp>
    <dsp:sp modelId="{81673A62-B6C0-45D2-9C71-DE51E7A77186}">
      <dsp:nvSpPr>
        <dsp:cNvPr id="0" name=""/>
        <dsp:cNvSpPr/>
      </dsp:nvSpPr>
      <dsp:spPr>
        <a:xfrm>
          <a:off x="0" y="909312"/>
          <a:ext cx="5181600" cy="177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High-Fidelity Computational Tools for Arrays of Large Modern Aeroelastic Wind Turbines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UW Participants: </a:t>
          </a:r>
          <a:r>
            <a:rPr lang="en-US" sz="2000" kern="1200" dirty="0">
              <a:solidFill>
                <a:srgbClr val="FF0000"/>
              </a:solidFill>
            </a:rPr>
            <a:t>Stoellinger</a:t>
          </a:r>
          <a:r>
            <a:rPr lang="en-US" sz="2000" kern="1200" dirty="0"/>
            <a:t>, Fertig, Heinz, Kirby Naughton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Collaborators: Sandia National Laboratories, GE Vernova</a:t>
          </a:r>
        </a:p>
      </dsp:txBody>
      <dsp:txXfrm>
        <a:off x="0" y="909312"/>
        <a:ext cx="5181600" cy="1776060"/>
      </dsp:txXfrm>
    </dsp:sp>
    <dsp:sp modelId="{5466CE1D-1AC4-4FAA-AC0E-BBCFED302A37}">
      <dsp:nvSpPr>
        <dsp:cNvPr id="0" name=""/>
        <dsp:cNvSpPr/>
      </dsp:nvSpPr>
      <dsp:spPr>
        <a:xfrm>
          <a:off x="0" y="2685372"/>
          <a:ext cx="5181600" cy="55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NSF </a:t>
          </a:r>
          <a:r>
            <a:rPr lang="en-US" sz="2400" b="1" i="0" kern="1200" dirty="0" err="1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EPSCoR</a:t>
          </a:r>
          <a:r>
            <a:rPr lang="en-US" sz="2400" b="1" i="0" kern="120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 Track 2</a:t>
          </a:r>
          <a:endParaRPr lang="en-US" sz="2400" kern="1200" dirty="0"/>
        </a:p>
      </dsp:txBody>
      <dsp:txXfrm>
        <a:off x="27227" y="2712599"/>
        <a:ext cx="5127146" cy="503291"/>
      </dsp:txXfrm>
    </dsp:sp>
    <dsp:sp modelId="{D3442E9B-CC2B-4F88-849C-2754EAE5414F}">
      <dsp:nvSpPr>
        <dsp:cNvPr id="0" name=""/>
        <dsp:cNvSpPr/>
      </dsp:nvSpPr>
      <dsp:spPr>
        <a:xfrm>
          <a:off x="0" y="3243117"/>
          <a:ext cx="5181600" cy="11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UW Participants: </a:t>
          </a:r>
          <a:r>
            <a:rPr lang="en-US" sz="2000" kern="1200" dirty="0">
              <a:solidFill>
                <a:srgbClr val="FF0000"/>
              </a:solidFill>
            </a:rPr>
            <a:t>Nguyen</a:t>
          </a:r>
          <a:r>
            <a:rPr lang="en-US" sz="2000" kern="1200" dirty="0"/>
            <a:t>, Muknahallipatna, Naughton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Partners: University of North Dakota, Kansas State University</a:t>
          </a:r>
        </a:p>
      </dsp:txBody>
      <dsp:txXfrm>
        <a:off x="0" y="3243117"/>
        <a:ext cx="5181600" cy="1157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2085-A09F-E545-8A8F-B8AB3DE9798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1CE5-AED5-F049-B238-7518EB24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11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43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15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91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9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2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7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1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64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11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84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31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103-157F-4549-8AD9-A88A89E8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D87A5-BAC6-274E-A83B-E7A1FD4B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5745-DF54-294D-A54C-5211AA19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5068-D297-354E-B0F9-7E336825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6B558-863E-3E4C-9E6E-0588BFDF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B028-AE04-7943-94DD-93D44558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BD019-0C80-734E-87F1-2F1026BE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C2F8-2974-1D4F-9FBC-001A6FF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CDA9A-0733-9C48-8D58-0E20515EF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02E5D-0E47-3E43-90DA-2DCFB4708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4C2B-6C2C-9D49-B454-46CDD6BE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C095-8919-514A-9A45-F7D7113B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800A-30E8-DC46-8FDE-2E2BA1B3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05E-8FE3-2649-992E-0013D2AB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2F3C-13EE-6D46-B694-3D0658B6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0EF1-07A1-3440-808C-657C591B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CA4-28B0-2C4A-87C5-8BE2292A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2632-1A24-434C-BA8F-B0656CCE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34E8D-9F65-4D42-9AB6-EB6ACD47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F9AB-1AF0-F94D-B710-41D02E07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237C-AFE6-1743-9812-6E9BF539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125F-5B15-694A-A259-51FFFE8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7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F689-AA0F-E449-AFF2-73F323F39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8095"/>
            <a:ext cx="5181600" cy="3398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9163B-E6F3-A54B-84E1-663700AC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8095"/>
            <a:ext cx="5181600" cy="3398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9239-31B8-8940-9498-EE186388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318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FDF6C-9774-8449-B1CB-57D5641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8A47-57C7-2440-926F-3CD554BC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C8F5-303D-D845-A26F-A7E3D98B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2B0C-CF17-AA47-9213-8B40E62D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6179F-E462-544B-BA34-0E868AE7E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930E2-B1EE-D348-81BE-8CD43C919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37B51-36DA-D944-A2BD-72354802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78D08-1C9D-F943-AA78-0D7EA9D5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D0C5D-F357-4E4A-AB41-9B8E8A5F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D22A-3F92-DD4E-B6EB-BC659392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75710-76E9-234A-BA96-10120316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AA919-5C56-6A47-BDB9-B57AB6F6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4681-EA7E-4045-ACAD-E8552E2E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1FB6E-FE2B-A744-A95A-2F9E201C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8082E-7730-0E41-AB49-1DA158DD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ED5BD-58D2-904B-824C-A92618B6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BB96-59AB-9A48-87CD-2A187D77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4CF1-4BA5-EF4D-8B7F-BC085F37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F8646-A05D-DF4F-9E0F-5910C21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08D8-6AA5-1640-BF32-2D9B81FD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1C2CC-5B8B-F943-A339-C5DC9825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6040-F098-7B4C-89D1-695E428B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852F-C685-6A41-842E-03236910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2583E-1E58-D744-BC56-811B7DCD3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2E52E-DFC8-794B-85DF-6039B9AB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F616C-6447-4A49-B481-5143A652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DD02C-06CC-6E49-AFDD-2182391C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D37C-5B4A-0844-9961-B6C944EE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19860C-80CD-3BA8-16EF-E35C205FABC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88" y="41102"/>
            <a:ext cx="12186697" cy="1267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97C9B-6D86-664A-84D9-E4295B7B2C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38"/>
            <a:ext cx="12186697" cy="126743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471F8-0ACD-4347-BFD9-5E1AB4ED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207"/>
            <a:ext cx="10515600" cy="771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1A48-C4E7-F84D-B300-452352C4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9855"/>
            <a:ext cx="10515600" cy="4467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2E8088-8A06-42DD-A371-1868078E9F17}"/>
              </a:ext>
            </a:extLst>
          </p:cNvPr>
          <p:cNvSpPr txBox="1">
            <a:spLocks/>
          </p:cNvSpPr>
          <p:nvPr userDrawn="1"/>
        </p:nvSpPr>
        <p:spPr>
          <a:xfrm>
            <a:off x="4570698" y="63500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Jonathan Naughton &amp; Michael Stoellinger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May 9. 2024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2E8D4BC-40C8-4FF9-A28C-C08E1874C171}"/>
              </a:ext>
            </a:extLst>
          </p:cNvPr>
          <p:cNvSpPr txBox="1">
            <a:spLocks/>
          </p:cNvSpPr>
          <p:nvPr userDrawn="1"/>
        </p:nvSpPr>
        <p:spPr>
          <a:xfrm>
            <a:off x="0" y="6347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UW </a:t>
            </a:r>
            <a:r>
              <a:rPr lang="en-US" dirty="0" err="1">
                <a:solidFill>
                  <a:schemeClr val="tx1"/>
                </a:solidFill>
              </a:rPr>
              <a:t>BoT</a:t>
            </a:r>
            <a:r>
              <a:rPr lang="en-US" dirty="0">
                <a:solidFill>
                  <a:schemeClr val="tx1"/>
                </a:solidFill>
              </a:rPr>
              <a:t> Meeting</a:t>
            </a:r>
          </a:p>
        </p:txBody>
      </p:sp>
      <p:pic>
        <p:nvPicPr>
          <p:cNvPr id="15" name="Picture 14" descr="A picture containing mammal, font, text, design&#10;&#10;Description automatically generated">
            <a:extLst>
              <a:ext uri="{FF2B5EF4-FFF2-40B4-BE49-F238E27FC236}">
                <a16:creationId xmlns:a16="http://schemas.microsoft.com/office/drawing/2014/main" id="{0ECA3D73-E6DA-A7C7-F3B2-41475786F85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59952" y="-69339"/>
            <a:ext cx="3360418" cy="960120"/>
          </a:xfrm>
          <a:prstGeom prst="rect">
            <a:avLst/>
          </a:prstGeom>
        </p:spPr>
      </p:pic>
      <p:pic>
        <p:nvPicPr>
          <p:cNvPr id="17" name="Picture 16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40FD646B-2D50-8780-8C91-B18A28D6E82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48775" y="-69339"/>
            <a:ext cx="3360420" cy="96012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F3085D1-FAF3-0160-1C69-E37129DFC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20CB-836C-431D-8BED-932B096EA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FE9E7C-45F6-464D-8A69-B7C431C8E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011" y="1122363"/>
            <a:ext cx="7908758" cy="2387600"/>
          </a:xfrm>
        </p:spPr>
        <p:txBody>
          <a:bodyPr>
            <a:normAutofit/>
          </a:bodyPr>
          <a:lstStyle/>
          <a:p>
            <a:r>
              <a:rPr lang="en-US" sz="4800" dirty="0"/>
              <a:t>Wind Energy </a:t>
            </a:r>
            <a:br>
              <a:rPr lang="en-US" sz="4800" dirty="0"/>
            </a:br>
            <a:r>
              <a:rPr lang="en-US" sz="4800" dirty="0"/>
              <a:t>Research Center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2AE963F-A495-4155-B1E6-3D27AF1D3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012" y="4035176"/>
            <a:ext cx="7764379" cy="1655762"/>
          </a:xfrm>
        </p:spPr>
        <p:txBody>
          <a:bodyPr/>
          <a:lstStyle/>
          <a:p>
            <a:r>
              <a:rPr lang="en-US" dirty="0"/>
              <a:t>Jonathan Naughton</a:t>
            </a:r>
          </a:p>
          <a:p>
            <a:r>
              <a:rPr lang="en-US" dirty="0"/>
              <a:t>Michael Stoellinger</a:t>
            </a:r>
          </a:p>
          <a:p>
            <a:r>
              <a:rPr lang="en-US" dirty="0"/>
              <a:t>Directors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79D4F1-9E88-FFB5-7C9B-D3A6BA1E1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338" y="1566863"/>
            <a:ext cx="5387498" cy="44454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16B28-D100-0A3E-F1FE-CDDCC68E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8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CC14-9348-A653-5588-71F9F3DD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Undergraduate Student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140A0-C1CD-C318-B607-6A54EDC0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855"/>
            <a:ext cx="6777789" cy="1815398"/>
          </a:xfrm>
        </p:spPr>
        <p:txBody>
          <a:bodyPr/>
          <a:lstStyle/>
          <a:p>
            <a:r>
              <a:rPr lang="en-US" dirty="0"/>
              <a:t>Collegiate Wind Competition</a:t>
            </a:r>
          </a:p>
          <a:p>
            <a:pPr lvl="1"/>
            <a:r>
              <a:rPr lang="en-US" dirty="0"/>
              <a:t>Turbine Design</a:t>
            </a:r>
          </a:p>
          <a:p>
            <a:pPr lvl="1"/>
            <a:r>
              <a:rPr lang="en-US" dirty="0"/>
              <a:t>Wind Plant Layout</a:t>
            </a:r>
          </a:p>
          <a:p>
            <a:pPr lvl="1"/>
            <a:r>
              <a:rPr lang="en-US" dirty="0"/>
              <a:t>Outreach and Industry Awareness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EB13B0-ED71-4BF0-8AED-7A6D6C7A6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20" y="1277834"/>
            <a:ext cx="3781425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B95010A-7546-1B97-72F9-2AE14739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39" y="2931313"/>
            <a:ext cx="5212189" cy="31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6EAE7D7-0097-98DF-C6F1-22D22BD3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10" y="3429000"/>
            <a:ext cx="2350168" cy="260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0BADA8-0207-B479-0F80-A44594E74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00" y="3525253"/>
            <a:ext cx="3523795" cy="260593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580F16-B82F-BE5E-DE0D-43752772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3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C91A-FAD7-E030-19B6-29BDB462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207"/>
            <a:ext cx="10515600" cy="771417"/>
          </a:xfrm>
        </p:spPr>
        <p:txBody>
          <a:bodyPr anchor="ctr">
            <a:normAutofit/>
          </a:bodyPr>
          <a:lstStyle/>
          <a:p>
            <a:r>
              <a:rPr lang="en-US" dirty="0"/>
              <a:t>Collaborators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3A4713-F2D3-9C23-9B80-53A52AB5BF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202713"/>
              </p:ext>
            </p:extLst>
          </p:nvPr>
        </p:nvGraphicFramePr>
        <p:xfrm>
          <a:off x="838200" y="1481256"/>
          <a:ext cx="10515600" cy="322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CF656-9BEE-05E3-BBC0-9BFD4589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95CF0C-0706-AA4E-7E8C-061FD7D81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00" y="4766692"/>
            <a:ext cx="9272591" cy="15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7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6B07-44D5-C96C-D2ED-D1F7F266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751"/>
            <a:ext cx="10515600" cy="658042"/>
          </a:xfrm>
        </p:spPr>
        <p:txBody>
          <a:bodyPr/>
          <a:lstStyle/>
          <a:p>
            <a:r>
              <a:rPr lang="en-US" dirty="0"/>
              <a:t>Pending and Upcoming Opportunities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B6D7148-0242-CDE0-60DE-A534156BD0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9779873"/>
              </p:ext>
            </p:extLst>
          </p:nvPr>
        </p:nvGraphicFramePr>
        <p:xfrm>
          <a:off x="6172200" y="1764792"/>
          <a:ext cx="5181600" cy="452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EEC6F8-B76D-F8AD-A479-5EEEB1E2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84F911D4-D7C2-64D1-B2D3-5AB80CE5B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393085"/>
              </p:ext>
            </p:extLst>
          </p:nvPr>
        </p:nvGraphicFramePr>
        <p:xfrm>
          <a:off x="838201" y="1766616"/>
          <a:ext cx="5181600" cy="441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202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02A1B3-A458-E75D-6416-7476BC0F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 and Wyoming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71D4A6-3E43-CCA1-544B-E7DF320CE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711"/>
            <a:ext cx="4108704" cy="44671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Current</a:t>
            </a:r>
          </a:p>
          <a:p>
            <a:pPr lvl="1"/>
            <a:r>
              <a:rPr lang="en-US" dirty="0"/>
              <a:t>~1500 turbines</a:t>
            </a:r>
          </a:p>
          <a:p>
            <a:pPr lvl="1"/>
            <a:r>
              <a:rPr lang="en-US" dirty="0"/>
              <a:t>~3200 MW rated capacity</a:t>
            </a:r>
          </a:p>
          <a:p>
            <a:r>
              <a:rPr lang="en-US" dirty="0"/>
              <a:t>Planned Projects (&gt;5000 MW)</a:t>
            </a:r>
          </a:p>
          <a:p>
            <a:pPr lvl="1"/>
            <a:r>
              <a:rPr lang="en-US" dirty="0"/>
              <a:t>Chokecherry – Sierra Madre</a:t>
            </a:r>
          </a:p>
          <a:p>
            <a:pPr lvl="2"/>
            <a:r>
              <a:rPr lang="en-US" dirty="0"/>
              <a:t>~ 3000 MW</a:t>
            </a:r>
          </a:p>
          <a:p>
            <a:pPr lvl="1"/>
            <a:r>
              <a:rPr lang="en-US" dirty="0"/>
              <a:t>Rail Tie</a:t>
            </a:r>
          </a:p>
          <a:p>
            <a:pPr lvl="2"/>
            <a:r>
              <a:rPr lang="en-US" dirty="0"/>
              <a:t>~500 MW</a:t>
            </a:r>
          </a:p>
          <a:p>
            <a:pPr lvl="1"/>
            <a:r>
              <a:rPr lang="en-US" dirty="0"/>
              <a:t>Boswell Springs</a:t>
            </a:r>
          </a:p>
          <a:p>
            <a:pPr lvl="2"/>
            <a:r>
              <a:rPr lang="en-US" dirty="0"/>
              <a:t>~ 330 MW</a:t>
            </a:r>
          </a:p>
          <a:p>
            <a:pPr lvl="1"/>
            <a:r>
              <a:rPr lang="en-US" dirty="0"/>
              <a:t>Rock Creek</a:t>
            </a:r>
          </a:p>
          <a:p>
            <a:pPr lvl="2"/>
            <a:r>
              <a:rPr lang="en-US" dirty="0"/>
              <a:t>~ 590 MW</a:t>
            </a:r>
          </a:p>
          <a:p>
            <a:pPr lvl="1"/>
            <a:r>
              <a:rPr lang="en-US" dirty="0"/>
              <a:t>Uinta Wind Project</a:t>
            </a:r>
          </a:p>
          <a:p>
            <a:pPr lvl="2"/>
            <a:r>
              <a:rPr lang="en-US" dirty="0"/>
              <a:t>~160 MW</a:t>
            </a:r>
          </a:p>
          <a:p>
            <a:pPr lvl="1"/>
            <a:r>
              <a:rPr lang="en-US" dirty="0"/>
              <a:t>Two Rivers</a:t>
            </a:r>
          </a:p>
          <a:p>
            <a:pPr lvl="2"/>
            <a:r>
              <a:rPr lang="en-US" dirty="0"/>
              <a:t>~280 MW</a:t>
            </a:r>
          </a:p>
          <a:p>
            <a:pPr lvl="1"/>
            <a:r>
              <a:rPr lang="en-US" dirty="0"/>
              <a:t>Lucky Star</a:t>
            </a:r>
          </a:p>
          <a:p>
            <a:pPr lvl="2"/>
            <a:r>
              <a:rPr lang="en-US" dirty="0"/>
              <a:t>~500 MW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1EB9B-9D21-CBBF-D93D-1B66B137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93" y="1083918"/>
            <a:ext cx="6511603" cy="50839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0B0FEDA-6D77-02F1-A2FD-C4EFD7409944}"/>
              </a:ext>
            </a:extLst>
          </p:cNvPr>
          <p:cNvSpPr/>
          <p:nvPr/>
        </p:nvSpPr>
        <p:spPr>
          <a:xfrm>
            <a:off x="10076688" y="5843016"/>
            <a:ext cx="301752" cy="2425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C9F59C-003E-1EA3-79FB-AF92096FE22F}"/>
              </a:ext>
            </a:extLst>
          </p:cNvPr>
          <p:cNvSpPr/>
          <p:nvPr/>
        </p:nvSpPr>
        <p:spPr>
          <a:xfrm>
            <a:off x="8595360" y="5298049"/>
            <a:ext cx="557784" cy="3937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ED68FA-8A7C-3DA1-024A-8CA38FEE08C0}"/>
              </a:ext>
            </a:extLst>
          </p:cNvPr>
          <p:cNvSpPr txBox="1"/>
          <p:nvPr/>
        </p:nvSpPr>
        <p:spPr>
          <a:xfrm>
            <a:off x="6862572" y="1201004"/>
            <a:ext cx="3625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https://eerscmap.usgs.gov/uswtdb/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394E65-F6E0-6D20-70B8-3D044300674C}"/>
              </a:ext>
            </a:extLst>
          </p:cNvPr>
          <p:cNvSpPr/>
          <p:nvPr/>
        </p:nvSpPr>
        <p:spPr>
          <a:xfrm>
            <a:off x="10032488" y="4942819"/>
            <a:ext cx="212746" cy="1953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8F59CE-381F-3DC3-61C1-796CF8A794DF}"/>
              </a:ext>
            </a:extLst>
          </p:cNvPr>
          <p:cNvSpPr/>
          <p:nvPr/>
        </p:nvSpPr>
        <p:spPr>
          <a:xfrm>
            <a:off x="9448347" y="5138140"/>
            <a:ext cx="301752" cy="2604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97D0253-E5EE-D5F8-13B6-742782C8A29F}"/>
              </a:ext>
            </a:extLst>
          </p:cNvPr>
          <p:cNvSpPr/>
          <p:nvPr/>
        </p:nvSpPr>
        <p:spPr>
          <a:xfrm>
            <a:off x="5329803" y="5457958"/>
            <a:ext cx="237064" cy="2225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D9681F-A13E-7E28-A839-B8D2CF119933}"/>
              </a:ext>
            </a:extLst>
          </p:cNvPr>
          <p:cNvSpPr/>
          <p:nvPr/>
        </p:nvSpPr>
        <p:spPr>
          <a:xfrm>
            <a:off x="9678548" y="4887531"/>
            <a:ext cx="212746" cy="1953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F7255F-18F7-60D2-5179-450D2E80D771}"/>
              </a:ext>
            </a:extLst>
          </p:cNvPr>
          <p:cNvSpPr/>
          <p:nvPr/>
        </p:nvSpPr>
        <p:spPr>
          <a:xfrm rot="19749462">
            <a:off x="10038527" y="5176911"/>
            <a:ext cx="212747" cy="2986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28BB665-4964-9DA5-735F-33808103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17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E7D5-5BFA-3A51-C139-34B5C297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94AB-6025-255E-C35C-12710B81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855"/>
            <a:ext cx="6096000" cy="44671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Long Duration Center</a:t>
            </a:r>
          </a:p>
          <a:p>
            <a:pPr lvl="1"/>
            <a:r>
              <a:rPr lang="en-US" dirty="0"/>
              <a:t>Exciting Past</a:t>
            </a:r>
          </a:p>
          <a:p>
            <a:r>
              <a:rPr lang="en-US" dirty="0"/>
              <a:t>Continued Relevance of Wind Energy Research</a:t>
            </a:r>
          </a:p>
          <a:p>
            <a:pPr lvl="1"/>
            <a:r>
              <a:rPr lang="en-US" dirty="0"/>
              <a:t>Ongoing Developments in Wind Energy</a:t>
            </a:r>
          </a:p>
          <a:p>
            <a:pPr lvl="2"/>
            <a:r>
              <a:rPr lang="en-US" dirty="0"/>
              <a:t>Offshore Wind</a:t>
            </a:r>
          </a:p>
          <a:p>
            <a:pPr lvl="2"/>
            <a:r>
              <a:rPr lang="en-US" dirty="0"/>
              <a:t>Complex Terrain</a:t>
            </a:r>
          </a:p>
          <a:p>
            <a:pPr lvl="2"/>
            <a:r>
              <a:rPr lang="en-US" dirty="0"/>
              <a:t>Large Wind Turbines</a:t>
            </a:r>
          </a:p>
          <a:p>
            <a:pPr lvl="1"/>
            <a:r>
              <a:rPr lang="en-US" dirty="0"/>
              <a:t>Interfaces with Other Technologies</a:t>
            </a:r>
          </a:p>
          <a:p>
            <a:pPr lvl="2"/>
            <a:r>
              <a:rPr lang="en-US" dirty="0"/>
              <a:t>Transmission</a:t>
            </a:r>
          </a:p>
          <a:p>
            <a:pPr lvl="2"/>
            <a:r>
              <a:rPr lang="en-US" dirty="0"/>
              <a:t>Storage</a:t>
            </a:r>
          </a:p>
          <a:p>
            <a:pPr lvl="2"/>
            <a:r>
              <a:rPr lang="en-US" dirty="0"/>
              <a:t>Other Generation Technology</a:t>
            </a:r>
          </a:p>
          <a:p>
            <a:pPr lvl="1"/>
            <a:r>
              <a:rPr lang="en-US" dirty="0"/>
              <a:t>Impacts on Wyoming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9755-E8A5-7183-6D04-19080C57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B54BD-2046-3E66-6314-5008F5ECA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37" y="1326081"/>
            <a:ext cx="3807129" cy="47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9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45D3-099B-FF70-A610-0BC9B2D9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History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707B71-126E-BD54-516F-9FECEAEA3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485" y="1744578"/>
            <a:ext cx="9030740" cy="4455695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73CDB64-2D2F-7A53-6FD6-4A71C716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2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E94CC-4A5F-5A3B-1535-713C031C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Research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71FA6-5A59-62DE-DAAA-9E4AF1237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Modeling Winds</a:t>
            </a:r>
          </a:p>
          <a:p>
            <a:pPr lvl="2"/>
            <a:r>
              <a:rPr lang="en-US"/>
              <a:t>Complex Terrain</a:t>
            </a:r>
          </a:p>
          <a:p>
            <a:pPr lvl="1"/>
            <a:r>
              <a:rPr lang="en-US"/>
              <a:t>Modeling Wind Plants</a:t>
            </a:r>
          </a:p>
          <a:p>
            <a:pPr lvl="2"/>
            <a:r>
              <a:rPr lang="en-US"/>
              <a:t>Individual Turbines and Wind Plants</a:t>
            </a:r>
          </a:p>
          <a:p>
            <a:pPr lvl="2"/>
            <a:r>
              <a:rPr lang="en-US"/>
              <a:t>Onshore and Offshore</a:t>
            </a:r>
          </a:p>
          <a:p>
            <a:pPr lvl="1"/>
            <a:r>
              <a:rPr lang="en-US"/>
              <a:t>High Performance Computing</a:t>
            </a:r>
          </a:p>
          <a:p>
            <a:pPr lvl="2"/>
            <a:r>
              <a:rPr lang="en-US"/>
              <a:t>Massive Simulations</a:t>
            </a:r>
          </a:p>
          <a:p>
            <a:pPr lvl="1"/>
            <a:r>
              <a:rPr lang="en-US"/>
              <a:t>Validation and Verification</a:t>
            </a:r>
          </a:p>
          <a:p>
            <a:pPr lvl="2"/>
            <a:r>
              <a:rPr lang="en-US"/>
              <a:t>Approach to assess strengths and weaknesses of models</a:t>
            </a:r>
          </a:p>
          <a:p>
            <a:pPr lvl="1"/>
            <a:r>
              <a:rPr lang="en-US"/>
              <a:t>Experimental Measurements</a:t>
            </a:r>
          </a:p>
          <a:p>
            <a:pPr lvl="2"/>
            <a:r>
              <a:rPr lang="en-US"/>
              <a:t>Experiments in support of Model Validation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1B99D55-1A2A-A0B2-CBC9-2F4F75326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934" y="854207"/>
            <a:ext cx="2064910" cy="57812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E7D0B-8DDA-F72B-209C-2D38AACA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1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080A1-0B3A-8A82-E64D-C6A239C7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Research – Wind Plant Simulation Framework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DD11F3-9424-98D9-A67A-4A5119934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5557" y="1787176"/>
            <a:ext cx="7398130" cy="421661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DDDCF3-3BB6-36D0-44B8-D1CD601E3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044" y="1018309"/>
            <a:ext cx="1626590" cy="55457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43D97-DCE2-E65A-41C1-D2BC6046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85AFE-853C-A4D4-B3F4-51300225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Research – 2 m Diameter Turbine 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C122B-CBB2-3490-7EED-D66000E57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855"/>
            <a:ext cx="4483608" cy="4467108"/>
          </a:xfrm>
        </p:spPr>
        <p:txBody>
          <a:bodyPr/>
          <a:lstStyle/>
          <a:p>
            <a:r>
              <a:rPr lang="en-US" dirty="0"/>
              <a:t>Measured Wind Turbine Performance under Controlled Conditions</a:t>
            </a:r>
          </a:p>
          <a:p>
            <a:pPr lvl="1"/>
            <a:r>
              <a:rPr lang="en-US" dirty="0"/>
              <a:t>Inflow, Blade, Wake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462ED-2851-3F61-E26E-A6F2F998C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6" y="3321816"/>
            <a:ext cx="3843538" cy="2967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3A9A45-48CA-783F-4502-DF1C95DD5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15" y="1993392"/>
            <a:ext cx="5423525" cy="2249953"/>
          </a:xfrm>
          <a:prstGeom prst="rect">
            <a:avLst/>
          </a:prstGeom>
        </p:spPr>
      </p:pic>
      <p:pic>
        <p:nvPicPr>
          <p:cNvPr id="6" name="Picture 5" descr="C:\Users\ahassanz\Desktop\Schematic\bitmap.png">
            <a:extLst>
              <a:ext uri="{FF2B5EF4-FFF2-40B4-BE49-F238E27FC236}">
                <a16:creationId xmlns:a16="http://schemas.microsoft.com/office/drawing/2014/main" id="{AAEF6B1E-5DB6-9E4A-22CF-E06415A78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61" y="4326268"/>
            <a:ext cx="5669280" cy="23416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39D2B-B1FE-FFF9-D0AE-46C03F9C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4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FEFD-4057-6594-AD46-76AEB452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 – RAAW Field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B1709-2733-288A-5DAC-8AE658EEA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855"/>
            <a:ext cx="3577389" cy="4467108"/>
          </a:xfrm>
        </p:spPr>
        <p:txBody>
          <a:bodyPr/>
          <a:lstStyle/>
          <a:p>
            <a:r>
              <a:rPr lang="en-US" dirty="0"/>
              <a:t>Collaboration</a:t>
            </a:r>
          </a:p>
          <a:p>
            <a:pPr lvl="1"/>
            <a:r>
              <a:rPr lang="en-US" dirty="0"/>
              <a:t>University of Wyoming (PI)</a:t>
            </a:r>
          </a:p>
          <a:p>
            <a:pPr lvl="1"/>
            <a:r>
              <a:rPr lang="en-US" dirty="0"/>
              <a:t>National Renewable Energy Laboratory</a:t>
            </a:r>
          </a:p>
          <a:p>
            <a:pPr lvl="1"/>
            <a:r>
              <a:rPr lang="en-US" dirty="0"/>
              <a:t>Sandia National Laboratory</a:t>
            </a:r>
          </a:p>
          <a:p>
            <a:pPr lvl="1"/>
            <a:r>
              <a:rPr lang="en-US" dirty="0"/>
              <a:t>General Electric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3CE78-5AB4-227E-5C7F-89CADFF0A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649" y="1247820"/>
            <a:ext cx="3185687" cy="49291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4E5ABF-8904-1EEA-DF32-33349882DB36}"/>
              </a:ext>
            </a:extLst>
          </p:cNvPr>
          <p:cNvSpPr txBox="1">
            <a:spLocks/>
          </p:cNvSpPr>
          <p:nvPr/>
        </p:nvSpPr>
        <p:spPr>
          <a:xfrm>
            <a:off x="4691995" y="1709855"/>
            <a:ext cx="3886521" cy="4467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Campaign Location</a:t>
            </a:r>
          </a:p>
          <a:p>
            <a:pPr lvl="1"/>
            <a:r>
              <a:rPr lang="en-US" dirty="0"/>
              <a:t>Lubbock, Texas</a:t>
            </a:r>
          </a:p>
          <a:p>
            <a:r>
              <a:rPr lang="en-US" dirty="0"/>
              <a:t>Campaign Timing</a:t>
            </a:r>
          </a:p>
          <a:p>
            <a:pPr lvl="1"/>
            <a:r>
              <a:rPr lang="en-US" dirty="0"/>
              <a:t>September 2022 – October 2023</a:t>
            </a:r>
          </a:p>
          <a:p>
            <a:r>
              <a:rPr lang="en-US" dirty="0"/>
              <a:t>Campaign Turbine</a:t>
            </a:r>
          </a:p>
          <a:p>
            <a:pPr lvl="1"/>
            <a:r>
              <a:rPr lang="en-US" dirty="0"/>
              <a:t>GE 2.8MW</a:t>
            </a:r>
          </a:p>
          <a:p>
            <a:pPr lvl="2"/>
            <a:r>
              <a:rPr lang="en-US" dirty="0"/>
              <a:t>120-m hub height</a:t>
            </a:r>
          </a:p>
          <a:p>
            <a:pPr lvl="2"/>
            <a:r>
              <a:rPr lang="en-US" dirty="0"/>
              <a:t>127-m rotor diameter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04C58-D7B5-9361-8138-F6729C0C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B6BF-7B7D-965D-53C1-DF62CD66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 – RAAW Field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E883B-7D6B-6ED2-E3FB-C5D3ABB3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855"/>
            <a:ext cx="3276600" cy="4467108"/>
          </a:xfrm>
        </p:spPr>
        <p:txBody>
          <a:bodyPr/>
          <a:lstStyle/>
          <a:p>
            <a:r>
              <a:rPr lang="en-US" dirty="0"/>
              <a:t>Heavily Instrumented Field Campaign</a:t>
            </a:r>
          </a:p>
          <a:p>
            <a:pPr lvl="1"/>
            <a:r>
              <a:rPr lang="en-US" dirty="0"/>
              <a:t>Inflow</a:t>
            </a:r>
          </a:p>
          <a:p>
            <a:pPr lvl="1"/>
            <a:r>
              <a:rPr lang="en-US" dirty="0"/>
              <a:t>Turbine</a:t>
            </a:r>
          </a:p>
          <a:p>
            <a:pPr lvl="1"/>
            <a:r>
              <a:rPr lang="en-US" dirty="0"/>
              <a:t>Wake</a:t>
            </a:r>
          </a:p>
          <a:p>
            <a:r>
              <a:rPr lang="en-US" dirty="0"/>
              <a:t>Primary Use of Data</a:t>
            </a:r>
          </a:p>
          <a:p>
            <a:pPr lvl="1"/>
            <a:r>
              <a:rPr lang="en-US" dirty="0"/>
              <a:t>Validation of Computational Codes</a:t>
            </a:r>
          </a:p>
          <a:p>
            <a:pPr lvl="1"/>
            <a:r>
              <a:rPr lang="en-US" dirty="0"/>
              <a:t>Discovery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869EB-4E34-8EFA-D9A4-A682BC10F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087" y="1834189"/>
            <a:ext cx="7582502" cy="416960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76FD5-B63E-0298-D7AA-8D6FEB4B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0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D641-E78D-C199-3B9E-66EF0C48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Work - </a:t>
            </a:r>
            <a:r>
              <a:rPr lang="en-US" b="0" dirty="0"/>
              <a:t>WIND Toolkit Long-Term Ensemble Dataset</a:t>
            </a:r>
            <a:br>
              <a:rPr lang="en-US" b="0" dirty="0"/>
            </a:br>
            <a:r>
              <a:rPr lang="en-US" b="0" dirty="0"/>
              <a:t>WIND TKE-LED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22958-9BCC-294E-93A2-3FA48C17D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855"/>
            <a:ext cx="5379720" cy="4467108"/>
          </a:xfrm>
        </p:spPr>
        <p:txBody>
          <a:bodyPr>
            <a:normAutofit/>
          </a:bodyPr>
          <a:lstStyle/>
          <a:p>
            <a:r>
              <a:rPr lang="en-US" b="0" dirty="0"/>
              <a:t>Expansion on the previous WIND Toolkit released in 2014</a:t>
            </a:r>
          </a:p>
          <a:p>
            <a:r>
              <a:rPr lang="en-US" b="0" dirty="0"/>
              <a:t>National dataset developed by researchers at National Renewable Energy Laboratory (NREL), Argonne National Laboratory (ANL), and the University of Wyoming</a:t>
            </a:r>
          </a:p>
          <a:p>
            <a:r>
              <a:rPr lang="en-US" b="0" dirty="0"/>
              <a:t>Covers entire contiguous US, Alaska, Hawaii, and offshore US</a:t>
            </a:r>
          </a:p>
          <a:p>
            <a:r>
              <a:rPr lang="en-US" b="0" dirty="0"/>
              <a:t>Modeled 20 years from 2001-2020</a:t>
            </a:r>
          </a:p>
          <a:p>
            <a:r>
              <a:rPr lang="en-US" b="0" dirty="0"/>
              <a:t>Will be publicly available soon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813368-7660-3E9C-4999-50C5474F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89" y="1709855"/>
            <a:ext cx="4693977" cy="46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018A2-096C-9C8C-1C27-3EA7E964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9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FEFD-4057-6594-AD46-76AEB452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 – Stranded Wind for H</a:t>
            </a:r>
            <a:r>
              <a:rPr lang="en-US" baseline="-25000" dirty="0"/>
              <a:t>2</a:t>
            </a:r>
            <a:r>
              <a:rPr lang="en-US" dirty="0"/>
              <a:t>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B1709-2733-288A-5DAC-8AE658EEA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59" y="1709855"/>
            <a:ext cx="2975811" cy="4467108"/>
          </a:xfrm>
        </p:spPr>
        <p:txBody>
          <a:bodyPr/>
          <a:lstStyle/>
          <a:p>
            <a:r>
              <a:rPr lang="en-US" dirty="0"/>
              <a:t>Wyoming features areas with large potential stranded wind resource</a:t>
            </a:r>
          </a:p>
          <a:p>
            <a:pPr lvl="1"/>
            <a:r>
              <a:rPr lang="en-US" dirty="0"/>
              <a:t>A large portion of the wind resource is more accessible by highway and rail than electric transmission</a:t>
            </a:r>
          </a:p>
          <a:p>
            <a:endParaRPr lang="en-US" dirty="0"/>
          </a:p>
        </p:txBody>
      </p:sp>
      <p:pic>
        <p:nvPicPr>
          <p:cNvPr id="4" name="Picture 3" descr="A screenshot of a map&#10;&#10;Description automatically generated with medium confidence">
            <a:extLst>
              <a:ext uri="{FF2B5EF4-FFF2-40B4-BE49-F238E27FC236}">
                <a16:creationId xmlns:a16="http://schemas.microsoft.com/office/drawing/2014/main" id="{75981773-11D0-0792-6364-DC0ED4712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606" y="1101680"/>
            <a:ext cx="8804754" cy="53539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ACA08-17E4-2235-6CDF-408EC90C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7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095567C-E3A2-4966-BE3A-5E3131425B0C}" vid="{B15F1A31-D2B3-472F-8D8F-4253071C56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9A154C82574439DF007F0E559988C" ma:contentTypeVersion="16" ma:contentTypeDescription="Create a new document." ma:contentTypeScope="" ma:versionID="31fbb7219b9c6deb1e3a3db0186ef7fd">
  <xsd:schema xmlns:xsd="http://www.w3.org/2001/XMLSchema" xmlns:xs="http://www.w3.org/2001/XMLSchema" xmlns:p="http://schemas.microsoft.com/office/2006/metadata/properties" xmlns:ns2="41f6f78f-b42d-4d30-8e14-603aa1dc9ba8" xmlns:ns3="aaf0272d-e64e-4369-bca1-c498ae82748d" targetNamespace="http://schemas.microsoft.com/office/2006/metadata/properties" ma:root="true" ma:fieldsID="38fd74152191d1a1e8d565942dd0e530" ns2:_="" ns3:_="">
    <xsd:import namespace="41f6f78f-b42d-4d30-8e14-603aa1dc9ba8"/>
    <xsd:import namespace="aaf0272d-e64e-4369-bca1-c498ae8274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6f78f-b42d-4d30-8e14-603aa1dc9b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0272d-e64e-4369-bca1-c498ae827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A60DE6-1AC1-4693-A74C-8FE0367BBD1A}"/>
</file>

<file path=customXml/itemProps2.xml><?xml version="1.0" encoding="utf-8"?>
<ds:datastoreItem xmlns:ds="http://schemas.openxmlformats.org/officeDocument/2006/customXml" ds:itemID="{10AC1FB5-9B49-4374-9AEC-9917BE19B7A9}"/>
</file>

<file path=customXml/itemProps3.xml><?xml version="1.0" encoding="utf-8"?>
<ds:datastoreItem xmlns:ds="http://schemas.openxmlformats.org/officeDocument/2006/customXml" ds:itemID="{40C1999F-E647-4227-AE41-7531C80DAA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561</Words>
  <Application>Microsoft Office PowerPoint</Application>
  <PresentationFormat>Widescreen</PresentationFormat>
  <Paragraphs>145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Office Theme</vt:lpstr>
      <vt:lpstr>Wind Energy  Research Center</vt:lpstr>
      <vt:lpstr>Center History</vt:lpstr>
      <vt:lpstr>Core Research Competencies</vt:lpstr>
      <vt:lpstr>Notable Research – Wind Plant Simulation Framework</vt:lpstr>
      <vt:lpstr>Notable Research – 2 m Diameter Turbine Test </vt:lpstr>
      <vt:lpstr>Current Work – RAAW Field Campaign</vt:lpstr>
      <vt:lpstr>Current Work – RAAW Field Campaign</vt:lpstr>
      <vt:lpstr>Current Work - WIND Toolkit Long-Term Ensemble Dataset WIND TKE-LED</vt:lpstr>
      <vt:lpstr>Current Work – Stranded Wind for H2 Production</vt:lpstr>
      <vt:lpstr>Undergraduate Student Involvement</vt:lpstr>
      <vt:lpstr>Collaborators</vt:lpstr>
      <vt:lpstr>Pending and Upcoming Opportunities</vt:lpstr>
      <vt:lpstr>Wind and Wyoming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Energy  Research Center</dc:title>
  <dc:subject/>
  <dc:creator>Jonathan W. Naughton</dc:creator>
  <cp:keywords/>
  <dc:description/>
  <cp:lastModifiedBy>Jonathan W. Naughton</cp:lastModifiedBy>
  <cp:revision>6</cp:revision>
  <dcterms:created xsi:type="dcterms:W3CDTF">2023-05-31T03:04:12Z</dcterms:created>
  <dcterms:modified xsi:type="dcterms:W3CDTF">2024-04-23T04:46:59Z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0x010100AF49A154C82574439DF007F0E559988C</vt:lpwstr>
  </property>
</Properties>
</file>