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3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3250" autoAdjust="0"/>
  </p:normalViewPr>
  <p:slideViewPr>
    <p:cSldViewPr>
      <p:cViewPr varScale="1">
        <p:scale>
          <a:sx n="112" d="100"/>
          <a:sy n="112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Professional</a:t>
            </a: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082627038568442E-2"/>
                  <c:y val="8.34064966236581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19288769861240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8803715629896069E-3"/>
                  <c:y val="1.68194915301105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15776931925648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Total Headcount</a:t>
            </a:r>
          </a:p>
        </c:rich>
      </c:tx>
      <c:layout>
        <c:manualLayout>
          <c:xMode val="edge"/>
          <c:yMode val="edge"/>
          <c:x val="0.34717190406182907"/>
          <c:y val="3.27201960082496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10913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49940790350753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2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First-Time Headcount</a:t>
            </a: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739809703716897E-3"/>
                  <c:y val="7.1886987084061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57012239968412"/>
                      <c:h val="0.20114176922068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161163455062051E-3"/>
                  <c:y val="4.00772252180280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Student Credit Hours (SCHs)</a:t>
            </a: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219909079096002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2397998131598393E-2"/>
                  <c:y val="1.71033035556671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#,##0.0</c:formatCode>
                <c:ptCount val="1"/>
                <c:pt idx="0">
                  <c:v>132281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#,##0.0</c:formatCode>
                <c:ptCount val="1"/>
                <c:pt idx="0">
                  <c:v>131128.5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40000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Transfer Headcount</a:t>
            </a: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795733158415157E-3"/>
                  <c:y val="2.0459978992273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795733158414697E-3"/>
                  <c:y val="4.09199579845470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EB-494C-8BFB-2D7FC4A44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</a:rPr>
              <a:t>Transfer</a:t>
            </a:r>
            <a:r>
              <a:rPr lang="en-US" sz="1200" b="1" baseline="0" dirty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241383148296069E-2"/>
                  <c:y val="2.920167484549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-2.442262291277926E-2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648</c:v>
                </c:pt>
                <c:pt idx="1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3.5042055064772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609</c:v>
                </c:pt>
                <c:pt idx="1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First-Time In/Out of State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3204339574951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77-4872-9875-F2D565B73455}"/>
                </c:ext>
              </c:extLst>
            </c:dLbl>
            <c:dLbl>
              <c:idx val="1"/>
              <c:layout>
                <c:manualLayout>
                  <c:x val="-6.1194438341062142E-3"/>
                  <c:y val="2.660216978747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EE-4571-BEDE-078DC6253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900</c:v>
                </c:pt>
                <c:pt idx="1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6094253807033609E-17"/>
                  <c:y val="5.3204339574951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77-4872-9875-F2D565B73455}"/>
                </c:ext>
              </c:extLst>
            </c:dLbl>
            <c:dLbl>
              <c:idx val="1"/>
              <c:layout>
                <c:manualLayout>
                  <c:x val="0"/>
                  <c:y val="4.4336949645793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77-4872-9875-F2D565B73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906</c:v>
                </c:pt>
                <c:pt idx="1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/>
                </a:solidFill>
              </a:rPr>
              <a:t>SCH In/Out of State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12651350442052E-2"/>
                  <c:y val="5.3204339574951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B0-4065-9B08-AF28A7EF2712}"/>
                </c:ext>
              </c:extLst>
            </c:dLbl>
            <c:dLbl>
              <c:idx val="1"/>
              <c:layout>
                <c:manualLayout>
                  <c:x val="-2.8212651350442132E-2"/>
                  <c:y val="2.660216978747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B0-4065-9B08-AF28A7EF2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#,##0.0</c:formatCode>
                <c:ptCount val="2"/>
                <c:pt idx="0">
                  <c:v>90559</c:v>
                </c:pt>
                <c:pt idx="1">
                  <c:v>41722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0-4065-9B08-AF28A7EF27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358455045165419E-2"/>
                  <c:y val="5.3204339574951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B0-4065-9B08-AF28A7EF2712}"/>
                </c:ext>
              </c:extLst>
            </c:dLbl>
            <c:dLbl>
              <c:idx val="1"/>
              <c:layout>
                <c:manualLayout>
                  <c:x val="2.209305036136924E-2"/>
                  <c:y val="1.7734779858317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B0-4065-9B08-AF28A7EF2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#,##0.0</c:formatCode>
                <c:ptCount val="2"/>
                <c:pt idx="0">
                  <c:v>92188.5</c:v>
                </c:pt>
                <c:pt idx="1">
                  <c:v>38940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B0-4065-9B08-AF28A7EF27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2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7772399" cy="548640"/>
          </a:xfrm>
        </p:spPr>
        <p:txBody>
          <a:bodyPr/>
          <a:lstStyle/>
          <a:p>
            <a:pPr algn="ctr"/>
            <a:r>
              <a:rPr lang="en-US" dirty="0"/>
              <a:t>Fall 2024 Day 15 Enrollment as of September 16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Fall 2023 enrollment numbers below reflect federal total numbers from September 18</a:t>
            </a:r>
            <a:r>
              <a:rPr lang="en-US" baseline="30000" dirty="0"/>
              <a:t>th</a:t>
            </a:r>
            <a:r>
              <a:rPr lang="en-US" dirty="0"/>
              <a:t>, 2023.  The Fall 2024 enrollment comparisons reflect federal total numbers from September 16</a:t>
            </a:r>
            <a:r>
              <a:rPr lang="en-US" baseline="30000" dirty="0"/>
              <a:t>th</a:t>
            </a:r>
            <a:r>
              <a:rPr lang="en-US" dirty="0"/>
              <a:t>, 2024.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</a:t>
              </a:r>
              <a:r>
                <a:rPr kumimoji="0" lang="en-US" sz="1000" b="0" i="0" u="sng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2023</a:t>
              </a:r>
              <a:endPara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2024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1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1"/>
              <a:ext cx="2228915" cy="16759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2" y="1928422"/>
              <a:ext cx="2114739" cy="1652286"/>
              <a:chOff x="3482889" y="3553135"/>
              <a:chExt cx="2114739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3124662051"/>
                  </p:ext>
                </p:extLst>
              </p:nvPr>
            </p:nvGraphicFramePr>
            <p:xfrm>
              <a:off x="3482889" y="3553135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834898" y="3992085"/>
                <a:ext cx="762730" cy="1005443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’24 Day 15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+ 20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+ 0.8</a:t>
                </a:r>
                <a:r>
                  <a:rPr kumimoji="0" lang="en-US" sz="800" b="0" i="0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48196" y="2503638"/>
              <a:ext cx="1067462" cy="1063219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</a:t>
              </a:r>
              <a:r>
                <a:rPr lang="en-US" sz="800" u="sng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24</a:t>
              </a:r>
              <a:r>
                <a:rPr kumimoji="0" lang="en-US" sz="800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Day 15</a:t>
              </a:r>
              <a:r>
                <a:rPr lang="en-US" sz="800" u="sng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+ 6 In State 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+ 0.7%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- 35 Out of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noProof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- 6.2% Out of State</a:t>
              </a:r>
              <a:r>
                <a: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.</a:t>
              </a:r>
              <a:endParaRPr lang="en-US" sz="800" kern="0" noProof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7916" y="1533498"/>
            <a:ext cx="3066623" cy="1447849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61134" y="1901407"/>
                <a:ext cx="986691" cy="682779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kumimoji="0" lang="en-US" sz="800" b="0" i="0" u="sng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‘24 Day 15:</a:t>
                </a:r>
                <a:endParaRPr kumimoji="0" lang="en-US" sz="800" b="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- 100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- 0.9</a:t>
                </a:r>
                <a:r>
                  <a:rPr kumimoji="0" lang="en-US" sz="800" b="0" i="0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1084805847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0" name="Group 99"/>
          <p:cNvGrpSpPr/>
          <p:nvPr/>
        </p:nvGrpSpPr>
        <p:grpSpPr>
          <a:xfrm>
            <a:off x="3419817" y="3134019"/>
            <a:ext cx="3034645" cy="1457038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7519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noProof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‘24 Day 15</a:t>
                </a:r>
                <a:r>
                  <a:rPr kumimoji="0" lang="en-US" sz="800" b="0" i="0" u="sng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- 29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- 2.0</a:t>
                </a:r>
                <a:r>
                  <a:rPr kumimoji="0" lang="en-US" sz="800" b="0" i="0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1714964090"/>
                </p:ext>
              </p:extLst>
            </p:nvPr>
          </p:nvGraphicFramePr>
          <p:xfrm>
            <a:off x="2947532" y="-1480577"/>
            <a:ext cx="2843668" cy="15272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15550" y="3110243"/>
            <a:ext cx="3008989" cy="1608812"/>
            <a:chOff x="3472235" y="3039718"/>
            <a:chExt cx="2901934" cy="1485086"/>
          </a:xfrm>
        </p:grpSpPr>
        <p:grpSp>
          <p:nvGrpSpPr>
            <p:cNvPr id="95" name="Group 94"/>
            <p:cNvGrpSpPr/>
            <p:nvPr/>
          </p:nvGrpSpPr>
          <p:grpSpPr>
            <a:xfrm>
              <a:off x="3472235" y="3039718"/>
              <a:ext cx="2901934" cy="1485086"/>
              <a:chOff x="3501969" y="1581403"/>
              <a:chExt cx="3060331" cy="1570737"/>
            </a:xfrm>
          </p:grpSpPr>
          <p:graphicFrame>
            <p:nvGraphicFramePr>
              <p:cNvPr id="92" name="Chart 91"/>
              <p:cNvGraphicFramePr/>
              <p:nvPr>
                <p:extLst>
                  <p:ext uri="{D42A27DB-BD31-4B8C-83A1-F6EECF244321}">
                    <p14:modId xmlns:p14="http://schemas.microsoft.com/office/powerpoint/2010/main" val="1796961476"/>
                  </p:ext>
                </p:extLst>
              </p:nvPr>
            </p:nvGraphicFramePr>
            <p:xfrm>
              <a:off x="3501969" y="1581403"/>
              <a:ext cx="3060331" cy="157073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76" name="Rectangle 75"/>
              <p:cNvSpPr/>
              <p:nvPr/>
            </p:nvSpPr>
            <p:spPr>
              <a:xfrm>
                <a:off x="3501969" y="1601137"/>
                <a:ext cx="3060331" cy="14063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396024" y="3390907"/>
              <a:ext cx="880447" cy="75572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’24</a:t>
              </a:r>
              <a:r>
                <a:rPr kumimoji="0" lang="en-US" sz="800" b="0" i="0" u="sng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</a:t>
              </a:r>
              <a:r>
                <a:rPr kumimoji="0" lang="en-US" sz="800" b="0" i="0" u="sng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Day 15:</a:t>
              </a:r>
              <a:endParaRPr kumimoji="0" lang="en-US" sz="800" b="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latin typeface="Arial Narrow"/>
                  <a:ea typeface="ＭＳ Ｐゴシック" pitchFamily="-106" charset="-128"/>
                </a:rPr>
                <a:t>- 1,152.5 SCH 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latin typeface="Arial Narrow"/>
                  <a:ea typeface="ＭＳ Ｐゴシック" pitchFamily="-106" charset="-128"/>
                </a:rPr>
                <a:t>- 0.9</a:t>
              </a:r>
              <a:r>
                <a:rPr kumimoji="0" lang="en-US" sz="800" b="0" i="0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% </a:t>
              </a:r>
              <a:r>
                <a:rPr lang="en-US" sz="800" kern="0" dirty="0">
                  <a:latin typeface="Arial Narrow"/>
                  <a:ea typeface="ＭＳ Ｐゴシック" pitchFamily="-106" charset="-128"/>
                </a:rPr>
                <a:t>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en-US" sz="1000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409933" y="1540248"/>
            <a:ext cx="3044529" cy="1397094"/>
            <a:chOff x="189894" y="1601503"/>
            <a:chExt cx="3044529" cy="1397094"/>
          </a:xfrm>
        </p:grpSpPr>
        <p:graphicFrame>
          <p:nvGraphicFramePr>
            <p:cNvPr id="86" name="Chart 85"/>
            <p:cNvGraphicFramePr/>
            <p:nvPr>
              <p:extLst>
                <p:ext uri="{D42A27DB-BD31-4B8C-83A1-F6EECF244321}">
                  <p14:modId xmlns:p14="http://schemas.microsoft.com/office/powerpoint/2010/main" val="1703877561"/>
                </p:ext>
              </p:extLst>
            </p:nvPr>
          </p:nvGraphicFramePr>
          <p:xfrm>
            <a:off x="189894" y="1663266"/>
            <a:ext cx="2500210" cy="1241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199422" y="1601503"/>
              <a:ext cx="3035001" cy="1397094"/>
              <a:chOff x="199422" y="1601503"/>
              <a:chExt cx="3035001" cy="13970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99422" y="1601503"/>
                <a:ext cx="3035001" cy="13970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281106" y="1979167"/>
                <a:ext cx="887597" cy="695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‘24 Day 15:</a:t>
                </a:r>
                <a:endParaRPr kumimoji="0" lang="en-US" sz="800" b="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- 32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- 3.7</a:t>
                </a:r>
                <a:r>
                  <a:rPr kumimoji="0" lang="en-US" sz="800" b="0" i="0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596318" y="2188629"/>
            <a:ext cx="2395282" cy="2224350"/>
            <a:chOff x="6596318" y="2000954"/>
            <a:chExt cx="2395282" cy="2224350"/>
          </a:xfrm>
        </p:grpSpPr>
        <p:grpSp>
          <p:nvGrpSpPr>
            <p:cNvPr id="8" name="Group 7"/>
            <p:cNvGrpSpPr/>
            <p:nvPr/>
          </p:nvGrpSpPr>
          <p:grpSpPr>
            <a:xfrm>
              <a:off x="6596318" y="2000954"/>
              <a:ext cx="2395282" cy="2224350"/>
              <a:chOff x="6636104" y="2292062"/>
              <a:chExt cx="2521751" cy="182968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8238912" y="2545649"/>
                <a:ext cx="852459" cy="1189886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 ‘24 Day 15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- 39 In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- 6.0% In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+ 7 Out of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+ 3.3% Out of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636104" y="2292062"/>
                <a:ext cx="2521751" cy="1829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3390913762"/>
                </p:ext>
              </p:extLst>
            </p:nvPr>
          </p:nvGraphicFramePr>
          <p:xfrm>
            <a:off x="6621866" y="2016470"/>
            <a:ext cx="1509426" cy="2127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127591662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BF968007-E04D-6149-A89B-F05F51B3F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2702744"/>
              </p:ext>
            </p:extLst>
          </p:nvPr>
        </p:nvGraphicFramePr>
        <p:xfrm>
          <a:off x="249028" y="4754581"/>
          <a:ext cx="2874207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78CDF-8A4A-486C-9176-7F29442CA8D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d62a656-40af-4a34-ab28-29404ce770a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15016</TotalTime>
  <Words>221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Courier New</vt:lpstr>
      <vt:lpstr>Wingdings</vt:lpstr>
      <vt:lpstr>1_Office Theme</vt:lpstr>
      <vt:lpstr>Fall 2024 Day 15 Enrollment as of September 16th, 2024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Suzie Waggoner</cp:lastModifiedBy>
  <cp:revision>619</cp:revision>
  <cp:lastPrinted>2020-09-14T20:41:19Z</cp:lastPrinted>
  <dcterms:created xsi:type="dcterms:W3CDTF">2016-07-20T07:12:02Z</dcterms:created>
  <dcterms:modified xsi:type="dcterms:W3CDTF">2024-09-17T21:56:35Z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