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6"/>
  </p:notesMasterIdLst>
  <p:sldIdLst>
    <p:sldId id="37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24"/>
    <a:srgbClr val="FFC42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3250" autoAdjust="0"/>
  </p:normalViewPr>
  <p:slideViewPr>
    <p:cSldViewPr>
      <p:cViewPr varScale="1">
        <p:scale>
          <a:sx n="112" d="100"/>
          <a:sy n="112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Graduate/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Professional</a:t>
            </a:r>
          </a:p>
        </c:rich>
      </c:tx>
      <c:layout>
        <c:manualLayout>
          <c:xMode val="edge"/>
          <c:yMode val="edge"/>
          <c:x val="0.220502137937059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61681823166801"/>
          <c:y val="0.25623627756239731"/>
          <c:w val="0.56086754208182588"/>
          <c:h val="0.5723867224873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5082627038568442E-2"/>
                  <c:y val="8.34064966236581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0897406903235"/>
                      <c:h val="0.19288769861240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74-41DE-880B-D78FB6EDF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2-4646-9F2B-36FC16FFBB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8803715629896069E-3"/>
                  <c:y val="1.68194915301105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4686750862328"/>
                      <c:h val="0.157769319256485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E72-4646-9F2B-36FC16FFB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2-4646-9F2B-36FC16FFBB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460424"/>
        <c:axId val="181730280"/>
      </c:barChart>
      <c:catAx>
        <c:axId val="182460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730280"/>
        <c:crosses val="autoZero"/>
        <c:auto val="1"/>
        <c:lblAlgn val="ctr"/>
        <c:lblOffset val="100"/>
        <c:noMultiLvlLbl val="0"/>
      </c:catAx>
      <c:valAx>
        <c:axId val="181730280"/>
        <c:scaling>
          <c:orientation val="minMax"/>
          <c:max val="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60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Freshman In/Out of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191179336311"/>
          <c:y val="0.26505345580484868"/>
          <c:w val="0.57865138776884739"/>
          <c:h val="0.55749254630326761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16792"/>
        <c:axId val="183164296"/>
      </c:barChart>
      <c:catAx>
        <c:axId val="182816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64296"/>
        <c:crosses val="autoZero"/>
        <c:auto val="1"/>
        <c:lblAlgn val="ctr"/>
        <c:lblOffset val="100"/>
        <c:noMultiLvlLbl val="0"/>
      </c:catAx>
      <c:valAx>
        <c:axId val="18316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1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Total Headcount</a:t>
            </a:r>
          </a:p>
        </c:rich>
      </c:tx>
      <c:layout>
        <c:manualLayout>
          <c:xMode val="edge"/>
          <c:yMode val="edge"/>
          <c:x val="0.34717190406182907"/>
          <c:y val="3.27201960082496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50201681141816"/>
          <c:y val="0.27975514179052563"/>
          <c:w val="0.70151511612409467"/>
          <c:h val="0.600271892919190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D5-4F31-9C05-F756739A4167}"/>
              </c:ext>
            </c:extLst>
          </c:dPt>
          <c:dLbls>
            <c:dLbl>
              <c:idx val="0"/>
              <c:layout>
                <c:manualLayout>
                  <c:x val="-1.16332485571795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D5-4F31-9C05-F756739A4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10913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5-4F31-9C05-F756739A4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499407903507530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D2-4FD3-BF9A-89A7F1417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10813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5-4F31-9C05-F756739A41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3160208"/>
        <c:axId val="183201272"/>
      </c:barChart>
      <c:catAx>
        <c:axId val="1831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201272"/>
        <c:crosses val="autoZero"/>
        <c:auto val="1"/>
        <c:lblAlgn val="ctr"/>
        <c:lblOffset val="100"/>
        <c:noMultiLvlLbl val="0"/>
      </c:catAx>
      <c:valAx>
        <c:axId val="183201272"/>
        <c:scaling>
          <c:orientation val="minMax"/>
          <c:max val="12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3160208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First-Time Headcount</a:t>
            </a:r>
          </a:p>
        </c:rich>
      </c:tx>
      <c:layout>
        <c:manualLayout>
          <c:xMode val="edge"/>
          <c:yMode val="edge"/>
          <c:x val="0.22770870268721888"/>
          <c:y val="3.8340085616128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3739809703716897E-3"/>
                  <c:y val="7.18869870840617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57012239968412"/>
                      <c:h val="0.201141769220685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2F3-AEBA-ED47AD1BA1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9161163455062051E-3"/>
                  <c:y val="4.00772252180280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27-4D90-97BB-1F271FC36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2F3-AEBA-ED47AD1BA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103488"/>
        <c:axId val="181160256"/>
      </c:barChart>
      <c:catAx>
        <c:axId val="183103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256"/>
        <c:crosses val="autoZero"/>
        <c:auto val="1"/>
        <c:lblAlgn val="ctr"/>
        <c:lblOffset val="100"/>
        <c:noMultiLvlLbl val="0"/>
      </c:catAx>
      <c:valAx>
        <c:axId val="181160256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3488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Student Credit Hours (SCHs)</a:t>
            </a:r>
          </a:p>
        </c:rich>
      </c:tx>
      <c:layout>
        <c:manualLayout>
          <c:xMode val="edge"/>
          <c:yMode val="edge"/>
          <c:x val="0.17421045734503998"/>
          <c:y val="2.195616187962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13069767993306"/>
          <c:y val="0.23734448139825073"/>
          <c:w val="0.4219909079096002"/>
          <c:h val="0.62269939754655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2397998131598393E-2"/>
                  <c:y val="1.71033035556671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#,##0.0</c:formatCode>
                <c:ptCount val="1"/>
                <c:pt idx="0">
                  <c:v>132281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410-8B79-BE28BF246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94733167604776E-2"/>
                  <c:y val="3.42067732104403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#,##0.0</c:formatCode>
                <c:ptCount val="1"/>
                <c:pt idx="0">
                  <c:v>131128.5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410-8B79-BE28BF246D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"/>
        <c:axId val="182461624"/>
        <c:axId val="183113336"/>
      </c:barChart>
      <c:catAx>
        <c:axId val="182461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13336"/>
        <c:crosses val="autoZero"/>
        <c:auto val="1"/>
        <c:lblAlgn val="ctr"/>
        <c:lblOffset val="100"/>
        <c:noMultiLvlLbl val="0"/>
      </c:catAx>
      <c:valAx>
        <c:axId val="183113336"/>
        <c:scaling>
          <c:orientation val="minMax"/>
          <c:max val="140000"/>
          <c:min val="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46162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Transfer Headcount</a:t>
            </a:r>
          </a:p>
        </c:rich>
      </c:tx>
      <c:layout>
        <c:manualLayout>
          <c:xMode val="edge"/>
          <c:yMode val="edge"/>
          <c:x val="0.22415221519998788"/>
          <c:y val="1.0900295767080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0795733158415157E-3"/>
                  <c:y val="2.0459978992273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71-4440-9EEF-969A27DD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6-437D-86E6-C9B3248B24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0795733158414697E-3"/>
                  <c:y val="4.09199579845470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EB-494C-8BFB-2D7FC4A442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6-437D-86E6-C9B3248B2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61432"/>
        <c:axId val="182957312"/>
      </c:barChart>
      <c:catAx>
        <c:axId val="181161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957312"/>
        <c:crosses val="autoZero"/>
        <c:auto val="1"/>
        <c:lblAlgn val="ctr"/>
        <c:lblOffset val="100"/>
        <c:noMultiLvlLbl val="0"/>
      </c:catAx>
      <c:valAx>
        <c:axId val="182957312"/>
        <c:scaling>
          <c:orientation val="minMax"/>
          <c:max val="1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61432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>
                <a:solidFill>
                  <a:schemeClr val="tx1"/>
                </a:solidFill>
              </a:rPr>
              <a:t>Transfer</a:t>
            </a:r>
            <a:r>
              <a:rPr lang="en-US" sz="1200" b="1" baseline="0" dirty="0">
                <a:solidFill>
                  <a:schemeClr val="tx1"/>
                </a:solidFill>
              </a:rPr>
              <a:t> Students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3200385197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13549868766398E-2"/>
          <c:y val="0.13135949803149607"/>
          <c:w val="0.9025031167979003"/>
          <c:h val="0.77268184055118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241383148296069E-2"/>
                  <c:y val="2.92016748454923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D2-4187-936F-20AD19C0C73A}"/>
                </c:ext>
              </c:extLst>
            </c:dLbl>
            <c:dLbl>
              <c:idx val="1"/>
              <c:layout>
                <c:manualLayout>
                  <c:x val="-2.442262291277926E-2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D2-4187-936F-20AD19C0C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648</c:v>
                </c:pt>
                <c:pt idx="1">
                  <c:v>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2-4187-936F-20AD19C0C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BD-41CB-B243-84ED4611CF46}"/>
                </c:ext>
              </c:extLst>
            </c:dLbl>
            <c:dLbl>
              <c:idx val="1"/>
              <c:layout>
                <c:manualLayout>
                  <c:x val="1.6281748608519456E-2"/>
                  <c:y val="3.5042055064772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BD-41CB-B243-84ED4611C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609</c:v>
                </c:pt>
                <c:pt idx="1">
                  <c:v>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2-4187-936F-20AD19C0C7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1"/>
        <c:axId val="182958096"/>
        <c:axId val="182958488"/>
      </c:barChart>
      <c:catAx>
        <c:axId val="18295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488"/>
        <c:crosses val="autoZero"/>
        <c:auto val="1"/>
        <c:lblAlgn val="ctr"/>
        <c:lblOffset val="100"/>
        <c:noMultiLvlLbl val="0"/>
      </c:catAx>
      <c:valAx>
        <c:axId val="182958488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First-Time In/Out of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3204339574951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277-4872-9875-F2D565B73455}"/>
                </c:ext>
              </c:extLst>
            </c:dLbl>
            <c:dLbl>
              <c:idx val="1"/>
              <c:layout>
                <c:manualLayout>
                  <c:x val="-6.1194438341062142E-3"/>
                  <c:y val="2.6602169787475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EE-4571-BEDE-078DC6253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900</c:v>
                </c:pt>
                <c:pt idx="1">
                  <c:v>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158-BFC2-AC5CE6F25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6094253807033609E-17"/>
                  <c:y val="5.3204339574951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77-4872-9875-F2D565B73455}"/>
                </c:ext>
              </c:extLst>
            </c:dLbl>
            <c:dLbl>
              <c:idx val="1"/>
              <c:layout>
                <c:manualLayout>
                  <c:x val="0"/>
                  <c:y val="4.43369496457931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277-4872-9875-F2D565B734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906</c:v>
                </c:pt>
                <c:pt idx="1">
                  <c:v>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158-BFC2-AC5CE6F25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1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>
                <a:solidFill>
                  <a:schemeClr val="tx1"/>
                </a:solidFill>
              </a:rPr>
              <a:t>SCH In/Out of State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8212651350442052E-2"/>
                  <c:y val="5.3204339574951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B0-4065-9B08-AF28A7EF2712}"/>
                </c:ext>
              </c:extLst>
            </c:dLbl>
            <c:dLbl>
              <c:idx val="1"/>
              <c:layout>
                <c:manualLayout>
                  <c:x val="-2.8212651350442132E-2"/>
                  <c:y val="2.6602169787475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B0-4065-9B08-AF28A7EF27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#,##0.0</c:formatCode>
                <c:ptCount val="2"/>
                <c:pt idx="0">
                  <c:v>90559</c:v>
                </c:pt>
                <c:pt idx="1">
                  <c:v>41722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0-4065-9B08-AF28A7EF27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Fall 2024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358455045165419E-2"/>
                  <c:y val="5.3204339574951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2B0-4065-9B08-AF28A7EF2712}"/>
                </c:ext>
              </c:extLst>
            </c:dLbl>
            <c:dLbl>
              <c:idx val="1"/>
              <c:layout>
                <c:manualLayout>
                  <c:x val="2.209305036136924E-2"/>
                  <c:y val="1.7734779858317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2B0-4065-9B08-AF28A7EF27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#,##0.0</c:formatCode>
                <c:ptCount val="2"/>
                <c:pt idx="0">
                  <c:v>92188.5</c:v>
                </c:pt>
                <c:pt idx="1">
                  <c:v>38940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2B0-4065-9B08-AF28A7EF27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25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7772399" cy="548640"/>
          </a:xfrm>
        </p:spPr>
        <p:txBody>
          <a:bodyPr/>
          <a:lstStyle/>
          <a:p>
            <a:pPr algn="ctr"/>
            <a:r>
              <a:rPr lang="en-US" dirty="0"/>
              <a:t>Fall 2024 Day 15 Enrollment as of September 16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838200"/>
            <a:ext cx="8503920" cy="5996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Fall 2023 enrollment numbers below reflect federal total numbers from September 18</a:t>
            </a:r>
            <a:r>
              <a:rPr lang="en-US" baseline="30000" dirty="0"/>
              <a:t>th</a:t>
            </a:r>
            <a:r>
              <a:rPr lang="en-US" dirty="0"/>
              <a:t>, 2023.  The Fall 2024 enrollment comparisons reflect federal total numbers from September 16</a:t>
            </a:r>
            <a:r>
              <a:rPr lang="en-US" baseline="30000" dirty="0"/>
              <a:t>th</a:t>
            </a:r>
            <a:r>
              <a:rPr lang="en-US" dirty="0"/>
              <a:t>, 2024.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7269832" y="1156323"/>
            <a:ext cx="1493167" cy="752919"/>
            <a:chOff x="7433417" y="1359532"/>
            <a:chExt cx="1339739" cy="652026"/>
          </a:xfrm>
        </p:grpSpPr>
        <p:sp>
          <p:nvSpPr>
            <p:cNvPr id="41" name="Rectangle 40"/>
            <p:cNvSpPr/>
            <p:nvPr/>
          </p:nvSpPr>
          <p:spPr>
            <a:xfrm>
              <a:off x="7433417" y="1359532"/>
              <a:ext cx="1339739" cy="65202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28381" y="1437870"/>
              <a:ext cx="155571" cy="152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28381" y="1639778"/>
              <a:ext cx="155571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78062" y="1400472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</a:t>
              </a:r>
              <a:r>
                <a:rPr kumimoji="0" lang="en-US" sz="1000" b="0" i="0" u="sng" strike="noStrike" kern="0" cap="none" spc="0" normalizeH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2023</a:t>
              </a:r>
              <a:endParaRPr kumimoji="0" lang="en-US" sz="10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82218" y="1617037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1" i="0" u="sng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2024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05568" y="4758742"/>
            <a:ext cx="2204502" cy="1467242"/>
            <a:chOff x="1506118" y="1904771"/>
            <a:chExt cx="2228915" cy="1675937"/>
          </a:xfrm>
        </p:grpSpPr>
        <p:sp>
          <p:nvSpPr>
            <p:cNvPr id="74" name="Rectangle 73"/>
            <p:cNvSpPr/>
            <p:nvPr/>
          </p:nvSpPr>
          <p:spPr>
            <a:xfrm>
              <a:off x="1506118" y="1904771"/>
              <a:ext cx="2228915" cy="16759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553742" y="1928422"/>
              <a:ext cx="2114739" cy="1652286"/>
              <a:chOff x="3482889" y="3553135"/>
              <a:chExt cx="2114739" cy="1652286"/>
            </a:xfrm>
            <a:noFill/>
          </p:grpSpPr>
          <p:graphicFrame>
            <p:nvGraphicFramePr>
              <p:cNvPr id="39" name="Chart 38"/>
              <p:cNvGraphicFramePr/>
              <p:nvPr>
                <p:extLst>
                  <p:ext uri="{D42A27DB-BD31-4B8C-83A1-F6EECF244321}">
                    <p14:modId xmlns:p14="http://schemas.microsoft.com/office/powerpoint/2010/main" val="3124662051"/>
                  </p:ext>
                </p:extLst>
              </p:nvPr>
            </p:nvGraphicFramePr>
            <p:xfrm>
              <a:off x="3482889" y="3553135"/>
              <a:ext cx="1631812" cy="16522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1" name="TextBox 50"/>
              <p:cNvSpPr txBox="1"/>
              <p:nvPr/>
            </p:nvSpPr>
            <p:spPr>
              <a:xfrm>
                <a:off x="4834898" y="3992085"/>
                <a:ext cx="762730" cy="1005443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Fall ’24 Day 15</a:t>
                </a: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+ 20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+ 0.8</a:t>
                </a:r>
                <a:r>
                  <a:rPr kumimoji="0" lang="en-US" sz="800" b="0" i="0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393520" y="4638921"/>
            <a:ext cx="3159680" cy="1627767"/>
            <a:chOff x="4594574" y="2113062"/>
            <a:chExt cx="3292452" cy="1861970"/>
          </a:xfrm>
        </p:grpSpPr>
        <p:sp>
          <p:nvSpPr>
            <p:cNvPr id="78" name="Rectangle 77"/>
            <p:cNvSpPr/>
            <p:nvPr/>
          </p:nvSpPr>
          <p:spPr>
            <a:xfrm>
              <a:off x="4648202" y="2209800"/>
              <a:ext cx="3140221" cy="1765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Chart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43716795"/>
                </p:ext>
              </p:extLst>
            </p:nvPr>
          </p:nvGraphicFramePr>
          <p:xfrm>
            <a:off x="4594574" y="2113062"/>
            <a:ext cx="3292452" cy="186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" name="TextBox 53"/>
            <p:cNvSpPr txBox="1"/>
            <p:nvPr/>
          </p:nvSpPr>
          <p:spPr>
            <a:xfrm>
              <a:off x="6648196" y="2503638"/>
              <a:ext cx="1067462" cy="1063219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i="0" u="sng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‘</a:t>
              </a:r>
              <a:r>
                <a:rPr lang="en-US" sz="800" u="sng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24</a:t>
              </a:r>
              <a:r>
                <a:rPr kumimoji="0" lang="en-US" sz="800" i="0" u="sng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Day 15</a:t>
              </a:r>
              <a:r>
                <a:rPr lang="en-US" sz="800" u="sng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+ 6 In State 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+ 0.7% In State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- 35 Out of State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noProof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- 6.2% Out of State</a:t>
              </a:r>
              <a:r>
                <a: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.</a:t>
              </a:r>
              <a:endParaRPr lang="en-US" sz="800" kern="0" noProof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7916" y="1533498"/>
            <a:ext cx="3066623" cy="1447849"/>
            <a:chOff x="-19556" y="1606077"/>
            <a:chExt cx="3018548" cy="1478476"/>
          </a:xfrm>
        </p:grpSpPr>
        <p:grpSp>
          <p:nvGrpSpPr>
            <p:cNvPr id="59" name="Group 58"/>
            <p:cNvGrpSpPr/>
            <p:nvPr/>
          </p:nvGrpSpPr>
          <p:grpSpPr>
            <a:xfrm>
              <a:off x="37174" y="1606077"/>
              <a:ext cx="2961818" cy="1464792"/>
              <a:chOff x="156" y="1487084"/>
              <a:chExt cx="3303607" cy="1487015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" y="1487084"/>
                <a:ext cx="3303607" cy="148701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61134" y="1901407"/>
                <a:ext cx="986691" cy="682779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</a:t>
                </a:r>
                <a:r>
                  <a:rPr kumimoji="0" lang="en-US" sz="800" b="0" i="0" u="sng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 ‘24 Day 15:</a:t>
                </a:r>
                <a:endParaRPr kumimoji="0" lang="en-US" sz="800" b="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- 100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- 0.9</a:t>
                </a:r>
                <a:r>
                  <a:rPr kumimoji="0" lang="en-US" sz="800" b="0" i="0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84" name="Chart 83"/>
            <p:cNvGraphicFramePr/>
            <p:nvPr>
              <p:extLst>
                <p:ext uri="{D42A27DB-BD31-4B8C-83A1-F6EECF244321}">
                  <p14:modId xmlns:p14="http://schemas.microsoft.com/office/powerpoint/2010/main" val="1084805847"/>
                </p:ext>
              </p:extLst>
            </p:nvPr>
          </p:nvGraphicFramePr>
          <p:xfrm>
            <a:off x="-19556" y="1609569"/>
            <a:ext cx="2222187" cy="14749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100" name="Group 99"/>
          <p:cNvGrpSpPr/>
          <p:nvPr/>
        </p:nvGrpSpPr>
        <p:grpSpPr>
          <a:xfrm>
            <a:off x="3419817" y="3134019"/>
            <a:ext cx="3034645" cy="1457038"/>
            <a:chOff x="2947532" y="-1480578"/>
            <a:chExt cx="3340452" cy="1527221"/>
          </a:xfrm>
        </p:grpSpPr>
        <p:grpSp>
          <p:nvGrpSpPr>
            <p:cNvPr id="61" name="Group 60"/>
            <p:cNvGrpSpPr/>
            <p:nvPr/>
          </p:nvGrpSpPr>
          <p:grpSpPr>
            <a:xfrm>
              <a:off x="2958020" y="-1480578"/>
              <a:ext cx="3329964" cy="1509997"/>
              <a:chOff x="3258567" y="1197383"/>
              <a:chExt cx="3613902" cy="155734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258567" y="1197383"/>
                <a:ext cx="3613902" cy="1557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94159" y="1606750"/>
                <a:ext cx="1103611" cy="7519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lang="en-US" sz="800" u="sng" kern="0" noProof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</a:t>
                </a: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‘24 Day 15</a:t>
                </a:r>
                <a:r>
                  <a:rPr kumimoji="0" lang="en-US" sz="800" b="0" i="0" u="sng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- 29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- 2.0</a:t>
                </a:r>
                <a:r>
                  <a:rPr kumimoji="0" lang="en-US" sz="800" b="0" i="0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99" name="Chart 98"/>
            <p:cNvGraphicFramePr/>
            <p:nvPr>
              <p:extLst>
                <p:ext uri="{D42A27DB-BD31-4B8C-83A1-F6EECF244321}">
                  <p14:modId xmlns:p14="http://schemas.microsoft.com/office/powerpoint/2010/main" val="1714964090"/>
                </p:ext>
              </p:extLst>
            </p:nvPr>
          </p:nvGraphicFramePr>
          <p:xfrm>
            <a:off x="2947532" y="-1480577"/>
            <a:ext cx="2843668" cy="15272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15550" y="3110243"/>
            <a:ext cx="3008989" cy="1608812"/>
            <a:chOff x="3472235" y="3039718"/>
            <a:chExt cx="2901934" cy="1485086"/>
          </a:xfrm>
        </p:grpSpPr>
        <p:grpSp>
          <p:nvGrpSpPr>
            <p:cNvPr id="95" name="Group 94"/>
            <p:cNvGrpSpPr/>
            <p:nvPr/>
          </p:nvGrpSpPr>
          <p:grpSpPr>
            <a:xfrm>
              <a:off x="3472235" y="3039718"/>
              <a:ext cx="2901934" cy="1485086"/>
              <a:chOff x="3501969" y="1581403"/>
              <a:chExt cx="3060331" cy="1570737"/>
            </a:xfrm>
          </p:grpSpPr>
          <p:graphicFrame>
            <p:nvGraphicFramePr>
              <p:cNvPr id="92" name="Chart 91"/>
              <p:cNvGraphicFramePr/>
              <p:nvPr>
                <p:extLst>
                  <p:ext uri="{D42A27DB-BD31-4B8C-83A1-F6EECF244321}">
                    <p14:modId xmlns:p14="http://schemas.microsoft.com/office/powerpoint/2010/main" val="1796961476"/>
                  </p:ext>
                </p:extLst>
              </p:nvPr>
            </p:nvGraphicFramePr>
            <p:xfrm>
              <a:off x="3501969" y="1581403"/>
              <a:ext cx="3060331" cy="157073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76" name="Rectangle 75"/>
              <p:cNvSpPr/>
              <p:nvPr/>
            </p:nvSpPr>
            <p:spPr>
              <a:xfrm>
                <a:off x="3501969" y="1601137"/>
                <a:ext cx="3060331" cy="14063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396024" y="3390907"/>
              <a:ext cx="880447" cy="755725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b="0" i="0" u="sng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Fall ’24</a:t>
              </a:r>
              <a:r>
                <a:rPr kumimoji="0" lang="en-US" sz="800" b="0" i="0" u="sng" strike="noStrike" kern="0" cap="none" spc="0" normalizeH="0" noProof="0" dirty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</a:t>
              </a:r>
              <a:r>
                <a:rPr kumimoji="0" lang="en-US" sz="800" b="0" i="0" u="sng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Day 15:</a:t>
              </a:r>
              <a:endParaRPr kumimoji="0" lang="en-US" sz="800" b="0" i="0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latin typeface="Arial Narrow"/>
                  <a:ea typeface="ＭＳ Ｐゴシック" pitchFamily="-106" charset="-128"/>
                </a:rPr>
                <a:t>- 1,152.5 SCH 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>
                  <a:latin typeface="Arial Narrow"/>
                  <a:ea typeface="ＭＳ Ｐゴシック" pitchFamily="-106" charset="-128"/>
                </a:rPr>
                <a:t>- 0.9</a:t>
              </a:r>
              <a:r>
                <a:rPr kumimoji="0" lang="en-US" sz="800" b="0" i="0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% </a:t>
              </a:r>
              <a:r>
                <a:rPr lang="en-US" sz="800" kern="0" dirty="0">
                  <a:latin typeface="Arial Narrow"/>
                  <a:ea typeface="ＭＳ Ｐゴシック" pitchFamily="-106" charset="-128"/>
                </a:rPr>
                <a:t>overall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endParaRPr kumimoji="0" lang="en-US" sz="1000" b="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</p:grpSp>
      <p:sp>
        <p:nvSpPr>
          <p:cNvPr id="89" name="Rectangle 88"/>
          <p:cNvSpPr/>
          <p:nvPr/>
        </p:nvSpPr>
        <p:spPr>
          <a:xfrm>
            <a:off x="194479" y="4732458"/>
            <a:ext cx="3035001" cy="1515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409933" y="1540248"/>
            <a:ext cx="3044529" cy="1397094"/>
            <a:chOff x="189894" y="1601503"/>
            <a:chExt cx="3044529" cy="1397094"/>
          </a:xfrm>
        </p:grpSpPr>
        <p:graphicFrame>
          <p:nvGraphicFramePr>
            <p:cNvPr id="86" name="Chart 85"/>
            <p:cNvGraphicFramePr/>
            <p:nvPr>
              <p:extLst>
                <p:ext uri="{D42A27DB-BD31-4B8C-83A1-F6EECF244321}">
                  <p14:modId xmlns:p14="http://schemas.microsoft.com/office/powerpoint/2010/main" val="1703877561"/>
                </p:ext>
              </p:extLst>
            </p:nvPr>
          </p:nvGraphicFramePr>
          <p:xfrm>
            <a:off x="189894" y="1663266"/>
            <a:ext cx="2500210" cy="12414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pSp>
          <p:nvGrpSpPr>
            <p:cNvPr id="7" name="Group 6"/>
            <p:cNvGrpSpPr/>
            <p:nvPr/>
          </p:nvGrpSpPr>
          <p:grpSpPr>
            <a:xfrm>
              <a:off x="199422" y="1601503"/>
              <a:ext cx="3035001" cy="1397094"/>
              <a:chOff x="199422" y="1601503"/>
              <a:chExt cx="3035001" cy="1397094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99422" y="1601503"/>
                <a:ext cx="3035001" cy="13970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2281106" y="1979167"/>
                <a:ext cx="887597" cy="69557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Fall ‘24 Day 15:</a:t>
                </a:r>
                <a:endParaRPr kumimoji="0" lang="en-US" sz="800" b="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- 32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- 3.7</a:t>
                </a:r>
                <a:r>
                  <a:rPr kumimoji="0" lang="en-US" sz="800" b="0" i="0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6596318" y="2188629"/>
            <a:ext cx="2395282" cy="2224350"/>
            <a:chOff x="6596318" y="2000954"/>
            <a:chExt cx="2395282" cy="2224350"/>
          </a:xfrm>
        </p:grpSpPr>
        <p:grpSp>
          <p:nvGrpSpPr>
            <p:cNvPr id="8" name="Group 7"/>
            <p:cNvGrpSpPr/>
            <p:nvPr/>
          </p:nvGrpSpPr>
          <p:grpSpPr>
            <a:xfrm>
              <a:off x="6596318" y="2000954"/>
              <a:ext cx="2395282" cy="2224350"/>
              <a:chOff x="6636104" y="2292062"/>
              <a:chExt cx="2521751" cy="1829680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8238912" y="2545649"/>
                <a:ext cx="852459" cy="1189886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</a:pPr>
                <a:r>
                  <a:rPr lang="en-US" sz="800" u="sng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Fall ‘24 Day 15</a:t>
                </a: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- 39 In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- 6.0% In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+ 7 Out of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+ 3.3% Out of State</a:t>
                </a:r>
              </a:p>
              <a:p>
                <a:pPr marL="171450" indent="-17145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endParaRPr lang="en-US" sz="800" kern="0" dirty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636104" y="2292062"/>
                <a:ext cx="2521751" cy="18296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0" name="Chart 9"/>
            <p:cNvGraphicFramePr/>
            <p:nvPr>
              <p:extLst>
                <p:ext uri="{D42A27DB-BD31-4B8C-83A1-F6EECF244321}">
                  <p14:modId xmlns:p14="http://schemas.microsoft.com/office/powerpoint/2010/main" val="3390913762"/>
                </p:ext>
              </p:extLst>
            </p:nvPr>
          </p:nvGraphicFramePr>
          <p:xfrm>
            <a:off x="6621866" y="2016470"/>
            <a:ext cx="1509426" cy="21272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4127591662"/>
              </p:ext>
            </p:extLst>
          </p:nvPr>
        </p:nvGraphicFramePr>
        <p:xfrm>
          <a:off x="3401274" y="4786609"/>
          <a:ext cx="2075352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3544" y="1675510"/>
            <a:ext cx="1442579" cy="21544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itchFamily="-106" charset="-128"/>
              </a:rPr>
              <a:t> </a:t>
            </a:r>
            <a:endParaRPr kumimoji="0" lang="en-US" sz="800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BF968007-E04D-6149-A89B-F05F51B3FC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2702744"/>
              </p:ext>
            </p:extLst>
          </p:nvPr>
        </p:nvGraphicFramePr>
        <p:xfrm>
          <a:off x="249028" y="4754581"/>
          <a:ext cx="2874207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4778414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F78CDF-8A4A-486C-9176-7F29442CA8D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d62a656-40af-4a34-ab28-29404ce770a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15016</TotalTime>
  <Words>221</Words>
  <Application>Microsoft Office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Courier New</vt:lpstr>
      <vt:lpstr>Wingdings</vt:lpstr>
      <vt:lpstr>1_Office Theme</vt:lpstr>
      <vt:lpstr>Fall 2024 Day 15 Enrollment as of September 16th, 2024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Suzie Waggoner</cp:lastModifiedBy>
  <cp:revision>619</cp:revision>
  <cp:lastPrinted>2020-09-14T20:41:19Z</cp:lastPrinted>
  <dcterms:created xsi:type="dcterms:W3CDTF">2016-07-20T07:12:02Z</dcterms:created>
  <dcterms:modified xsi:type="dcterms:W3CDTF">2024-09-17T21:56:35Z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