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x-msvide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9" r:id="rId4"/>
    <p:sldId id="266" r:id="rId5"/>
    <p:sldId id="267" r:id="rId6"/>
    <p:sldId id="258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70" d="100"/>
          <a:sy n="7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hn\Dropbox%20(GRBowmanLab)\GRBowmanLab%20Team%20Folder\Nikolai\as\22.11.22%20%23889,%2093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hn\Dropbox%20(GRBowmanLab)\GRBowmanLab%20Team%20Folder\Nikolai\as\08.09.22%20%23889,%209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hn\Dropbox%20(GRBowmanLab)\Nikolai\nikolai\AEM%20paper\ACS%20SynthBio%20paper\957%20MG-1655%20pB-SsGP,%20pV-fT7s,%20pCh-GP2-pT7-In%203h%200,003A%201h%2015I%207,5V%204h'%20zoom%20Ins%20crystals\%23957,%20959%20pCh-GP2-pT7-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37072338285339"/>
          <c:y val="4.5333220353344902E-2"/>
          <c:w val="0.86250267521794555"/>
          <c:h val="0.83868479109363259"/>
        </c:manualLayout>
      </c:layout>
      <c:scatterChart>
        <c:scatterStyle val="smoothMarker"/>
        <c:varyColors val="0"/>
        <c:ser>
          <c:idx val="0"/>
          <c:order val="0"/>
          <c:tx>
            <c:v>889-1 0-V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Sheet1!$A$4:$A$23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Sheet1!$C$544:$C$563</c:f>
              <c:numCache>
                <c:formatCode>General</c:formatCode>
                <c:ptCount val="20"/>
                <c:pt idx="0">
                  <c:v>609</c:v>
                </c:pt>
                <c:pt idx="1">
                  <c:v>572</c:v>
                </c:pt>
                <c:pt idx="2">
                  <c:v>507</c:v>
                </c:pt>
                <c:pt idx="3">
                  <c:v>527</c:v>
                </c:pt>
                <c:pt idx="4">
                  <c:v>547</c:v>
                </c:pt>
                <c:pt idx="5">
                  <c:v>676</c:v>
                </c:pt>
                <c:pt idx="6">
                  <c:v>998</c:v>
                </c:pt>
                <c:pt idx="7">
                  <c:v>1498</c:v>
                </c:pt>
                <c:pt idx="8">
                  <c:v>2469</c:v>
                </c:pt>
                <c:pt idx="9">
                  <c:v>3681</c:v>
                </c:pt>
                <c:pt idx="10">
                  <c:v>5197</c:v>
                </c:pt>
                <c:pt idx="11">
                  <c:v>6611</c:v>
                </c:pt>
                <c:pt idx="12">
                  <c:v>7853</c:v>
                </c:pt>
                <c:pt idx="13">
                  <c:v>8477</c:v>
                </c:pt>
                <c:pt idx="14">
                  <c:v>9026</c:v>
                </c:pt>
                <c:pt idx="15">
                  <c:v>9501</c:v>
                </c:pt>
                <c:pt idx="16">
                  <c:v>9761</c:v>
                </c:pt>
                <c:pt idx="17">
                  <c:v>10205</c:v>
                </c:pt>
                <c:pt idx="18">
                  <c:v>10480</c:v>
                </c:pt>
                <c:pt idx="19">
                  <c:v>10489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BCF-4EB6-AF50-4A26497068D5}"/>
            </c:ext>
          </c:extLst>
        </c:ser>
        <c:ser>
          <c:idx val="1"/>
          <c:order val="1"/>
          <c:tx>
            <c:v>889-1 A-V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Sheet1!$A$49:$A$68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Sheet1!$C$589:$C$608</c:f>
              <c:numCache>
                <c:formatCode>General</c:formatCode>
                <c:ptCount val="20"/>
                <c:pt idx="0">
                  <c:v>582</c:v>
                </c:pt>
                <c:pt idx="1">
                  <c:v>553</c:v>
                </c:pt>
                <c:pt idx="2">
                  <c:v>594</c:v>
                </c:pt>
                <c:pt idx="3">
                  <c:v>571</c:v>
                </c:pt>
                <c:pt idx="4">
                  <c:v>608</c:v>
                </c:pt>
                <c:pt idx="5">
                  <c:v>1030</c:v>
                </c:pt>
                <c:pt idx="6">
                  <c:v>1752</c:v>
                </c:pt>
                <c:pt idx="7">
                  <c:v>3077</c:v>
                </c:pt>
                <c:pt idx="8">
                  <c:v>5558</c:v>
                </c:pt>
                <c:pt idx="9">
                  <c:v>8685</c:v>
                </c:pt>
                <c:pt idx="10">
                  <c:v>12081</c:v>
                </c:pt>
                <c:pt idx="11">
                  <c:v>15757</c:v>
                </c:pt>
                <c:pt idx="12">
                  <c:v>19102</c:v>
                </c:pt>
                <c:pt idx="13">
                  <c:v>21249</c:v>
                </c:pt>
                <c:pt idx="14">
                  <c:v>22783</c:v>
                </c:pt>
                <c:pt idx="15">
                  <c:v>23765</c:v>
                </c:pt>
                <c:pt idx="16">
                  <c:v>24234</c:v>
                </c:pt>
                <c:pt idx="17">
                  <c:v>25138</c:v>
                </c:pt>
                <c:pt idx="18">
                  <c:v>25119</c:v>
                </c:pt>
                <c:pt idx="19">
                  <c:v>25338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BCF-4EB6-AF50-4A26497068D5}"/>
            </c:ext>
          </c:extLst>
        </c:ser>
        <c:ser>
          <c:idx val="2"/>
          <c:order val="2"/>
          <c:tx>
            <c:v>889-2 0-V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Sheet1!$A$94:$A$113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Sheet1!$C$634:$C$653</c:f>
              <c:numCache>
                <c:formatCode>General</c:formatCode>
                <c:ptCount val="20"/>
                <c:pt idx="0">
                  <c:v>614</c:v>
                </c:pt>
                <c:pt idx="1">
                  <c:v>559</c:v>
                </c:pt>
                <c:pt idx="2">
                  <c:v>527</c:v>
                </c:pt>
                <c:pt idx="3">
                  <c:v>558</c:v>
                </c:pt>
                <c:pt idx="4">
                  <c:v>566</c:v>
                </c:pt>
                <c:pt idx="5">
                  <c:v>635</c:v>
                </c:pt>
                <c:pt idx="6">
                  <c:v>803</c:v>
                </c:pt>
                <c:pt idx="7">
                  <c:v>1243</c:v>
                </c:pt>
                <c:pt idx="8">
                  <c:v>1714</c:v>
                </c:pt>
                <c:pt idx="9">
                  <c:v>2484</c:v>
                </c:pt>
                <c:pt idx="10">
                  <c:v>3319</c:v>
                </c:pt>
                <c:pt idx="11">
                  <c:v>4321</c:v>
                </c:pt>
                <c:pt idx="12">
                  <c:v>5114</c:v>
                </c:pt>
                <c:pt idx="13">
                  <c:v>6088</c:v>
                </c:pt>
                <c:pt idx="14">
                  <c:v>6857</c:v>
                </c:pt>
                <c:pt idx="15">
                  <c:v>7290</c:v>
                </c:pt>
                <c:pt idx="16">
                  <c:v>7750</c:v>
                </c:pt>
                <c:pt idx="17">
                  <c:v>8198</c:v>
                </c:pt>
                <c:pt idx="18">
                  <c:v>8379</c:v>
                </c:pt>
                <c:pt idx="19">
                  <c:v>8603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BCF-4EB6-AF50-4A26497068D5}"/>
            </c:ext>
          </c:extLst>
        </c:ser>
        <c:ser>
          <c:idx val="3"/>
          <c:order val="3"/>
          <c:tx>
            <c:v>889-2 A-V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Sheet1!$A$139:$A$158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Sheet1!$C$679:$C$698</c:f>
              <c:numCache>
                <c:formatCode>General</c:formatCode>
                <c:ptCount val="20"/>
                <c:pt idx="0">
                  <c:v>559</c:v>
                </c:pt>
                <c:pt idx="1">
                  <c:v>542</c:v>
                </c:pt>
                <c:pt idx="2">
                  <c:v>514</c:v>
                </c:pt>
                <c:pt idx="3">
                  <c:v>529</c:v>
                </c:pt>
                <c:pt idx="4">
                  <c:v>629</c:v>
                </c:pt>
                <c:pt idx="5">
                  <c:v>963</c:v>
                </c:pt>
                <c:pt idx="6">
                  <c:v>1808</c:v>
                </c:pt>
                <c:pt idx="7">
                  <c:v>2913</c:v>
                </c:pt>
                <c:pt idx="8">
                  <c:v>5073</c:v>
                </c:pt>
                <c:pt idx="9">
                  <c:v>8715</c:v>
                </c:pt>
                <c:pt idx="10">
                  <c:v>11233</c:v>
                </c:pt>
                <c:pt idx="11">
                  <c:v>15511</c:v>
                </c:pt>
                <c:pt idx="12">
                  <c:v>19149</c:v>
                </c:pt>
                <c:pt idx="13">
                  <c:v>22654</c:v>
                </c:pt>
                <c:pt idx="14">
                  <c:v>25083</c:v>
                </c:pt>
                <c:pt idx="15">
                  <c:v>27604</c:v>
                </c:pt>
                <c:pt idx="16">
                  <c:v>29379</c:v>
                </c:pt>
                <c:pt idx="17">
                  <c:v>31185</c:v>
                </c:pt>
                <c:pt idx="18">
                  <c:v>31940</c:v>
                </c:pt>
                <c:pt idx="19">
                  <c:v>33067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BCF-4EB6-AF50-4A26497068D5}"/>
            </c:ext>
          </c:extLst>
        </c:ser>
        <c:ser>
          <c:idx val="4"/>
          <c:order val="4"/>
          <c:tx>
            <c:v>889-3 0-V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Sheet1!$A$184:$A$203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Sheet1!$C$724:$C$743</c:f>
              <c:numCache>
                <c:formatCode>General</c:formatCode>
                <c:ptCount val="20"/>
                <c:pt idx="0">
                  <c:v>622</c:v>
                </c:pt>
                <c:pt idx="1">
                  <c:v>522</c:v>
                </c:pt>
                <c:pt idx="2">
                  <c:v>521</c:v>
                </c:pt>
                <c:pt idx="3">
                  <c:v>530</c:v>
                </c:pt>
                <c:pt idx="4">
                  <c:v>576</c:v>
                </c:pt>
                <c:pt idx="5">
                  <c:v>587</c:v>
                </c:pt>
                <c:pt idx="6">
                  <c:v>761</c:v>
                </c:pt>
                <c:pt idx="7">
                  <c:v>1103</c:v>
                </c:pt>
                <c:pt idx="8">
                  <c:v>1499</c:v>
                </c:pt>
                <c:pt idx="9">
                  <c:v>2434</c:v>
                </c:pt>
                <c:pt idx="10">
                  <c:v>3234</c:v>
                </c:pt>
                <c:pt idx="11">
                  <c:v>4071</c:v>
                </c:pt>
                <c:pt idx="12">
                  <c:v>4725</c:v>
                </c:pt>
                <c:pt idx="13">
                  <c:v>5528</c:v>
                </c:pt>
                <c:pt idx="14">
                  <c:v>6200</c:v>
                </c:pt>
                <c:pt idx="15">
                  <c:v>6406</c:v>
                </c:pt>
                <c:pt idx="16">
                  <c:v>6882</c:v>
                </c:pt>
                <c:pt idx="17">
                  <c:v>7225</c:v>
                </c:pt>
                <c:pt idx="18">
                  <c:v>7593</c:v>
                </c:pt>
                <c:pt idx="19">
                  <c:v>7679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BCF-4EB6-AF50-4A26497068D5}"/>
            </c:ext>
          </c:extLst>
        </c:ser>
        <c:ser>
          <c:idx val="5"/>
          <c:order val="5"/>
          <c:tx>
            <c:v>889-3 A-V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Sheet1!$A$229:$A$248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Sheet1!$C$769:$C$788</c:f>
              <c:numCache>
                <c:formatCode>General</c:formatCode>
                <c:ptCount val="20"/>
                <c:pt idx="0">
                  <c:v>581</c:v>
                </c:pt>
                <c:pt idx="1">
                  <c:v>525</c:v>
                </c:pt>
                <c:pt idx="2">
                  <c:v>486</c:v>
                </c:pt>
                <c:pt idx="3">
                  <c:v>518</c:v>
                </c:pt>
                <c:pt idx="4">
                  <c:v>663</c:v>
                </c:pt>
                <c:pt idx="5">
                  <c:v>916</c:v>
                </c:pt>
                <c:pt idx="6">
                  <c:v>1658</c:v>
                </c:pt>
                <c:pt idx="7">
                  <c:v>2905</c:v>
                </c:pt>
                <c:pt idx="8">
                  <c:v>4723</c:v>
                </c:pt>
                <c:pt idx="9">
                  <c:v>7495</c:v>
                </c:pt>
                <c:pt idx="10">
                  <c:v>10054</c:v>
                </c:pt>
                <c:pt idx="11">
                  <c:v>13240</c:v>
                </c:pt>
                <c:pt idx="12">
                  <c:v>16216</c:v>
                </c:pt>
                <c:pt idx="13">
                  <c:v>19385</c:v>
                </c:pt>
                <c:pt idx="14">
                  <c:v>21925</c:v>
                </c:pt>
                <c:pt idx="15">
                  <c:v>23994</c:v>
                </c:pt>
                <c:pt idx="16">
                  <c:v>26155</c:v>
                </c:pt>
                <c:pt idx="17">
                  <c:v>27471</c:v>
                </c:pt>
                <c:pt idx="18">
                  <c:v>28766</c:v>
                </c:pt>
                <c:pt idx="19">
                  <c:v>29926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BCF-4EB6-AF50-4A26497068D5}"/>
            </c:ext>
          </c:extLst>
        </c:ser>
        <c:ser>
          <c:idx val="6"/>
          <c:order val="6"/>
          <c:tx>
            <c:v>889-4 0-V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Sheet1!$A$274:$A$293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Sheet1!$C$814:$C$833</c:f>
              <c:numCache>
                <c:formatCode>General</c:formatCode>
                <c:ptCount val="20"/>
                <c:pt idx="0">
                  <c:v>581</c:v>
                </c:pt>
                <c:pt idx="1">
                  <c:v>570</c:v>
                </c:pt>
                <c:pt idx="2">
                  <c:v>516</c:v>
                </c:pt>
                <c:pt idx="3">
                  <c:v>518</c:v>
                </c:pt>
                <c:pt idx="4">
                  <c:v>503</c:v>
                </c:pt>
                <c:pt idx="5">
                  <c:v>626</c:v>
                </c:pt>
                <c:pt idx="6">
                  <c:v>785</c:v>
                </c:pt>
                <c:pt idx="7">
                  <c:v>1095</c:v>
                </c:pt>
                <c:pt idx="8">
                  <c:v>1513</c:v>
                </c:pt>
                <c:pt idx="9">
                  <c:v>2243</c:v>
                </c:pt>
                <c:pt idx="10">
                  <c:v>3012</c:v>
                </c:pt>
                <c:pt idx="11">
                  <c:v>3893</c:v>
                </c:pt>
                <c:pt idx="12">
                  <c:v>4698</c:v>
                </c:pt>
                <c:pt idx="13">
                  <c:v>5259</c:v>
                </c:pt>
                <c:pt idx="14">
                  <c:v>5897</c:v>
                </c:pt>
                <c:pt idx="15">
                  <c:v>6283</c:v>
                </c:pt>
                <c:pt idx="16">
                  <c:v>6731</c:v>
                </c:pt>
                <c:pt idx="17">
                  <c:v>7037</c:v>
                </c:pt>
                <c:pt idx="18">
                  <c:v>7491</c:v>
                </c:pt>
                <c:pt idx="19">
                  <c:v>7733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BCF-4EB6-AF50-4A26497068D5}"/>
            </c:ext>
          </c:extLst>
        </c:ser>
        <c:ser>
          <c:idx val="7"/>
          <c:order val="7"/>
          <c:tx>
            <c:v>889-4 A-V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Sheet1!$A$319:$A$338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Sheet1!$C$859:$C$878</c:f>
              <c:numCache>
                <c:formatCode>General</c:formatCode>
                <c:ptCount val="20"/>
                <c:pt idx="0">
                  <c:v>609</c:v>
                </c:pt>
                <c:pt idx="1">
                  <c:v>568</c:v>
                </c:pt>
                <c:pt idx="2">
                  <c:v>585</c:v>
                </c:pt>
                <c:pt idx="3">
                  <c:v>525</c:v>
                </c:pt>
                <c:pt idx="4">
                  <c:v>670</c:v>
                </c:pt>
                <c:pt idx="5">
                  <c:v>980</c:v>
                </c:pt>
                <c:pt idx="6">
                  <c:v>1744</c:v>
                </c:pt>
                <c:pt idx="7">
                  <c:v>3008</c:v>
                </c:pt>
                <c:pt idx="8">
                  <c:v>5119</c:v>
                </c:pt>
                <c:pt idx="9">
                  <c:v>7780</c:v>
                </c:pt>
                <c:pt idx="10">
                  <c:v>10591</c:v>
                </c:pt>
                <c:pt idx="11">
                  <c:v>14138</c:v>
                </c:pt>
                <c:pt idx="12">
                  <c:v>17951</c:v>
                </c:pt>
                <c:pt idx="13">
                  <c:v>22106</c:v>
                </c:pt>
                <c:pt idx="14">
                  <c:v>25681</c:v>
                </c:pt>
                <c:pt idx="15">
                  <c:v>28357</c:v>
                </c:pt>
                <c:pt idx="16">
                  <c:v>30648</c:v>
                </c:pt>
                <c:pt idx="17">
                  <c:v>31994</c:v>
                </c:pt>
                <c:pt idx="18">
                  <c:v>33165</c:v>
                </c:pt>
                <c:pt idx="19">
                  <c:v>33744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BCF-4EB6-AF50-4A26497068D5}"/>
            </c:ext>
          </c:extLst>
        </c:ser>
        <c:ser>
          <c:idx val="8"/>
          <c:order val="8"/>
          <c:tx>
            <c:v>937-1 0-V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Sheet1!$A$364:$A$383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Sheet1!$C$904:$C$923</c:f>
              <c:numCache>
                <c:formatCode>General</c:formatCode>
                <c:ptCount val="20"/>
                <c:pt idx="0">
                  <c:v>616</c:v>
                </c:pt>
                <c:pt idx="1">
                  <c:v>565</c:v>
                </c:pt>
                <c:pt idx="2">
                  <c:v>548</c:v>
                </c:pt>
                <c:pt idx="3">
                  <c:v>540</c:v>
                </c:pt>
                <c:pt idx="4">
                  <c:v>570</c:v>
                </c:pt>
                <c:pt idx="5">
                  <c:v>598</c:v>
                </c:pt>
                <c:pt idx="6">
                  <c:v>704</c:v>
                </c:pt>
                <c:pt idx="7">
                  <c:v>1009</c:v>
                </c:pt>
                <c:pt idx="8">
                  <c:v>1326</c:v>
                </c:pt>
                <c:pt idx="9">
                  <c:v>1869</c:v>
                </c:pt>
                <c:pt idx="10">
                  <c:v>2181</c:v>
                </c:pt>
                <c:pt idx="11">
                  <c:v>3050</c:v>
                </c:pt>
                <c:pt idx="12">
                  <c:v>3657</c:v>
                </c:pt>
                <c:pt idx="13">
                  <c:v>4393</c:v>
                </c:pt>
                <c:pt idx="14">
                  <c:v>4827</c:v>
                </c:pt>
                <c:pt idx="15">
                  <c:v>5223</c:v>
                </c:pt>
                <c:pt idx="16">
                  <c:v>5835</c:v>
                </c:pt>
                <c:pt idx="17">
                  <c:v>6320</c:v>
                </c:pt>
                <c:pt idx="18">
                  <c:v>6552</c:v>
                </c:pt>
                <c:pt idx="19">
                  <c:v>6833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BCF-4EB6-AF50-4A26497068D5}"/>
            </c:ext>
          </c:extLst>
        </c:ser>
        <c:ser>
          <c:idx val="9"/>
          <c:order val="9"/>
          <c:tx>
            <c:v>937-2 0-V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Sheet1!$A$409:$A$428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Sheet1!$C$949:$C$968</c:f>
              <c:numCache>
                <c:formatCode>General</c:formatCode>
                <c:ptCount val="20"/>
                <c:pt idx="0">
                  <c:v>610</c:v>
                </c:pt>
                <c:pt idx="1">
                  <c:v>570</c:v>
                </c:pt>
                <c:pt idx="2">
                  <c:v>542</c:v>
                </c:pt>
                <c:pt idx="3">
                  <c:v>539</c:v>
                </c:pt>
                <c:pt idx="4">
                  <c:v>551</c:v>
                </c:pt>
                <c:pt idx="5">
                  <c:v>617</c:v>
                </c:pt>
                <c:pt idx="6">
                  <c:v>756</c:v>
                </c:pt>
                <c:pt idx="7">
                  <c:v>1044</c:v>
                </c:pt>
                <c:pt idx="8">
                  <c:v>1426</c:v>
                </c:pt>
                <c:pt idx="9">
                  <c:v>1997</c:v>
                </c:pt>
                <c:pt idx="10">
                  <c:v>2655</c:v>
                </c:pt>
                <c:pt idx="11">
                  <c:v>3360</c:v>
                </c:pt>
                <c:pt idx="12">
                  <c:v>3947</c:v>
                </c:pt>
                <c:pt idx="13">
                  <c:v>4504</c:v>
                </c:pt>
                <c:pt idx="14">
                  <c:v>5216</c:v>
                </c:pt>
                <c:pt idx="15">
                  <c:v>5741</c:v>
                </c:pt>
                <c:pt idx="16">
                  <c:v>6566</c:v>
                </c:pt>
                <c:pt idx="17">
                  <c:v>7168</c:v>
                </c:pt>
                <c:pt idx="18">
                  <c:v>7600</c:v>
                </c:pt>
                <c:pt idx="19">
                  <c:v>7973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BCF-4EB6-AF50-4A26497068D5}"/>
            </c:ext>
          </c:extLst>
        </c:ser>
        <c:ser>
          <c:idx val="10"/>
          <c:order val="10"/>
          <c:tx>
            <c:v>937-3 0-V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Sheet1!$A$454:$A$473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Sheet1!$C$994:$C$1013</c:f>
              <c:numCache>
                <c:formatCode>General</c:formatCode>
                <c:ptCount val="20"/>
                <c:pt idx="0">
                  <c:v>678</c:v>
                </c:pt>
                <c:pt idx="1">
                  <c:v>601</c:v>
                </c:pt>
                <c:pt idx="2">
                  <c:v>550</c:v>
                </c:pt>
                <c:pt idx="3">
                  <c:v>523</c:v>
                </c:pt>
                <c:pt idx="4">
                  <c:v>555</c:v>
                </c:pt>
                <c:pt idx="5">
                  <c:v>612</c:v>
                </c:pt>
                <c:pt idx="6">
                  <c:v>774</c:v>
                </c:pt>
                <c:pt idx="7">
                  <c:v>1148</c:v>
                </c:pt>
                <c:pt idx="8">
                  <c:v>1603</c:v>
                </c:pt>
                <c:pt idx="9">
                  <c:v>1974</c:v>
                </c:pt>
                <c:pt idx="10">
                  <c:v>2720</c:v>
                </c:pt>
                <c:pt idx="11">
                  <c:v>3317</c:v>
                </c:pt>
                <c:pt idx="12">
                  <c:v>3854</c:v>
                </c:pt>
                <c:pt idx="13">
                  <c:v>4523</c:v>
                </c:pt>
                <c:pt idx="14">
                  <c:v>5209</c:v>
                </c:pt>
                <c:pt idx="15">
                  <c:v>5888</c:v>
                </c:pt>
                <c:pt idx="16">
                  <c:v>6305</c:v>
                </c:pt>
                <c:pt idx="17">
                  <c:v>6823</c:v>
                </c:pt>
                <c:pt idx="18">
                  <c:v>7348</c:v>
                </c:pt>
                <c:pt idx="19">
                  <c:v>7776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1BCF-4EB6-AF50-4A26497068D5}"/>
            </c:ext>
          </c:extLst>
        </c:ser>
        <c:ser>
          <c:idx val="11"/>
          <c:order val="11"/>
          <c:tx>
            <c:v>937-4 0-V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Sheet1!$A$499:$A$518</c:f>
              <c:numCache>
                <c:formatCode>h:mm:ss</c:formatCode>
                <c:ptCount val="20"/>
                <c:pt idx="0">
                  <c:v>8.1018518518518516E-5</c:v>
                </c:pt>
                <c:pt idx="1">
                  <c:v>1.3969907407407408E-2</c:v>
                </c:pt>
                <c:pt idx="2">
                  <c:v>2.7858796296296298E-2</c:v>
                </c:pt>
                <c:pt idx="3">
                  <c:v>4.1747685185185186E-2</c:v>
                </c:pt>
                <c:pt idx="4">
                  <c:v>5.5636574074074074E-2</c:v>
                </c:pt>
                <c:pt idx="5">
                  <c:v>6.9525462962962969E-2</c:v>
                </c:pt>
                <c:pt idx="6">
                  <c:v>8.3414351851851851E-2</c:v>
                </c:pt>
                <c:pt idx="7">
                  <c:v>9.7303240740740746E-2</c:v>
                </c:pt>
                <c:pt idx="8">
                  <c:v>0.11119212962962964</c:v>
                </c:pt>
                <c:pt idx="9">
                  <c:v>0.12508101851851852</c:v>
                </c:pt>
                <c:pt idx="10">
                  <c:v>0.13896990740740742</c:v>
                </c:pt>
                <c:pt idx="11">
                  <c:v>0.15285879629629631</c:v>
                </c:pt>
                <c:pt idx="12">
                  <c:v>0.16674768518518521</c:v>
                </c:pt>
                <c:pt idx="13">
                  <c:v>0.18063657407407407</c:v>
                </c:pt>
                <c:pt idx="14">
                  <c:v>0.19452546296296294</c:v>
                </c:pt>
                <c:pt idx="15">
                  <c:v>0.20841435185185186</c:v>
                </c:pt>
                <c:pt idx="16">
                  <c:v>0.22230324074074073</c:v>
                </c:pt>
                <c:pt idx="17">
                  <c:v>0.23619212962962963</c:v>
                </c:pt>
                <c:pt idx="18">
                  <c:v>0.25008101851851855</c:v>
                </c:pt>
                <c:pt idx="19">
                  <c:v>0.26396990740740739</c:v>
                </c:pt>
              </c:numCache>
            </c:numRef>
          </c:xVal>
          <c:yVal>
            <c:numRef>
              <c:f>Sheet1!$C$1039:$C$1058</c:f>
              <c:numCache>
                <c:formatCode>General</c:formatCode>
                <c:ptCount val="20"/>
                <c:pt idx="0">
                  <c:v>669</c:v>
                </c:pt>
                <c:pt idx="1">
                  <c:v>581</c:v>
                </c:pt>
                <c:pt idx="2">
                  <c:v>587</c:v>
                </c:pt>
                <c:pt idx="3">
                  <c:v>559</c:v>
                </c:pt>
                <c:pt idx="4">
                  <c:v>567</c:v>
                </c:pt>
                <c:pt idx="5">
                  <c:v>767</c:v>
                </c:pt>
                <c:pt idx="6">
                  <c:v>863</c:v>
                </c:pt>
                <c:pt idx="7">
                  <c:v>1390</c:v>
                </c:pt>
                <c:pt idx="8">
                  <c:v>1913</c:v>
                </c:pt>
                <c:pt idx="9">
                  <c:v>2622</c:v>
                </c:pt>
                <c:pt idx="10">
                  <c:v>3340</c:v>
                </c:pt>
                <c:pt idx="11">
                  <c:v>4008</c:v>
                </c:pt>
                <c:pt idx="12">
                  <c:v>5392</c:v>
                </c:pt>
                <c:pt idx="13">
                  <c:v>6042</c:v>
                </c:pt>
                <c:pt idx="14">
                  <c:v>6859</c:v>
                </c:pt>
                <c:pt idx="15">
                  <c:v>7766</c:v>
                </c:pt>
                <c:pt idx="16">
                  <c:v>8367</c:v>
                </c:pt>
                <c:pt idx="17">
                  <c:v>8749</c:v>
                </c:pt>
                <c:pt idx="18">
                  <c:v>9151</c:v>
                </c:pt>
                <c:pt idx="19">
                  <c:v>9222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1BCF-4EB6-AF50-4A2649706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213280"/>
        <c:axId val="1155734464"/>
      </c:scatterChart>
      <c:valAx>
        <c:axId val="116121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734464"/>
        <c:crosses val="autoZero"/>
        <c:crossBetween val="midCat"/>
      </c:valAx>
      <c:valAx>
        <c:axId val="11557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13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T7s no PopZ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med!$E$4:$E$23</c:f>
              <c:numCache>
                <c:formatCode>h:mm:ss</c:formatCode>
                <c:ptCount val="20"/>
                <c:pt idx="0">
                  <c:v>2.5462962962962961E-4</c:v>
                </c:pt>
                <c:pt idx="1">
                  <c:v>1.4143518518518519E-2</c:v>
                </c:pt>
                <c:pt idx="2">
                  <c:v>2.8032407407407409E-2</c:v>
                </c:pt>
                <c:pt idx="3">
                  <c:v>4.1921296296296297E-2</c:v>
                </c:pt>
                <c:pt idx="4">
                  <c:v>5.5810185185185185E-2</c:v>
                </c:pt>
                <c:pt idx="5">
                  <c:v>6.9699074074074066E-2</c:v>
                </c:pt>
                <c:pt idx="6">
                  <c:v>8.3587962962962961E-2</c:v>
                </c:pt>
                <c:pt idx="7">
                  <c:v>9.7476851851851842E-2</c:v>
                </c:pt>
                <c:pt idx="8">
                  <c:v>0.11136574074074074</c:v>
                </c:pt>
                <c:pt idx="9">
                  <c:v>0.12525462962962963</c:v>
                </c:pt>
                <c:pt idx="10">
                  <c:v>0.1391435185185185</c:v>
                </c:pt>
                <c:pt idx="11">
                  <c:v>0.15303240740740739</c:v>
                </c:pt>
                <c:pt idx="12">
                  <c:v>0.16692129629629629</c:v>
                </c:pt>
                <c:pt idx="13">
                  <c:v>0.18081018518518518</c:v>
                </c:pt>
                <c:pt idx="14">
                  <c:v>0.19469907407407408</c:v>
                </c:pt>
                <c:pt idx="15">
                  <c:v>0.20858796296296298</c:v>
                </c:pt>
                <c:pt idx="16">
                  <c:v>0.22247685185185184</c:v>
                </c:pt>
                <c:pt idx="17">
                  <c:v>0.23636574074074077</c:v>
                </c:pt>
                <c:pt idx="18">
                  <c:v>0.25025462962962963</c:v>
                </c:pt>
                <c:pt idx="19">
                  <c:v>0.26414351851851853</c:v>
                </c:pt>
              </c:numCache>
            </c:numRef>
          </c:xVal>
          <c:yVal>
            <c:numRef>
              <c:f>med!$G$4:$G$23</c:f>
              <c:numCache>
                <c:formatCode>General</c:formatCode>
                <c:ptCount val="20"/>
                <c:pt idx="0">
                  <c:v>837</c:v>
                </c:pt>
                <c:pt idx="1">
                  <c:v>743</c:v>
                </c:pt>
                <c:pt idx="2">
                  <c:v>753</c:v>
                </c:pt>
                <c:pt idx="3">
                  <c:v>789</c:v>
                </c:pt>
                <c:pt idx="4">
                  <c:v>768</c:v>
                </c:pt>
                <c:pt idx="5">
                  <c:v>832</c:v>
                </c:pt>
                <c:pt idx="6">
                  <c:v>1016</c:v>
                </c:pt>
                <c:pt idx="7">
                  <c:v>1510</c:v>
                </c:pt>
                <c:pt idx="8">
                  <c:v>2231</c:v>
                </c:pt>
                <c:pt idx="9">
                  <c:v>3293</c:v>
                </c:pt>
                <c:pt idx="10">
                  <c:v>4369</c:v>
                </c:pt>
                <c:pt idx="11">
                  <c:v>5722</c:v>
                </c:pt>
                <c:pt idx="12">
                  <c:v>6773</c:v>
                </c:pt>
                <c:pt idx="13">
                  <c:v>7792</c:v>
                </c:pt>
                <c:pt idx="14">
                  <c:v>8843</c:v>
                </c:pt>
                <c:pt idx="15">
                  <c:v>9970</c:v>
                </c:pt>
                <c:pt idx="16">
                  <c:v>10745</c:v>
                </c:pt>
                <c:pt idx="17">
                  <c:v>11119</c:v>
                </c:pt>
                <c:pt idx="18">
                  <c:v>11443</c:v>
                </c:pt>
                <c:pt idx="19">
                  <c:v>11631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B3-4AD1-9AA5-C850BF12897D}"/>
            </c:ext>
          </c:extLst>
        </c:ser>
        <c:ser>
          <c:idx val="1"/>
          <c:order val="1"/>
          <c:tx>
            <c:v>T7s PopZ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med!$E$4:$E$23</c:f>
              <c:numCache>
                <c:formatCode>h:mm:ss</c:formatCode>
                <c:ptCount val="20"/>
                <c:pt idx="0">
                  <c:v>2.5462962962962961E-4</c:v>
                </c:pt>
                <c:pt idx="1">
                  <c:v>1.4143518518518519E-2</c:v>
                </c:pt>
                <c:pt idx="2">
                  <c:v>2.8032407407407409E-2</c:v>
                </c:pt>
                <c:pt idx="3">
                  <c:v>4.1921296296296297E-2</c:v>
                </c:pt>
                <c:pt idx="4">
                  <c:v>5.5810185185185185E-2</c:v>
                </c:pt>
                <c:pt idx="5">
                  <c:v>6.9699074074074066E-2</c:v>
                </c:pt>
                <c:pt idx="6">
                  <c:v>8.3587962962962961E-2</c:v>
                </c:pt>
                <c:pt idx="7">
                  <c:v>9.7476851851851842E-2</c:v>
                </c:pt>
                <c:pt idx="8">
                  <c:v>0.11136574074074074</c:v>
                </c:pt>
                <c:pt idx="9">
                  <c:v>0.12525462962962963</c:v>
                </c:pt>
                <c:pt idx="10">
                  <c:v>0.1391435185185185</c:v>
                </c:pt>
                <c:pt idx="11">
                  <c:v>0.15303240740740739</c:v>
                </c:pt>
                <c:pt idx="12">
                  <c:v>0.16692129629629629</c:v>
                </c:pt>
                <c:pt idx="13">
                  <c:v>0.18081018518518518</c:v>
                </c:pt>
                <c:pt idx="14">
                  <c:v>0.19469907407407408</c:v>
                </c:pt>
                <c:pt idx="15">
                  <c:v>0.20858796296296298</c:v>
                </c:pt>
                <c:pt idx="16">
                  <c:v>0.22247685185185184</c:v>
                </c:pt>
                <c:pt idx="17">
                  <c:v>0.23636574074074077</c:v>
                </c:pt>
                <c:pt idx="18">
                  <c:v>0.25025462962962963</c:v>
                </c:pt>
                <c:pt idx="19">
                  <c:v>0.26414351851851853</c:v>
                </c:pt>
              </c:numCache>
            </c:numRef>
          </c:xVal>
          <c:yVal>
            <c:numRef>
              <c:f>med!$P$4:$P$23</c:f>
              <c:numCache>
                <c:formatCode>General</c:formatCode>
                <c:ptCount val="20"/>
                <c:pt idx="0">
                  <c:v>782</c:v>
                </c:pt>
                <c:pt idx="1">
                  <c:v>744</c:v>
                </c:pt>
                <c:pt idx="2">
                  <c:v>724</c:v>
                </c:pt>
                <c:pt idx="3">
                  <c:v>759</c:v>
                </c:pt>
                <c:pt idx="4">
                  <c:v>767</c:v>
                </c:pt>
                <c:pt idx="5">
                  <c:v>966</c:v>
                </c:pt>
                <c:pt idx="6">
                  <c:v>1420</c:v>
                </c:pt>
                <c:pt idx="7">
                  <c:v>2383</c:v>
                </c:pt>
                <c:pt idx="8">
                  <c:v>3429</c:v>
                </c:pt>
                <c:pt idx="9">
                  <c:v>5275</c:v>
                </c:pt>
                <c:pt idx="10">
                  <c:v>7385</c:v>
                </c:pt>
                <c:pt idx="11">
                  <c:v>9958</c:v>
                </c:pt>
                <c:pt idx="12">
                  <c:v>12408</c:v>
                </c:pt>
                <c:pt idx="13">
                  <c:v>14507</c:v>
                </c:pt>
                <c:pt idx="14">
                  <c:v>16565</c:v>
                </c:pt>
                <c:pt idx="15">
                  <c:v>18463</c:v>
                </c:pt>
                <c:pt idx="16">
                  <c:v>19978</c:v>
                </c:pt>
                <c:pt idx="17">
                  <c:v>21162</c:v>
                </c:pt>
                <c:pt idx="18">
                  <c:v>22171</c:v>
                </c:pt>
                <c:pt idx="19">
                  <c:v>22583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B3-4AD1-9AA5-C850BF12897D}"/>
            </c:ext>
          </c:extLst>
        </c:ser>
        <c:ser>
          <c:idx val="2"/>
          <c:order val="2"/>
          <c:tx>
            <c:v>DE3 no PopZ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med!$E$4:$E$29</c:f>
              <c:numCache>
                <c:formatCode>h:mm:ss</c:formatCode>
                <c:ptCount val="26"/>
                <c:pt idx="0">
                  <c:v>2.5462962962962961E-4</c:v>
                </c:pt>
                <c:pt idx="1">
                  <c:v>1.4143518518518519E-2</c:v>
                </c:pt>
                <c:pt idx="2">
                  <c:v>2.8032407407407409E-2</c:v>
                </c:pt>
                <c:pt idx="3">
                  <c:v>4.1921296296296297E-2</c:v>
                </c:pt>
                <c:pt idx="4">
                  <c:v>5.5810185185185185E-2</c:v>
                </c:pt>
                <c:pt idx="5">
                  <c:v>6.9699074074074066E-2</c:v>
                </c:pt>
                <c:pt idx="6">
                  <c:v>8.3587962962962961E-2</c:v>
                </c:pt>
                <c:pt idx="7">
                  <c:v>9.7476851851851842E-2</c:v>
                </c:pt>
                <c:pt idx="8">
                  <c:v>0.11136574074074074</c:v>
                </c:pt>
                <c:pt idx="9">
                  <c:v>0.12525462962962963</c:v>
                </c:pt>
                <c:pt idx="10">
                  <c:v>0.1391435185185185</c:v>
                </c:pt>
                <c:pt idx="11">
                  <c:v>0.15303240740740739</c:v>
                </c:pt>
                <c:pt idx="12">
                  <c:v>0.16692129629629629</c:v>
                </c:pt>
                <c:pt idx="13">
                  <c:v>0.18081018518518518</c:v>
                </c:pt>
                <c:pt idx="14">
                  <c:v>0.19469907407407408</c:v>
                </c:pt>
                <c:pt idx="15">
                  <c:v>0.20858796296296298</c:v>
                </c:pt>
                <c:pt idx="16">
                  <c:v>0.22247685185185184</c:v>
                </c:pt>
                <c:pt idx="17">
                  <c:v>0.23636574074074077</c:v>
                </c:pt>
                <c:pt idx="18">
                  <c:v>0.25025462962962963</c:v>
                </c:pt>
                <c:pt idx="19">
                  <c:v>0.26414351851851853</c:v>
                </c:pt>
                <c:pt idx="20">
                  <c:v>0.27803240740740742</c:v>
                </c:pt>
                <c:pt idx="21">
                  <c:v>0.29192129629629632</c:v>
                </c:pt>
                <c:pt idx="22">
                  <c:v>0.30581018518518516</c:v>
                </c:pt>
                <c:pt idx="23">
                  <c:v>0.31969907407407411</c:v>
                </c:pt>
                <c:pt idx="24">
                  <c:v>0.33358796296296295</c:v>
                </c:pt>
                <c:pt idx="25">
                  <c:v>0.34747685185185184</c:v>
                </c:pt>
              </c:numCache>
            </c:numRef>
          </c:xVal>
          <c:yVal>
            <c:numRef>
              <c:f>med!$Y$4:$Y$23</c:f>
              <c:numCache>
                <c:formatCode>General</c:formatCode>
                <c:ptCount val="20"/>
                <c:pt idx="0">
                  <c:v>863</c:v>
                </c:pt>
                <c:pt idx="1">
                  <c:v>751</c:v>
                </c:pt>
                <c:pt idx="2">
                  <c:v>737</c:v>
                </c:pt>
                <c:pt idx="3">
                  <c:v>746</c:v>
                </c:pt>
                <c:pt idx="4">
                  <c:v>725</c:v>
                </c:pt>
                <c:pt idx="5">
                  <c:v>746</c:v>
                </c:pt>
                <c:pt idx="6">
                  <c:v>840</c:v>
                </c:pt>
                <c:pt idx="7">
                  <c:v>1128</c:v>
                </c:pt>
                <c:pt idx="8">
                  <c:v>1611</c:v>
                </c:pt>
                <c:pt idx="9">
                  <c:v>2262</c:v>
                </c:pt>
                <c:pt idx="10">
                  <c:v>3074</c:v>
                </c:pt>
                <c:pt idx="11">
                  <c:v>4081</c:v>
                </c:pt>
                <c:pt idx="12">
                  <c:v>5244</c:v>
                </c:pt>
                <c:pt idx="13">
                  <c:v>6150</c:v>
                </c:pt>
                <c:pt idx="14">
                  <c:v>7167</c:v>
                </c:pt>
                <c:pt idx="15">
                  <c:v>8194</c:v>
                </c:pt>
                <c:pt idx="16">
                  <c:v>9043</c:v>
                </c:pt>
                <c:pt idx="17">
                  <c:v>9772</c:v>
                </c:pt>
                <c:pt idx="18">
                  <c:v>10254</c:v>
                </c:pt>
                <c:pt idx="19">
                  <c:v>10561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FB3-4AD1-9AA5-C850BF12897D}"/>
            </c:ext>
          </c:extLst>
        </c:ser>
        <c:ser>
          <c:idx val="3"/>
          <c:order val="3"/>
          <c:tx>
            <c:v>DE3 PopZ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med!$E$4:$E$29</c:f>
              <c:numCache>
                <c:formatCode>h:mm:ss</c:formatCode>
                <c:ptCount val="26"/>
                <c:pt idx="0">
                  <c:v>2.5462962962962961E-4</c:v>
                </c:pt>
                <c:pt idx="1">
                  <c:v>1.4143518518518519E-2</c:v>
                </c:pt>
                <c:pt idx="2">
                  <c:v>2.8032407407407409E-2</c:v>
                </c:pt>
                <c:pt idx="3">
                  <c:v>4.1921296296296297E-2</c:v>
                </c:pt>
                <c:pt idx="4">
                  <c:v>5.5810185185185185E-2</c:v>
                </c:pt>
                <c:pt idx="5">
                  <c:v>6.9699074074074066E-2</c:v>
                </c:pt>
                <c:pt idx="6">
                  <c:v>8.3587962962962961E-2</c:v>
                </c:pt>
                <c:pt idx="7">
                  <c:v>9.7476851851851842E-2</c:v>
                </c:pt>
                <c:pt idx="8">
                  <c:v>0.11136574074074074</c:v>
                </c:pt>
                <c:pt idx="9">
                  <c:v>0.12525462962962963</c:v>
                </c:pt>
                <c:pt idx="10">
                  <c:v>0.1391435185185185</c:v>
                </c:pt>
                <c:pt idx="11">
                  <c:v>0.15303240740740739</c:v>
                </c:pt>
                <c:pt idx="12">
                  <c:v>0.16692129629629629</c:v>
                </c:pt>
                <c:pt idx="13">
                  <c:v>0.18081018518518518</c:v>
                </c:pt>
                <c:pt idx="14">
                  <c:v>0.19469907407407408</c:v>
                </c:pt>
                <c:pt idx="15">
                  <c:v>0.20858796296296298</c:v>
                </c:pt>
                <c:pt idx="16">
                  <c:v>0.22247685185185184</c:v>
                </c:pt>
                <c:pt idx="17">
                  <c:v>0.23636574074074077</c:v>
                </c:pt>
                <c:pt idx="18">
                  <c:v>0.25025462962962963</c:v>
                </c:pt>
                <c:pt idx="19">
                  <c:v>0.26414351851851853</c:v>
                </c:pt>
                <c:pt idx="20">
                  <c:v>0.27803240740740742</c:v>
                </c:pt>
                <c:pt idx="21">
                  <c:v>0.29192129629629632</c:v>
                </c:pt>
                <c:pt idx="22">
                  <c:v>0.30581018518518516</c:v>
                </c:pt>
                <c:pt idx="23">
                  <c:v>0.31969907407407411</c:v>
                </c:pt>
                <c:pt idx="24">
                  <c:v>0.33358796296296295</c:v>
                </c:pt>
                <c:pt idx="25">
                  <c:v>0.34747685185185184</c:v>
                </c:pt>
              </c:numCache>
            </c:numRef>
          </c:xVal>
          <c:yVal>
            <c:numRef>
              <c:f>med!$AH$4:$AH$23</c:f>
              <c:numCache>
                <c:formatCode>General</c:formatCode>
                <c:ptCount val="20"/>
                <c:pt idx="0">
                  <c:v>806</c:v>
                </c:pt>
                <c:pt idx="1">
                  <c:v>781</c:v>
                </c:pt>
                <c:pt idx="2">
                  <c:v>758</c:v>
                </c:pt>
                <c:pt idx="3">
                  <c:v>706</c:v>
                </c:pt>
                <c:pt idx="4">
                  <c:v>714</c:v>
                </c:pt>
                <c:pt idx="5">
                  <c:v>705</c:v>
                </c:pt>
                <c:pt idx="6">
                  <c:v>860</c:v>
                </c:pt>
                <c:pt idx="7">
                  <c:v>1130</c:v>
                </c:pt>
                <c:pt idx="8">
                  <c:v>1473</c:v>
                </c:pt>
                <c:pt idx="9">
                  <c:v>2021</c:v>
                </c:pt>
                <c:pt idx="10">
                  <c:v>2726</c:v>
                </c:pt>
                <c:pt idx="11">
                  <c:v>3612</c:v>
                </c:pt>
                <c:pt idx="12">
                  <c:v>4602</c:v>
                </c:pt>
                <c:pt idx="13">
                  <c:v>5654</c:v>
                </c:pt>
                <c:pt idx="14">
                  <c:v>6501</c:v>
                </c:pt>
                <c:pt idx="15">
                  <c:v>7386</c:v>
                </c:pt>
                <c:pt idx="16">
                  <c:v>8126</c:v>
                </c:pt>
                <c:pt idx="17">
                  <c:v>8587</c:v>
                </c:pt>
                <c:pt idx="18">
                  <c:v>9106</c:v>
                </c:pt>
                <c:pt idx="19">
                  <c:v>9406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FB3-4AD1-9AA5-C850BF128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7945312"/>
        <c:axId val="1697950720"/>
      </c:scatterChart>
      <c:valAx>
        <c:axId val="169794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950720"/>
        <c:crosses val="autoZero"/>
        <c:crossBetween val="midCat"/>
      </c:valAx>
      <c:valAx>
        <c:axId val="169795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945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Ins MiST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'Insulin rev'!$N$6</c:f>
                <c:numCache>
                  <c:formatCode>General</c:formatCode>
                  <c:ptCount val="1"/>
                  <c:pt idx="0">
                    <c:v>20.785033662068788</c:v>
                  </c:pt>
                </c:numCache>
              </c:numRef>
            </c:plus>
            <c:minus>
              <c:numRef>
                <c:f>'Insulin rev'!$N$6</c:f>
                <c:numCache>
                  <c:formatCode>General</c:formatCode>
                  <c:ptCount val="1"/>
                  <c:pt idx="0">
                    <c:v>20.785033662068788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'Insulin rev'!$M$6</c:f>
              <c:numCache>
                <c:formatCode>General</c:formatCode>
                <c:ptCount val="1"/>
                <c:pt idx="0">
                  <c:v>73.775333333333336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9-4E64-B42C-B8B025F86749}"/>
            </c:ext>
          </c:extLst>
        </c:ser>
        <c:ser>
          <c:idx val="1"/>
          <c:order val="1"/>
          <c:tx>
            <c:v>Ins Conv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'Insulin rev'!$Q$6</c:f>
                <c:numCache>
                  <c:formatCode>General</c:formatCode>
                  <c:ptCount val="1"/>
                  <c:pt idx="0">
                    <c:v>13.466147048555996</c:v>
                  </c:pt>
                </c:numCache>
              </c:numRef>
            </c:plus>
            <c:minus>
              <c:numRef>
                <c:f>'Insulin rev'!$Q$6</c:f>
                <c:numCache>
                  <c:formatCode>General</c:formatCode>
                  <c:ptCount val="1"/>
                  <c:pt idx="0">
                    <c:v>13.466147048555996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'Insulin rev'!$N$6</c:f>
              <c:numCache>
                <c:formatCode>General</c:formatCode>
                <c:ptCount val="1"/>
                <c:pt idx="0">
                  <c:v>20.785033662068788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9-4E64-B42C-B8B025F86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470943"/>
        <c:axId val="843922815"/>
      </c:barChart>
      <c:catAx>
        <c:axId val="7884709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922815"/>
        <c:crosses val="autoZero"/>
        <c:auto val="1"/>
        <c:lblAlgn val="ctr"/>
        <c:lblOffset val="100"/>
        <c:noMultiLvlLbl val="0"/>
      </c:catAx>
      <c:valAx>
        <c:axId val="84392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7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8A52-B059-4762-9C6A-F71A28DD81A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29F1-3785-4258-9904-2847B910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3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vi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9.wdp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microsoft.com/office/2007/relationships/hdphoto" Target="../media/hdphoto15.wdp"/><Relationship Id="rId2" Type="http://schemas.openxmlformats.org/officeDocument/2006/relationships/video" Target="../media/media3.avi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3.wdp"/><Relationship Id="rId1" Type="http://schemas.microsoft.com/office/2007/relationships/media" Target="../media/media3.avi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31" Type="http://schemas.microsoft.com/office/2007/relationships/hdphoto" Target="../media/hdphoto14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2.wdp"/><Relationship Id="rId30" Type="http://schemas.openxmlformats.org/officeDocument/2006/relationships/image" Target="../media/image17.png"/><Relationship Id="rId35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7.wdp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051977" y="1347140"/>
            <a:ext cx="3140690" cy="1508804"/>
            <a:chOff x="629638" y="3284932"/>
            <a:chExt cx="4187587" cy="2011739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4265246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91" name="Straight Connector 190"/>
            <p:cNvCxnSpPr>
              <a:endCxn id="230" idx="0"/>
            </p:cNvCxnSpPr>
            <p:nvPr/>
          </p:nvCxnSpPr>
          <p:spPr>
            <a:xfrm>
              <a:off x="2684948" y="4610291"/>
              <a:ext cx="814673" cy="466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2200929" y="3856356"/>
              <a:ext cx="560919" cy="233230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 rot="18900000">
              <a:off x="2298332" y="3284932"/>
              <a:ext cx="551979" cy="233230"/>
              <a:chOff x="6596550" y="523926"/>
              <a:chExt cx="940904" cy="397565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2238410" y="4469055"/>
              <a:ext cx="560919" cy="233230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 rot="18900000">
              <a:off x="1684135" y="3816072"/>
              <a:ext cx="551979" cy="233230"/>
              <a:chOff x="6596550" y="523926"/>
              <a:chExt cx="940904" cy="397565"/>
            </a:xfrm>
            <a:solidFill>
              <a:srgbClr val="CCFFCC"/>
            </a:solidFill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 rot="18900000">
              <a:off x="1127331" y="4442436"/>
              <a:ext cx="551979" cy="233230"/>
              <a:chOff x="6596550" y="523926"/>
              <a:chExt cx="940904" cy="397565"/>
            </a:xfrm>
            <a:solidFill>
              <a:srgbClr val="66FF66"/>
            </a:solidFill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1624868" y="4490592"/>
              <a:ext cx="560919" cy="233230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2760552" y="4472216"/>
              <a:ext cx="560919" cy="233230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37" name="Straight Connector 236"/>
            <p:cNvCxnSpPr>
              <a:stCxn id="196" idx="3"/>
              <a:endCxn id="193" idx="7"/>
            </p:cNvCxnSpPr>
            <p:nvPr/>
          </p:nvCxnSpPr>
          <p:spPr>
            <a:xfrm>
              <a:off x="2494634" y="3597850"/>
              <a:ext cx="63281" cy="1819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02" idx="6"/>
            </p:cNvCxnSpPr>
            <p:nvPr/>
          </p:nvCxnSpPr>
          <p:spPr>
            <a:xfrm flipH="1">
              <a:off x="2155279" y="3556718"/>
              <a:ext cx="214106" cy="180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08" idx="7"/>
              <a:endCxn id="202" idx="3"/>
            </p:cNvCxnSpPr>
            <p:nvPr/>
          </p:nvCxnSpPr>
          <p:spPr>
            <a:xfrm flipH="1" flipV="1">
              <a:off x="1880437" y="4128990"/>
              <a:ext cx="101416" cy="285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endCxn id="205" idx="6"/>
            </p:cNvCxnSpPr>
            <p:nvPr/>
          </p:nvCxnSpPr>
          <p:spPr>
            <a:xfrm flipH="1">
              <a:off x="1598475" y="4149205"/>
              <a:ext cx="187474" cy="214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05" idx="3"/>
              <a:endCxn id="221" idx="7"/>
            </p:cNvCxnSpPr>
            <p:nvPr/>
          </p:nvCxnSpPr>
          <p:spPr>
            <a:xfrm>
              <a:off x="1323633" y="4755354"/>
              <a:ext cx="142949" cy="2492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1018037" y="4771768"/>
              <a:ext cx="214105" cy="180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2626643" y="3999640"/>
              <a:ext cx="385439" cy="4428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193" idx="4"/>
            </p:cNvCxnSpPr>
            <p:nvPr/>
          </p:nvCxnSpPr>
          <p:spPr>
            <a:xfrm flipH="1">
              <a:off x="2494635" y="4058591"/>
              <a:ext cx="66052" cy="3907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199" idx="4"/>
              <a:endCxn id="226" idx="0"/>
            </p:cNvCxnSpPr>
            <p:nvPr/>
          </p:nvCxnSpPr>
          <p:spPr>
            <a:xfrm>
              <a:off x="2598168" y="4671290"/>
              <a:ext cx="309163" cy="4407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3215679" y="4595117"/>
              <a:ext cx="1315141" cy="4666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3194369" y="4633284"/>
              <a:ext cx="814309" cy="443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endCxn id="223" idx="0"/>
            </p:cNvCxnSpPr>
            <p:nvPr/>
          </p:nvCxnSpPr>
          <p:spPr>
            <a:xfrm>
              <a:off x="2060542" y="4641006"/>
              <a:ext cx="347768" cy="4678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208" idx="4"/>
              <a:endCxn id="215" idx="7"/>
            </p:cNvCxnSpPr>
            <p:nvPr/>
          </p:nvCxnSpPr>
          <p:spPr>
            <a:xfrm>
              <a:off x="1984626" y="4692827"/>
              <a:ext cx="95500" cy="290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3745876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3226503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2707130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2187757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1668384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1149011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29638" y="5063441"/>
              <a:ext cx="551979" cy="233230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8675248" y="1369523"/>
            <a:ext cx="4127" cy="13456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8387609" y="2702285"/>
            <a:ext cx="559469" cy="49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/>
          <p:cNvSpPr txBox="1"/>
          <p:nvPr/>
        </p:nvSpPr>
        <p:spPr>
          <a:xfrm>
            <a:off x="6768160" y="1352743"/>
            <a:ext cx="226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Conventional </a:t>
            </a:r>
            <a:r>
              <a:rPr lang="en-US" b="1" dirty="0" err="1" smtClean="0">
                <a:solidFill>
                  <a:srgbClr val="0070C0"/>
                </a:solidFill>
              </a:rPr>
              <a:t>Biomanufacturing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63800" y="3324802"/>
            <a:ext cx="3829630" cy="2936269"/>
            <a:chOff x="4963800" y="3324802"/>
            <a:chExt cx="3829630" cy="2936269"/>
          </a:xfrm>
        </p:grpSpPr>
        <p:cxnSp>
          <p:nvCxnSpPr>
            <p:cNvPr id="396" name="Straight Connector 395"/>
            <p:cNvCxnSpPr/>
            <p:nvPr/>
          </p:nvCxnSpPr>
          <p:spPr>
            <a:xfrm>
              <a:off x="6055357" y="5269108"/>
              <a:ext cx="990872" cy="3369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5315838" y="5234914"/>
              <a:ext cx="210034" cy="3322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5197618" y="5169728"/>
              <a:ext cx="6254" cy="535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endCxn id="367" idx="0"/>
            </p:cNvCxnSpPr>
            <p:nvPr/>
          </p:nvCxnSpPr>
          <p:spPr>
            <a:xfrm>
              <a:off x="6055358" y="5269108"/>
              <a:ext cx="622974" cy="317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6444810" y="5269108"/>
              <a:ext cx="1374818" cy="325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6444809" y="5269108"/>
              <a:ext cx="983213" cy="336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endCxn id="365" idx="0"/>
            </p:cNvCxnSpPr>
            <p:nvPr/>
          </p:nvCxnSpPr>
          <p:spPr>
            <a:xfrm>
              <a:off x="5699566" y="5239656"/>
              <a:ext cx="590295" cy="351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endCxn id="355" idx="0"/>
            </p:cNvCxnSpPr>
            <p:nvPr/>
          </p:nvCxnSpPr>
          <p:spPr>
            <a:xfrm>
              <a:off x="5650188" y="5261828"/>
              <a:ext cx="250222" cy="329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272" idx="4"/>
            </p:cNvCxnSpPr>
            <p:nvPr/>
          </p:nvCxnSpPr>
          <p:spPr>
            <a:xfrm>
              <a:off x="6150898" y="4802081"/>
              <a:ext cx="990872" cy="3369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275" idx="4"/>
            </p:cNvCxnSpPr>
            <p:nvPr/>
          </p:nvCxnSpPr>
          <p:spPr>
            <a:xfrm>
              <a:off x="5377719" y="4797339"/>
              <a:ext cx="210034" cy="3322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59499" y="4732154"/>
              <a:ext cx="6254" cy="535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272" idx="4"/>
            </p:cNvCxnSpPr>
            <p:nvPr/>
          </p:nvCxnSpPr>
          <p:spPr>
            <a:xfrm>
              <a:off x="6150899" y="4802081"/>
              <a:ext cx="546654" cy="3631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282" idx="4"/>
            </p:cNvCxnSpPr>
            <p:nvPr/>
          </p:nvCxnSpPr>
          <p:spPr>
            <a:xfrm>
              <a:off x="6540351" y="4802081"/>
              <a:ext cx="1374818" cy="325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282" idx="4"/>
            </p:cNvCxnSpPr>
            <p:nvPr/>
          </p:nvCxnSpPr>
          <p:spPr>
            <a:xfrm>
              <a:off x="6540350" y="4802081"/>
              <a:ext cx="983213" cy="336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279" idx="4"/>
            </p:cNvCxnSpPr>
            <p:nvPr/>
          </p:nvCxnSpPr>
          <p:spPr>
            <a:xfrm>
              <a:off x="5761447" y="4802081"/>
              <a:ext cx="561840" cy="36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endCxn id="338" idx="0"/>
            </p:cNvCxnSpPr>
            <p:nvPr/>
          </p:nvCxnSpPr>
          <p:spPr>
            <a:xfrm>
              <a:off x="5712069" y="4824253"/>
              <a:ext cx="232219" cy="3155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6687407" y="4335291"/>
              <a:ext cx="611005" cy="3501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6324393" y="3769839"/>
              <a:ext cx="420689" cy="174923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 rot="18900000">
              <a:off x="6397445" y="3341271"/>
              <a:ext cx="413984" cy="174923"/>
              <a:chOff x="6596550" y="523926"/>
              <a:chExt cx="940904" cy="397565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6352504" y="4229363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57" name="Group 256"/>
            <p:cNvGrpSpPr/>
            <p:nvPr/>
          </p:nvGrpSpPr>
          <p:grpSpPr>
            <a:xfrm rot="18900000">
              <a:off x="5936797" y="3739626"/>
              <a:ext cx="413984" cy="174923"/>
              <a:chOff x="6596550" y="523926"/>
              <a:chExt cx="940904" cy="397565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 rot="18900000">
              <a:off x="5519194" y="4209399"/>
              <a:ext cx="413984" cy="174923"/>
              <a:chOff x="6596550" y="523926"/>
              <a:chExt cx="940904" cy="397565"/>
            </a:xfrm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5892347" y="4245516"/>
              <a:ext cx="420689" cy="174923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6744110" y="4231734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96" name="Straight Connector 295"/>
            <p:cNvCxnSpPr>
              <a:stCxn id="251" idx="3"/>
              <a:endCxn id="248" idx="7"/>
            </p:cNvCxnSpPr>
            <p:nvPr/>
          </p:nvCxnSpPr>
          <p:spPr>
            <a:xfrm>
              <a:off x="6544671" y="3575960"/>
              <a:ext cx="47461" cy="136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53" idx="1"/>
              <a:endCxn id="258" idx="6"/>
            </p:cNvCxnSpPr>
            <p:nvPr/>
          </p:nvCxnSpPr>
          <p:spPr>
            <a:xfrm flipH="1">
              <a:off x="6290155" y="3545111"/>
              <a:ext cx="160580" cy="13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66" idx="7"/>
              <a:endCxn id="258" idx="3"/>
            </p:cNvCxnSpPr>
            <p:nvPr/>
          </p:nvCxnSpPr>
          <p:spPr>
            <a:xfrm flipH="1" flipV="1">
              <a:off x="6084023" y="3974315"/>
              <a:ext cx="76062" cy="2138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endCxn id="262" idx="6"/>
            </p:cNvCxnSpPr>
            <p:nvPr/>
          </p:nvCxnSpPr>
          <p:spPr>
            <a:xfrm flipH="1">
              <a:off x="5872552" y="3989476"/>
              <a:ext cx="140606" cy="161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62" idx="3"/>
              <a:endCxn id="280" idx="7"/>
            </p:cNvCxnSpPr>
            <p:nvPr/>
          </p:nvCxnSpPr>
          <p:spPr>
            <a:xfrm>
              <a:off x="5666421" y="4444088"/>
              <a:ext cx="107212" cy="186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5437224" y="4456398"/>
              <a:ext cx="160579" cy="13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643678" y="3877302"/>
              <a:ext cx="289079" cy="332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48" idx="4"/>
            </p:cNvCxnSpPr>
            <p:nvPr/>
          </p:nvCxnSpPr>
          <p:spPr>
            <a:xfrm flipH="1">
              <a:off x="6544672" y="3921516"/>
              <a:ext cx="49539" cy="293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255" idx="4"/>
            </p:cNvCxnSpPr>
            <p:nvPr/>
          </p:nvCxnSpPr>
          <p:spPr>
            <a:xfrm>
              <a:off x="6622322" y="4381040"/>
              <a:ext cx="231872" cy="330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085454" y="4323910"/>
              <a:ext cx="986356" cy="3499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069473" y="4352536"/>
              <a:ext cx="610732" cy="3328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endCxn id="282" idx="0"/>
            </p:cNvCxnSpPr>
            <p:nvPr/>
          </p:nvCxnSpPr>
          <p:spPr>
            <a:xfrm>
              <a:off x="6219102" y="4358327"/>
              <a:ext cx="260826" cy="35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266" idx="4"/>
              <a:endCxn id="273" idx="7"/>
            </p:cNvCxnSpPr>
            <p:nvPr/>
          </p:nvCxnSpPr>
          <p:spPr>
            <a:xfrm>
              <a:off x="6162165" y="4397192"/>
              <a:ext cx="71625" cy="2176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5881081" y="4650404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 rot="18900000">
              <a:off x="5108883" y="4648033"/>
              <a:ext cx="413984" cy="174923"/>
              <a:chOff x="6596550" y="523926"/>
              <a:chExt cx="940904" cy="397565"/>
            </a:xfrm>
          </p:grpSpPr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5491630" y="4650404"/>
              <a:ext cx="420689" cy="174923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6270533" y="4650404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659985" y="4648033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042732" y="4648033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425478" y="4648033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808224" y="4648033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5798158" y="5111780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 rot="18900000">
              <a:off x="5025960" y="5109409"/>
              <a:ext cx="413984" cy="174923"/>
              <a:chOff x="6596550" y="523926"/>
              <a:chExt cx="940904" cy="397565"/>
            </a:xfrm>
          </p:grpSpPr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5408707" y="5111780"/>
              <a:ext cx="420689" cy="174923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6187610" y="5111780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577062" y="510940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959809" y="510940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342555" y="510940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725301" y="510940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04" name="Straight Connector 403"/>
            <p:cNvCxnSpPr>
              <a:endCxn id="385" idx="0"/>
            </p:cNvCxnSpPr>
            <p:nvPr/>
          </p:nvCxnSpPr>
          <p:spPr>
            <a:xfrm>
              <a:off x="5985991" y="5727763"/>
              <a:ext cx="1056806" cy="300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5269278" y="5702878"/>
              <a:ext cx="210034" cy="3322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>
              <a:off x="5161909" y="5653628"/>
              <a:ext cx="6254" cy="535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endCxn id="384" idx="0"/>
            </p:cNvCxnSpPr>
            <p:nvPr/>
          </p:nvCxnSpPr>
          <p:spPr>
            <a:xfrm>
              <a:off x="5985991" y="5727763"/>
              <a:ext cx="674059" cy="300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endCxn id="387" idx="0"/>
            </p:cNvCxnSpPr>
            <p:nvPr/>
          </p:nvCxnSpPr>
          <p:spPr>
            <a:xfrm>
              <a:off x="6375443" y="5727763"/>
              <a:ext cx="1432846" cy="300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endCxn id="386" idx="0"/>
            </p:cNvCxnSpPr>
            <p:nvPr/>
          </p:nvCxnSpPr>
          <p:spPr>
            <a:xfrm>
              <a:off x="6375442" y="5727763"/>
              <a:ext cx="1050101" cy="300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62" idx="4"/>
            </p:cNvCxnSpPr>
            <p:nvPr/>
          </p:nvCxnSpPr>
          <p:spPr>
            <a:xfrm>
              <a:off x="5634646" y="5714706"/>
              <a:ext cx="591051" cy="3696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5614479" y="5745728"/>
              <a:ext cx="232219" cy="3155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5754280" y="5563030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 rot="18900000">
              <a:off x="4982082" y="5560659"/>
              <a:ext cx="413984" cy="174923"/>
              <a:chOff x="6596550" y="523926"/>
              <a:chExt cx="940904" cy="397565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5364829" y="5563030"/>
              <a:ext cx="420689" cy="174923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6143732" y="5563030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533184" y="556065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915931" y="556065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298677" y="556065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681423" y="5560659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5735998" y="6004935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74" name="Group 373"/>
            <p:cNvGrpSpPr/>
            <p:nvPr/>
          </p:nvGrpSpPr>
          <p:grpSpPr>
            <a:xfrm rot="18900000">
              <a:off x="4963800" y="6002564"/>
              <a:ext cx="413984" cy="174923"/>
              <a:chOff x="6596550" y="523926"/>
              <a:chExt cx="940904" cy="397565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5346547" y="6004935"/>
              <a:ext cx="420689" cy="174923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6125450" y="6004935"/>
              <a:ext cx="420689" cy="174923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514902" y="6002564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6897649" y="6002564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280395" y="6002564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7663141" y="6002564"/>
              <a:ext cx="413984" cy="174923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14" name="Straight Connector 413"/>
            <p:cNvCxnSpPr/>
            <p:nvPr/>
          </p:nvCxnSpPr>
          <p:spPr>
            <a:xfrm>
              <a:off x="8694640" y="3324802"/>
              <a:ext cx="0" cy="2936269"/>
            </a:xfrm>
            <a:prstGeom prst="line">
              <a:avLst/>
            </a:prstGeom>
            <a:ln w="762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/>
            <p:nvPr/>
          </p:nvSpPr>
          <p:spPr>
            <a:xfrm>
              <a:off x="6791815" y="3424033"/>
              <a:ext cx="2001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With Microbial “Stem Cells”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81" name="Picture 180">
            <a:extLst>
              <a:ext uri="{FF2B5EF4-FFF2-40B4-BE49-F238E27FC236}">
                <a16:creationId xmlns:a16="http://schemas.microsoft.com/office/drawing/2014/main" id="{C29032E1-2786-483B-95E2-A81C6BC4D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1" y="1224705"/>
            <a:ext cx="4020390" cy="3207935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477449" y="2382"/>
            <a:ext cx="8074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Programmable Multicellularity: Why 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do this?</a:t>
            </a:r>
            <a:endParaRPr lang="en-US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145" y="4585654"/>
            <a:ext cx="3701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“Aging” during </a:t>
            </a:r>
            <a:r>
              <a:rPr lang="en-US" sz="2000" b="1" u="sng" dirty="0" err="1" smtClean="0"/>
              <a:t>biomanufacturing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32092" y="5056736"/>
            <a:ext cx="261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 high metabolic stress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3621" y="5434767"/>
            <a:ext cx="3059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 toxicity / limited capacity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8456" y="5812798"/>
            <a:ext cx="25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 slow growth / death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281934" y="3152035"/>
            <a:ext cx="4653887" cy="3425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4611" y="4204505"/>
            <a:ext cx="3542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Step #2: 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differential gene expression.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Video 1">
            <a:hlinkClick r:id="" action="ppaction://media"/>
            <a:extLst>
              <a:ext uri="{FF2B5EF4-FFF2-40B4-BE49-F238E27FC236}">
                <a16:creationId xmlns:a16="http://schemas.microsoft.com/office/drawing/2014/main" id="{9A994381-8391-42AB-B666-53E11A1D94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4280965" y="197001"/>
            <a:ext cx="3647043" cy="27352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2-1">
            <a:hlinkClick r:id="" action="ppaction://media"/>
            <a:extLst>
              <a:ext uri="{FF2B5EF4-FFF2-40B4-BE49-F238E27FC236}">
                <a16:creationId xmlns:a16="http://schemas.microsoft.com/office/drawing/2014/main" id="{07207064-8FDB-4830-9F03-2820311429B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>
            <a:off x="4280966" y="3409689"/>
            <a:ext cx="3643111" cy="32299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324611" y="739360"/>
            <a:ext cx="2555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Step #1: programmable asymmetric cell division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002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3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9FC01-EC55-40FB-B722-1CC7F1494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38490" r="23950"/>
          <a:stretch/>
        </p:blipFill>
        <p:spPr>
          <a:xfrm>
            <a:off x="130959" y="5028653"/>
            <a:ext cx="802442" cy="77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0106FC-6CA8-4CB2-9C02-3BA8E6D16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21674" r="13944" b="10868"/>
          <a:stretch/>
        </p:blipFill>
        <p:spPr>
          <a:xfrm>
            <a:off x="1015498" y="5018566"/>
            <a:ext cx="817225" cy="781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23232-46BB-4DB4-9FC5-8848F1FB7F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19746" r="15366" b="10916"/>
          <a:stretch/>
        </p:blipFill>
        <p:spPr>
          <a:xfrm>
            <a:off x="1930440" y="5018566"/>
            <a:ext cx="802442" cy="781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AED33-BF7F-4374-98C5-D661139E59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8" t="26151" r="15008" b="5405"/>
          <a:stretch/>
        </p:blipFill>
        <p:spPr>
          <a:xfrm>
            <a:off x="2830598" y="5018566"/>
            <a:ext cx="812933" cy="77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7A64D-3078-4007-B84A-8BB5A52B30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36904" r="20587" b="820"/>
          <a:stretch/>
        </p:blipFill>
        <p:spPr>
          <a:xfrm>
            <a:off x="3725334" y="5018566"/>
            <a:ext cx="802442" cy="771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7DFE4-D7B2-4445-A6E8-305518833CE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25857" r="17312" b="8215"/>
          <a:stretch/>
        </p:blipFill>
        <p:spPr>
          <a:xfrm>
            <a:off x="4625493" y="5028653"/>
            <a:ext cx="802442" cy="771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F9A7F-DB3B-453C-AA5F-C286D1753AB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9" t="40444" r="26812" b="12869"/>
          <a:stretch/>
        </p:blipFill>
        <p:spPr>
          <a:xfrm>
            <a:off x="130959" y="5914571"/>
            <a:ext cx="787526" cy="760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FBE80-22E8-4ED9-88C1-975151DE3EB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16885" r="26123" b="37815"/>
          <a:stretch/>
        </p:blipFill>
        <p:spPr>
          <a:xfrm>
            <a:off x="1000581" y="5914571"/>
            <a:ext cx="802442" cy="760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808EF4-C946-4FDA-86AA-9ED1158DB0B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31" t="29387" r="20601" b="19269"/>
          <a:stretch/>
        </p:blipFill>
        <p:spPr>
          <a:xfrm>
            <a:off x="1876998" y="5911149"/>
            <a:ext cx="840965" cy="764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271D12-FA99-455D-961C-71BEE6C356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45" t="30862" r="24155" b="14182"/>
          <a:stretch/>
        </p:blipFill>
        <p:spPr>
          <a:xfrm>
            <a:off x="2815680" y="5911148"/>
            <a:ext cx="802442" cy="7640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D10DE-F4A2-4DE2-985A-20278915DF1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0" t="39835" r="27958" b="9607"/>
          <a:stretch/>
        </p:blipFill>
        <p:spPr>
          <a:xfrm>
            <a:off x="3724065" y="5911148"/>
            <a:ext cx="802442" cy="764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D7A5E-08D8-463A-9504-CF8F9A56A1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8" t="40890" r="26430" b="7377"/>
          <a:stretch/>
        </p:blipFill>
        <p:spPr>
          <a:xfrm>
            <a:off x="4611705" y="5910840"/>
            <a:ext cx="814961" cy="760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71CF4B-D5D1-4286-9557-B413960E65A5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27772" r="19779" b="16172"/>
          <a:stretch/>
        </p:blipFill>
        <p:spPr>
          <a:xfrm>
            <a:off x="5547394" y="5911149"/>
            <a:ext cx="787526" cy="76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4248AA-9AAE-465D-9C54-B7F982F1CC2A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20045" r="20094" b="21753"/>
          <a:stretch/>
        </p:blipFill>
        <p:spPr>
          <a:xfrm>
            <a:off x="6424777" y="5911148"/>
            <a:ext cx="814962" cy="7605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BF517F-E310-4060-A9BC-7BDC55E3A5D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14053" r="23349" b="32436"/>
          <a:stretch/>
        </p:blipFill>
        <p:spPr>
          <a:xfrm>
            <a:off x="8193853" y="5910840"/>
            <a:ext cx="840965" cy="7605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1E17A2D-599F-4664-AFB7-001B143D9665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15255" r="20735" b="26246"/>
          <a:stretch/>
        </p:blipFill>
        <p:spPr>
          <a:xfrm>
            <a:off x="7309316" y="5910840"/>
            <a:ext cx="814961" cy="7605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0621" y="1373555"/>
            <a:ext cx="277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# of cell divisions before death</a:t>
            </a:r>
            <a:endParaRPr lang="en-US" sz="1600" b="1" dirty="0"/>
          </a:p>
        </p:txBody>
      </p:sp>
      <p:pic>
        <p:nvPicPr>
          <p:cNvPr id="34" name="Nik_773_GP61_1_j">
            <a:hlinkClick r:id="" action="ppaction://media"/>
            <a:extLst>
              <a:ext uri="{FF2B5EF4-FFF2-40B4-BE49-F238E27FC236}">
                <a16:creationId xmlns:a16="http://schemas.microsoft.com/office/drawing/2014/main" id="{7FDAD87F-229D-4FDF-8350-CA750A46C2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36"/>
          <a:srcRect l="57226" t="3031" b="2805"/>
          <a:stretch/>
        </p:blipFill>
        <p:spPr>
          <a:xfrm rot="5400000">
            <a:off x="1367908" y="181991"/>
            <a:ext cx="2700111" cy="50832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1807" y="153021"/>
            <a:ext cx="91717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Bacterial “Stem 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Cells” 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extend production lifetime </a:t>
            </a:r>
            <a:endParaRPr lang="en-US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DC6303-9B85-A0EB-C668-716DD9B43EE5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2"/>
          <a:stretch/>
        </p:blipFill>
        <p:spPr>
          <a:xfrm>
            <a:off x="5785836" y="1712109"/>
            <a:ext cx="2703944" cy="24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8511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94571" y="62248"/>
            <a:ext cx="79611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Fully committing factory cells to production</a:t>
            </a:r>
            <a:endParaRPr lang="en-US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Ch-GP2 Aligned 24 of 24">
            <a:hlinkClick r:id="" action="ppaction://media"/>
            <a:extLst>
              <a:ext uri="{FF2B5EF4-FFF2-40B4-BE49-F238E27FC236}">
                <a16:creationId xmlns:a16="http://schemas.microsoft.com/office/drawing/2014/main" id="{3B39B9A9-53A1-634F-69AC-6B34008402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119" t="-821" r="40984" b="76851"/>
          <a:stretch/>
        </p:blipFill>
        <p:spPr>
          <a:xfrm rot="5400000" flipV="1">
            <a:off x="-577741" y="2216121"/>
            <a:ext cx="3381632" cy="1989988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EFE0DE5-BF89-FCBC-3276-2B71194F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18931"/>
              </p:ext>
            </p:extLst>
          </p:nvPr>
        </p:nvGraphicFramePr>
        <p:xfrm>
          <a:off x="2249681" y="1365365"/>
          <a:ext cx="3517014" cy="376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23815" y="5122657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4X higher </a:t>
            </a:r>
            <a:r>
              <a:rPr lang="en-US" sz="2400" b="1" dirty="0" smtClean="0"/>
              <a:t>yield</a:t>
            </a:r>
          </a:p>
          <a:p>
            <a:r>
              <a:rPr lang="en-US" sz="2400" b="1" dirty="0" smtClean="0"/>
              <a:t>with stem cells</a:t>
            </a:r>
            <a:endParaRPr lang="en-US" sz="2400" b="1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79A46F7-A882-DF8C-3382-5CADC45CE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599613"/>
              </p:ext>
            </p:extLst>
          </p:nvPr>
        </p:nvGraphicFramePr>
        <p:xfrm>
          <a:off x="5766695" y="1417678"/>
          <a:ext cx="3671073" cy="353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525448" y="5122657"/>
            <a:ext cx="287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X </a:t>
            </a:r>
            <a:r>
              <a:rPr lang="en-US" sz="2400" b="1" dirty="0" smtClean="0"/>
              <a:t>higher </a:t>
            </a:r>
            <a:r>
              <a:rPr lang="en-US" sz="2400" b="1" dirty="0" smtClean="0"/>
              <a:t>yield</a:t>
            </a:r>
          </a:p>
          <a:p>
            <a:r>
              <a:rPr lang="en-US" sz="2400" b="1" dirty="0" smtClean="0"/>
              <a:t>over conventional production strains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11230" y="2340087"/>
            <a:ext cx="66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MiST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66502" y="3071762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Stem cells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92668" y="1734079"/>
            <a:ext cx="66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MiST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92682" y="397788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BL21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746873" y="2492712"/>
            <a:ext cx="462187" cy="320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889276" y="3407766"/>
            <a:ext cx="210008" cy="3453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727472" y="1980499"/>
            <a:ext cx="472001" cy="122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8502478" y="3661485"/>
            <a:ext cx="231726" cy="284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27" y="920520"/>
            <a:ext cx="8461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SIBR, One STTR, plus Wyoming matching funds: $675k total  ($165k to UW)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6102" y="3337425"/>
            <a:ext cx="3473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Angel Investor to </a:t>
            </a:r>
            <a:r>
              <a:rPr lang="en-US" sz="2000" dirty="0" err="1" smtClean="0"/>
              <a:t>AsimicA</a:t>
            </a:r>
            <a:r>
              <a:rPr lang="en-US" sz="2000" dirty="0" smtClean="0"/>
              <a:t>: $75k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698" y="5698853"/>
            <a:ext cx="853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Publications:</a:t>
            </a:r>
            <a:r>
              <a:rPr lang="en-US" sz="2000" dirty="0" smtClean="0"/>
              <a:t> Two so far.  One in Nature Biotechnology,  2 more in preparation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2267"/>
            <a:ext cx="173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Federal Grants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02" y="2871174"/>
            <a:ext cx="8241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Innovation “Incubators”: Two.  </a:t>
            </a:r>
            <a:r>
              <a:rPr lang="en-US" sz="2000" dirty="0" err="1" smtClean="0"/>
              <a:t>IndieBio</a:t>
            </a:r>
            <a:r>
              <a:rPr lang="en-US" sz="2000" dirty="0" smtClean="0"/>
              <a:t> and NSF Activate: $505k to </a:t>
            </a:r>
            <a:r>
              <a:rPr lang="en-US" sz="2000" dirty="0" err="1" smtClean="0"/>
              <a:t>AsimicA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698" y="4528328"/>
            <a:ext cx="251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Personnel &amp; Training: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178" y="1317"/>
            <a:ext cx="650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SUPPORT FROM EXTERNAL SOURCES (Since 2020)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98" y="6406091"/>
            <a:ext cx="9078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Patents:</a:t>
            </a:r>
            <a:r>
              <a:rPr lang="en-US" sz="2000" dirty="0" smtClean="0"/>
              <a:t> One Issued in 2021, One Provisional (To University </a:t>
            </a:r>
            <a:r>
              <a:rPr lang="en-US" sz="2000" dirty="0"/>
              <a:t>of Wyoming and </a:t>
            </a:r>
            <a:r>
              <a:rPr lang="en-US" sz="2000" dirty="0" err="1"/>
              <a:t>AsimicA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102" y="1369297"/>
            <a:ext cx="5518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NSF Research grant: $511k total (to Bowman / UW)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361892"/>
            <a:ext cx="4547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Other Financial Support and Investments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5349" y="3999059"/>
            <a:ext cx="3468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RETURN ON INVESTMENT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27" y="4975902"/>
            <a:ext cx="61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 smtClean="0"/>
              <a:t>scientist/founder </a:t>
            </a:r>
            <a:r>
              <a:rPr lang="en-US" dirty="0"/>
              <a:t>+ 1 lab tech (</a:t>
            </a:r>
            <a:r>
              <a:rPr lang="en-US" dirty="0" err="1"/>
              <a:t>AsimicA</a:t>
            </a:r>
            <a:r>
              <a:rPr lang="en-US" dirty="0"/>
              <a:t>), 3 PhD students (UW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5" b="34835"/>
          <a:stretch/>
        </p:blipFill>
        <p:spPr>
          <a:xfrm>
            <a:off x="5442532" y="2121968"/>
            <a:ext cx="1829683" cy="7254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4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34306" y="157782"/>
            <a:ext cx="67711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Current Directions: Valuable Products</a:t>
            </a:r>
            <a:endParaRPr lang="en-US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E49BD2-0402-5E67-0116-10ABC2216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8"/>
          <a:stretch/>
        </p:blipFill>
        <p:spPr>
          <a:xfrm>
            <a:off x="411705" y="3917850"/>
            <a:ext cx="8257426" cy="763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4616" y="1142334"/>
            <a:ext cx="540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Increased production of human insulin (commercially manufactured in </a:t>
            </a:r>
            <a:r>
              <a:rPr lang="en-US" sz="2400" i="1" dirty="0" smtClean="0"/>
              <a:t>E. coli)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807" y="3038000"/>
            <a:ext cx="827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. Increased production of limonene. (An industrial solvent and a precursor for fragrances and flavorings)</a:t>
            </a:r>
            <a:endParaRPr lang="en-US" sz="2400" i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169CB4-CF06-9337-E8BB-F374287E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39" y="4864178"/>
            <a:ext cx="2339456" cy="1761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11D884-42C9-8785-34B0-C5B6E1DCE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8" y="4864177"/>
            <a:ext cx="2352856" cy="17615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5616" y="697110"/>
            <a:ext cx="3429000" cy="2091634"/>
            <a:chOff x="-32760" y="761547"/>
            <a:chExt cx="3429000" cy="2091634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E8CDD2B0-C60E-4DAA-FC29-B20F83023D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2688647"/>
                </p:ext>
              </p:extLst>
            </p:nvPr>
          </p:nvGraphicFramePr>
          <p:xfrm>
            <a:off x="-32760" y="761547"/>
            <a:ext cx="34290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018417" y="2481998"/>
              <a:ext cx="663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MiST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48370" y="2483849"/>
              <a:ext cx="703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Conv.</a:t>
              </a:r>
              <a:endParaRPr lang="en-US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7186" y="5023519"/>
            <a:ext cx="66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MiST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686594" y="5023519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Conventional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715625" y="6256391"/>
            <a:ext cx="1202149" cy="338554"/>
            <a:chOff x="7383439" y="5608431"/>
            <a:chExt cx="1202149" cy="338554"/>
          </a:xfrm>
        </p:grpSpPr>
        <p:sp>
          <p:nvSpPr>
            <p:cNvPr id="4" name="Rectangle 3"/>
            <p:cNvSpPr/>
            <p:nvPr/>
          </p:nvSpPr>
          <p:spPr>
            <a:xfrm>
              <a:off x="7383439" y="5732060"/>
              <a:ext cx="232012" cy="122074"/>
            </a:xfrm>
            <a:prstGeom prst="rect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15451" y="560843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limonene</a:t>
              </a:r>
              <a:endParaRPr lang="en-US" sz="16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39500" y="6248462"/>
            <a:ext cx="1202149" cy="338554"/>
            <a:chOff x="7383439" y="5608431"/>
            <a:chExt cx="1202149" cy="338554"/>
          </a:xfrm>
        </p:grpSpPr>
        <p:sp>
          <p:nvSpPr>
            <p:cNvPr id="38" name="Rectangle 37"/>
            <p:cNvSpPr/>
            <p:nvPr/>
          </p:nvSpPr>
          <p:spPr>
            <a:xfrm>
              <a:off x="7383439" y="5732060"/>
              <a:ext cx="232012" cy="122074"/>
            </a:xfrm>
            <a:prstGeom prst="rect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15451" y="560843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limonene</a:t>
              </a:r>
              <a:endParaRPr lang="en-US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42610" y="5056062"/>
            <a:ext cx="2226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(Near Future) Scalability: Demonstration in a bioreactor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5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61606" y="157782"/>
            <a:ext cx="68429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Current Directions: Additional Species</a:t>
            </a:r>
            <a:endParaRPr lang="en-US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Timelapse_Subs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/>
          </a:blip>
          <a:srcRect l="12177" t="16519" r="12913" b="14716"/>
          <a:stretch/>
        </p:blipFill>
        <p:spPr>
          <a:xfrm>
            <a:off x="902144" y="3683928"/>
            <a:ext cx="3173439" cy="29130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78753" y="1299934"/>
            <a:ext cx="2144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A. </a:t>
            </a:r>
            <a:r>
              <a:rPr lang="en-US" sz="2000" i="1" dirty="0" smtClean="0"/>
              <a:t>Pseudomonas putida </a:t>
            </a:r>
            <a:r>
              <a:rPr lang="en-US" sz="2000" dirty="0" smtClean="0"/>
              <a:t>(converts </a:t>
            </a:r>
            <a:r>
              <a:rPr lang="en-US" sz="2000" dirty="0" err="1" smtClean="0"/>
              <a:t>lignocellulosic</a:t>
            </a:r>
            <a:r>
              <a:rPr lang="en-US" sz="2000" dirty="0" smtClean="0"/>
              <a:t> </a:t>
            </a:r>
            <a:r>
              <a:rPr lang="en-US" sz="2000" dirty="0" err="1" smtClean="0"/>
              <a:t>feedstocks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34759" y="3816532"/>
            <a:ext cx="3138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C. Brewer’s Yeast </a:t>
            </a:r>
            <a:r>
              <a:rPr lang="en-US" sz="2000" i="1" dirty="0" smtClean="0"/>
              <a:t>Saccharomyces cerevisiae</a:t>
            </a:r>
            <a:r>
              <a:rPr lang="en-US" sz="2000" dirty="0" smtClean="0"/>
              <a:t>. Most common commercial producer (alcohols, </a:t>
            </a:r>
            <a:r>
              <a:rPr lang="en-US" sz="2000" dirty="0" err="1" smtClean="0"/>
              <a:t>terpenoids</a:t>
            </a:r>
            <a:r>
              <a:rPr lang="en-US" sz="2000" dirty="0" smtClean="0"/>
              <a:t>).</a:t>
            </a:r>
            <a:endParaRPr lang="en-US" sz="2000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135226-A9E8-78F1-7FA8-4711EC28636D}"/>
              </a:ext>
            </a:extLst>
          </p:cNvPr>
          <p:cNvGrpSpPr/>
          <p:nvPr/>
        </p:nvGrpSpPr>
        <p:grpSpPr>
          <a:xfrm>
            <a:off x="-528096" y="-336531"/>
            <a:ext cx="2943750" cy="3579130"/>
            <a:chOff x="2390482" y="2836320"/>
            <a:chExt cx="2224101" cy="27041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511F19-153E-08C8-B933-E2B4DF2372B9}"/>
                </a:ext>
              </a:extLst>
            </p:cNvPr>
            <p:cNvSpPr/>
            <p:nvPr/>
          </p:nvSpPr>
          <p:spPr>
            <a:xfrm>
              <a:off x="2390482" y="2836320"/>
              <a:ext cx="311945" cy="87371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27" name="Picture 26" descr="A close-up of a microscope&#10;&#10;Description automatically generated">
              <a:extLst>
                <a:ext uri="{FF2B5EF4-FFF2-40B4-BE49-F238E27FC236}">
                  <a16:creationId xmlns:a16="http://schemas.microsoft.com/office/drawing/2014/main" id="{DBADE15B-1305-73B5-7429-281C04D60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8" t="38409"/>
            <a:stretch/>
          </p:blipFill>
          <p:spPr>
            <a:xfrm>
              <a:off x="2883557" y="3801452"/>
              <a:ext cx="1731026" cy="1739020"/>
            </a:xfrm>
            <a:prstGeom prst="rect">
              <a:avLst/>
            </a:prstGeom>
            <a:ln w="127000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1" name="Picture 30" descr="A close-up of a microscope&#10;&#10;Description automatically generated">
            <a:extLst>
              <a:ext uri="{FF2B5EF4-FFF2-40B4-BE49-F238E27FC236}">
                <a16:creationId xmlns:a16="http://schemas.microsoft.com/office/drawing/2014/main" id="{3995C6B3-9FAF-09D8-1B95-7793F198AB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8677" r="44260"/>
          <a:stretch/>
        </p:blipFill>
        <p:spPr>
          <a:xfrm>
            <a:off x="4686751" y="942952"/>
            <a:ext cx="2227097" cy="231763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987653" y="1294468"/>
            <a:ext cx="2156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. </a:t>
            </a:r>
            <a:r>
              <a:rPr lang="en-US" sz="2000" i="1" dirty="0" err="1" smtClean="0"/>
              <a:t>Rhodococcus</a:t>
            </a:r>
            <a:r>
              <a:rPr lang="en-US" sz="2000" i="1" dirty="0" smtClean="0"/>
              <a:t> </a:t>
            </a:r>
            <a:r>
              <a:rPr lang="en-US" sz="2000" i="1" dirty="0" err="1"/>
              <a:t>jostii</a:t>
            </a:r>
            <a:r>
              <a:rPr lang="en-US" sz="2000" i="1" dirty="0"/>
              <a:t> </a:t>
            </a:r>
            <a:r>
              <a:rPr lang="en-US" sz="2000" dirty="0"/>
              <a:t>(makes oils / lipids</a:t>
            </a:r>
            <a:r>
              <a:rPr lang="en-US" sz="2000" dirty="0" smtClean="0"/>
              <a:t>).</a:t>
            </a:r>
            <a:endParaRPr lang="en-US" sz="20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268208" y="4955162"/>
            <a:ext cx="2932332" cy="1397780"/>
            <a:chOff x="6783109" y="3311664"/>
            <a:chExt cx="2932332" cy="13977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8269865" y="4247896"/>
              <a:ext cx="575484" cy="3297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7927955" y="3715317"/>
              <a:ext cx="396232" cy="164754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18900000">
              <a:off x="7996760" y="3311664"/>
              <a:ext cx="389917" cy="164754"/>
              <a:chOff x="6596550" y="523926"/>
              <a:chExt cx="940904" cy="397565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7954432" y="4148126"/>
              <a:ext cx="396232" cy="164754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18900000">
              <a:off x="7562892" y="3686860"/>
              <a:ext cx="389917" cy="164754"/>
              <a:chOff x="6596550" y="523926"/>
              <a:chExt cx="940904" cy="39756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18900000">
              <a:off x="7169566" y="4129323"/>
              <a:ext cx="389917" cy="164754"/>
              <a:chOff x="6596550" y="523926"/>
              <a:chExt cx="940904" cy="397565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7521026" y="4163340"/>
              <a:ext cx="396232" cy="164754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8323272" y="4150360"/>
              <a:ext cx="396232" cy="164754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64" name="Straight Connector 63"/>
            <p:cNvCxnSpPr>
              <a:stCxn id="167" idx="3"/>
              <a:endCxn id="170" idx="7"/>
            </p:cNvCxnSpPr>
            <p:nvPr/>
          </p:nvCxnSpPr>
          <p:spPr>
            <a:xfrm>
              <a:off x="8135427" y="3532709"/>
              <a:ext cx="44702" cy="128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69" idx="1"/>
              <a:endCxn id="162" idx="6"/>
            </p:cNvCxnSpPr>
            <p:nvPr/>
          </p:nvCxnSpPr>
          <p:spPr>
            <a:xfrm flipH="1">
              <a:off x="7895708" y="3503653"/>
              <a:ext cx="151245" cy="1277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57" idx="7"/>
              <a:endCxn id="162" idx="3"/>
            </p:cNvCxnSpPr>
            <p:nvPr/>
          </p:nvCxnSpPr>
          <p:spPr>
            <a:xfrm flipH="1" flipV="1">
              <a:off x="7701559" y="3907906"/>
              <a:ext cx="71640" cy="201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59" idx="6"/>
            </p:cNvCxnSpPr>
            <p:nvPr/>
          </p:nvCxnSpPr>
          <p:spPr>
            <a:xfrm flipH="1">
              <a:off x="7502382" y="3922185"/>
              <a:ext cx="132432" cy="151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59" idx="3"/>
              <a:endCxn id="149" idx="7"/>
            </p:cNvCxnSpPr>
            <p:nvPr/>
          </p:nvCxnSpPr>
          <p:spPr>
            <a:xfrm>
              <a:off x="7308234" y="4350368"/>
              <a:ext cx="100979" cy="176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362" y="4361963"/>
              <a:ext cx="151244" cy="1277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228679" y="3816532"/>
              <a:ext cx="272273" cy="312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70" idx="4"/>
            </p:cNvCxnSpPr>
            <p:nvPr/>
          </p:nvCxnSpPr>
          <p:spPr>
            <a:xfrm flipH="1">
              <a:off x="8135428" y="3858176"/>
              <a:ext cx="46659" cy="276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65" idx="4"/>
            </p:cNvCxnSpPr>
            <p:nvPr/>
          </p:nvCxnSpPr>
          <p:spPr>
            <a:xfrm>
              <a:off x="8208564" y="4290986"/>
              <a:ext cx="218392" cy="3113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644772" y="4237177"/>
              <a:ext cx="929014" cy="329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629720" y="4264139"/>
              <a:ext cx="575227" cy="313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146" idx="0"/>
            </p:cNvCxnSpPr>
            <p:nvPr/>
          </p:nvCxnSpPr>
          <p:spPr>
            <a:xfrm>
              <a:off x="7828785" y="4269593"/>
              <a:ext cx="245663" cy="330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57" idx="4"/>
              <a:endCxn id="154" idx="7"/>
            </p:cNvCxnSpPr>
            <p:nvPr/>
          </p:nvCxnSpPr>
          <p:spPr>
            <a:xfrm>
              <a:off x="7775158" y="4306199"/>
              <a:ext cx="67461" cy="205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7510415" y="4544690"/>
              <a:ext cx="396232" cy="164754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18900000">
              <a:off x="6783109" y="4542457"/>
              <a:ext cx="389917" cy="164754"/>
              <a:chOff x="6596550" y="523926"/>
              <a:chExt cx="940904" cy="39756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8EC3955-D183-430E-A7B8-497B4DDADE12}"/>
                  </a:ext>
                </a:extLst>
              </p:cNvPr>
              <p:cNvSpPr/>
              <p:nvPr/>
            </p:nvSpPr>
            <p:spPr>
              <a:xfrm>
                <a:off x="6596550" y="523926"/>
                <a:ext cx="940904" cy="397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5B34041-39A7-49C3-9D6A-3DBA568AF3DF}"/>
                  </a:ext>
                </a:extLst>
              </p:cNvPr>
              <p:cNvSpPr/>
              <p:nvPr/>
            </p:nvSpPr>
            <p:spPr>
              <a:xfrm>
                <a:off x="7067002" y="561308"/>
                <a:ext cx="418342" cy="32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2072686-AF76-4471-B565-17626021CA28}"/>
                  </a:ext>
                </a:extLst>
              </p:cNvPr>
              <p:cNvSpPr/>
              <p:nvPr/>
            </p:nvSpPr>
            <p:spPr>
              <a:xfrm>
                <a:off x="6602058" y="637876"/>
                <a:ext cx="210957" cy="1696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27B1D41-4406-4E8B-80A6-E5DC5943E6B7}"/>
                </a:ext>
              </a:extLst>
            </p:cNvPr>
            <p:cNvGrpSpPr/>
            <p:nvPr/>
          </p:nvGrpSpPr>
          <p:grpSpPr>
            <a:xfrm rot="18900000">
              <a:off x="7143605" y="4544690"/>
              <a:ext cx="396232" cy="164754"/>
              <a:chOff x="917713" y="2206487"/>
              <a:chExt cx="956144" cy="397565"/>
            </a:xfrm>
            <a:solidFill>
              <a:srgbClr val="CCFFCC"/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39856B3-41B6-4923-BE2F-AA2286BC7658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F8E61AF-07AC-4C69-B2F1-811064331D1C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A21988A-4107-4744-9563-B5DA8DB4131A}"/>
                </a:ext>
              </a:extLst>
            </p:cNvPr>
            <p:cNvGrpSpPr/>
            <p:nvPr/>
          </p:nvGrpSpPr>
          <p:grpSpPr>
            <a:xfrm rot="18900000">
              <a:off x="7877226" y="4544690"/>
              <a:ext cx="396232" cy="164754"/>
              <a:chOff x="917713" y="2206487"/>
              <a:chExt cx="956144" cy="397565"/>
            </a:xfrm>
            <a:solidFill>
              <a:srgbClr val="66FF66"/>
            </a:solidFill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7BFCD1F-C95F-406D-A2C8-F13506F409BC}"/>
                  </a:ext>
                </a:extLst>
              </p:cNvPr>
              <p:cNvSpPr/>
              <p:nvPr/>
            </p:nvSpPr>
            <p:spPr>
              <a:xfrm>
                <a:off x="917713" y="2206487"/>
                <a:ext cx="940904" cy="39756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50800" dist="50800" dir="3120000" algn="ctr" rotWithShape="0">
                  <a:srgbClr val="000000">
                    <a:alpha val="5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33D56A8D-F74B-49DB-AE9F-13DE69EF010F}"/>
                  </a:ext>
                </a:extLst>
              </p:cNvPr>
              <p:cNvSpPr/>
              <p:nvPr/>
            </p:nvSpPr>
            <p:spPr>
              <a:xfrm>
                <a:off x="1163375" y="2245140"/>
                <a:ext cx="710482" cy="3228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8244038" y="4542457"/>
              <a:ext cx="389917" cy="164754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8604534" y="4542457"/>
              <a:ext cx="389917" cy="164754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8965029" y="4542457"/>
              <a:ext cx="389917" cy="164754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BFCD1F-C95F-406D-A2C8-F13506F409BC}"/>
                </a:ext>
              </a:extLst>
            </p:cNvPr>
            <p:cNvSpPr/>
            <p:nvPr/>
          </p:nvSpPr>
          <p:spPr>
            <a:xfrm rot="18900000">
              <a:off x="9325524" y="4542457"/>
              <a:ext cx="389917" cy="164754"/>
            </a:xfrm>
            <a:prstGeom prst="ellipse">
              <a:avLst/>
            </a:prstGeom>
            <a:gradFill flip="none" rotWithShape="1">
              <a:gsLst>
                <a:gs pos="30000">
                  <a:srgbClr val="008000">
                    <a:tint val="66000"/>
                    <a:satMod val="160000"/>
                  </a:srgbClr>
                </a:gs>
                <a:gs pos="0">
                  <a:srgbClr val="008000"/>
                </a:gs>
                <a:gs pos="7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dash"/>
            </a:ln>
            <a:effectLst>
              <a:outerShdw blurRad="50800" dist="50800" dir="3120000" algn="ctr" rotWithShape="0">
                <a:srgbClr val="000000">
                  <a:alpha val="5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9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6906" y="-1134422"/>
            <a:ext cx="6847057" cy="9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90" y="348618"/>
            <a:ext cx="303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Thank you!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90" y="1226466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Understanding Cell </a:t>
            </a:r>
            <a:r>
              <a:rPr lang="en-US" sz="2000" b="1" u="sng" dirty="0" smtClean="0">
                <a:solidFill>
                  <a:srgbClr val="002060"/>
                </a:solidFill>
              </a:rPr>
              <a:t>Polarity</a:t>
            </a:r>
            <a:endParaRPr lang="en-US" sz="20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1617" y="1226466"/>
            <a:ext cx="1981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</a:rPr>
              <a:t>Biomanufaturing</a:t>
            </a:r>
            <a:endParaRPr lang="en-US" sz="20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90" y="1815072"/>
            <a:ext cx="20913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Yasin</a:t>
            </a:r>
            <a:r>
              <a:rPr lang="en-US" sz="2000" b="1" dirty="0" smtClean="0">
                <a:solidFill>
                  <a:srgbClr val="002060"/>
                </a:solidFill>
              </a:rPr>
              <a:t> Ahmed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Kaylan Schilling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Sammy </a:t>
            </a:r>
            <a:r>
              <a:rPr lang="en-US" sz="2000" b="1" dirty="0" smtClean="0">
                <a:solidFill>
                  <a:srgbClr val="002060"/>
                </a:solidFill>
              </a:rPr>
              <a:t>Patterson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Abagail Straight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Ray </a:t>
            </a:r>
            <a:r>
              <a:rPr lang="en-US" sz="2000" b="1" dirty="0" err="1" smtClean="0">
                <a:solidFill>
                  <a:srgbClr val="002060"/>
                </a:solidFill>
              </a:rPr>
              <a:t>Heffley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Ainsley </a:t>
            </a:r>
            <a:r>
              <a:rPr lang="en-US" sz="2000" b="1" dirty="0" err="1" smtClean="0">
                <a:solidFill>
                  <a:srgbClr val="002060"/>
                </a:solidFill>
              </a:rPr>
              <a:t>Hokanson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Tess </a:t>
            </a:r>
            <a:r>
              <a:rPr lang="en-US" sz="2000" b="1" dirty="0" err="1" smtClean="0">
                <a:solidFill>
                  <a:srgbClr val="002060"/>
                </a:solidFill>
              </a:rPr>
              <a:t>Palen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Cody </a:t>
            </a:r>
            <a:r>
              <a:rPr lang="en-US" sz="2000" b="1" dirty="0" err="1" smtClean="0">
                <a:solidFill>
                  <a:srgbClr val="002060"/>
                </a:solidFill>
              </a:rPr>
              <a:t>Mclarnon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Ellie Groves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Rachel Kaiser </a:t>
            </a:r>
            <a:r>
              <a:rPr lang="en-US" sz="2000" b="1" dirty="0">
                <a:solidFill>
                  <a:srgbClr val="002060"/>
                </a:solidFill>
              </a:rPr>
              <a:t>Maddie Sites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Ben </a:t>
            </a:r>
            <a:r>
              <a:rPr lang="en-US" sz="2000" b="1" dirty="0" err="1" smtClean="0">
                <a:solidFill>
                  <a:srgbClr val="002060"/>
                </a:solidFill>
              </a:rPr>
              <a:t>Radosevich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8746" y="1997291"/>
            <a:ext cx="3189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Jacob Guidry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Steven </a:t>
            </a:r>
            <a:r>
              <a:rPr lang="en-US" sz="2000" b="1" dirty="0" err="1" smtClean="0">
                <a:solidFill>
                  <a:srgbClr val="002060"/>
                </a:solidFill>
              </a:rPr>
              <a:t>Poyer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Nik </a:t>
            </a:r>
            <a:r>
              <a:rPr lang="en-US" sz="2000" b="1" dirty="0" err="1" smtClean="0">
                <a:solidFill>
                  <a:srgbClr val="002060"/>
                </a:solidFill>
              </a:rPr>
              <a:t>Mushnikov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Ashley Park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3905" y="2204030"/>
            <a:ext cx="24652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Krisztina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Varga</a:t>
            </a:r>
            <a:r>
              <a:rPr lang="en-US" sz="2000" b="1" dirty="0" smtClean="0">
                <a:solidFill>
                  <a:srgbClr val="002060"/>
                </a:solidFill>
              </a:rPr>
              <a:t> (UNH)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Logan Brown (UNH)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Josh </a:t>
            </a:r>
            <a:r>
              <a:rPr lang="en-US" sz="2000" b="1" dirty="0">
                <a:solidFill>
                  <a:srgbClr val="002060"/>
                </a:solidFill>
              </a:rPr>
              <a:t>Holmes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Haibi</a:t>
            </a:r>
            <a:r>
              <a:rPr lang="en-US" sz="2000" b="1" dirty="0">
                <a:solidFill>
                  <a:srgbClr val="002060"/>
                </a:solidFill>
              </a:rPr>
              <a:t> Wang</a:t>
            </a: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https://upload.wikimedia.org/wikipedia/commons/8/87/NSF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34" y="5999963"/>
            <a:ext cx="811619" cy="81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217" y="6236495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Funding:</a:t>
            </a:r>
          </a:p>
        </p:txBody>
      </p:sp>
      <p:pic>
        <p:nvPicPr>
          <p:cNvPr id="12" name="Picture 8" descr="Image result for nigm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99" y="6103521"/>
            <a:ext cx="1105814" cy="5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46" y="6212403"/>
            <a:ext cx="1561745" cy="317377"/>
          </a:xfrm>
          <a:prstGeom prst="rect">
            <a:avLst/>
          </a:prstGeom>
        </p:spPr>
      </p:pic>
      <p:pic>
        <p:nvPicPr>
          <p:cNvPr id="8194" name="Picture 2" descr="What is WySCI?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4252" r="9932" b="13777"/>
          <a:stretch/>
        </p:blipFill>
        <p:spPr bwMode="auto">
          <a:xfrm>
            <a:off x="3777529" y="6103521"/>
            <a:ext cx="1818053" cy="5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17" y="2482336"/>
            <a:ext cx="2306164" cy="23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365</Words>
  <Application>Microsoft Office PowerPoint</Application>
  <PresentationFormat>On-screen Show (4:3)</PresentationFormat>
  <Paragraphs>78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Robert Bowman</dc:creator>
  <cp:lastModifiedBy>Grant Robert Bowman</cp:lastModifiedBy>
  <cp:revision>31</cp:revision>
  <dcterms:created xsi:type="dcterms:W3CDTF">2024-11-04T22:17:01Z</dcterms:created>
  <dcterms:modified xsi:type="dcterms:W3CDTF">2024-11-05T02:47:28Z</dcterms:modified>
</cp:coreProperties>
</file>