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1"/>
  </p:notesMasterIdLst>
  <p:sldIdLst>
    <p:sldId id="256" r:id="rId2"/>
    <p:sldId id="257" r:id="rId3"/>
    <p:sldId id="264"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8BF32C-6C9D-4841-B2B9-6A0C7574A089}" v="11" dt="2026-01-15T14:06:15.7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91" d="100"/>
          <a:sy n="91" d="100"/>
        </p:scale>
        <p:origin x="79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D1038-D62F-418D-8666-779D19FDE12B}" type="datetimeFigureOut">
              <a:rPr lang="en-US" smtClean="0"/>
              <a:t>1/20/2026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97399-FB24-4137-826D-F0F1F856059A}" type="slidenum">
              <a:rPr lang="en-US" smtClean="0"/>
              <a:t>‹#›</a:t>
            </a:fld>
            <a:endParaRPr lang="en-US"/>
          </a:p>
        </p:txBody>
      </p:sp>
    </p:spTree>
    <p:extLst>
      <p:ext uri="{BB962C8B-B14F-4D97-AF65-F5344CB8AC3E}">
        <p14:creationId xmlns:p14="http://schemas.microsoft.com/office/powerpoint/2010/main" val="224269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a direct follow-up to the Board’s discussion in November regarding tutoring access, structure, and responsiveness to student needs.</a:t>
            </a:r>
          </a:p>
          <a:p>
            <a:r>
              <a:rPr lang="en-US" dirty="0"/>
              <a:t>Since that conversation, our team pulled together several years of usage, outcome, and operational data. Today, our goal is not to walk you through programs in detail, but to answer three questions clearly:</a:t>
            </a:r>
          </a:p>
          <a:p>
            <a:r>
              <a:rPr lang="en-US" dirty="0"/>
              <a:t>How students use tutoring</a:t>
            </a:r>
          </a:p>
          <a:p>
            <a:r>
              <a:rPr lang="en-US" dirty="0"/>
              <a:t>Whether it’s working</a:t>
            </a:r>
          </a:p>
        </p:txBody>
      </p:sp>
      <p:sp>
        <p:nvSpPr>
          <p:cNvPr id="4" name="Slide Number Placeholder 3"/>
          <p:cNvSpPr>
            <a:spLocks noGrp="1"/>
          </p:cNvSpPr>
          <p:nvPr>
            <p:ph type="sldNum" sz="quarter" idx="5"/>
          </p:nvPr>
        </p:nvSpPr>
        <p:spPr/>
        <p:txBody>
          <a:bodyPr/>
          <a:lstStyle/>
          <a:p>
            <a:fld id="{DE897399-FB24-4137-826D-F0F1F856059A}" type="slidenum">
              <a:rPr lang="en-US" smtClean="0"/>
              <a:t>1</a:t>
            </a:fld>
            <a:endParaRPr lang="en-US"/>
          </a:p>
        </p:txBody>
      </p:sp>
    </p:spTree>
    <p:extLst>
      <p:ext uri="{BB962C8B-B14F-4D97-AF65-F5344CB8AC3E}">
        <p14:creationId xmlns:p14="http://schemas.microsoft.com/office/powerpoint/2010/main" val="4049758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Tutoring is mostly centered around the 1st floor of the library because the satellite locations were in the bottom </a:t>
            </a:r>
            <a:r>
              <a:rPr lang="en-US" sz="1200" kern="1200">
                <a:solidFill>
                  <a:schemeClr val="tx1"/>
                </a:solidFill>
                <a:effectLst/>
                <a:latin typeface="+mn-lt"/>
                <a:ea typeface="+mn-ea"/>
                <a:cs typeface="+mn-cs"/>
              </a:rPr>
              <a:t>on Washakie. </a:t>
            </a:r>
            <a:r>
              <a:rPr lang="en-US" sz="1200" kern="1200" dirty="0">
                <a:solidFill>
                  <a:schemeClr val="tx1"/>
                </a:solidFill>
                <a:effectLst/>
                <a:latin typeface="+mn-lt"/>
                <a:ea typeface="+mn-ea"/>
                <a:cs typeface="+mn-cs"/>
              </a:rPr>
              <a:t>There are some discussions about space being available on the first floors of the new dorms for tutoring but no space has been allocated yet</a:t>
            </a:r>
            <a:endParaRPr lang="en-US" dirty="0"/>
          </a:p>
        </p:txBody>
      </p:sp>
      <p:sp>
        <p:nvSpPr>
          <p:cNvPr id="4" name="Slide Number Placeholder 3"/>
          <p:cNvSpPr>
            <a:spLocks noGrp="1"/>
          </p:cNvSpPr>
          <p:nvPr>
            <p:ph type="sldNum" sz="quarter" idx="5"/>
          </p:nvPr>
        </p:nvSpPr>
        <p:spPr/>
        <p:txBody>
          <a:bodyPr/>
          <a:lstStyle/>
          <a:p>
            <a:fld id="{DE897399-FB24-4137-826D-F0F1F856059A}" type="slidenum">
              <a:rPr lang="en-US" smtClean="0"/>
              <a:t>2</a:t>
            </a:fld>
            <a:endParaRPr lang="en-US"/>
          </a:p>
        </p:txBody>
      </p:sp>
    </p:spTree>
    <p:extLst>
      <p:ext uri="{BB962C8B-B14F-4D97-AF65-F5344CB8AC3E}">
        <p14:creationId xmlns:p14="http://schemas.microsoft.com/office/powerpoint/2010/main" val="252324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A8704-A8EE-69AB-260B-3926DCA2FE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058982-7BBF-EA86-A7A2-EB47E5E999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F6EDC5-C1DC-C006-2B0F-547C54ED26E0}"/>
              </a:ext>
            </a:extLst>
          </p:cNvPr>
          <p:cNvSpPr>
            <a:spLocks noGrp="1"/>
          </p:cNvSpPr>
          <p:nvPr>
            <p:ph type="body" idx="1"/>
          </p:nvPr>
        </p:nvSpPr>
        <p:spPr/>
        <p:txBody>
          <a:bodyPr/>
          <a:lstStyle/>
          <a:p>
            <a:r>
              <a:rPr lang="en-US" dirty="0"/>
              <a:t>One of the clearest findings is that students overwhelmingly prefer scheduled appointments over drop-in tutoring.</a:t>
            </a:r>
          </a:p>
          <a:p>
            <a:r>
              <a:rPr lang="en-US" dirty="0"/>
              <a:t>Over a four-year period, we saw more than 18,000 one-on-one appointments serving over 2,600 unique students, compared to fewer than 800 drop-in visits.</a:t>
            </a:r>
          </a:p>
          <a:p>
            <a:r>
              <a:rPr lang="en-US" dirty="0"/>
              <a:t>Importantly, satisfaction with appointment-based tutoring is extremely high—nearly 4.9 out of 5—which tells us this model is meeting student needs as they experience them.</a:t>
            </a:r>
          </a:p>
          <a:p>
            <a:endParaRPr lang="en-US" dirty="0"/>
          </a:p>
        </p:txBody>
      </p:sp>
      <p:sp>
        <p:nvSpPr>
          <p:cNvPr id="4" name="Slide Number Placeholder 3">
            <a:extLst>
              <a:ext uri="{FF2B5EF4-FFF2-40B4-BE49-F238E27FC236}">
                <a16:creationId xmlns:a16="http://schemas.microsoft.com/office/drawing/2014/main" id="{BF22DAB2-AB5A-8578-B0EF-B6F9375E8F52}"/>
              </a:ext>
            </a:extLst>
          </p:cNvPr>
          <p:cNvSpPr>
            <a:spLocks noGrp="1"/>
          </p:cNvSpPr>
          <p:nvPr>
            <p:ph type="sldNum" sz="quarter" idx="5"/>
          </p:nvPr>
        </p:nvSpPr>
        <p:spPr/>
        <p:txBody>
          <a:bodyPr/>
          <a:lstStyle/>
          <a:p>
            <a:fld id="{DE897399-FB24-4137-826D-F0F1F856059A}" type="slidenum">
              <a:rPr lang="en-US" smtClean="0"/>
              <a:t>3</a:t>
            </a:fld>
            <a:endParaRPr lang="en-US"/>
          </a:p>
        </p:txBody>
      </p:sp>
    </p:spTree>
    <p:extLst>
      <p:ext uri="{BB962C8B-B14F-4D97-AF65-F5344CB8AC3E}">
        <p14:creationId xmlns:p14="http://schemas.microsoft.com/office/powerpoint/2010/main" val="2924274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concern raised in November was the perception that students must plan tutoring a week in advance. That is not the case.</a:t>
            </a:r>
          </a:p>
          <a:p>
            <a:r>
              <a:rPr lang="en-US" dirty="0"/>
              <a:t>Nearly one-third of appointments are booked the same day, and over half are booked either same-day or the day before. Students can schedule as little as five minutes before a session begins.</a:t>
            </a:r>
          </a:p>
          <a:p>
            <a:r>
              <a:rPr lang="en-US" dirty="0"/>
              <a:t>We do see meaningful constraints during peak exam periods or in subjects where tutor recruitment is especially challenging, such as physics.</a:t>
            </a:r>
          </a:p>
        </p:txBody>
      </p:sp>
      <p:sp>
        <p:nvSpPr>
          <p:cNvPr id="4" name="Slide Number Placeholder 3"/>
          <p:cNvSpPr>
            <a:spLocks noGrp="1"/>
          </p:cNvSpPr>
          <p:nvPr>
            <p:ph type="sldNum" sz="quarter" idx="5"/>
          </p:nvPr>
        </p:nvSpPr>
        <p:spPr/>
        <p:txBody>
          <a:bodyPr/>
          <a:lstStyle/>
          <a:p>
            <a:fld id="{DE897399-FB24-4137-826D-F0F1F856059A}" type="slidenum">
              <a:rPr lang="en-US" smtClean="0"/>
              <a:t>4</a:t>
            </a:fld>
            <a:endParaRPr lang="en-US"/>
          </a:p>
        </p:txBody>
      </p:sp>
    </p:spTree>
    <p:extLst>
      <p:ext uri="{BB962C8B-B14F-4D97-AF65-F5344CB8AC3E}">
        <p14:creationId xmlns:p14="http://schemas.microsoft.com/office/powerpoint/2010/main" val="1631735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3E16B-A251-CF04-400D-E2B55E4C1C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DD0315-8014-459D-ED66-414A93CC2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0E4F8-D67F-7D92-C520-EDAE5DF152F8}"/>
              </a:ext>
            </a:extLst>
          </p:cNvPr>
          <p:cNvSpPr>
            <a:spLocks noGrp="1"/>
          </p:cNvSpPr>
          <p:nvPr>
            <p:ph type="body" idx="1"/>
          </p:nvPr>
        </p:nvSpPr>
        <p:spPr/>
        <p:txBody>
          <a:bodyPr/>
          <a:lstStyle/>
          <a:p>
            <a:r>
              <a:rPr lang="en-US" dirty="0"/>
              <a:t>We also asked the most important question: does tutoring actually work?</a:t>
            </a:r>
          </a:p>
          <a:p>
            <a:r>
              <a:rPr lang="en-US" dirty="0"/>
              <a:t>The answer is consistently yes. Students who use STEP tutoring three or more times earn a C or higher at rates above 80%.</a:t>
            </a:r>
          </a:p>
          <a:p>
            <a:r>
              <a:rPr lang="en-US" dirty="0"/>
              <a:t>For Supplemental Instruction, which is structured, course-embedded, and drop-in by design, nearly 90% of students who attend multiple sessions pass the course.</a:t>
            </a:r>
          </a:p>
          <a:p>
            <a:r>
              <a:rPr lang="en-US" dirty="0"/>
              <a:t>These are not marginal gains—these are meaningful differences in student success.</a:t>
            </a:r>
          </a:p>
        </p:txBody>
      </p:sp>
      <p:sp>
        <p:nvSpPr>
          <p:cNvPr id="4" name="Slide Number Placeholder 3">
            <a:extLst>
              <a:ext uri="{FF2B5EF4-FFF2-40B4-BE49-F238E27FC236}">
                <a16:creationId xmlns:a16="http://schemas.microsoft.com/office/drawing/2014/main" id="{4FC262DC-CB14-4638-AA84-A00F31206C0F}"/>
              </a:ext>
            </a:extLst>
          </p:cNvPr>
          <p:cNvSpPr>
            <a:spLocks noGrp="1"/>
          </p:cNvSpPr>
          <p:nvPr>
            <p:ph type="sldNum" sz="quarter" idx="5"/>
          </p:nvPr>
        </p:nvSpPr>
        <p:spPr/>
        <p:txBody>
          <a:bodyPr/>
          <a:lstStyle/>
          <a:p>
            <a:fld id="{DE897399-FB24-4137-826D-F0F1F856059A}" type="slidenum">
              <a:rPr lang="en-US" smtClean="0"/>
              <a:t>5</a:t>
            </a:fld>
            <a:endParaRPr lang="en-US"/>
          </a:p>
        </p:txBody>
      </p:sp>
    </p:spTree>
    <p:extLst>
      <p:ext uri="{BB962C8B-B14F-4D97-AF65-F5344CB8AC3E}">
        <p14:creationId xmlns:p14="http://schemas.microsoft.com/office/powerpoint/2010/main" val="3936316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CA087-DDCC-D587-222C-E79A5553F8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6F1AB-6AE2-75AD-13F1-15385059CF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7D268B-4564-8B49-A4B1-369433489577}"/>
              </a:ext>
            </a:extLst>
          </p:cNvPr>
          <p:cNvSpPr>
            <a:spLocks noGrp="1"/>
          </p:cNvSpPr>
          <p:nvPr>
            <p:ph type="body" idx="1"/>
          </p:nvPr>
        </p:nvSpPr>
        <p:spPr/>
        <p:txBody>
          <a:bodyPr/>
          <a:lstStyle/>
          <a:p>
            <a:r>
              <a:rPr lang="en-US" dirty="0"/>
              <a:t>Math drop-in tutoring works well because CASM focuses on a single discipline with a predictable pipeline of qualified tutors.</a:t>
            </a:r>
          </a:p>
          <a:p>
            <a:r>
              <a:rPr lang="en-US" dirty="0"/>
              <a:t>“Science,” by contrast, includes biology, chemistry, physics, and engineering—each with different preparation pathways and staffing challenges.</a:t>
            </a:r>
          </a:p>
          <a:p>
            <a:r>
              <a:rPr lang="en-US" dirty="0"/>
              <a:t>Additionally, drop-in models do not serve online or distance students, whereas appointment-based tutoring does.</a:t>
            </a:r>
          </a:p>
        </p:txBody>
      </p:sp>
      <p:sp>
        <p:nvSpPr>
          <p:cNvPr id="4" name="Slide Number Placeholder 3">
            <a:extLst>
              <a:ext uri="{FF2B5EF4-FFF2-40B4-BE49-F238E27FC236}">
                <a16:creationId xmlns:a16="http://schemas.microsoft.com/office/drawing/2014/main" id="{CE9AF1B9-26E7-755C-1143-731CC7AD9E8B}"/>
              </a:ext>
            </a:extLst>
          </p:cNvPr>
          <p:cNvSpPr>
            <a:spLocks noGrp="1"/>
          </p:cNvSpPr>
          <p:nvPr>
            <p:ph type="sldNum" sz="quarter" idx="5"/>
          </p:nvPr>
        </p:nvSpPr>
        <p:spPr/>
        <p:txBody>
          <a:bodyPr/>
          <a:lstStyle/>
          <a:p>
            <a:fld id="{DE897399-FB24-4137-826D-F0F1F856059A}" type="slidenum">
              <a:rPr lang="en-US" smtClean="0"/>
              <a:t>6</a:t>
            </a:fld>
            <a:endParaRPr lang="en-US"/>
          </a:p>
        </p:txBody>
      </p:sp>
    </p:spTree>
    <p:extLst>
      <p:ext uri="{BB962C8B-B14F-4D97-AF65-F5344CB8AC3E}">
        <p14:creationId xmlns:p14="http://schemas.microsoft.com/office/powerpoint/2010/main" val="3244068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630FC-E6F5-A8E9-D044-D079ABFBDD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6B763-F499-1E62-8B1E-D05FB36F2E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F83D04-1A35-64D1-28EE-A7AAAE2F7E93}"/>
              </a:ext>
            </a:extLst>
          </p:cNvPr>
          <p:cNvSpPr>
            <a:spLocks noGrp="1"/>
          </p:cNvSpPr>
          <p:nvPr>
            <p:ph type="body" idx="1"/>
          </p:nvPr>
        </p:nvSpPr>
        <p:spPr/>
        <p:txBody>
          <a:bodyPr/>
          <a:lstStyle/>
          <a:p>
            <a:r>
              <a:rPr lang="en-US" dirty="0"/>
              <a:t>Students have access to 24/7 online tutoring, same-day appointments in most subjects, and Supplemental Instruction in high-DFW courses.</a:t>
            </a:r>
          </a:p>
          <a:p>
            <a:r>
              <a:rPr lang="en-US" dirty="0"/>
              <a:t>If a student truly cannot find help, there is also a direct escalation path to STEP leadership to intervene.</a:t>
            </a:r>
          </a:p>
        </p:txBody>
      </p:sp>
      <p:sp>
        <p:nvSpPr>
          <p:cNvPr id="4" name="Slide Number Placeholder 3">
            <a:extLst>
              <a:ext uri="{FF2B5EF4-FFF2-40B4-BE49-F238E27FC236}">
                <a16:creationId xmlns:a16="http://schemas.microsoft.com/office/drawing/2014/main" id="{1F75932F-629E-280B-A65D-41E592B9AEC8}"/>
              </a:ext>
            </a:extLst>
          </p:cNvPr>
          <p:cNvSpPr>
            <a:spLocks noGrp="1"/>
          </p:cNvSpPr>
          <p:nvPr>
            <p:ph type="sldNum" sz="quarter" idx="5"/>
          </p:nvPr>
        </p:nvSpPr>
        <p:spPr/>
        <p:txBody>
          <a:bodyPr/>
          <a:lstStyle/>
          <a:p>
            <a:fld id="{DE897399-FB24-4137-826D-F0F1F856059A}" type="slidenum">
              <a:rPr lang="en-US" smtClean="0"/>
              <a:t>7</a:t>
            </a:fld>
            <a:endParaRPr lang="en-US"/>
          </a:p>
        </p:txBody>
      </p:sp>
    </p:spTree>
    <p:extLst>
      <p:ext uri="{BB962C8B-B14F-4D97-AF65-F5344CB8AC3E}">
        <p14:creationId xmlns:p14="http://schemas.microsoft.com/office/powerpoint/2010/main" val="341320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3E6C1-8827-C295-D59B-28503A8D91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9FDE0F-8309-379E-9AB1-6E100A6DBA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B5AA07-48FB-DF14-3FA8-86474C576F7B}"/>
              </a:ext>
            </a:extLst>
          </p:cNvPr>
          <p:cNvSpPr>
            <a:spLocks noGrp="1"/>
          </p:cNvSpPr>
          <p:nvPr>
            <p:ph type="body" idx="1"/>
          </p:nvPr>
        </p:nvSpPr>
        <p:spPr/>
        <p:txBody>
          <a:bodyPr/>
          <a:lstStyle/>
          <a:p>
            <a:r>
              <a:rPr lang="en-US" dirty="0"/>
              <a:t>If the Board would like to see changes, there are a couple cost-neutral and realistic paths forward.</a:t>
            </a:r>
          </a:p>
          <a:p>
            <a:r>
              <a:rPr lang="en-US" dirty="0"/>
              <a:t>One is improved communication so students and faculty better understand existing options.</a:t>
            </a:r>
          </a:p>
          <a:p>
            <a:r>
              <a:rPr lang="en-US" dirty="0"/>
              <a:t>Another is a department-based model, similar to Chemistry’s tutorial room, where drop-in support is staffed by TAs or GAs.</a:t>
            </a:r>
          </a:p>
        </p:txBody>
      </p:sp>
      <p:sp>
        <p:nvSpPr>
          <p:cNvPr id="4" name="Slide Number Placeholder 3">
            <a:extLst>
              <a:ext uri="{FF2B5EF4-FFF2-40B4-BE49-F238E27FC236}">
                <a16:creationId xmlns:a16="http://schemas.microsoft.com/office/drawing/2014/main" id="{55B931C2-6B90-A411-5C82-873DD1652AB8}"/>
              </a:ext>
            </a:extLst>
          </p:cNvPr>
          <p:cNvSpPr>
            <a:spLocks noGrp="1"/>
          </p:cNvSpPr>
          <p:nvPr>
            <p:ph type="sldNum" sz="quarter" idx="5"/>
          </p:nvPr>
        </p:nvSpPr>
        <p:spPr/>
        <p:txBody>
          <a:bodyPr/>
          <a:lstStyle/>
          <a:p>
            <a:fld id="{DE897399-FB24-4137-826D-F0F1F856059A}" type="slidenum">
              <a:rPr lang="en-US" smtClean="0"/>
              <a:t>8</a:t>
            </a:fld>
            <a:endParaRPr lang="en-US"/>
          </a:p>
        </p:txBody>
      </p:sp>
    </p:spTree>
    <p:extLst>
      <p:ext uri="{BB962C8B-B14F-4D97-AF65-F5344CB8AC3E}">
        <p14:creationId xmlns:p14="http://schemas.microsoft.com/office/powerpoint/2010/main" val="2393706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858A8-31C1-0D2C-2F18-C298402BB2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EF6BB9-F1FB-5E57-B5D5-A792F12A11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E0F844-EF43-02EA-735D-60542F2F23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331457-7BD9-E16F-AF24-880DCC9E6970}"/>
              </a:ext>
            </a:extLst>
          </p:cNvPr>
          <p:cNvSpPr>
            <a:spLocks noGrp="1"/>
          </p:cNvSpPr>
          <p:nvPr>
            <p:ph type="sldNum" sz="quarter" idx="5"/>
          </p:nvPr>
        </p:nvSpPr>
        <p:spPr/>
        <p:txBody>
          <a:bodyPr/>
          <a:lstStyle/>
          <a:p>
            <a:fld id="{DE897399-FB24-4137-826D-F0F1F856059A}" type="slidenum">
              <a:rPr lang="en-US" smtClean="0"/>
              <a:t>9</a:t>
            </a:fld>
            <a:endParaRPr lang="en-US"/>
          </a:p>
        </p:txBody>
      </p:sp>
    </p:spTree>
    <p:extLst>
      <p:ext uri="{BB962C8B-B14F-4D97-AF65-F5344CB8AC3E}">
        <p14:creationId xmlns:p14="http://schemas.microsoft.com/office/powerpoint/2010/main" val="3315644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1/20/2026</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87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1/20/2026</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13410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1/20/2026</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881301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1/20/2026</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637318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1/20/2026</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60519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1/20/2026</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39522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1/20/2026</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8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1/20/2026</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854006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1/20/2026</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39974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1/20/2026</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070012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1/20/2026</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58977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1/20/2026</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289359087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1C3281D-A46F-4842-9340-4CBC29E1B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5BC95F-F464-7B98-FDBB-BBD2380B08AB}"/>
              </a:ext>
            </a:extLst>
          </p:cNvPr>
          <p:cNvPicPr>
            <a:picLocks noChangeAspect="1"/>
          </p:cNvPicPr>
          <p:nvPr/>
        </p:nvPicPr>
        <p:blipFill>
          <a:blip r:embed="rId3">
            <a:alphaModFix/>
          </a:blip>
          <a:srcRect t="22726" b="743"/>
          <a:stretch>
            <a:fillRect/>
          </a:stretch>
        </p:blipFill>
        <p:spPr>
          <a:xfrm>
            <a:off x="-1" y="10"/>
            <a:ext cx="12191999" cy="6857990"/>
          </a:xfrm>
          <a:prstGeom prst="rect">
            <a:avLst/>
          </a:prstGeom>
        </p:spPr>
      </p:pic>
      <p:sp>
        <p:nvSpPr>
          <p:cNvPr id="27" name="Rectangle 26">
            <a:extLst>
              <a:ext uri="{FF2B5EF4-FFF2-40B4-BE49-F238E27FC236}">
                <a16:creationId xmlns:a16="http://schemas.microsoft.com/office/drawing/2014/main" id="{87B080E6-308F-4DD8-A448-707DFB83C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8637" y="1"/>
            <a:ext cx="8894726" cy="6858000"/>
          </a:xfrm>
          <a:prstGeom prst="rect">
            <a:avLst/>
          </a:prstGeom>
          <a:gradFill flip="none" rotWithShape="1">
            <a:gsLst>
              <a:gs pos="0">
                <a:srgbClr val="000000">
                  <a:alpha val="34902"/>
                </a:srgbClr>
              </a:gs>
              <a:gs pos="80000">
                <a:srgbClr val="000000">
                  <a:alpha val="0"/>
                </a:srgbClr>
              </a:gs>
              <a:gs pos="51000">
                <a:srgbClr val="000000">
                  <a:alpha val="2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A7FC42C-EC30-D62D-F751-6EC9F10CB61A}"/>
              </a:ext>
            </a:extLst>
          </p:cNvPr>
          <p:cNvSpPr>
            <a:spLocks noGrp="1"/>
          </p:cNvSpPr>
          <p:nvPr>
            <p:ph type="ctrTitle"/>
          </p:nvPr>
        </p:nvSpPr>
        <p:spPr>
          <a:xfrm>
            <a:off x="2286000" y="1523999"/>
            <a:ext cx="7620000" cy="1905001"/>
          </a:xfrm>
        </p:spPr>
        <p:txBody>
          <a:bodyPr>
            <a:normAutofit fontScale="90000"/>
          </a:bodyPr>
          <a:lstStyle/>
          <a:p>
            <a:pPr algn="ctr"/>
            <a:r>
              <a:rPr lang="en-US" dirty="0"/>
              <a:t>Follow-Up to November Discussion on Tutoring &amp; Student Support</a:t>
            </a:r>
            <a:r>
              <a:rPr lang="en-US" dirty="0">
                <a:solidFill>
                  <a:srgbClr val="FFFFFF"/>
                </a:solidFill>
              </a:rPr>
              <a:t> Resources at UW</a:t>
            </a:r>
          </a:p>
        </p:txBody>
      </p:sp>
      <p:sp>
        <p:nvSpPr>
          <p:cNvPr id="3" name="Subtitle 2">
            <a:extLst>
              <a:ext uri="{FF2B5EF4-FFF2-40B4-BE49-F238E27FC236}">
                <a16:creationId xmlns:a16="http://schemas.microsoft.com/office/drawing/2014/main" id="{6A895287-67C2-675D-D2BE-9F5A3D59CE9E}"/>
              </a:ext>
            </a:extLst>
          </p:cNvPr>
          <p:cNvSpPr>
            <a:spLocks noGrp="1"/>
          </p:cNvSpPr>
          <p:nvPr>
            <p:ph type="subTitle" idx="1"/>
          </p:nvPr>
        </p:nvSpPr>
        <p:spPr>
          <a:xfrm>
            <a:off x="2191612" y="4161329"/>
            <a:ext cx="7714388" cy="1172672"/>
          </a:xfrm>
        </p:spPr>
        <p:txBody>
          <a:bodyPr>
            <a:normAutofit/>
          </a:bodyPr>
          <a:lstStyle/>
          <a:p>
            <a:pPr algn="ctr"/>
            <a:r>
              <a:rPr lang="en-US">
                <a:solidFill>
                  <a:srgbClr val="FFFFFF"/>
                </a:solidFill>
              </a:rPr>
              <a:t>Academic and Student Affairs Committee, January 2026.</a:t>
            </a:r>
          </a:p>
        </p:txBody>
      </p:sp>
      <p:cxnSp>
        <p:nvCxnSpPr>
          <p:cNvPr id="29" name="Straight Connector 28">
            <a:extLst>
              <a:ext uri="{FF2B5EF4-FFF2-40B4-BE49-F238E27FC236}">
                <a16:creationId xmlns:a16="http://schemas.microsoft.com/office/drawing/2014/main" id="{313FECB8-44EE-4A45-9F7B-66ECF1C3C8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3228" y="3795164"/>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757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D24DFDD-EC25-4E11-A646-5466AB0E2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CF7C89-F08A-7FAA-B9E3-C4AA9C58F2C8}"/>
              </a:ext>
            </a:extLst>
          </p:cNvPr>
          <p:cNvSpPr>
            <a:spLocks noGrp="1"/>
          </p:cNvSpPr>
          <p:nvPr>
            <p:ph type="title"/>
          </p:nvPr>
        </p:nvSpPr>
        <p:spPr>
          <a:xfrm>
            <a:off x="761998" y="487043"/>
            <a:ext cx="7950405" cy="1413441"/>
          </a:xfrm>
        </p:spPr>
        <p:txBody>
          <a:bodyPr>
            <a:normAutofit/>
          </a:bodyPr>
          <a:lstStyle/>
          <a:p>
            <a:pPr>
              <a:lnSpc>
                <a:spcPct val="110000"/>
              </a:lnSpc>
            </a:pPr>
            <a:r>
              <a:rPr lang="en-US" sz="1800" dirty="0"/>
              <a:t>Tutoring is coordinated across UW by step(Student tutoring engagement Program)</a:t>
            </a:r>
          </a:p>
        </p:txBody>
      </p:sp>
      <p:sp>
        <p:nvSpPr>
          <p:cNvPr id="6" name="Rectangle 1">
            <a:extLst>
              <a:ext uri="{FF2B5EF4-FFF2-40B4-BE49-F238E27FC236}">
                <a16:creationId xmlns:a16="http://schemas.microsoft.com/office/drawing/2014/main" id="{09B6E0CB-79A5-BB13-EF74-856807B95304}"/>
              </a:ext>
            </a:extLst>
          </p:cNvPr>
          <p:cNvSpPr>
            <a:spLocks noGrp="1" noChangeArrowheads="1"/>
          </p:cNvSpPr>
          <p:nvPr>
            <p:ph idx="1"/>
          </p:nvPr>
        </p:nvSpPr>
        <p:spPr bwMode="auto">
          <a:xfrm>
            <a:off x="991181" y="2108006"/>
            <a:ext cx="6660518" cy="383925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2500" lnSpcReduction="20000"/>
          </a:bodyPr>
          <a:lstStyle/>
          <a:p>
            <a:pPr marL="560070" lvl="1" indent="-285750">
              <a:buFont typeface="Arial" panose="020B0604020202020204" pitchFamily="34" charset="0"/>
              <a:buChar char="•"/>
            </a:pPr>
            <a:r>
              <a:rPr lang="en-US" sz="2300" b="0" dirty="0">
                <a:latin typeface="Arial" panose="020B0604020202020204" pitchFamily="34" charset="0"/>
                <a:cs typeface="Arial" panose="020B0604020202020204" pitchFamily="34" charset="0"/>
              </a:rPr>
              <a:t>STEP oversees 45-50 tutors/semester. Some of these tutors are funded through partnerships with Center for Assistance with Statistics and Mathematics (8-10), Modern &amp; Classical Languages (2-3), Business (4-6), and Engineering (4-6). </a:t>
            </a:r>
          </a:p>
          <a:p>
            <a:pPr marL="560070" lvl="1" indent="-285750">
              <a:buFont typeface="Arial" panose="020B0604020202020204" pitchFamily="34" charset="0"/>
              <a:buChar char="•"/>
            </a:pPr>
            <a:r>
              <a:rPr lang="en-US" sz="2300" b="0" dirty="0">
                <a:latin typeface="Arial" panose="020B0604020202020204" pitchFamily="34" charset="0"/>
                <a:cs typeface="Arial" panose="020B0604020202020204" pitchFamily="34" charset="0"/>
              </a:rPr>
              <a:t>Tutors work between 2-16 hours/week (2 is minimum, 16 is enforced maximum)</a:t>
            </a:r>
          </a:p>
          <a:p>
            <a:pPr marL="637794" lvl="3"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On average, staff tutor 4-5 subjects</a:t>
            </a:r>
          </a:p>
          <a:p>
            <a:pPr marL="637794" lvl="3"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Typically 90-92% of tutors are UWYO undergraduate students. </a:t>
            </a:r>
          </a:p>
          <a:p>
            <a:pPr marL="0" marR="0" lvl="0" indent="0" defTabSz="914400" rtl="0" eaLnBrk="0" fontAlgn="base" latinLnBrk="0" hangingPunct="0">
              <a:spcBef>
                <a:spcPct val="0"/>
              </a:spcBef>
              <a:spcAft>
                <a:spcPts val="600"/>
              </a:spcAft>
              <a:buClrTx/>
              <a:buSzTx/>
              <a:buNone/>
              <a:tabLst/>
            </a:pPr>
            <a:endParaRPr kumimoji="0" lang="en-US" altLang="en-US" b="0" i="0" u="none" strike="noStrike" cap="none" normalizeH="0" baseline="0" dirty="0">
              <a:ln>
                <a:noFill/>
              </a:ln>
              <a:effectLst/>
              <a:latin typeface="Arial" panose="020B0604020202020204" pitchFamily="34" charset="0"/>
            </a:endParaRPr>
          </a:p>
        </p:txBody>
      </p:sp>
      <p:pic>
        <p:nvPicPr>
          <p:cNvPr id="5" name="Picture 4">
            <a:extLst>
              <a:ext uri="{FF2B5EF4-FFF2-40B4-BE49-F238E27FC236}">
                <a16:creationId xmlns:a16="http://schemas.microsoft.com/office/drawing/2014/main" id="{EA23A9CB-824A-0B50-06FD-4E7C68D45FEC}"/>
              </a:ext>
            </a:extLst>
          </p:cNvPr>
          <p:cNvPicPr>
            <a:picLocks noChangeAspect="1"/>
          </p:cNvPicPr>
          <p:nvPr/>
        </p:nvPicPr>
        <p:blipFill>
          <a:blip r:embed="rId3"/>
          <a:srcRect r="1750"/>
          <a:stretch>
            <a:fillRect/>
          </a:stretch>
        </p:blipFill>
        <p:spPr>
          <a:xfrm>
            <a:off x="8275427" y="1995834"/>
            <a:ext cx="2866332" cy="2866332"/>
          </a:xfrm>
          <a:custGeom>
            <a:avLst/>
            <a:gdLst/>
            <a:ahLst/>
            <a:cxnLst/>
            <a:rect l="l" t="t" r="r" b="b"/>
            <a:pathLst>
              <a:path w="3871808" h="3871808">
                <a:moveTo>
                  <a:pt x="1935904" y="0"/>
                </a:moveTo>
                <a:cubicBezTo>
                  <a:pt x="3005074" y="0"/>
                  <a:pt x="3871808" y="866734"/>
                  <a:pt x="3871808" y="1935904"/>
                </a:cubicBezTo>
                <a:cubicBezTo>
                  <a:pt x="3871808" y="3005074"/>
                  <a:pt x="3005074" y="3871808"/>
                  <a:pt x="1935904" y="3871808"/>
                </a:cubicBezTo>
                <a:cubicBezTo>
                  <a:pt x="866734" y="3871808"/>
                  <a:pt x="0" y="3005074"/>
                  <a:pt x="0" y="1935904"/>
                </a:cubicBezTo>
                <a:cubicBezTo>
                  <a:pt x="0" y="866734"/>
                  <a:pt x="866734" y="0"/>
                  <a:pt x="1935904" y="0"/>
                </a:cubicBezTo>
                <a:close/>
              </a:path>
            </a:pathLst>
          </a:custGeom>
        </p:spPr>
      </p:pic>
    </p:spTree>
    <p:extLst>
      <p:ext uri="{BB962C8B-B14F-4D97-AF65-F5344CB8AC3E}">
        <p14:creationId xmlns:p14="http://schemas.microsoft.com/office/powerpoint/2010/main" val="107536085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F6F04C-8A27-9B27-A989-C3E0EBA3C8DF}"/>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3ED2CFE-568A-90AC-643D-0C0828E5DC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20C4A4E-389D-9981-AEDB-86211D15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0F3B270-14E2-9283-CB6F-0D96211C4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060AC6-4C0C-3285-A89A-FDFC67A3ADE3}"/>
              </a:ext>
            </a:extLst>
          </p:cNvPr>
          <p:cNvSpPr>
            <a:spLocks noGrp="1"/>
          </p:cNvSpPr>
          <p:nvPr>
            <p:ph type="title"/>
          </p:nvPr>
        </p:nvSpPr>
        <p:spPr>
          <a:xfrm>
            <a:off x="1429566" y="1374753"/>
            <a:ext cx="4845110" cy="1034217"/>
          </a:xfrm>
        </p:spPr>
        <p:txBody>
          <a:bodyPr>
            <a:normAutofit/>
          </a:bodyPr>
          <a:lstStyle/>
          <a:p>
            <a:pPr>
              <a:lnSpc>
                <a:spcPct val="110000"/>
              </a:lnSpc>
            </a:pPr>
            <a:r>
              <a:rPr lang="en-US" sz="1800" dirty="0"/>
              <a:t>Appointments Are the Dominant Student Preference</a:t>
            </a:r>
          </a:p>
        </p:txBody>
      </p:sp>
      <p:sp>
        <p:nvSpPr>
          <p:cNvPr id="6" name="Rectangle 1">
            <a:extLst>
              <a:ext uri="{FF2B5EF4-FFF2-40B4-BE49-F238E27FC236}">
                <a16:creationId xmlns:a16="http://schemas.microsoft.com/office/drawing/2014/main" id="{339B0AC3-D4B6-82BD-E071-C7ADDFC524E4}"/>
              </a:ext>
            </a:extLst>
          </p:cNvPr>
          <p:cNvSpPr>
            <a:spLocks noGrp="1" noChangeArrowheads="1"/>
          </p:cNvSpPr>
          <p:nvPr>
            <p:ph idx="1"/>
          </p:nvPr>
        </p:nvSpPr>
        <p:spPr bwMode="auto">
          <a:xfrm>
            <a:off x="1429566" y="2662484"/>
            <a:ext cx="4666434" cy="27748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None/>
              <a:tabLst/>
            </a:pPr>
            <a:r>
              <a:rPr kumimoji="0" lang="en-US" altLang="en-US" b="0" i="0" u="none" strike="noStrike" cap="none" normalizeH="0" baseline="0" dirty="0">
                <a:ln>
                  <a:noFill/>
                </a:ln>
                <a:effectLst/>
                <a:latin typeface="Arial" panose="020B0604020202020204" pitchFamily="34" charset="0"/>
              </a:rPr>
              <a:t>Based on 4 years of STEP data:</a:t>
            </a:r>
          </a:p>
          <a:p>
            <a:pPr eaLnBrk="0" fontAlgn="base" hangingPunct="0">
              <a:spcBef>
                <a:spcPct val="0"/>
              </a:spcBef>
              <a:spcAft>
                <a:spcPts val="600"/>
              </a:spcAft>
              <a:buSzTx/>
            </a:pPr>
            <a:r>
              <a:rPr kumimoji="0" lang="en-US" altLang="en-US" b="0" i="0" u="none" strike="noStrike" cap="none" normalizeH="0" baseline="0" dirty="0">
                <a:ln>
                  <a:noFill/>
                </a:ln>
                <a:effectLst/>
                <a:latin typeface="Arial" panose="020B0604020202020204" pitchFamily="34" charset="0"/>
              </a:rPr>
              <a:t>18,000+ appointments </a:t>
            </a:r>
            <a:r>
              <a:rPr lang="en-US" dirty="0">
                <a:latin typeface="Arial" panose="020B0604020202020204" pitchFamily="34" charset="0"/>
                <a:cs typeface="Arial" panose="020B0604020202020204" pitchFamily="34" charset="0"/>
              </a:rPr>
              <a:t>serving over 2,600 unique students</a:t>
            </a:r>
            <a:endParaRPr kumimoji="0" lang="en-US" altLang="en-US" b="0" i="0" u="none" strike="noStrike" cap="none" normalizeH="0" baseline="0" dirty="0">
              <a:ln>
                <a:noFill/>
              </a:ln>
              <a:effectLst/>
              <a:latin typeface="Arial" panose="020B0604020202020204" pitchFamily="34" charset="0"/>
              <a:cs typeface="Arial" panose="020B0604020202020204" pitchFamily="34" charset="0"/>
            </a:endParaRPr>
          </a:p>
          <a:p>
            <a:pPr eaLnBrk="0" fontAlgn="base" hangingPunct="0">
              <a:spcBef>
                <a:spcPct val="0"/>
              </a:spcBef>
              <a:spcAft>
                <a:spcPts val="600"/>
              </a:spcAft>
              <a:buSzTx/>
            </a:pPr>
            <a:r>
              <a:rPr kumimoji="0" lang="en-US" altLang="en-US" b="0" i="0" u="none" strike="noStrike" cap="none" normalizeH="0" baseline="0" dirty="0">
                <a:ln>
                  <a:noFill/>
                </a:ln>
                <a:effectLst/>
                <a:latin typeface="Arial" panose="020B0604020202020204" pitchFamily="34" charset="0"/>
              </a:rPr>
              <a:t>&lt;800 drop-ins</a:t>
            </a:r>
          </a:p>
          <a:p>
            <a:pPr eaLnBrk="0" fontAlgn="base" hangingPunct="0">
              <a:spcBef>
                <a:spcPct val="0"/>
              </a:spcBef>
              <a:spcAft>
                <a:spcPts val="600"/>
              </a:spcAft>
              <a:buSzTx/>
            </a:pPr>
            <a:r>
              <a:rPr kumimoji="0" lang="en-US" altLang="en-US" b="0" i="0" u="none" strike="noStrike" cap="none" normalizeH="0" baseline="0" dirty="0">
                <a:ln>
                  <a:noFill/>
                </a:ln>
                <a:effectLst/>
                <a:latin typeface="Arial" panose="020B0604020202020204" pitchFamily="34" charset="0"/>
              </a:rPr>
              <a:t>4.87 / 5 average student satisfaction</a:t>
            </a:r>
          </a:p>
        </p:txBody>
      </p:sp>
      <p:pic>
        <p:nvPicPr>
          <p:cNvPr id="5" name="Picture 4">
            <a:extLst>
              <a:ext uri="{FF2B5EF4-FFF2-40B4-BE49-F238E27FC236}">
                <a16:creationId xmlns:a16="http://schemas.microsoft.com/office/drawing/2014/main" id="{F75FFB95-3DC0-1A75-C6FA-B29DF5B333E7}"/>
              </a:ext>
            </a:extLst>
          </p:cNvPr>
          <p:cNvPicPr>
            <a:picLocks noChangeAspect="1"/>
          </p:cNvPicPr>
          <p:nvPr/>
        </p:nvPicPr>
        <p:blipFill>
          <a:blip r:embed="rId3"/>
          <a:srcRect r="1750"/>
          <a:stretch>
            <a:fillRect/>
          </a:stretch>
        </p:blipFill>
        <p:spPr>
          <a:xfrm>
            <a:off x="6593621" y="1260628"/>
            <a:ext cx="4336744" cy="4336744"/>
          </a:xfrm>
          <a:custGeom>
            <a:avLst/>
            <a:gdLst/>
            <a:ahLst/>
            <a:cxnLst/>
            <a:rect l="l" t="t" r="r" b="b"/>
            <a:pathLst>
              <a:path w="3871808" h="3871808">
                <a:moveTo>
                  <a:pt x="1935904" y="0"/>
                </a:moveTo>
                <a:cubicBezTo>
                  <a:pt x="3005074" y="0"/>
                  <a:pt x="3871808" y="866734"/>
                  <a:pt x="3871808" y="1935904"/>
                </a:cubicBezTo>
                <a:cubicBezTo>
                  <a:pt x="3871808" y="3005074"/>
                  <a:pt x="3005074" y="3871808"/>
                  <a:pt x="1935904" y="3871808"/>
                </a:cubicBezTo>
                <a:cubicBezTo>
                  <a:pt x="866734" y="3871808"/>
                  <a:pt x="0" y="3005074"/>
                  <a:pt x="0" y="1935904"/>
                </a:cubicBezTo>
                <a:cubicBezTo>
                  <a:pt x="0" y="866734"/>
                  <a:pt x="866734" y="0"/>
                  <a:pt x="1935904" y="0"/>
                </a:cubicBezTo>
                <a:close/>
              </a:path>
            </a:pathLst>
          </a:custGeom>
        </p:spPr>
      </p:pic>
    </p:spTree>
    <p:extLst>
      <p:ext uri="{BB962C8B-B14F-4D97-AF65-F5344CB8AC3E}">
        <p14:creationId xmlns:p14="http://schemas.microsoft.com/office/powerpoint/2010/main" val="36461638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7218290-08E7-4AB8-8549-F625B01F0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3BE996-799B-7AE4-59A1-3DD506BBB469}"/>
              </a:ext>
            </a:extLst>
          </p:cNvPr>
          <p:cNvSpPr>
            <a:spLocks noGrp="1"/>
          </p:cNvSpPr>
          <p:nvPr>
            <p:ph type="title"/>
          </p:nvPr>
        </p:nvSpPr>
        <p:spPr>
          <a:xfrm>
            <a:off x="848563" y="762001"/>
            <a:ext cx="5589699" cy="1141004"/>
          </a:xfrm>
        </p:spPr>
        <p:txBody>
          <a:bodyPr>
            <a:normAutofit/>
          </a:bodyPr>
          <a:lstStyle/>
          <a:p>
            <a:pPr>
              <a:lnSpc>
                <a:spcPct val="110000"/>
              </a:lnSpc>
            </a:pPr>
            <a:r>
              <a:rPr lang="en-US" sz="2000" dirty="0"/>
              <a:t>Most Appointments Are Booked Same-Day or Next-Day</a:t>
            </a:r>
          </a:p>
        </p:txBody>
      </p:sp>
      <p:sp>
        <p:nvSpPr>
          <p:cNvPr id="6" name="Rectangle 1">
            <a:extLst>
              <a:ext uri="{FF2B5EF4-FFF2-40B4-BE49-F238E27FC236}">
                <a16:creationId xmlns:a16="http://schemas.microsoft.com/office/drawing/2014/main" id="{43330945-4279-3BDF-DEED-5AF7D9B1385E}"/>
              </a:ext>
            </a:extLst>
          </p:cNvPr>
          <p:cNvSpPr>
            <a:spLocks noGrp="1" noChangeArrowheads="1"/>
          </p:cNvSpPr>
          <p:nvPr>
            <p:ph idx="1"/>
          </p:nvPr>
        </p:nvSpPr>
        <p:spPr bwMode="auto">
          <a:xfrm>
            <a:off x="1429566" y="2259698"/>
            <a:ext cx="4479398" cy="383630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eaLnBrk="0" fontAlgn="base" hangingPunct="0">
              <a:spcBef>
                <a:spcPct val="0"/>
              </a:spcBef>
              <a:spcAft>
                <a:spcPts val="600"/>
              </a:spcAft>
              <a:buSzTx/>
            </a:pPr>
            <a:r>
              <a:rPr kumimoji="0" lang="en-US" altLang="en-US" sz="2400" b="0" i="0" u="none" strike="noStrike" cap="none" normalizeH="0" baseline="0" dirty="0">
                <a:ln>
                  <a:noFill/>
                </a:ln>
                <a:effectLst/>
                <a:latin typeface="Arial" panose="020B0604020202020204" pitchFamily="34" charset="0"/>
              </a:rPr>
              <a:t>Same day: ~32%</a:t>
            </a:r>
          </a:p>
          <a:p>
            <a:pPr eaLnBrk="0" fontAlgn="base" hangingPunct="0">
              <a:spcBef>
                <a:spcPct val="0"/>
              </a:spcBef>
              <a:spcAft>
                <a:spcPts val="600"/>
              </a:spcAft>
              <a:buSzTx/>
            </a:pPr>
            <a:r>
              <a:rPr kumimoji="0" lang="en-US" altLang="en-US" sz="2400" b="0" i="0" u="none" strike="noStrike" cap="none" normalizeH="0" baseline="0" dirty="0">
                <a:ln>
                  <a:noFill/>
                </a:ln>
                <a:effectLst/>
                <a:latin typeface="Arial" panose="020B0604020202020204" pitchFamily="34" charset="0"/>
              </a:rPr>
              <a:t>1 day out: ~23%</a:t>
            </a:r>
          </a:p>
          <a:p>
            <a:pPr eaLnBrk="0" fontAlgn="base" hangingPunct="0">
              <a:spcBef>
                <a:spcPct val="0"/>
              </a:spcBef>
              <a:spcAft>
                <a:spcPts val="600"/>
              </a:spcAft>
              <a:buSzTx/>
            </a:pPr>
            <a:r>
              <a:rPr kumimoji="0" lang="en-US" altLang="en-US" sz="2400" b="0" i="0" u="none" strike="noStrike" cap="none" normalizeH="0" baseline="0" dirty="0">
                <a:ln>
                  <a:noFill/>
                </a:ln>
                <a:effectLst/>
                <a:latin typeface="Arial" panose="020B0604020202020204" pitchFamily="34" charset="0"/>
              </a:rPr>
              <a:t>2–3 days: ~20%</a:t>
            </a:r>
          </a:p>
          <a:p>
            <a:pPr eaLnBrk="0" fontAlgn="base" hangingPunct="0">
              <a:spcBef>
                <a:spcPct val="0"/>
              </a:spcBef>
              <a:spcAft>
                <a:spcPts val="600"/>
              </a:spcAft>
              <a:buSzTx/>
            </a:pPr>
            <a:r>
              <a:rPr kumimoji="0" lang="en-US" altLang="en-US" sz="2400" b="0" i="0" u="none" strike="noStrike" cap="none" normalizeH="0" baseline="0" dirty="0">
                <a:ln>
                  <a:noFill/>
                </a:ln>
                <a:effectLst/>
                <a:latin typeface="Arial" panose="020B0604020202020204" pitchFamily="34" charset="0"/>
              </a:rPr>
              <a:t>4–7 days: ~23%</a:t>
            </a:r>
          </a:p>
          <a:p>
            <a:pPr eaLnBrk="0" fontAlgn="base" hangingPunct="0">
              <a:spcBef>
                <a:spcPct val="0"/>
              </a:spcBef>
              <a:spcAft>
                <a:spcPts val="600"/>
              </a:spcAft>
              <a:buSzTx/>
            </a:pPr>
            <a:r>
              <a:rPr kumimoji="0" lang="en-US" altLang="en-US" sz="2400" b="0" i="0" u="none" strike="noStrike" cap="none" normalizeH="0" baseline="0" dirty="0">
                <a:ln>
                  <a:noFill/>
                </a:ln>
                <a:effectLst/>
                <a:latin typeface="Arial" panose="020B0604020202020204" pitchFamily="34" charset="0"/>
              </a:rPr>
              <a:t>8+ days: ~2%</a:t>
            </a:r>
          </a:p>
        </p:txBody>
      </p:sp>
      <p:pic>
        <p:nvPicPr>
          <p:cNvPr id="5" name="Picture 4">
            <a:extLst>
              <a:ext uri="{FF2B5EF4-FFF2-40B4-BE49-F238E27FC236}">
                <a16:creationId xmlns:a16="http://schemas.microsoft.com/office/drawing/2014/main" id="{20BAB004-AE48-F909-7EAD-255EB3685A70}"/>
              </a:ext>
            </a:extLst>
          </p:cNvPr>
          <p:cNvPicPr>
            <a:picLocks noChangeAspect="1"/>
          </p:cNvPicPr>
          <p:nvPr/>
        </p:nvPicPr>
        <p:blipFill>
          <a:blip r:embed="rId3"/>
          <a:srcRect l="5529" r="23720"/>
          <a:stretch>
            <a:fillRect/>
          </a:stretch>
        </p:blipFill>
        <p:spPr>
          <a:xfrm>
            <a:off x="6639965" y="1114197"/>
            <a:ext cx="4629606" cy="4629606"/>
          </a:xfrm>
          <a:custGeom>
            <a:avLst/>
            <a:gdLst/>
            <a:ahLst/>
            <a:cxnLst/>
            <a:rect l="l" t="t" r="r" b="b"/>
            <a:pathLst>
              <a:path w="4629606" h="4629606">
                <a:moveTo>
                  <a:pt x="2314803" y="0"/>
                </a:moveTo>
                <a:cubicBezTo>
                  <a:pt x="3593233" y="0"/>
                  <a:pt x="4629606" y="1036373"/>
                  <a:pt x="4629606" y="2314803"/>
                </a:cubicBezTo>
                <a:cubicBezTo>
                  <a:pt x="4629606" y="3593233"/>
                  <a:pt x="3593233" y="4629606"/>
                  <a:pt x="2314803" y="4629606"/>
                </a:cubicBezTo>
                <a:cubicBezTo>
                  <a:pt x="1036373" y="4629606"/>
                  <a:pt x="0" y="3593233"/>
                  <a:pt x="0" y="2314803"/>
                </a:cubicBezTo>
                <a:cubicBezTo>
                  <a:pt x="0" y="1036373"/>
                  <a:pt x="1036373" y="0"/>
                  <a:pt x="2314803" y="0"/>
                </a:cubicBezTo>
                <a:close/>
              </a:path>
            </a:pathLst>
          </a:custGeom>
        </p:spPr>
      </p:pic>
    </p:spTree>
    <p:extLst>
      <p:ext uri="{BB962C8B-B14F-4D97-AF65-F5344CB8AC3E}">
        <p14:creationId xmlns:p14="http://schemas.microsoft.com/office/powerpoint/2010/main" val="1393661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9F4102-4D41-098E-4420-99BA7BE44BE3}"/>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D24DFDD-EC25-4E11-A646-5466AB0E2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C7D113-0D14-BDBB-E65C-64E8957E1660}"/>
              </a:ext>
            </a:extLst>
          </p:cNvPr>
          <p:cNvSpPr>
            <a:spLocks noGrp="1"/>
          </p:cNvSpPr>
          <p:nvPr>
            <p:ph type="title"/>
          </p:nvPr>
        </p:nvSpPr>
        <p:spPr>
          <a:xfrm>
            <a:off x="1429566" y="1374753"/>
            <a:ext cx="4845110" cy="1034217"/>
          </a:xfrm>
        </p:spPr>
        <p:txBody>
          <a:bodyPr>
            <a:normAutofit/>
          </a:bodyPr>
          <a:lstStyle/>
          <a:p>
            <a:pPr>
              <a:lnSpc>
                <a:spcPct val="110000"/>
              </a:lnSpc>
            </a:pPr>
            <a:r>
              <a:rPr lang="en-US"/>
              <a:t>Does tutoring improve outcomes?</a:t>
            </a:r>
          </a:p>
        </p:txBody>
      </p:sp>
      <p:sp>
        <p:nvSpPr>
          <p:cNvPr id="3" name="Rectangle 1">
            <a:extLst>
              <a:ext uri="{FF2B5EF4-FFF2-40B4-BE49-F238E27FC236}">
                <a16:creationId xmlns:a16="http://schemas.microsoft.com/office/drawing/2014/main" id="{B1F0870F-8074-9DB3-ADE6-3AC970ECC90A}"/>
              </a:ext>
            </a:extLst>
          </p:cNvPr>
          <p:cNvSpPr>
            <a:spLocks noGrp="1" noChangeArrowheads="1"/>
          </p:cNvSpPr>
          <p:nvPr>
            <p:ph idx="1"/>
          </p:nvPr>
        </p:nvSpPr>
        <p:spPr bwMode="auto">
          <a:xfrm>
            <a:off x="1429566" y="2662484"/>
            <a:ext cx="4666434" cy="27748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2500"/>
          </a:bodyPr>
          <a:lstStyle/>
          <a:p>
            <a:pPr eaLnBrk="0" fontAlgn="base" hangingPunct="0">
              <a:spcBef>
                <a:spcPct val="0"/>
              </a:spcBef>
              <a:spcAft>
                <a:spcPts val="600"/>
              </a:spcAft>
              <a:buSzTx/>
            </a:pPr>
            <a:r>
              <a:rPr kumimoji="0" lang="en-US" altLang="en-US" sz="2400" b="0" i="0" u="none" strike="noStrike" cap="none" normalizeH="0" baseline="0" dirty="0">
                <a:ln>
                  <a:noFill/>
                </a:ln>
                <a:effectLst/>
                <a:latin typeface="Arial" panose="020B0604020202020204" pitchFamily="34" charset="0"/>
              </a:rPr>
              <a:t>3+ visits to STEP : ~80% earn C or higher</a:t>
            </a:r>
          </a:p>
          <a:p>
            <a:pPr eaLnBrk="0" fontAlgn="base" hangingPunct="0">
              <a:spcBef>
                <a:spcPct val="0"/>
              </a:spcBef>
              <a:spcAft>
                <a:spcPts val="600"/>
              </a:spcAft>
              <a:buSzTx/>
            </a:pPr>
            <a:r>
              <a:rPr kumimoji="0" lang="en-US" altLang="en-US" sz="2400" b="0" i="0" u="none" strike="noStrike" cap="none" normalizeH="0" baseline="0" dirty="0">
                <a:ln>
                  <a:noFill/>
                </a:ln>
                <a:effectLst/>
                <a:latin typeface="Arial" panose="020B0604020202020204" pitchFamily="34" charset="0"/>
              </a:rPr>
              <a:t>3+ visits to Supplemental Instruction: ~89–90% pass</a:t>
            </a:r>
          </a:p>
          <a:p>
            <a:pPr eaLnBrk="0" fontAlgn="base" hangingPunct="0">
              <a:spcBef>
                <a:spcPct val="0"/>
              </a:spcBef>
              <a:spcAft>
                <a:spcPts val="600"/>
              </a:spcAft>
              <a:buSzTx/>
            </a:pPr>
            <a:r>
              <a:rPr kumimoji="0" lang="en-US" altLang="en-US" sz="2400" b="0" i="0" u="none" strike="noStrike" cap="none" normalizeH="0" baseline="0" dirty="0">
                <a:ln>
                  <a:noFill/>
                </a:ln>
                <a:effectLst/>
                <a:latin typeface="Arial" panose="020B0604020202020204" pitchFamily="34" charset="0"/>
              </a:rPr>
              <a:t>Higher GPAs among participants</a:t>
            </a:r>
          </a:p>
        </p:txBody>
      </p:sp>
      <p:pic>
        <p:nvPicPr>
          <p:cNvPr id="5" name="Picture 4">
            <a:extLst>
              <a:ext uri="{FF2B5EF4-FFF2-40B4-BE49-F238E27FC236}">
                <a16:creationId xmlns:a16="http://schemas.microsoft.com/office/drawing/2014/main" id="{3A5F9D00-549F-2F0B-0AB2-1B132910AA39}"/>
              </a:ext>
            </a:extLst>
          </p:cNvPr>
          <p:cNvPicPr>
            <a:picLocks noChangeAspect="1"/>
          </p:cNvPicPr>
          <p:nvPr/>
        </p:nvPicPr>
        <p:blipFill>
          <a:blip r:embed="rId3"/>
          <a:srcRect r="1750"/>
          <a:stretch>
            <a:fillRect/>
          </a:stretch>
        </p:blipFill>
        <p:spPr>
          <a:xfrm>
            <a:off x="6593621" y="1260628"/>
            <a:ext cx="4336744" cy="4336744"/>
          </a:xfrm>
          <a:custGeom>
            <a:avLst/>
            <a:gdLst/>
            <a:ahLst/>
            <a:cxnLst/>
            <a:rect l="l" t="t" r="r" b="b"/>
            <a:pathLst>
              <a:path w="3871808" h="3871808">
                <a:moveTo>
                  <a:pt x="1935904" y="0"/>
                </a:moveTo>
                <a:cubicBezTo>
                  <a:pt x="3005074" y="0"/>
                  <a:pt x="3871808" y="866734"/>
                  <a:pt x="3871808" y="1935904"/>
                </a:cubicBezTo>
                <a:cubicBezTo>
                  <a:pt x="3871808" y="3005074"/>
                  <a:pt x="3005074" y="3871808"/>
                  <a:pt x="1935904" y="3871808"/>
                </a:cubicBezTo>
                <a:cubicBezTo>
                  <a:pt x="866734" y="3871808"/>
                  <a:pt x="0" y="3005074"/>
                  <a:pt x="0" y="1935904"/>
                </a:cubicBezTo>
                <a:cubicBezTo>
                  <a:pt x="0" y="866734"/>
                  <a:pt x="866734" y="0"/>
                  <a:pt x="1935904" y="0"/>
                </a:cubicBezTo>
                <a:close/>
              </a:path>
            </a:pathLst>
          </a:custGeom>
        </p:spPr>
      </p:pic>
    </p:spTree>
    <p:extLst>
      <p:ext uri="{BB962C8B-B14F-4D97-AF65-F5344CB8AC3E}">
        <p14:creationId xmlns:p14="http://schemas.microsoft.com/office/powerpoint/2010/main" val="420804355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1729F6-3A45-1F10-FA82-C6EDF7ECA373}"/>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0A3C453-1B9F-6A63-6A3A-983FD53FF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E91792-D3F1-A914-018D-AE0FD72C150C}"/>
              </a:ext>
            </a:extLst>
          </p:cNvPr>
          <p:cNvSpPr>
            <a:spLocks noGrp="1"/>
          </p:cNvSpPr>
          <p:nvPr>
            <p:ph type="title"/>
          </p:nvPr>
        </p:nvSpPr>
        <p:spPr>
          <a:xfrm>
            <a:off x="848563" y="762001"/>
            <a:ext cx="5589699" cy="1141004"/>
          </a:xfrm>
        </p:spPr>
        <p:txBody>
          <a:bodyPr>
            <a:normAutofit/>
          </a:bodyPr>
          <a:lstStyle/>
          <a:p>
            <a:pPr>
              <a:lnSpc>
                <a:spcPct val="110000"/>
              </a:lnSpc>
            </a:pPr>
            <a:r>
              <a:rPr lang="en-US" sz="2000" dirty="0"/>
              <a:t>Why drop-in works for math but more challenging for broader science areas</a:t>
            </a:r>
          </a:p>
        </p:txBody>
      </p:sp>
      <p:pic>
        <p:nvPicPr>
          <p:cNvPr id="5" name="Picture 4">
            <a:extLst>
              <a:ext uri="{FF2B5EF4-FFF2-40B4-BE49-F238E27FC236}">
                <a16:creationId xmlns:a16="http://schemas.microsoft.com/office/drawing/2014/main" id="{A64AF694-4DDB-3734-8A63-4B42B8CD79CD}"/>
              </a:ext>
            </a:extLst>
          </p:cNvPr>
          <p:cNvPicPr>
            <a:picLocks noChangeAspect="1"/>
          </p:cNvPicPr>
          <p:nvPr/>
        </p:nvPicPr>
        <p:blipFill>
          <a:blip r:embed="rId3"/>
          <a:srcRect l="5529" r="23720"/>
          <a:stretch>
            <a:fillRect/>
          </a:stretch>
        </p:blipFill>
        <p:spPr>
          <a:xfrm>
            <a:off x="6639965" y="1114197"/>
            <a:ext cx="4629606" cy="4629606"/>
          </a:xfrm>
          <a:custGeom>
            <a:avLst/>
            <a:gdLst/>
            <a:ahLst/>
            <a:cxnLst/>
            <a:rect l="l" t="t" r="r" b="b"/>
            <a:pathLst>
              <a:path w="4629606" h="4629606">
                <a:moveTo>
                  <a:pt x="2314803" y="0"/>
                </a:moveTo>
                <a:cubicBezTo>
                  <a:pt x="3593233" y="0"/>
                  <a:pt x="4629606" y="1036373"/>
                  <a:pt x="4629606" y="2314803"/>
                </a:cubicBezTo>
                <a:cubicBezTo>
                  <a:pt x="4629606" y="3593233"/>
                  <a:pt x="3593233" y="4629606"/>
                  <a:pt x="2314803" y="4629606"/>
                </a:cubicBezTo>
                <a:cubicBezTo>
                  <a:pt x="1036373" y="4629606"/>
                  <a:pt x="0" y="3593233"/>
                  <a:pt x="0" y="2314803"/>
                </a:cubicBezTo>
                <a:cubicBezTo>
                  <a:pt x="0" y="1036373"/>
                  <a:pt x="1036373" y="0"/>
                  <a:pt x="2314803" y="0"/>
                </a:cubicBezTo>
                <a:close/>
              </a:path>
            </a:pathLst>
          </a:custGeom>
        </p:spPr>
      </p:pic>
      <p:sp>
        <p:nvSpPr>
          <p:cNvPr id="4" name="Rectangle 2">
            <a:extLst>
              <a:ext uri="{FF2B5EF4-FFF2-40B4-BE49-F238E27FC236}">
                <a16:creationId xmlns:a16="http://schemas.microsoft.com/office/drawing/2014/main" id="{EB3FCF1D-F08E-F24F-ABA0-B8885DF0BA0F}"/>
              </a:ext>
            </a:extLst>
          </p:cNvPr>
          <p:cNvSpPr>
            <a:spLocks noGrp="1" noChangeArrowheads="1"/>
          </p:cNvSpPr>
          <p:nvPr>
            <p:ph idx="1"/>
          </p:nvPr>
        </p:nvSpPr>
        <p:spPr bwMode="auto">
          <a:xfrm>
            <a:off x="1430338" y="3577342"/>
            <a:ext cx="493244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buSzTx/>
            </a:pPr>
            <a:r>
              <a:rPr kumimoji="0" lang="en-US" altLang="en-US" sz="2400" b="0" i="0" u="none" strike="noStrike" cap="none" normalizeH="0" baseline="0" dirty="0">
                <a:ln>
                  <a:noFill/>
                </a:ln>
                <a:solidFill>
                  <a:schemeClr val="tx1"/>
                </a:solidFill>
                <a:effectLst/>
                <a:latin typeface="Arial" panose="020B0604020202020204" pitchFamily="34" charset="0"/>
              </a:rPr>
              <a:t>CASM = single discipline</a:t>
            </a:r>
          </a:p>
          <a:p>
            <a:pPr eaLnBrk="0" fontAlgn="base" hangingPunct="0">
              <a:lnSpc>
                <a:spcPct val="100000"/>
              </a:lnSpc>
              <a:spcBef>
                <a:spcPct val="0"/>
              </a:spcBef>
              <a:spcAft>
                <a:spcPct val="0"/>
              </a:spcAft>
              <a:buSzTx/>
            </a:pPr>
            <a:r>
              <a:rPr kumimoji="0" lang="en-US" altLang="en-US" sz="2400" b="0" i="0" u="none" strike="noStrike" cap="none" normalizeH="0" baseline="0" dirty="0">
                <a:ln>
                  <a:noFill/>
                </a:ln>
                <a:solidFill>
                  <a:schemeClr val="tx1"/>
                </a:solidFill>
                <a:effectLst/>
                <a:latin typeface="Arial" panose="020B0604020202020204" pitchFamily="34" charset="0"/>
              </a:rPr>
              <a:t>Science = multiple fields</a:t>
            </a:r>
          </a:p>
          <a:p>
            <a:pPr eaLnBrk="0" fontAlgn="base" hangingPunct="0">
              <a:lnSpc>
                <a:spcPct val="100000"/>
              </a:lnSpc>
              <a:spcBef>
                <a:spcPct val="0"/>
              </a:spcBef>
              <a:spcAft>
                <a:spcPct val="0"/>
              </a:spcAft>
              <a:buSzTx/>
            </a:pPr>
            <a:r>
              <a:rPr kumimoji="0" lang="en-US" altLang="en-US" sz="2400" b="0" i="0" u="none" strike="noStrike" cap="none" normalizeH="0" baseline="0" dirty="0">
                <a:ln>
                  <a:noFill/>
                </a:ln>
                <a:solidFill>
                  <a:schemeClr val="tx1"/>
                </a:solidFill>
                <a:effectLst/>
                <a:latin typeface="Arial" panose="020B0604020202020204" pitchFamily="34" charset="0"/>
              </a:rPr>
              <a:t>Drop-in excludes online students</a:t>
            </a:r>
          </a:p>
        </p:txBody>
      </p:sp>
    </p:spTree>
    <p:extLst>
      <p:ext uri="{BB962C8B-B14F-4D97-AF65-F5344CB8AC3E}">
        <p14:creationId xmlns:p14="http://schemas.microsoft.com/office/powerpoint/2010/main" val="4062360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85C097-F707-1D53-C8B1-98FF298AB379}"/>
            </a:ext>
          </a:extLst>
        </p:cNvPr>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CCFF63-B36A-D597-F4AB-F64DBB0E4032}"/>
              </a:ext>
            </a:extLst>
          </p:cNvPr>
          <p:cNvSpPr>
            <a:spLocks noGrp="1"/>
          </p:cNvSpPr>
          <p:nvPr>
            <p:ph type="title"/>
          </p:nvPr>
        </p:nvSpPr>
        <p:spPr>
          <a:xfrm>
            <a:off x="1119226" y="1097281"/>
            <a:ext cx="5743447" cy="1311690"/>
          </a:xfrm>
        </p:spPr>
        <p:txBody>
          <a:bodyPr>
            <a:normAutofit/>
          </a:bodyPr>
          <a:lstStyle/>
          <a:p>
            <a:pPr>
              <a:lnSpc>
                <a:spcPct val="110000"/>
              </a:lnSpc>
            </a:pPr>
            <a:r>
              <a:rPr lang="en-US" sz="1800" dirty="0">
                <a:solidFill>
                  <a:schemeClr val="bg1"/>
                </a:solidFill>
              </a:rPr>
              <a:t>What happens when tutoring appointments aren’t available? </a:t>
            </a:r>
          </a:p>
        </p:txBody>
      </p:sp>
      <p:sp>
        <p:nvSpPr>
          <p:cNvPr id="6" name="Rectangle 2">
            <a:extLst>
              <a:ext uri="{FF2B5EF4-FFF2-40B4-BE49-F238E27FC236}">
                <a16:creationId xmlns:a16="http://schemas.microsoft.com/office/drawing/2014/main" id="{EC386C95-24AB-0A1F-033E-8E801EDE00BA}"/>
              </a:ext>
            </a:extLst>
          </p:cNvPr>
          <p:cNvSpPr>
            <a:spLocks noGrp="1" noChangeArrowheads="1"/>
          </p:cNvSpPr>
          <p:nvPr>
            <p:ph idx="1"/>
          </p:nvPr>
        </p:nvSpPr>
        <p:spPr bwMode="auto">
          <a:xfrm>
            <a:off x="1429565" y="2662484"/>
            <a:ext cx="5234581" cy="27748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eaLnBrk="0" fontAlgn="base" hangingPunct="0">
              <a:lnSpc>
                <a:spcPct val="120000"/>
              </a:lnSpc>
              <a:spcBef>
                <a:spcPct val="0"/>
              </a:spcBef>
              <a:spcAft>
                <a:spcPts val="600"/>
              </a:spcAft>
              <a:buSzTx/>
            </a:pPr>
            <a:r>
              <a:rPr kumimoji="0" lang="en-US" altLang="en-US" sz="1600" b="0" i="0" u="none" strike="noStrike" cap="none" normalizeH="0" baseline="0" dirty="0">
                <a:ln>
                  <a:noFill/>
                </a:ln>
                <a:solidFill>
                  <a:schemeClr val="bg1"/>
                </a:solidFill>
                <a:effectLst/>
                <a:latin typeface="Arial" panose="020B0604020202020204" pitchFamily="34" charset="0"/>
              </a:rPr>
              <a:t>24/7 Tutor.com / </a:t>
            </a:r>
            <a:r>
              <a:rPr kumimoji="0" lang="en-US" altLang="en-US" sz="1600" b="0" i="0" u="none" strike="noStrike" cap="none" normalizeH="0" baseline="0" dirty="0" err="1">
                <a:ln>
                  <a:noFill/>
                </a:ln>
                <a:solidFill>
                  <a:schemeClr val="bg1"/>
                </a:solidFill>
                <a:effectLst/>
                <a:latin typeface="Arial" panose="020B0604020202020204" pitchFamily="34" charset="0"/>
              </a:rPr>
              <a:t>TutorMe</a:t>
            </a:r>
            <a:endParaRPr kumimoji="0" lang="en-US" altLang="en-US" sz="1600" b="0" i="0" u="none" strike="noStrike" cap="none" normalizeH="0" baseline="0" dirty="0">
              <a:ln>
                <a:noFill/>
              </a:ln>
              <a:solidFill>
                <a:schemeClr val="bg1"/>
              </a:solidFill>
              <a:effectLst/>
              <a:latin typeface="Arial" panose="020B0604020202020204" pitchFamily="34" charset="0"/>
            </a:endParaRPr>
          </a:p>
          <a:p>
            <a:pPr eaLnBrk="0" fontAlgn="base" hangingPunct="0">
              <a:lnSpc>
                <a:spcPct val="120000"/>
              </a:lnSpc>
              <a:spcBef>
                <a:spcPct val="0"/>
              </a:spcBef>
              <a:spcAft>
                <a:spcPts val="600"/>
              </a:spcAft>
              <a:buSzTx/>
            </a:pPr>
            <a:r>
              <a:rPr kumimoji="0" lang="en-US" altLang="en-US" sz="1600" b="0" i="0" u="none" strike="noStrike" cap="none" normalizeH="0" baseline="0" dirty="0">
                <a:ln>
                  <a:noFill/>
                </a:ln>
                <a:solidFill>
                  <a:schemeClr val="bg1"/>
                </a:solidFill>
                <a:effectLst/>
                <a:latin typeface="Arial" panose="020B0604020202020204" pitchFamily="34" charset="0"/>
              </a:rPr>
              <a:t>Escalation option to STEP leadership</a:t>
            </a:r>
          </a:p>
          <a:p>
            <a:pPr eaLnBrk="0" fontAlgn="base" hangingPunct="0">
              <a:lnSpc>
                <a:spcPct val="120000"/>
              </a:lnSpc>
              <a:spcBef>
                <a:spcPct val="0"/>
              </a:spcBef>
              <a:spcAft>
                <a:spcPts val="600"/>
              </a:spcAft>
              <a:buSzTx/>
            </a:pPr>
            <a:r>
              <a:rPr kumimoji="0" lang="en-US" altLang="en-US" sz="1600" b="0" i="0" u="none" strike="noStrike" cap="none" normalizeH="0" baseline="0" dirty="0">
                <a:ln>
                  <a:noFill/>
                </a:ln>
                <a:solidFill>
                  <a:schemeClr val="bg1"/>
                </a:solidFill>
                <a:effectLst/>
                <a:latin typeface="Arial" panose="020B0604020202020204" pitchFamily="34" charset="0"/>
              </a:rPr>
              <a:t>Supplemental Instruction for high-DFW courses</a:t>
            </a:r>
          </a:p>
          <a:p>
            <a:pPr marL="560070" lvl="1" indent="-285750" eaLnBrk="0" fontAlgn="base" hangingPunct="0">
              <a:lnSpc>
                <a:spcPct val="120000"/>
              </a:lnSpc>
              <a:spcBef>
                <a:spcPct val="0"/>
              </a:spcBef>
              <a:spcAft>
                <a:spcPts val="600"/>
              </a:spcAft>
              <a:buSzTx/>
              <a:buFont typeface="Arial" panose="020B0604020202020204" pitchFamily="34" charset="0"/>
              <a:buChar char="•"/>
            </a:pPr>
            <a:r>
              <a:rPr lang="en-US" altLang="en-US" b="0" dirty="0">
                <a:solidFill>
                  <a:schemeClr val="bg1"/>
                </a:solidFill>
                <a:latin typeface="Arial" panose="020B0604020202020204" pitchFamily="34" charset="0"/>
              </a:rPr>
              <a:t>Life Sciences (Biology), Chemistry, Communications, Criminal Justice, Engineering, Kinesiology, Math, Micro- and Molecular Biology, Physics, </a:t>
            </a:r>
            <a:r>
              <a:rPr kumimoji="0" lang="en-US" altLang="en-US" b="0" i="0" u="none" strike="noStrike" cap="none" normalizeH="0" baseline="0" dirty="0">
                <a:ln>
                  <a:noFill/>
                </a:ln>
                <a:solidFill>
                  <a:schemeClr val="bg1"/>
                </a:solidFill>
                <a:effectLst/>
                <a:latin typeface="Arial" panose="020B0604020202020204" pitchFamily="34" charset="0"/>
              </a:rPr>
              <a:t>Psychology</a:t>
            </a:r>
          </a:p>
          <a:p>
            <a:pPr lvl="1" eaLnBrk="0" fontAlgn="base" hangingPunct="0">
              <a:lnSpc>
                <a:spcPct val="120000"/>
              </a:lnSpc>
              <a:spcBef>
                <a:spcPct val="0"/>
              </a:spcBef>
              <a:spcAft>
                <a:spcPts val="600"/>
              </a:spcAft>
              <a:buSzTx/>
            </a:pPr>
            <a:endParaRPr kumimoji="0" lang="en-US" altLang="en-US" sz="1300" b="0" i="0" u="none" strike="noStrike" cap="none" normalizeH="0" baseline="0" dirty="0">
              <a:ln>
                <a:noFill/>
              </a:ln>
              <a:solidFill>
                <a:schemeClr val="bg1"/>
              </a:solidFill>
              <a:effectLst/>
              <a:latin typeface="Arial" panose="020B0604020202020204" pitchFamily="34" charset="0"/>
            </a:endParaRPr>
          </a:p>
        </p:txBody>
      </p:sp>
      <p:pic>
        <p:nvPicPr>
          <p:cNvPr id="5" name="Picture 4">
            <a:extLst>
              <a:ext uri="{FF2B5EF4-FFF2-40B4-BE49-F238E27FC236}">
                <a16:creationId xmlns:a16="http://schemas.microsoft.com/office/drawing/2014/main" id="{B63A45AD-5C89-9394-9B11-C7AF2B80A801}"/>
              </a:ext>
            </a:extLst>
          </p:cNvPr>
          <p:cNvPicPr>
            <a:picLocks noChangeAspect="1"/>
          </p:cNvPicPr>
          <p:nvPr/>
        </p:nvPicPr>
        <p:blipFill>
          <a:blip r:embed="rId3"/>
          <a:srcRect r="1750"/>
          <a:stretch>
            <a:fillRect/>
          </a:stretch>
        </p:blipFill>
        <p:spPr>
          <a:xfrm>
            <a:off x="6862673" y="1518502"/>
            <a:ext cx="3815498" cy="3815498"/>
          </a:xfrm>
          <a:prstGeom prst="rect">
            <a:avLst/>
          </a:prstGeom>
        </p:spPr>
      </p:pic>
    </p:spTree>
    <p:extLst>
      <p:ext uri="{BB962C8B-B14F-4D97-AF65-F5344CB8AC3E}">
        <p14:creationId xmlns:p14="http://schemas.microsoft.com/office/powerpoint/2010/main" val="65513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EEF003-8AF3-8B3E-46BD-E1F9234230CF}"/>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1494397-E450-D3FB-AC58-9A903FD55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1935BC-3EFB-09C9-99E3-5676B50719AC}"/>
              </a:ext>
            </a:extLst>
          </p:cNvPr>
          <p:cNvSpPr>
            <a:spLocks noGrp="1"/>
          </p:cNvSpPr>
          <p:nvPr>
            <p:ph type="title"/>
          </p:nvPr>
        </p:nvSpPr>
        <p:spPr>
          <a:xfrm>
            <a:off x="848563" y="762001"/>
            <a:ext cx="5589699" cy="1141004"/>
          </a:xfrm>
        </p:spPr>
        <p:txBody>
          <a:bodyPr>
            <a:normAutofit/>
          </a:bodyPr>
          <a:lstStyle/>
          <a:p>
            <a:pPr>
              <a:lnSpc>
                <a:spcPct val="110000"/>
              </a:lnSpc>
            </a:pPr>
            <a:r>
              <a:rPr lang="en-US" sz="2000" dirty="0"/>
              <a:t>Some Options </a:t>
            </a:r>
          </a:p>
        </p:txBody>
      </p:sp>
      <p:pic>
        <p:nvPicPr>
          <p:cNvPr id="5" name="Picture 4">
            <a:extLst>
              <a:ext uri="{FF2B5EF4-FFF2-40B4-BE49-F238E27FC236}">
                <a16:creationId xmlns:a16="http://schemas.microsoft.com/office/drawing/2014/main" id="{C82D0C53-CF41-B913-10F9-BA559067FD9A}"/>
              </a:ext>
            </a:extLst>
          </p:cNvPr>
          <p:cNvPicPr>
            <a:picLocks noChangeAspect="1"/>
          </p:cNvPicPr>
          <p:nvPr/>
        </p:nvPicPr>
        <p:blipFill>
          <a:blip r:embed="rId3"/>
          <a:srcRect l="5529" r="23720"/>
          <a:stretch>
            <a:fillRect/>
          </a:stretch>
        </p:blipFill>
        <p:spPr>
          <a:xfrm>
            <a:off x="6639965" y="1114197"/>
            <a:ext cx="4629606" cy="4629606"/>
          </a:xfrm>
          <a:custGeom>
            <a:avLst/>
            <a:gdLst/>
            <a:ahLst/>
            <a:cxnLst/>
            <a:rect l="l" t="t" r="r" b="b"/>
            <a:pathLst>
              <a:path w="4629606" h="4629606">
                <a:moveTo>
                  <a:pt x="2314803" y="0"/>
                </a:moveTo>
                <a:cubicBezTo>
                  <a:pt x="3593233" y="0"/>
                  <a:pt x="4629606" y="1036373"/>
                  <a:pt x="4629606" y="2314803"/>
                </a:cubicBezTo>
                <a:cubicBezTo>
                  <a:pt x="4629606" y="3593233"/>
                  <a:pt x="3593233" y="4629606"/>
                  <a:pt x="2314803" y="4629606"/>
                </a:cubicBezTo>
                <a:cubicBezTo>
                  <a:pt x="1036373" y="4629606"/>
                  <a:pt x="0" y="3593233"/>
                  <a:pt x="0" y="2314803"/>
                </a:cubicBezTo>
                <a:cubicBezTo>
                  <a:pt x="0" y="1036373"/>
                  <a:pt x="1036373" y="0"/>
                  <a:pt x="2314803" y="0"/>
                </a:cubicBezTo>
                <a:close/>
              </a:path>
            </a:pathLst>
          </a:custGeom>
        </p:spPr>
      </p:pic>
      <p:sp>
        <p:nvSpPr>
          <p:cNvPr id="6" name="Rectangle 2">
            <a:extLst>
              <a:ext uri="{FF2B5EF4-FFF2-40B4-BE49-F238E27FC236}">
                <a16:creationId xmlns:a16="http://schemas.microsoft.com/office/drawing/2014/main" id="{71017252-C0BD-E8E7-B5EF-E465CF9879DF}"/>
              </a:ext>
            </a:extLst>
          </p:cNvPr>
          <p:cNvSpPr>
            <a:spLocks noGrp="1" noChangeArrowheads="1"/>
          </p:cNvSpPr>
          <p:nvPr>
            <p:ph idx="1"/>
          </p:nvPr>
        </p:nvSpPr>
        <p:spPr bwMode="auto">
          <a:xfrm>
            <a:off x="922429" y="3246501"/>
            <a:ext cx="513738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buSzTx/>
            </a:pPr>
            <a:r>
              <a:rPr kumimoji="0" lang="en-US" altLang="en-US" sz="2000" b="0" i="0" u="none" strike="noStrike" cap="none" normalizeH="0" baseline="0" dirty="0">
                <a:ln>
                  <a:noFill/>
                </a:ln>
                <a:solidFill>
                  <a:schemeClr val="tx1"/>
                </a:solidFill>
                <a:effectLst/>
                <a:latin typeface="Arial" panose="020B0604020202020204" pitchFamily="34" charset="0"/>
              </a:rPr>
              <a:t>Improve communication (no new cost)</a:t>
            </a:r>
          </a:p>
          <a:p>
            <a:pPr eaLnBrk="0" fontAlgn="base" hangingPunct="0">
              <a:lnSpc>
                <a:spcPct val="100000"/>
              </a:lnSpc>
              <a:spcBef>
                <a:spcPct val="0"/>
              </a:spcBef>
              <a:spcAft>
                <a:spcPct val="0"/>
              </a:spcAft>
              <a:buSzTx/>
            </a:pPr>
            <a:r>
              <a:rPr kumimoji="0" lang="en-US" altLang="en-US" sz="2000" b="0" i="0" u="none" strike="noStrike" cap="none" normalizeH="0" baseline="0" dirty="0">
                <a:ln>
                  <a:noFill/>
                </a:ln>
                <a:solidFill>
                  <a:schemeClr val="tx1"/>
                </a:solidFill>
                <a:effectLst/>
                <a:latin typeface="Arial" panose="020B0604020202020204" pitchFamily="34" charset="0"/>
              </a:rPr>
              <a:t>Department-based drop-in (TA-led)</a:t>
            </a:r>
          </a:p>
        </p:txBody>
      </p:sp>
    </p:spTree>
    <p:extLst>
      <p:ext uri="{BB962C8B-B14F-4D97-AF65-F5344CB8AC3E}">
        <p14:creationId xmlns:p14="http://schemas.microsoft.com/office/powerpoint/2010/main" val="2830529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7A224B-7CF5-83F9-A462-277C90D72E2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CB9B549-D259-97D5-6881-68F98BA6A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489EA5-CA06-4D4C-F4A8-C3A72659888C}"/>
              </a:ext>
            </a:extLst>
          </p:cNvPr>
          <p:cNvSpPr>
            <a:spLocks noGrp="1"/>
          </p:cNvSpPr>
          <p:nvPr>
            <p:ph type="title"/>
          </p:nvPr>
        </p:nvSpPr>
        <p:spPr>
          <a:xfrm>
            <a:off x="639158" y="160792"/>
            <a:ext cx="5589699" cy="1141004"/>
          </a:xfrm>
        </p:spPr>
        <p:txBody>
          <a:bodyPr>
            <a:normAutofit/>
          </a:bodyPr>
          <a:lstStyle/>
          <a:p>
            <a:pPr>
              <a:lnSpc>
                <a:spcPct val="110000"/>
              </a:lnSpc>
            </a:pPr>
            <a:r>
              <a:rPr lang="en-US" sz="2000" dirty="0"/>
              <a:t>Current state and next steps summary</a:t>
            </a:r>
          </a:p>
        </p:txBody>
      </p:sp>
      <p:pic>
        <p:nvPicPr>
          <p:cNvPr id="5" name="Picture 4">
            <a:extLst>
              <a:ext uri="{FF2B5EF4-FFF2-40B4-BE49-F238E27FC236}">
                <a16:creationId xmlns:a16="http://schemas.microsoft.com/office/drawing/2014/main" id="{C814F096-3C1D-1767-718A-38C0DDDC16D7}"/>
              </a:ext>
            </a:extLst>
          </p:cNvPr>
          <p:cNvPicPr>
            <a:picLocks noChangeAspect="1"/>
          </p:cNvPicPr>
          <p:nvPr/>
        </p:nvPicPr>
        <p:blipFill>
          <a:blip r:embed="rId3"/>
          <a:srcRect l="5529" r="23720"/>
          <a:stretch>
            <a:fillRect/>
          </a:stretch>
        </p:blipFill>
        <p:spPr>
          <a:xfrm>
            <a:off x="6639965" y="1114197"/>
            <a:ext cx="4629606" cy="4629606"/>
          </a:xfrm>
          <a:custGeom>
            <a:avLst/>
            <a:gdLst/>
            <a:ahLst/>
            <a:cxnLst/>
            <a:rect l="l" t="t" r="r" b="b"/>
            <a:pathLst>
              <a:path w="4629606" h="4629606">
                <a:moveTo>
                  <a:pt x="2314803" y="0"/>
                </a:moveTo>
                <a:cubicBezTo>
                  <a:pt x="3593233" y="0"/>
                  <a:pt x="4629606" y="1036373"/>
                  <a:pt x="4629606" y="2314803"/>
                </a:cubicBezTo>
                <a:cubicBezTo>
                  <a:pt x="4629606" y="3593233"/>
                  <a:pt x="3593233" y="4629606"/>
                  <a:pt x="2314803" y="4629606"/>
                </a:cubicBezTo>
                <a:cubicBezTo>
                  <a:pt x="1036373" y="4629606"/>
                  <a:pt x="0" y="3593233"/>
                  <a:pt x="0" y="2314803"/>
                </a:cubicBezTo>
                <a:cubicBezTo>
                  <a:pt x="0" y="1036373"/>
                  <a:pt x="1036373" y="0"/>
                  <a:pt x="2314803" y="0"/>
                </a:cubicBezTo>
                <a:close/>
              </a:path>
            </a:pathLst>
          </a:custGeom>
        </p:spPr>
      </p:pic>
      <p:sp>
        <p:nvSpPr>
          <p:cNvPr id="6" name="Rectangle 2">
            <a:extLst>
              <a:ext uri="{FF2B5EF4-FFF2-40B4-BE49-F238E27FC236}">
                <a16:creationId xmlns:a16="http://schemas.microsoft.com/office/drawing/2014/main" id="{69802270-868E-4F16-5B22-3AA2210D0919}"/>
              </a:ext>
            </a:extLst>
          </p:cNvPr>
          <p:cNvSpPr>
            <a:spLocks noGrp="1" noChangeArrowheads="1"/>
          </p:cNvSpPr>
          <p:nvPr>
            <p:ph idx="1"/>
          </p:nvPr>
        </p:nvSpPr>
        <p:spPr bwMode="auto">
          <a:xfrm>
            <a:off x="922429" y="1444629"/>
            <a:ext cx="5137381" cy="4311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000" dirty="0"/>
              <a:t>STEP and partner tutoring units as well as Supplemental Instruction are highly used, effective, and aligned with how students actually seek help.</a:t>
            </a:r>
          </a:p>
          <a:p>
            <a:r>
              <a:rPr lang="en-US" sz="2000" dirty="0"/>
              <a:t>We are absolutely open to evolving the model, and changes should be guided </a:t>
            </a:r>
            <a:r>
              <a:rPr lang="en-US" sz="2000"/>
              <a:t>by data, </a:t>
            </a:r>
            <a:r>
              <a:rPr lang="en-US" sz="2000" dirty="0"/>
              <a:t>staffing realities, and student behavior.</a:t>
            </a:r>
          </a:p>
          <a:p>
            <a:r>
              <a:rPr lang="en-US" sz="2000" dirty="0"/>
              <a:t>We look forward to the Board’s guidance on priorities and next steps.</a:t>
            </a:r>
          </a:p>
        </p:txBody>
      </p:sp>
    </p:spTree>
    <p:extLst>
      <p:ext uri="{BB962C8B-B14F-4D97-AF65-F5344CB8AC3E}">
        <p14:creationId xmlns:p14="http://schemas.microsoft.com/office/powerpoint/2010/main" val="689256599"/>
      </p:ext>
    </p:extLst>
  </p:cSld>
  <p:clrMapOvr>
    <a:masterClrMapping/>
  </p:clrMapOvr>
</p:sld>
</file>

<file path=ppt/theme/theme1.xml><?xml version="1.0" encoding="utf-8"?>
<a:theme xmlns:a="http://schemas.openxmlformats.org/drawingml/2006/main" name="PortalVTI">
  <a:themeElements>
    <a:clrScheme name="Earth">
      <a:dk1>
        <a:sysClr val="windowText" lastClr="000000"/>
      </a:dk1>
      <a:lt1>
        <a:sysClr val="window" lastClr="FFFFFF"/>
      </a:lt1>
      <a:dk2>
        <a:srgbClr val="051618"/>
      </a:dk2>
      <a:lt2>
        <a:srgbClr val="E8E8DF"/>
      </a:lt2>
      <a:accent1>
        <a:srgbClr val="2D714C"/>
      </a:accent1>
      <a:accent2>
        <a:srgbClr val="1F7985"/>
      </a:accent2>
      <a:accent3>
        <a:srgbClr val="0D6756"/>
      </a:accent3>
      <a:accent4>
        <a:srgbClr val="40945E"/>
      </a:accent4>
      <a:accent5>
        <a:srgbClr val="389896"/>
      </a:accent5>
      <a:accent6>
        <a:srgbClr val="64924A"/>
      </a:accent6>
      <a:hlink>
        <a:srgbClr val="1F855C"/>
      </a:hlink>
      <a:folHlink>
        <a:srgbClr val="227390"/>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TotalTime>
  <Words>888</Words>
  <Application>Microsoft Office PowerPoint</Application>
  <PresentationFormat>Widescreen</PresentationFormat>
  <Paragraphs>70</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PortalVTI</vt:lpstr>
      <vt:lpstr>Follow-Up to November Discussion on Tutoring &amp; Student Support Resources at UW</vt:lpstr>
      <vt:lpstr>Tutoring is coordinated across UW by step(Student tutoring engagement Program)</vt:lpstr>
      <vt:lpstr>Appointments Are the Dominant Student Preference</vt:lpstr>
      <vt:lpstr>Most Appointments Are Booked Same-Day or Next-Day</vt:lpstr>
      <vt:lpstr>Does tutoring improve outcomes?</vt:lpstr>
      <vt:lpstr>Why drop-in works for math but more challenging for broader science areas</vt:lpstr>
      <vt:lpstr>What happens when tutoring appointments aren’t available? </vt:lpstr>
      <vt:lpstr>Some Options </vt:lpstr>
      <vt:lpstr>Current state and next steps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Anne M. Alexander</dc:creator>
  <cp:lastModifiedBy>Anne M. Alexander</cp:lastModifiedBy>
  <cp:revision>2</cp:revision>
  <dcterms:created xsi:type="dcterms:W3CDTF">2026-01-13T14:40:53Z</dcterms:created>
  <dcterms:modified xsi:type="dcterms:W3CDTF">2026-01-20T20:47:35Z</dcterms:modified>
</cp:coreProperties>
</file>