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7" r:id="rId3"/>
    <p:sldId id="285" r:id="rId4"/>
    <p:sldId id="269" r:id="rId5"/>
    <p:sldId id="274" r:id="rId6"/>
    <p:sldId id="275" r:id="rId7"/>
    <p:sldId id="276" r:id="rId8"/>
    <p:sldId id="277" r:id="rId9"/>
    <p:sldId id="284" r:id="rId10"/>
    <p:sldId id="288" r:id="rId11"/>
    <p:sldId id="278" r:id="rId12"/>
    <p:sldId id="279" r:id="rId13"/>
    <p:sldId id="280" r:id="rId14"/>
    <p:sldId id="283" r:id="rId15"/>
    <p:sldId id="688" r:id="rId16"/>
    <p:sldId id="281" r:id="rId17"/>
    <p:sldId id="289" r:id="rId18"/>
    <p:sldId id="310" r:id="rId19"/>
    <p:sldId id="678" r:id="rId20"/>
    <p:sldId id="680" r:id="rId21"/>
    <p:sldId id="686" r:id="rId22"/>
    <p:sldId id="693" r:id="rId23"/>
    <p:sldId id="689" r:id="rId24"/>
    <p:sldId id="690" r:id="rId25"/>
    <p:sldId id="294" r:id="rId26"/>
    <p:sldId id="299" r:id="rId27"/>
    <p:sldId id="314" r:id="rId28"/>
    <p:sldId id="315" r:id="rId29"/>
    <p:sldId id="316" r:id="rId30"/>
    <p:sldId id="260" r:id="rId31"/>
    <p:sldId id="694" r:id="rId32"/>
    <p:sldId id="1155" r:id="rId33"/>
    <p:sldId id="677" r:id="rId34"/>
    <p:sldId id="32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9"/>
    <a:srgbClr val="008A10"/>
    <a:srgbClr val="8B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/>
    <p:restoredTop sz="94558"/>
  </p:normalViewPr>
  <p:slideViewPr>
    <p:cSldViewPr snapToGrid="0">
      <p:cViewPr varScale="1">
        <p:scale>
          <a:sx n="102" d="100"/>
          <a:sy n="102" d="100"/>
        </p:scale>
        <p:origin x="3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63284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79728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7233B2-D1FA-A646-BF26-EC1510F912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569B5-532C-4EE6-A7A3-8F79BD78351C}"/>
              </a:ext>
            </a:extLst>
          </p:cNvPr>
          <p:cNvSpPr/>
          <p:nvPr/>
        </p:nvSpPr>
        <p:spPr>
          <a:xfrm>
            <a:off x="0" y="5865962"/>
            <a:ext cx="12192000" cy="992037"/>
          </a:xfrm>
          <a:prstGeom prst="rect">
            <a:avLst/>
          </a:prstGeom>
          <a:solidFill>
            <a:srgbClr val="492F2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1176ED-1420-486A-B375-2D47DF0799CB}"/>
              </a:ext>
            </a:extLst>
          </p:cNvPr>
          <p:cNvSpPr/>
          <p:nvPr/>
        </p:nvSpPr>
        <p:spPr>
          <a:xfrm>
            <a:off x="0" y="0"/>
            <a:ext cx="12192000" cy="517585"/>
          </a:xfrm>
          <a:prstGeom prst="rect">
            <a:avLst/>
          </a:prstGeom>
          <a:solidFill>
            <a:srgbClr val="492F2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 yellow letter and black background&#10;&#10;Description automatically generated">
            <a:extLst>
              <a:ext uri="{FF2B5EF4-FFF2-40B4-BE49-F238E27FC236}">
                <a16:creationId xmlns:a16="http://schemas.microsoft.com/office/drawing/2014/main" id="{CEACF533-6FF6-A5A9-C361-3EC11C385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71" y="5814394"/>
            <a:ext cx="3860800" cy="11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6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8049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3614"/>
            <a:ext cx="10972800" cy="4193547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5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7233B2-D1FA-A646-BF26-EC1510F912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6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102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5667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5667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7233B2-D1FA-A646-BF26-EC1510F912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9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7022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7497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37259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397497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037259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7233B2-D1FA-A646-BF26-EC1510F912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3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227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7233B2-D1FA-A646-BF26-EC1510F912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1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7233B2-D1FA-A646-BF26-EC1510F912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8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52982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5298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31503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7233B2-D1FA-A646-BF26-EC1510F912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2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6902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8119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3575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7233B2-D1FA-A646-BF26-EC1510F912E2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BA61C8-9791-41EA-A9E3-EF80567CDD68}"/>
              </a:ext>
            </a:extLst>
          </p:cNvPr>
          <p:cNvSpPr/>
          <p:nvPr/>
        </p:nvSpPr>
        <p:spPr>
          <a:xfrm>
            <a:off x="0" y="6114486"/>
            <a:ext cx="12192000" cy="748145"/>
          </a:xfrm>
          <a:prstGeom prst="rect">
            <a:avLst/>
          </a:prstGeom>
          <a:solidFill>
            <a:srgbClr val="492F2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 descr="A yellow letter and black background&#10;&#10;Description automatically generated">
            <a:extLst>
              <a:ext uri="{FF2B5EF4-FFF2-40B4-BE49-F238E27FC236}">
                <a16:creationId xmlns:a16="http://schemas.microsoft.com/office/drawing/2014/main" id="{E7FB4D09-9BC7-644E-D58F-B94591580F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73" y="6061138"/>
            <a:ext cx="2997197" cy="8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2DC3F-2E67-DAFC-6E48-853DB2199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00136"/>
            <a:ext cx="10363200" cy="2536728"/>
          </a:xfrm>
        </p:spPr>
        <p:txBody>
          <a:bodyPr/>
          <a:lstStyle/>
          <a:p>
            <a:r>
              <a:rPr lang="en-US" sz="6600" dirty="0"/>
              <a:t>What’s light got to do with it?</a:t>
            </a:r>
            <a:br>
              <a:rPr lang="en-US" sz="6600" dirty="0"/>
            </a:br>
            <a:r>
              <a:rPr lang="en-US" sz="1050" dirty="0"/>
              <a:t> </a:t>
            </a:r>
            <a:r>
              <a:rPr lang="en-US" sz="1400" dirty="0"/>
              <a:t> </a:t>
            </a:r>
            <a:br>
              <a:rPr lang="en-US" sz="6600" dirty="0"/>
            </a:br>
            <a:r>
              <a:rPr lang="en-US" sz="3600" dirty="0">
                <a:solidFill>
                  <a:srgbClr val="492F24"/>
                </a:solidFill>
              </a:rPr>
              <a:t>Exploring the role of plant-reflected light in crop </a:t>
            </a:r>
            <a:br>
              <a:rPr lang="en-US" sz="3600" dirty="0">
                <a:solidFill>
                  <a:srgbClr val="492F24"/>
                </a:solidFill>
              </a:rPr>
            </a:br>
            <a:r>
              <a:rPr lang="en-US" sz="3600" dirty="0">
                <a:solidFill>
                  <a:srgbClr val="492F24"/>
                </a:solidFill>
              </a:rPr>
              <a:t>yield loss and weed management</a:t>
            </a:r>
            <a:br>
              <a:rPr lang="en-US" sz="6600" dirty="0">
                <a:solidFill>
                  <a:srgbClr val="492F24"/>
                </a:solidFill>
              </a:rPr>
            </a:b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5AE46-3185-1863-11F7-5E2C8B4E1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957638"/>
            <a:ext cx="8534400" cy="1800226"/>
          </a:xfrm>
        </p:spPr>
        <p:txBody>
          <a:bodyPr/>
          <a:lstStyle/>
          <a:p>
            <a:r>
              <a:rPr lang="en-US" dirty="0"/>
              <a:t>Andrew Kniss</a:t>
            </a:r>
          </a:p>
          <a:p>
            <a:r>
              <a:rPr lang="en-US" dirty="0"/>
              <a:t>Professor &amp; Head</a:t>
            </a:r>
          </a:p>
          <a:p>
            <a:r>
              <a:rPr lang="en-US" dirty="0"/>
              <a:t>Department of Plant Sciences</a:t>
            </a:r>
          </a:p>
        </p:txBody>
      </p:sp>
    </p:spTree>
    <p:extLst>
      <p:ext uri="{BB962C8B-B14F-4D97-AF65-F5344CB8AC3E}">
        <p14:creationId xmlns:p14="http://schemas.microsoft.com/office/powerpoint/2010/main" val="427384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29B2EB-E6C7-1CB4-BD37-861319C09D00}"/>
              </a:ext>
            </a:extLst>
          </p:cNvPr>
          <p:cNvSpPr txBox="1"/>
          <p:nvPr/>
        </p:nvSpPr>
        <p:spPr>
          <a:xfrm>
            <a:off x="609600" y="479684"/>
            <a:ext cx="109728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/>
              <a:t>Shade Avoidance</a:t>
            </a:r>
          </a:p>
          <a:p>
            <a:pPr algn="ctr"/>
            <a:r>
              <a:rPr lang="en-US" sz="11500" dirty="0"/>
              <a:t>is not</a:t>
            </a:r>
          </a:p>
          <a:p>
            <a:pPr algn="ctr"/>
            <a:r>
              <a:rPr lang="en-US" sz="11500" dirty="0"/>
              <a:t>Shade!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69F3FA-A79C-220A-8D3D-345E1E86FECB}"/>
              </a:ext>
            </a:extLst>
          </p:cNvPr>
          <p:cNvSpPr/>
          <p:nvPr/>
        </p:nvSpPr>
        <p:spPr>
          <a:xfrm>
            <a:off x="3638271" y="2123495"/>
            <a:ext cx="4915457" cy="3887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6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EDCC07-F1C9-3E2E-689D-AE212A5A8715}"/>
              </a:ext>
            </a:extLst>
          </p:cNvPr>
          <p:cNvCxnSpPr>
            <a:cxnSpLocks/>
          </p:cNvCxnSpPr>
          <p:nvPr/>
        </p:nvCxnSpPr>
        <p:spPr>
          <a:xfrm>
            <a:off x="1142623" y="385763"/>
            <a:ext cx="1515601" cy="2113735"/>
          </a:xfrm>
          <a:prstGeom prst="straightConnector1">
            <a:avLst/>
          </a:prstGeom>
          <a:ln w="1524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4E9781-D286-2169-06EA-83171EFA5C0E}"/>
              </a:ext>
            </a:extLst>
          </p:cNvPr>
          <p:cNvCxnSpPr>
            <a:cxnSpLocks/>
          </p:cNvCxnSpPr>
          <p:nvPr/>
        </p:nvCxnSpPr>
        <p:spPr>
          <a:xfrm>
            <a:off x="1267240" y="228600"/>
            <a:ext cx="1621126" cy="2261111"/>
          </a:xfrm>
          <a:prstGeom prst="straightConnector1">
            <a:avLst/>
          </a:prstGeom>
          <a:ln w="152400" cmpd="sng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53635F-8894-C962-7779-23379921B2F9}"/>
              </a:ext>
            </a:extLst>
          </p:cNvPr>
          <p:cNvCxnSpPr>
            <a:cxnSpLocks/>
          </p:cNvCxnSpPr>
          <p:nvPr/>
        </p:nvCxnSpPr>
        <p:spPr>
          <a:xfrm>
            <a:off x="1357021" y="31871"/>
            <a:ext cx="1720944" cy="2426217"/>
          </a:xfrm>
          <a:prstGeom prst="straightConnector1">
            <a:avLst/>
          </a:prstGeom>
          <a:ln w="1524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377350-D974-578E-6B78-13ACD55A393A}"/>
              </a:ext>
            </a:extLst>
          </p:cNvPr>
          <p:cNvCxnSpPr>
            <a:cxnSpLocks/>
          </p:cNvCxnSpPr>
          <p:nvPr/>
        </p:nvCxnSpPr>
        <p:spPr>
          <a:xfrm>
            <a:off x="1481638" y="-142875"/>
            <a:ext cx="1782149" cy="2560736"/>
          </a:xfrm>
          <a:prstGeom prst="straightConnector1">
            <a:avLst/>
          </a:prstGeom>
          <a:ln w="152400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8F75A5-AFD8-ED7A-6C5F-E7AB7E365A3D}"/>
              </a:ext>
            </a:extLst>
          </p:cNvPr>
          <p:cNvCxnSpPr>
            <a:cxnSpLocks/>
          </p:cNvCxnSpPr>
          <p:nvPr/>
        </p:nvCxnSpPr>
        <p:spPr>
          <a:xfrm>
            <a:off x="1600213" y="-285750"/>
            <a:ext cx="1872716" cy="2671988"/>
          </a:xfrm>
          <a:prstGeom prst="straightConnector1">
            <a:avLst/>
          </a:prstGeom>
          <a:ln w="152400" cmpd="sng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3598EF2-D371-2597-0D08-A1D7753B0F11}"/>
              </a:ext>
            </a:extLst>
          </p:cNvPr>
          <p:cNvSpPr/>
          <p:nvPr/>
        </p:nvSpPr>
        <p:spPr>
          <a:xfrm rot="19371139">
            <a:off x="742876" y="-178990"/>
            <a:ext cx="1349113" cy="641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A2A88-C872-090A-7631-DFF7D6CBB9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AFDF9"/>
              </a:clrFrom>
              <a:clrTo>
                <a:srgbClr val="FAFD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931" y="2204899"/>
            <a:ext cx="4940057" cy="19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29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B97F7-5D0C-957B-6B4B-105EE01BF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E8B29AF5-9EEF-AF15-0602-22B9237B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9"/>
          <a:stretch>
            <a:fillRect/>
          </a:stretch>
        </p:blipFill>
        <p:spPr>
          <a:xfrm>
            <a:off x="0" y="228599"/>
            <a:ext cx="12192000" cy="583269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767C80B-6056-95E2-96F7-BDD76343B5F6}"/>
              </a:ext>
            </a:extLst>
          </p:cNvPr>
          <p:cNvCxnSpPr>
            <a:cxnSpLocks/>
          </p:cNvCxnSpPr>
          <p:nvPr/>
        </p:nvCxnSpPr>
        <p:spPr>
          <a:xfrm>
            <a:off x="1142623" y="385763"/>
            <a:ext cx="1515601" cy="2113735"/>
          </a:xfrm>
          <a:prstGeom prst="straightConnector1">
            <a:avLst/>
          </a:prstGeom>
          <a:ln w="1524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165641-6C68-AEE1-0E81-9A89AA69067B}"/>
              </a:ext>
            </a:extLst>
          </p:cNvPr>
          <p:cNvCxnSpPr>
            <a:cxnSpLocks/>
          </p:cNvCxnSpPr>
          <p:nvPr/>
        </p:nvCxnSpPr>
        <p:spPr>
          <a:xfrm flipV="1">
            <a:off x="3920403" y="942159"/>
            <a:ext cx="923579" cy="1444079"/>
          </a:xfrm>
          <a:prstGeom prst="straightConnector1">
            <a:avLst/>
          </a:prstGeom>
          <a:ln w="1524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15ACF1-6DFF-DF74-E6CF-750FA3B8AD1B}"/>
              </a:ext>
            </a:extLst>
          </p:cNvPr>
          <p:cNvCxnSpPr>
            <a:cxnSpLocks/>
          </p:cNvCxnSpPr>
          <p:nvPr/>
        </p:nvCxnSpPr>
        <p:spPr>
          <a:xfrm flipV="1">
            <a:off x="3796603" y="842143"/>
            <a:ext cx="886374" cy="1433103"/>
          </a:xfrm>
          <a:prstGeom prst="straightConnector1">
            <a:avLst/>
          </a:prstGeom>
          <a:ln w="152400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D1C58D-BE53-4B45-4D6A-064C90193430}"/>
              </a:ext>
            </a:extLst>
          </p:cNvPr>
          <p:cNvCxnSpPr>
            <a:cxnSpLocks/>
          </p:cNvCxnSpPr>
          <p:nvPr/>
        </p:nvCxnSpPr>
        <p:spPr>
          <a:xfrm>
            <a:off x="1267240" y="228600"/>
            <a:ext cx="1621126" cy="2261111"/>
          </a:xfrm>
          <a:prstGeom prst="straightConnector1">
            <a:avLst/>
          </a:prstGeom>
          <a:ln w="152400" cmpd="sng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144FEC-01DC-3E1A-E785-388F59D30867}"/>
              </a:ext>
            </a:extLst>
          </p:cNvPr>
          <p:cNvCxnSpPr>
            <a:cxnSpLocks/>
          </p:cNvCxnSpPr>
          <p:nvPr/>
        </p:nvCxnSpPr>
        <p:spPr>
          <a:xfrm>
            <a:off x="1357021" y="31871"/>
            <a:ext cx="1720944" cy="2426217"/>
          </a:xfrm>
          <a:prstGeom prst="straightConnector1">
            <a:avLst/>
          </a:prstGeom>
          <a:ln w="1524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2201A6-D0F2-CB86-635D-A33CBE3E1FFD}"/>
              </a:ext>
            </a:extLst>
          </p:cNvPr>
          <p:cNvCxnSpPr>
            <a:cxnSpLocks/>
          </p:cNvCxnSpPr>
          <p:nvPr/>
        </p:nvCxnSpPr>
        <p:spPr>
          <a:xfrm>
            <a:off x="1481638" y="-142875"/>
            <a:ext cx="1782149" cy="2560736"/>
          </a:xfrm>
          <a:prstGeom prst="straightConnector1">
            <a:avLst/>
          </a:prstGeom>
          <a:ln w="152400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D34ED9-1E4C-44A3-6DC7-00B6AC2FBEC7}"/>
              </a:ext>
            </a:extLst>
          </p:cNvPr>
          <p:cNvCxnSpPr>
            <a:cxnSpLocks/>
          </p:cNvCxnSpPr>
          <p:nvPr/>
        </p:nvCxnSpPr>
        <p:spPr>
          <a:xfrm>
            <a:off x="1600213" y="-285750"/>
            <a:ext cx="1872716" cy="2671988"/>
          </a:xfrm>
          <a:prstGeom prst="straightConnector1">
            <a:avLst/>
          </a:prstGeom>
          <a:ln w="152400" cmpd="sng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8D0FE63-ACB6-4A2E-2916-B62511F15BE3}"/>
              </a:ext>
            </a:extLst>
          </p:cNvPr>
          <p:cNvSpPr/>
          <p:nvPr/>
        </p:nvSpPr>
        <p:spPr>
          <a:xfrm rot="19371139">
            <a:off x="742876" y="-178990"/>
            <a:ext cx="1349113" cy="641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3F88D-2A37-2538-8491-1DC0C7E194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DF9"/>
              </a:clrFrom>
              <a:clrTo>
                <a:srgbClr val="FAFD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931" y="2204899"/>
            <a:ext cx="4940057" cy="1900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978540-5F82-322A-E990-8B4B70C823C2}"/>
              </a:ext>
            </a:extLst>
          </p:cNvPr>
          <p:cNvSpPr/>
          <p:nvPr/>
        </p:nvSpPr>
        <p:spPr>
          <a:xfrm>
            <a:off x="9033398" y="31869"/>
            <a:ext cx="3158602" cy="6061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3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7EAF87-4568-7C2F-7CB3-A9F74A15A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4690D1B8-D0AB-3492-0E7F-6151F275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9"/>
          <a:stretch>
            <a:fillRect/>
          </a:stretch>
        </p:blipFill>
        <p:spPr>
          <a:xfrm>
            <a:off x="0" y="228599"/>
            <a:ext cx="12192000" cy="583269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F77C0F-DC6B-575F-D398-D1AD4ED83AD5}"/>
              </a:ext>
            </a:extLst>
          </p:cNvPr>
          <p:cNvCxnSpPr>
            <a:cxnSpLocks/>
          </p:cNvCxnSpPr>
          <p:nvPr/>
        </p:nvCxnSpPr>
        <p:spPr>
          <a:xfrm>
            <a:off x="1142623" y="385763"/>
            <a:ext cx="1515601" cy="2113735"/>
          </a:xfrm>
          <a:prstGeom prst="straightConnector1">
            <a:avLst/>
          </a:prstGeom>
          <a:ln w="1524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CBB6AF-EC3F-B721-4231-663E76EB0BE9}"/>
              </a:ext>
            </a:extLst>
          </p:cNvPr>
          <p:cNvCxnSpPr>
            <a:cxnSpLocks/>
          </p:cNvCxnSpPr>
          <p:nvPr/>
        </p:nvCxnSpPr>
        <p:spPr>
          <a:xfrm flipV="1">
            <a:off x="3920403" y="942159"/>
            <a:ext cx="923579" cy="1444079"/>
          </a:xfrm>
          <a:prstGeom prst="straightConnector1">
            <a:avLst/>
          </a:prstGeom>
          <a:ln w="1524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B78593-C160-E3EC-E130-D1981D220C08}"/>
              </a:ext>
            </a:extLst>
          </p:cNvPr>
          <p:cNvCxnSpPr>
            <a:cxnSpLocks/>
          </p:cNvCxnSpPr>
          <p:nvPr/>
        </p:nvCxnSpPr>
        <p:spPr>
          <a:xfrm flipV="1">
            <a:off x="3796603" y="842143"/>
            <a:ext cx="886374" cy="1433103"/>
          </a:xfrm>
          <a:prstGeom prst="straightConnector1">
            <a:avLst/>
          </a:prstGeom>
          <a:ln w="152400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7D39AC-70FA-13BA-29F6-8AF50FA50672}"/>
              </a:ext>
            </a:extLst>
          </p:cNvPr>
          <p:cNvCxnSpPr>
            <a:cxnSpLocks/>
          </p:cNvCxnSpPr>
          <p:nvPr/>
        </p:nvCxnSpPr>
        <p:spPr>
          <a:xfrm>
            <a:off x="1267240" y="228600"/>
            <a:ext cx="1621126" cy="2261111"/>
          </a:xfrm>
          <a:prstGeom prst="straightConnector1">
            <a:avLst/>
          </a:prstGeom>
          <a:ln w="152400" cmpd="sng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8E1575-5459-F95C-7DC1-34A1BF29268C}"/>
              </a:ext>
            </a:extLst>
          </p:cNvPr>
          <p:cNvCxnSpPr>
            <a:cxnSpLocks/>
          </p:cNvCxnSpPr>
          <p:nvPr/>
        </p:nvCxnSpPr>
        <p:spPr>
          <a:xfrm>
            <a:off x="1357021" y="31871"/>
            <a:ext cx="1720944" cy="2426217"/>
          </a:xfrm>
          <a:prstGeom prst="straightConnector1">
            <a:avLst/>
          </a:prstGeom>
          <a:ln w="1524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6BFFE6-4C44-B58B-74E0-822E35C885C2}"/>
              </a:ext>
            </a:extLst>
          </p:cNvPr>
          <p:cNvCxnSpPr>
            <a:cxnSpLocks/>
          </p:cNvCxnSpPr>
          <p:nvPr/>
        </p:nvCxnSpPr>
        <p:spPr>
          <a:xfrm>
            <a:off x="1481638" y="-142875"/>
            <a:ext cx="1782149" cy="2560736"/>
          </a:xfrm>
          <a:prstGeom prst="straightConnector1">
            <a:avLst/>
          </a:prstGeom>
          <a:ln w="152400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14D702-36D5-5F09-BE7A-DD827CE29F2C}"/>
              </a:ext>
            </a:extLst>
          </p:cNvPr>
          <p:cNvCxnSpPr>
            <a:cxnSpLocks/>
          </p:cNvCxnSpPr>
          <p:nvPr/>
        </p:nvCxnSpPr>
        <p:spPr>
          <a:xfrm>
            <a:off x="1600213" y="-285750"/>
            <a:ext cx="1872716" cy="2671988"/>
          </a:xfrm>
          <a:prstGeom prst="straightConnector1">
            <a:avLst/>
          </a:prstGeom>
          <a:ln w="152400" cmpd="sng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5E3CFA6-FB9A-34C5-047A-090ADF79178C}"/>
              </a:ext>
            </a:extLst>
          </p:cNvPr>
          <p:cNvSpPr/>
          <p:nvPr/>
        </p:nvSpPr>
        <p:spPr>
          <a:xfrm rot="19371139">
            <a:off x="742876" y="-178990"/>
            <a:ext cx="1349113" cy="641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5F35B-8975-8B29-5D41-D3B6505FEF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DF9"/>
              </a:clrFrom>
              <a:clrTo>
                <a:srgbClr val="FAFD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1931" y="2204899"/>
            <a:ext cx="4940057" cy="190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11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E2F0E-AC17-2758-163F-E254DD4B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4EE7C8F6-11C0-8DDF-BD13-BE2E50EDB0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9"/>
          <a:stretch>
            <a:fillRect/>
          </a:stretch>
        </p:blipFill>
        <p:spPr>
          <a:xfrm>
            <a:off x="0" y="228599"/>
            <a:ext cx="12192000" cy="5832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D0476D-5B8F-B171-048A-507765ECB33A}"/>
              </a:ext>
            </a:extLst>
          </p:cNvPr>
          <p:cNvSpPr txBox="1"/>
          <p:nvPr/>
        </p:nvSpPr>
        <p:spPr>
          <a:xfrm>
            <a:off x="8029575" y="3586163"/>
            <a:ext cx="2143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83A82-A90A-4B0A-67EF-49D2C82DB4F4}"/>
              </a:ext>
            </a:extLst>
          </p:cNvPr>
          <p:cNvSpPr txBox="1"/>
          <p:nvPr/>
        </p:nvSpPr>
        <p:spPr>
          <a:xfrm>
            <a:off x="8372475" y="0"/>
            <a:ext cx="2924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8B0000"/>
                </a:solidFill>
              </a:rPr>
              <a:t>Far-red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40F22-6E76-2ED0-CDCB-3D1153F7FE8D}"/>
              </a:ext>
            </a:extLst>
          </p:cNvPr>
          <p:cNvSpPr txBox="1"/>
          <p:nvPr/>
        </p:nvSpPr>
        <p:spPr>
          <a:xfrm>
            <a:off x="681038" y="139793"/>
            <a:ext cx="5200650" cy="215443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R:FR ratio </a:t>
            </a:r>
          </a:p>
          <a:p>
            <a:r>
              <a:rPr lang="en-US" sz="4000" dirty="0"/>
              <a:t>drives the phytochrome reactions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177DC-71D2-681B-0EC1-02FC7078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/>
          <a:stretch/>
        </p:blipFill>
        <p:spPr>
          <a:xfrm>
            <a:off x="5813658" y="500064"/>
            <a:ext cx="2332235" cy="34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3" y="0"/>
            <a:ext cx="3848149" cy="6091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443" y="6194946"/>
            <a:ext cx="440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425"/>
                </a:solidFill>
              </a:rPr>
              <a:t>Image Source: Swanton &amp; Syngenta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CB7CE7-C061-4302-8F57-559B909E9FDF}"/>
              </a:ext>
            </a:extLst>
          </p:cNvPr>
          <p:cNvSpPr txBox="1"/>
          <p:nvPr/>
        </p:nvSpPr>
        <p:spPr>
          <a:xfrm>
            <a:off x="4249294" y="186267"/>
            <a:ext cx="4694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Hypocotyl elongation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Petiole elongation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Hyponasty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Smaller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Suppressed axillary buds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Reduced branching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Increased stem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Node elongation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Reduced root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(decreased </a:t>
            </a:r>
            <a:r>
              <a:rPr lang="en-US" sz="2800" dirty="0" err="1"/>
              <a:t>root:shoot</a:t>
            </a:r>
            <a:r>
              <a:rPr lang="en-US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Delayed flowering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Early flowering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Reduced seed number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76F05-94F2-4555-E10B-9B686F2C55B9}"/>
              </a:ext>
            </a:extLst>
          </p:cNvPr>
          <p:cNvSpPr txBox="1"/>
          <p:nvPr/>
        </p:nvSpPr>
        <p:spPr>
          <a:xfrm>
            <a:off x="8351520" y="1740538"/>
            <a:ext cx="3901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Shade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</a:rPr>
              <a:t>Avoidance</a:t>
            </a:r>
            <a:r>
              <a:rPr lang="en-US" sz="5400" dirty="0"/>
              <a:t> </a:t>
            </a:r>
          </a:p>
          <a:p>
            <a:pPr algn="ctr"/>
            <a:r>
              <a:rPr lang="en-US" sz="5400" dirty="0"/>
              <a:t>Syndrome</a:t>
            </a:r>
          </a:p>
        </p:txBody>
      </p:sp>
    </p:spTree>
    <p:extLst>
      <p:ext uri="{BB962C8B-B14F-4D97-AF65-F5344CB8AC3E}">
        <p14:creationId xmlns:p14="http://schemas.microsoft.com/office/powerpoint/2010/main" val="3239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F8C5C-E463-4F5F-A633-E78D4E212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t="15955" r="41286" b="24828"/>
          <a:stretch/>
        </p:blipFill>
        <p:spPr>
          <a:xfrm>
            <a:off x="-22686" y="510845"/>
            <a:ext cx="3948932" cy="5097758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1225B0DD-C1A6-473D-A018-2BE7951FE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35" r="36591"/>
          <a:stretch/>
        </p:blipFill>
        <p:spPr>
          <a:xfrm>
            <a:off x="2918402" y="510845"/>
            <a:ext cx="4311942" cy="512395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ECBFC9-AD0E-4D71-81BD-617A084F2EE8}"/>
              </a:ext>
            </a:extLst>
          </p:cNvPr>
          <p:cNvCxnSpPr>
            <a:cxnSpLocks/>
          </p:cNvCxnSpPr>
          <p:nvPr/>
        </p:nvCxnSpPr>
        <p:spPr>
          <a:xfrm>
            <a:off x="2890252" y="504579"/>
            <a:ext cx="0" cy="5370203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74788" y="5641066"/>
            <a:ext cx="234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Louise </a:t>
            </a:r>
            <a:r>
              <a:rPr lang="en-US" sz="2400" dirty="0" err="1"/>
              <a:t>Lorent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187483" y="5641066"/>
            <a:ext cx="234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Tom </a:t>
            </a:r>
            <a:r>
              <a:rPr lang="en-US" sz="2400" dirty="0" err="1"/>
              <a:t>Schambow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365971" y="5641066"/>
            <a:ext cx="234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Albert </a:t>
            </a:r>
            <a:r>
              <a:rPr lang="en-US" sz="2400" dirty="0" err="1"/>
              <a:t>Adjesiwor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A54C2-29AB-44F2-BB6E-5C3769A5B9F0}"/>
              </a:ext>
            </a:extLst>
          </p:cNvPr>
          <p:cNvSpPr txBox="1"/>
          <p:nvPr/>
        </p:nvSpPr>
        <p:spPr>
          <a:xfrm>
            <a:off x="9611080" y="5608603"/>
            <a:ext cx="234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Joe Ballenger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/>
          <a:stretch/>
        </p:blipFill>
        <p:spPr>
          <a:xfrm>
            <a:off x="9119263" y="504579"/>
            <a:ext cx="4724483" cy="5130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6" t="16584" r="7830" b="8650"/>
          <a:stretch/>
        </p:blipFill>
        <p:spPr>
          <a:xfrm>
            <a:off x="5838551" y="504579"/>
            <a:ext cx="3269055" cy="51273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99699D-BC9B-4481-9FC5-11F2A83330B7}"/>
              </a:ext>
            </a:extLst>
          </p:cNvPr>
          <p:cNvCxnSpPr>
            <a:cxnSpLocks/>
          </p:cNvCxnSpPr>
          <p:nvPr/>
        </p:nvCxnSpPr>
        <p:spPr>
          <a:xfrm flipH="1">
            <a:off x="5802949" y="504579"/>
            <a:ext cx="23081" cy="5326045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5F50BC-B810-4F17-9DFE-A565F1D6A178}"/>
              </a:ext>
            </a:extLst>
          </p:cNvPr>
          <p:cNvCxnSpPr>
            <a:cxnSpLocks/>
          </p:cNvCxnSpPr>
          <p:nvPr/>
        </p:nvCxnSpPr>
        <p:spPr>
          <a:xfrm flipH="1">
            <a:off x="9083661" y="504579"/>
            <a:ext cx="23945" cy="528869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8DD870-7172-46E0-BDAF-2D9CFD239FD8}"/>
              </a:ext>
            </a:extLst>
          </p:cNvPr>
          <p:cNvCxnSpPr>
            <a:cxnSpLocks/>
          </p:cNvCxnSpPr>
          <p:nvPr/>
        </p:nvCxnSpPr>
        <p:spPr>
          <a:xfrm flipH="1">
            <a:off x="0" y="504579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68560B-BE37-46B7-A3D6-9AE4DD4811F8}"/>
              </a:ext>
            </a:extLst>
          </p:cNvPr>
          <p:cNvCxnSpPr>
            <a:cxnSpLocks/>
          </p:cNvCxnSpPr>
          <p:nvPr/>
        </p:nvCxnSpPr>
        <p:spPr>
          <a:xfrm flipH="1">
            <a:off x="0" y="5608603"/>
            <a:ext cx="12192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047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80E71-264A-44DA-A603-5BEBDFEC7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75" y="-1"/>
            <a:ext cx="7347343" cy="610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34138" y="0"/>
            <a:ext cx="389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Image: Jessica Perry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29AB3-64FB-440C-B7DC-5FBE1423B137}"/>
              </a:ext>
            </a:extLst>
          </p:cNvPr>
          <p:cNvSpPr txBox="1"/>
          <p:nvPr/>
        </p:nvSpPr>
        <p:spPr>
          <a:xfrm>
            <a:off x="531222" y="6217920"/>
            <a:ext cx="7728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425"/>
                </a:solidFill>
              </a:rPr>
              <a:t>Schambow</a:t>
            </a:r>
            <a:r>
              <a:rPr lang="en-US" sz="2400" dirty="0">
                <a:solidFill>
                  <a:srgbClr val="FFC425"/>
                </a:solidFill>
              </a:rPr>
              <a:t> et al. (2019) </a:t>
            </a:r>
            <a:r>
              <a:rPr lang="en-US" sz="2400" i="1" dirty="0">
                <a:solidFill>
                  <a:srgbClr val="FFC425"/>
                </a:solidFill>
              </a:rPr>
              <a:t>Weed Science</a:t>
            </a:r>
            <a:r>
              <a:rPr lang="en-US" sz="2400" dirty="0">
                <a:solidFill>
                  <a:srgbClr val="FFC425"/>
                </a:solidFill>
              </a:rPr>
              <a:t>. 67(3):311-317</a:t>
            </a:r>
            <a:endParaRPr lang="en-US" sz="2400" i="1" dirty="0">
              <a:solidFill>
                <a:srgbClr val="FFC4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33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B5450A-A88A-4DF4-A18C-70EF16FBC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501363"/>
              </p:ext>
            </p:extLst>
          </p:nvPr>
        </p:nvGraphicFramePr>
        <p:xfrm>
          <a:off x="381276" y="740553"/>
          <a:ext cx="11232046" cy="4173004"/>
        </p:xfrm>
        <a:graphic>
          <a:graphicData uri="http://schemas.openxmlformats.org/drawingml/2006/table">
            <a:tbl>
              <a:tblPr firstRow="1" firstCol="1" bandRow="1"/>
              <a:tblGrid>
                <a:gridCol w="2588427">
                  <a:extLst>
                    <a:ext uri="{9D8B030D-6E8A-4147-A177-3AD203B41FA5}">
                      <a16:colId xmlns:a16="http://schemas.microsoft.com/office/drawing/2014/main" val="2808447414"/>
                    </a:ext>
                  </a:extLst>
                </a:gridCol>
                <a:gridCol w="2025725">
                  <a:extLst>
                    <a:ext uri="{9D8B030D-6E8A-4147-A177-3AD203B41FA5}">
                      <a16:colId xmlns:a16="http://schemas.microsoft.com/office/drawing/2014/main" val="4081621326"/>
                    </a:ext>
                  </a:extLst>
                </a:gridCol>
                <a:gridCol w="2343604">
                  <a:extLst>
                    <a:ext uri="{9D8B030D-6E8A-4147-A177-3AD203B41FA5}">
                      <a16:colId xmlns:a16="http://schemas.microsoft.com/office/drawing/2014/main" val="3459248800"/>
                    </a:ext>
                  </a:extLst>
                </a:gridCol>
                <a:gridCol w="2104673">
                  <a:extLst>
                    <a:ext uri="{9D8B030D-6E8A-4147-A177-3AD203B41FA5}">
                      <a16:colId xmlns:a16="http://schemas.microsoft.com/office/drawing/2014/main" val="2274524655"/>
                    </a:ext>
                  </a:extLst>
                </a:gridCol>
                <a:gridCol w="2169617">
                  <a:extLst>
                    <a:ext uri="{9D8B030D-6E8A-4147-A177-3AD203B41FA5}">
                      <a16:colId xmlns:a16="http://schemas.microsoft.com/office/drawing/2014/main" val="2452092215"/>
                    </a:ext>
                  </a:extLst>
                </a:gridCol>
              </a:tblGrid>
              <a:tr h="65816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</a:t>
                      </a:r>
                      <a:endParaRPr lang="en-GB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Leaf area</a:t>
                      </a:r>
                      <a:endParaRPr lang="en-GB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Leaf biomass </a:t>
                      </a:r>
                      <a:endParaRPr lang="en-GB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 biomass</a:t>
                      </a:r>
                      <a:endParaRPr lang="en-GB" sz="2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984273"/>
                  </a:ext>
                </a:extLst>
              </a:tr>
              <a:tr h="33626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–– cm</a:t>
                      </a:r>
                      <a:r>
                        <a:rPr lang="en-GB" sz="28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––</a:t>
                      </a:r>
                      <a:endParaRPr lang="en-GB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–––––––– g ––––––––</a:t>
                      </a:r>
                    </a:p>
                  </a:txBody>
                  <a:tcPr marL="9525" marR="9525" marT="9525" marB="95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0679361"/>
                  </a:ext>
                </a:extLst>
              </a:tr>
              <a:tr h="713686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Sugarbeet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</a:t>
                      </a:r>
                      <a:endParaRPr lang="en-GB" sz="4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12,600</a:t>
                      </a:r>
                      <a:endParaRPr lang="en-GB" sz="4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4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  <a:endParaRPr lang="en-GB" sz="4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807105"/>
                  </a:ext>
                </a:extLst>
              </a:tr>
              <a:tr h="71368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</a:t>
                      </a:r>
                      <a:endParaRPr lang="en-GB" sz="4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4,700*</a:t>
                      </a:r>
                      <a:endParaRPr lang="en-GB" sz="4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31*</a:t>
                      </a:r>
                      <a:endParaRPr lang="en-GB" sz="4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85*</a:t>
                      </a:r>
                      <a:endParaRPr lang="en-GB" sz="4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393076"/>
                  </a:ext>
                </a:extLst>
              </a:tr>
              <a:tr h="713686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beet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</a:t>
                      </a:r>
                      <a:endParaRPr lang="en-GB" sz="4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6,900</a:t>
                      </a:r>
                      <a:endParaRPr lang="en-GB" sz="4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GB" sz="4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</a:t>
                      </a:r>
                      <a:endParaRPr lang="en-GB" sz="40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354053"/>
                  </a:ext>
                </a:extLst>
              </a:tr>
              <a:tr h="71368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</a:t>
                      </a:r>
                      <a:endParaRPr lang="en-GB" sz="4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2,300*</a:t>
                      </a:r>
                      <a:endParaRPr lang="en-GB" sz="4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27*</a:t>
                      </a:r>
                      <a:endParaRPr lang="en-GB" sz="4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52*</a:t>
                      </a:r>
                      <a:endParaRPr lang="en-GB" sz="40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16598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80B171-D264-481E-8143-9D81A6B22043}"/>
              </a:ext>
            </a:extLst>
          </p:cNvPr>
          <p:cNvSpPr txBox="1"/>
          <p:nvPr/>
        </p:nvSpPr>
        <p:spPr>
          <a:xfrm>
            <a:off x="11115413" y="2557340"/>
            <a:ext cx="1076587" cy="58477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3D94A-E9A6-4FB7-AE61-3337B9B5BB1A}"/>
              </a:ext>
            </a:extLst>
          </p:cNvPr>
          <p:cNvSpPr txBox="1"/>
          <p:nvPr/>
        </p:nvSpPr>
        <p:spPr>
          <a:xfrm>
            <a:off x="11115413" y="3951816"/>
            <a:ext cx="1076587" cy="58477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29AB3-64FB-440C-B7DC-5FBE1423B137}"/>
              </a:ext>
            </a:extLst>
          </p:cNvPr>
          <p:cNvSpPr txBox="1"/>
          <p:nvPr/>
        </p:nvSpPr>
        <p:spPr>
          <a:xfrm>
            <a:off x="531223" y="6217920"/>
            <a:ext cx="744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425"/>
                </a:solidFill>
              </a:rPr>
              <a:t>Schambow</a:t>
            </a:r>
            <a:r>
              <a:rPr lang="en-US" sz="2400" dirty="0">
                <a:solidFill>
                  <a:srgbClr val="FFC425"/>
                </a:solidFill>
              </a:rPr>
              <a:t> et al. (2019) </a:t>
            </a:r>
            <a:r>
              <a:rPr lang="en-US" sz="2400" i="1" dirty="0">
                <a:solidFill>
                  <a:srgbClr val="FFC425"/>
                </a:solidFill>
              </a:rPr>
              <a:t>Weed Science</a:t>
            </a:r>
            <a:r>
              <a:rPr lang="en-US" sz="2400" dirty="0">
                <a:solidFill>
                  <a:srgbClr val="FFC425"/>
                </a:solidFill>
              </a:rPr>
              <a:t>. 67(3):311-317</a:t>
            </a:r>
            <a:endParaRPr lang="en-US" sz="2400" i="1" dirty="0">
              <a:solidFill>
                <a:srgbClr val="FFC4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2EA8E-C02F-21B9-8647-816A47DD57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6"/>
          <a:stretch/>
        </p:blipFill>
        <p:spPr>
          <a:xfrm>
            <a:off x="0" y="0"/>
            <a:ext cx="12228658" cy="6000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625BA-A7B6-F754-9C01-564A359C98CF}"/>
              </a:ext>
            </a:extLst>
          </p:cNvPr>
          <p:cNvSpPr txBox="1"/>
          <p:nvPr/>
        </p:nvSpPr>
        <p:spPr>
          <a:xfrm>
            <a:off x="0" y="5693614"/>
            <a:ext cx="389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Image: Jessica Perry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A5E6C-4EC4-5E23-7C69-722616DB5A68}"/>
              </a:ext>
            </a:extLst>
          </p:cNvPr>
          <p:cNvSpPr txBox="1"/>
          <p:nvPr/>
        </p:nvSpPr>
        <p:spPr>
          <a:xfrm>
            <a:off x="531222" y="6217920"/>
            <a:ext cx="69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425"/>
                </a:solidFill>
              </a:rPr>
              <a:t>Ballenger et al. (2024) </a:t>
            </a:r>
            <a:r>
              <a:rPr lang="en-US" sz="2400" i="1" dirty="0">
                <a:solidFill>
                  <a:srgbClr val="FFC425"/>
                </a:solidFill>
              </a:rPr>
              <a:t>Weed Science </a:t>
            </a:r>
            <a:r>
              <a:rPr lang="en-US" sz="2400" dirty="0">
                <a:solidFill>
                  <a:srgbClr val="FFC425"/>
                </a:solidFill>
              </a:rPr>
              <a:t>72(2):159</a:t>
            </a:r>
          </a:p>
        </p:txBody>
      </p:sp>
    </p:spTree>
    <p:extLst>
      <p:ext uri="{BB962C8B-B14F-4D97-AF65-F5344CB8AC3E}">
        <p14:creationId xmlns:p14="http://schemas.microsoft.com/office/powerpoint/2010/main" val="954746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6C0B7-F95C-E5FC-7197-33F1A318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323FCFB3-396B-A484-CC29-FDE83FD8E901}"/>
              </a:ext>
            </a:extLst>
          </p:cNvPr>
          <p:cNvSpPr/>
          <p:nvPr/>
        </p:nvSpPr>
        <p:spPr>
          <a:xfrm>
            <a:off x="7355556" y="560414"/>
            <a:ext cx="3728967" cy="757145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(got to do)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271E4-00E2-559E-CF4C-964536A77D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822" y="2040106"/>
            <a:ext cx="2562344" cy="36604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7792DA-F6C1-4633-BBF9-042808D99F6F}"/>
              </a:ext>
            </a:extLst>
          </p:cNvPr>
          <p:cNvSpPr/>
          <p:nvPr/>
        </p:nvSpPr>
        <p:spPr>
          <a:xfrm>
            <a:off x="7189461" y="549528"/>
            <a:ext cx="4915457" cy="5277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33026-4263-D6A7-15B5-24F87AE9C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00136"/>
            <a:ext cx="10363200" cy="2536728"/>
          </a:xfrm>
        </p:spPr>
        <p:txBody>
          <a:bodyPr/>
          <a:lstStyle/>
          <a:p>
            <a:r>
              <a:rPr lang="en-US" sz="6600" dirty="0"/>
              <a:t>What’s light got to do with it?</a:t>
            </a:r>
            <a:br>
              <a:rPr lang="en-US" sz="6600" dirty="0"/>
            </a:br>
            <a:r>
              <a:rPr lang="en-US" sz="1050" dirty="0"/>
              <a:t> </a:t>
            </a:r>
            <a:r>
              <a:rPr lang="en-US" sz="1400" dirty="0"/>
              <a:t> </a:t>
            </a:r>
            <a:br>
              <a:rPr lang="en-US" sz="6600" dirty="0"/>
            </a:br>
            <a:r>
              <a:rPr lang="en-US" sz="3600" dirty="0">
                <a:solidFill>
                  <a:srgbClr val="492F24"/>
                </a:solidFill>
              </a:rPr>
              <a:t>Exploring the role of plant-reflected light in crop </a:t>
            </a:r>
            <a:br>
              <a:rPr lang="en-US" sz="3600" dirty="0">
                <a:solidFill>
                  <a:srgbClr val="492F24"/>
                </a:solidFill>
              </a:rPr>
            </a:br>
            <a:r>
              <a:rPr lang="en-US" sz="3600" dirty="0">
                <a:solidFill>
                  <a:srgbClr val="492F24"/>
                </a:solidFill>
              </a:rPr>
              <a:t>yield loss and weed management</a:t>
            </a:r>
            <a:br>
              <a:rPr lang="en-US" sz="6600" dirty="0">
                <a:solidFill>
                  <a:srgbClr val="492F24"/>
                </a:solidFill>
              </a:rPr>
            </a:b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EB7E2-7C15-6153-828B-63F4A53EF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957638"/>
            <a:ext cx="8534400" cy="1800226"/>
          </a:xfrm>
        </p:spPr>
        <p:txBody>
          <a:bodyPr/>
          <a:lstStyle/>
          <a:p>
            <a:r>
              <a:rPr lang="en-US" dirty="0"/>
              <a:t>Andrew Kniss</a:t>
            </a:r>
          </a:p>
          <a:p>
            <a:r>
              <a:rPr lang="en-US" dirty="0"/>
              <a:t>Professor &amp; Head</a:t>
            </a:r>
          </a:p>
          <a:p>
            <a:r>
              <a:rPr lang="en-US" dirty="0"/>
              <a:t>Department of Plant Sciences</a:t>
            </a:r>
          </a:p>
        </p:txBody>
      </p:sp>
    </p:spTree>
    <p:extLst>
      <p:ext uri="{BB962C8B-B14F-4D97-AF65-F5344CB8AC3E}">
        <p14:creationId xmlns:p14="http://schemas.microsoft.com/office/powerpoint/2010/main" val="32400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E2777C-3B03-687B-FEC6-6604BC14E3B6}"/>
              </a:ext>
            </a:extLst>
          </p:cNvPr>
          <p:cNvSpPr txBox="1"/>
          <p:nvPr/>
        </p:nvSpPr>
        <p:spPr>
          <a:xfrm>
            <a:off x="0" y="5754577"/>
            <a:ext cx="389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Image: Jessica Perry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A5AA-5566-D629-FB4B-5FA5D1A7FA62}"/>
              </a:ext>
            </a:extLst>
          </p:cNvPr>
          <p:cNvSpPr txBox="1"/>
          <p:nvPr/>
        </p:nvSpPr>
        <p:spPr>
          <a:xfrm>
            <a:off x="531222" y="6217920"/>
            <a:ext cx="69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425"/>
                </a:solidFill>
              </a:rPr>
              <a:t>Ballenger et al. (2024) </a:t>
            </a:r>
            <a:r>
              <a:rPr lang="en-US" sz="2400" i="1" dirty="0">
                <a:solidFill>
                  <a:srgbClr val="FFC425"/>
                </a:solidFill>
              </a:rPr>
              <a:t>Weed Science </a:t>
            </a:r>
            <a:r>
              <a:rPr lang="en-US" sz="2400" dirty="0">
                <a:solidFill>
                  <a:srgbClr val="FFC425"/>
                </a:solidFill>
              </a:rPr>
              <a:t>72(2):159</a:t>
            </a:r>
          </a:p>
        </p:txBody>
      </p:sp>
      <p:pic>
        <p:nvPicPr>
          <p:cNvPr id="8" name="Picture 7" descr="A diagram of a plant&#10;&#10;AI-generated content may be incorrect.">
            <a:extLst>
              <a:ext uri="{FF2B5EF4-FFF2-40B4-BE49-F238E27FC236}">
                <a16:creationId xmlns:a16="http://schemas.microsoft.com/office/drawing/2014/main" id="{E1762CB0-41E4-FB83-A9F0-C8BD1F99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21"/>
          <a:stretch>
            <a:fillRect/>
          </a:stretch>
        </p:blipFill>
        <p:spPr>
          <a:xfrm>
            <a:off x="2221355" y="0"/>
            <a:ext cx="8119771" cy="61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2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9DF32-C77A-77E3-51BD-4239653B231E}"/>
              </a:ext>
            </a:extLst>
          </p:cNvPr>
          <p:cNvSpPr txBox="1"/>
          <p:nvPr/>
        </p:nvSpPr>
        <p:spPr>
          <a:xfrm>
            <a:off x="531222" y="6217920"/>
            <a:ext cx="69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425"/>
                </a:solidFill>
              </a:rPr>
              <a:t>Ballenger et al. (2024) </a:t>
            </a:r>
            <a:r>
              <a:rPr lang="en-US" sz="2400" i="1" dirty="0">
                <a:solidFill>
                  <a:srgbClr val="FFC425"/>
                </a:solidFill>
              </a:rPr>
              <a:t>Weed Science </a:t>
            </a:r>
            <a:r>
              <a:rPr lang="en-US" sz="2400" dirty="0">
                <a:solidFill>
                  <a:srgbClr val="FFC425"/>
                </a:solidFill>
              </a:rPr>
              <a:t>72(2):159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E40B25-956B-E10A-17AB-72CE2CC92669}"/>
              </a:ext>
            </a:extLst>
          </p:cNvPr>
          <p:cNvGrpSpPr/>
          <p:nvPr/>
        </p:nvGrpSpPr>
        <p:grpSpPr>
          <a:xfrm>
            <a:off x="0" y="1394086"/>
            <a:ext cx="11913622" cy="4691920"/>
            <a:chOff x="536115" y="3057993"/>
            <a:chExt cx="7846912" cy="28481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24B0FD-C8B1-B7FF-601E-0B0C8C64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2" t="64649" r="24904"/>
            <a:stretch>
              <a:fillRect/>
            </a:stretch>
          </p:blipFill>
          <p:spPr>
            <a:xfrm>
              <a:off x="4407106" y="3057993"/>
              <a:ext cx="3975921" cy="28481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232598-1336-01E4-BC59-FF6942C2C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" t="64649" r="73952"/>
            <a:stretch>
              <a:fillRect/>
            </a:stretch>
          </p:blipFill>
          <p:spPr>
            <a:xfrm>
              <a:off x="536115" y="3057994"/>
              <a:ext cx="3975921" cy="2848131"/>
            </a:xfrm>
            <a:prstGeom prst="rect">
              <a:avLst/>
            </a:prstGeom>
          </p:spPr>
        </p:pic>
      </p:grpSp>
      <p:sp>
        <p:nvSpPr>
          <p:cNvPr id="11" name="Left Brace 10">
            <a:extLst>
              <a:ext uri="{FF2B5EF4-FFF2-40B4-BE49-F238E27FC236}">
                <a16:creationId xmlns:a16="http://schemas.microsoft.com/office/drawing/2014/main" id="{F7682E64-C509-5174-2F2A-97CFDA6BBA6D}"/>
              </a:ext>
            </a:extLst>
          </p:cNvPr>
          <p:cNvSpPr/>
          <p:nvPr/>
        </p:nvSpPr>
        <p:spPr>
          <a:xfrm rot="5400000">
            <a:off x="8490075" y="-191298"/>
            <a:ext cx="789413" cy="3696350"/>
          </a:xfrm>
          <a:prstGeom prst="leftBrace">
            <a:avLst>
              <a:gd name="adj1" fmla="val 22643"/>
              <a:gd name="adj2" fmla="val 66737"/>
            </a:avLst>
          </a:prstGeom>
          <a:ln w="762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49EBD-D2F0-7B94-B549-2E857487E519}"/>
              </a:ext>
            </a:extLst>
          </p:cNvPr>
          <p:cNvSpPr txBox="1"/>
          <p:nvPr/>
        </p:nvSpPr>
        <p:spPr>
          <a:xfrm>
            <a:off x="5376962" y="418051"/>
            <a:ext cx="3986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8A2222"/>
                </a:solidFill>
              </a:rPr>
              <a:t>Effect of weeds</a:t>
            </a:r>
          </a:p>
        </p:txBody>
      </p:sp>
    </p:spTree>
    <p:extLst>
      <p:ext uri="{BB962C8B-B14F-4D97-AF65-F5344CB8AC3E}">
        <p14:creationId xmlns:p14="http://schemas.microsoft.com/office/powerpoint/2010/main" val="15048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67CA8-9CA2-FF01-5DD3-7BB37FCAB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18A1D-FBC2-EF91-C5CC-92873C680637}"/>
              </a:ext>
            </a:extLst>
          </p:cNvPr>
          <p:cNvSpPr txBox="1"/>
          <p:nvPr/>
        </p:nvSpPr>
        <p:spPr>
          <a:xfrm>
            <a:off x="531222" y="6217920"/>
            <a:ext cx="69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425"/>
                </a:solidFill>
              </a:rPr>
              <a:t>Ballenger et al. (2024) </a:t>
            </a:r>
            <a:r>
              <a:rPr lang="en-US" sz="2400" i="1" dirty="0">
                <a:solidFill>
                  <a:srgbClr val="FFC425"/>
                </a:solidFill>
              </a:rPr>
              <a:t>Weed Science </a:t>
            </a:r>
            <a:r>
              <a:rPr lang="en-US" sz="2400" dirty="0">
                <a:solidFill>
                  <a:srgbClr val="FFC425"/>
                </a:solidFill>
              </a:rPr>
              <a:t>72(2):159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8280AF-9797-250B-0F78-1555B9F6FEE3}"/>
              </a:ext>
            </a:extLst>
          </p:cNvPr>
          <p:cNvGrpSpPr/>
          <p:nvPr/>
        </p:nvGrpSpPr>
        <p:grpSpPr>
          <a:xfrm>
            <a:off x="0" y="1394086"/>
            <a:ext cx="11913622" cy="4691920"/>
            <a:chOff x="536115" y="3057993"/>
            <a:chExt cx="7846912" cy="28481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4DB3A2-E6F2-E216-6F19-5AE0A40DC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2" t="64649" r="24904"/>
            <a:stretch>
              <a:fillRect/>
            </a:stretch>
          </p:blipFill>
          <p:spPr>
            <a:xfrm>
              <a:off x="4407106" y="3057993"/>
              <a:ext cx="3975921" cy="28481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B93B93-D0E7-BC60-1964-070743FB2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" t="64649" r="73952"/>
            <a:stretch>
              <a:fillRect/>
            </a:stretch>
          </p:blipFill>
          <p:spPr>
            <a:xfrm>
              <a:off x="536115" y="3057994"/>
              <a:ext cx="3975921" cy="2848131"/>
            </a:xfrm>
            <a:prstGeom prst="rect">
              <a:avLst/>
            </a:prstGeom>
          </p:spPr>
        </p:pic>
      </p:grpSp>
      <p:sp>
        <p:nvSpPr>
          <p:cNvPr id="11" name="Left Brace 10">
            <a:extLst>
              <a:ext uri="{FF2B5EF4-FFF2-40B4-BE49-F238E27FC236}">
                <a16:creationId xmlns:a16="http://schemas.microsoft.com/office/drawing/2014/main" id="{7529B013-BF23-5992-F526-DD690AFCA548}"/>
              </a:ext>
            </a:extLst>
          </p:cNvPr>
          <p:cNvSpPr/>
          <p:nvPr/>
        </p:nvSpPr>
        <p:spPr>
          <a:xfrm rot="5400000">
            <a:off x="7196315" y="1827766"/>
            <a:ext cx="477612" cy="809469"/>
          </a:xfrm>
          <a:prstGeom prst="leftBrace">
            <a:avLst>
              <a:gd name="adj1" fmla="val 22643"/>
              <a:gd name="adj2" fmla="val 66737"/>
            </a:avLst>
          </a:prstGeom>
          <a:ln w="762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91E094-E094-793C-A518-39C784523C69}"/>
              </a:ext>
            </a:extLst>
          </p:cNvPr>
          <p:cNvSpPr txBox="1"/>
          <p:nvPr/>
        </p:nvSpPr>
        <p:spPr>
          <a:xfrm>
            <a:off x="4273176" y="666409"/>
            <a:ext cx="3207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8A2222"/>
                </a:solidFill>
              </a:rPr>
              <a:t>Effect of root interaction</a:t>
            </a:r>
          </a:p>
        </p:txBody>
      </p:sp>
    </p:spTree>
    <p:extLst>
      <p:ext uri="{BB962C8B-B14F-4D97-AF65-F5344CB8AC3E}">
        <p14:creationId xmlns:p14="http://schemas.microsoft.com/office/powerpoint/2010/main" val="2153107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070B7-A5C4-0AEA-23BF-8F38F703A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712C70-9604-F894-5C81-4E765D7C338F}"/>
              </a:ext>
            </a:extLst>
          </p:cNvPr>
          <p:cNvSpPr txBox="1"/>
          <p:nvPr/>
        </p:nvSpPr>
        <p:spPr>
          <a:xfrm>
            <a:off x="531222" y="6217920"/>
            <a:ext cx="69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425"/>
                </a:solidFill>
              </a:rPr>
              <a:t>Ballenger et al. (2024) </a:t>
            </a:r>
            <a:r>
              <a:rPr lang="en-US" sz="2400" i="1" dirty="0">
                <a:solidFill>
                  <a:srgbClr val="FFC425"/>
                </a:solidFill>
              </a:rPr>
              <a:t>Weed Science </a:t>
            </a:r>
            <a:r>
              <a:rPr lang="en-US" sz="2400" dirty="0">
                <a:solidFill>
                  <a:srgbClr val="FFC425"/>
                </a:solidFill>
              </a:rPr>
              <a:t>72(2):159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01AB5C-D19A-BE32-6D4E-D505B86D300E}"/>
              </a:ext>
            </a:extLst>
          </p:cNvPr>
          <p:cNvGrpSpPr/>
          <p:nvPr/>
        </p:nvGrpSpPr>
        <p:grpSpPr>
          <a:xfrm>
            <a:off x="0" y="1394086"/>
            <a:ext cx="11913622" cy="4691920"/>
            <a:chOff x="536115" y="3057993"/>
            <a:chExt cx="7846912" cy="28481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CD75AD-C0DD-A48F-F86A-D4A470AB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2" t="64649" r="24904"/>
            <a:stretch>
              <a:fillRect/>
            </a:stretch>
          </p:blipFill>
          <p:spPr>
            <a:xfrm>
              <a:off x="4407106" y="3057993"/>
              <a:ext cx="3975921" cy="284813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9B7A2A-88F2-987C-EBDF-9783B1E59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" t="64649" r="73952"/>
            <a:stretch>
              <a:fillRect/>
            </a:stretch>
          </p:blipFill>
          <p:spPr>
            <a:xfrm>
              <a:off x="536115" y="3057994"/>
              <a:ext cx="3975921" cy="2848131"/>
            </a:xfrm>
            <a:prstGeom prst="rect">
              <a:avLst/>
            </a:prstGeom>
          </p:spPr>
        </p:pic>
      </p:grpSp>
      <p:sp>
        <p:nvSpPr>
          <p:cNvPr id="13" name="Left Brace 12">
            <a:extLst>
              <a:ext uri="{FF2B5EF4-FFF2-40B4-BE49-F238E27FC236}">
                <a16:creationId xmlns:a16="http://schemas.microsoft.com/office/drawing/2014/main" id="{C376BF78-D596-3C4F-ADAC-52C63240A7F9}"/>
              </a:ext>
            </a:extLst>
          </p:cNvPr>
          <p:cNvSpPr/>
          <p:nvPr/>
        </p:nvSpPr>
        <p:spPr>
          <a:xfrm rot="5400000">
            <a:off x="8356414" y="1522102"/>
            <a:ext cx="1005543" cy="2248525"/>
          </a:xfrm>
          <a:prstGeom prst="leftBrace">
            <a:avLst>
              <a:gd name="adj1" fmla="val 26302"/>
              <a:gd name="adj2" fmla="val 41587"/>
            </a:avLst>
          </a:prstGeom>
          <a:ln w="76200">
            <a:solidFill>
              <a:srgbClr val="008A1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B552B-3A3D-123B-FB5B-41FA0F0D23DA}"/>
              </a:ext>
            </a:extLst>
          </p:cNvPr>
          <p:cNvSpPr txBox="1"/>
          <p:nvPr/>
        </p:nvSpPr>
        <p:spPr>
          <a:xfrm>
            <a:off x="7863516" y="477794"/>
            <a:ext cx="4050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A10"/>
                </a:solidFill>
              </a:rPr>
              <a:t>Effect of shade avoidance</a:t>
            </a:r>
          </a:p>
        </p:txBody>
      </p:sp>
    </p:spTree>
    <p:extLst>
      <p:ext uri="{BB962C8B-B14F-4D97-AF65-F5344CB8AC3E}">
        <p14:creationId xmlns:p14="http://schemas.microsoft.com/office/powerpoint/2010/main" val="20739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6040-9558-B10C-0142-2E9D0D93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plant-reflected light: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89989-FC84-201B-9A79-5DB091148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Full weed competition reduced </a:t>
            </a:r>
            <a:r>
              <a:rPr lang="en-US" sz="4800" dirty="0" err="1"/>
              <a:t>sugarbeet</a:t>
            </a:r>
            <a:r>
              <a:rPr lang="en-US" sz="4800" dirty="0"/>
              <a:t> yield by 93%</a:t>
            </a:r>
          </a:p>
          <a:p>
            <a:r>
              <a:rPr lang="en-US" sz="4800" dirty="0"/>
              <a:t>Shade avoidance response is responsible for 69% of that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68F22-68B5-9E7E-B6FA-B9C1FC9618CE}"/>
              </a:ext>
            </a:extLst>
          </p:cNvPr>
          <p:cNvSpPr txBox="1"/>
          <p:nvPr/>
        </p:nvSpPr>
        <p:spPr>
          <a:xfrm>
            <a:off x="531222" y="6217920"/>
            <a:ext cx="69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425"/>
                </a:solidFill>
              </a:rPr>
              <a:t>Ballenger et al. (2024) </a:t>
            </a:r>
            <a:r>
              <a:rPr lang="en-US" sz="2400" i="1" dirty="0">
                <a:solidFill>
                  <a:srgbClr val="FFC425"/>
                </a:solidFill>
              </a:rPr>
              <a:t>Weed Science </a:t>
            </a:r>
            <a:r>
              <a:rPr lang="en-US" sz="2400" dirty="0">
                <a:solidFill>
                  <a:srgbClr val="FFC425"/>
                </a:solidFill>
              </a:rPr>
              <a:t>72(2):159</a:t>
            </a:r>
          </a:p>
        </p:txBody>
      </p:sp>
    </p:spTree>
    <p:extLst>
      <p:ext uri="{BB962C8B-B14F-4D97-AF65-F5344CB8AC3E}">
        <p14:creationId xmlns:p14="http://schemas.microsoft.com/office/powerpoint/2010/main" val="1709784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9481" y="27600"/>
            <a:ext cx="6059276" cy="60340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C9D78-7C7D-497A-7E08-AAFF63ED4063}"/>
              </a:ext>
            </a:extLst>
          </p:cNvPr>
          <p:cNvSpPr txBox="1"/>
          <p:nvPr/>
        </p:nvSpPr>
        <p:spPr>
          <a:xfrm>
            <a:off x="215852" y="1336468"/>
            <a:ext cx="5570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What if we ‘control’ the weeds?</a:t>
            </a:r>
          </a:p>
        </p:txBody>
      </p:sp>
    </p:spTree>
    <p:extLst>
      <p:ext uri="{BB962C8B-B14F-4D97-AF65-F5344CB8AC3E}">
        <p14:creationId xmlns:p14="http://schemas.microsoft.com/office/powerpoint/2010/main" val="2350450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609600" y="2270541"/>
            <a:ext cx="2049670" cy="6409"/>
          </a:xfrm>
          <a:prstGeom prst="line">
            <a:avLst/>
          </a:prstGeom>
          <a:ln w="762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59270" y="2270542"/>
            <a:ext cx="8468139" cy="6408"/>
          </a:xfrm>
          <a:prstGeom prst="line">
            <a:avLst/>
          </a:prstGeom>
          <a:ln w="76200" cap="flat" cmpd="sng" algn="ctr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8777282">
            <a:off x="-121820" y="942286"/>
            <a:ext cx="267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Emergence</a:t>
            </a:r>
          </a:p>
        </p:txBody>
      </p:sp>
      <p:sp>
        <p:nvSpPr>
          <p:cNvPr id="10" name="TextBox 9"/>
          <p:cNvSpPr txBox="1"/>
          <p:nvPr/>
        </p:nvSpPr>
        <p:spPr>
          <a:xfrm rot="18777282">
            <a:off x="1889772" y="791058"/>
            <a:ext cx="309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 true leaves</a:t>
            </a:r>
          </a:p>
        </p:txBody>
      </p:sp>
      <p:sp>
        <p:nvSpPr>
          <p:cNvPr id="11" name="TextBox 10"/>
          <p:cNvSpPr txBox="1"/>
          <p:nvPr/>
        </p:nvSpPr>
        <p:spPr>
          <a:xfrm rot="18777282">
            <a:off x="10361326" y="1191447"/>
            <a:ext cx="230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Harvest</a:t>
            </a:r>
          </a:p>
        </p:txBody>
      </p:sp>
      <p:sp>
        <p:nvSpPr>
          <p:cNvPr id="13" name="Left Brace 12"/>
          <p:cNvSpPr/>
          <p:nvPr/>
        </p:nvSpPr>
        <p:spPr>
          <a:xfrm rot="16200000">
            <a:off x="1477618" y="1622295"/>
            <a:ext cx="278296" cy="2014328"/>
          </a:xfrm>
          <a:prstGeom prst="leftBrace">
            <a:avLst>
              <a:gd name="adj1" fmla="val 55952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16200000">
            <a:off x="6771861" y="-1586940"/>
            <a:ext cx="278296" cy="8432800"/>
          </a:xfrm>
          <a:prstGeom prst="leftBrace">
            <a:avLst>
              <a:gd name="adj1" fmla="val 35317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339" y="2792768"/>
            <a:ext cx="32026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Weeds present at emergence and removed at 2 TL stage caused </a:t>
            </a:r>
          </a:p>
          <a:p>
            <a:pPr algn="ctr"/>
            <a:r>
              <a:rPr lang="en-US" sz="4000" b="1" dirty="0"/>
              <a:t>31% loss </a:t>
            </a:r>
          </a:p>
          <a:p>
            <a:pPr algn="ctr"/>
            <a:r>
              <a:rPr lang="en-US" sz="2800" dirty="0"/>
              <a:t>in yield potential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2052" y="2792768"/>
            <a:ext cx="50623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Weeds added at 2 TL stage and left until harvest caused </a:t>
            </a:r>
          </a:p>
          <a:p>
            <a:pPr algn="ctr"/>
            <a:r>
              <a:rPr lang="en-US" sz="4000" b="1" dirty="0"/>
              <a:t>22% loss </a:t>
            </a:r>
          </a:p>
          <a:p>
            <a:pPr algn="ctr"/>
            <a:r>
              <a:rPr lang="en-US" sz="2800" dirty="0"/>
              <a:t>In yield potential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29AB3-64FB-440C-B7DC-5FBE1423B137}"/>
              </a:ext>
            </a:extLst>
          </p:cNvPr>
          <p:cNvSpPr txBox="1"/>
          <p:nvPr/>
        </p:nvSpPr>
        <p:spPr>
          <a:xfrm>
            <a:off x="381321" y="6232910"/>
            <a:ext cx="8312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425"/>
                </a:solidFill>
              </a:rPr>
              <a:t>Adjesiwor</a:t>
            </a:r>
            <a:r>
              <a:rPr lang="en-US" sz="2400" dirty="0">
                <a:solidFill>
                  <a:srgbClr val="FFC425"/>
                </a:solidFill>
              </a:rPr>
              <a:t> et al. (2021) </a:t>
            </a:r>
            <a:r>
              <a:rPr lang="en-US" sz="2400" i="1" dirty="0">
                <a:solidFill>
                  <a:srgbClr val="FFC425"/>
                </a:solidFill>
              </a:rPr>
              <a:t>Plant Cell Environment</a:t>
            </a:r>
            <a:r>
              <a:rPr lang="en-US" sz="2400" dirty="0">
                <a:solidFill>
                  <a:srgbClr val="FFC425"/>
                </a:solidFill>
              </a:rPr>
              <a:t>. 44(11):3538</a:t>
            </a:r>
            <a:endParaRPr lang="en-US" sz="2400" i="1" dirty="0">
              <a:solidFill>
                <a:srgbClr val="FFC4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6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1705498" y="2747182"/>
            <a:ext cx="2176598" cy="2952297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666" y="3993473"/>
            <a:ext cx="7267325" cy="2073310"/>
          </a:xfrm>
        </p:spPr>
        <p:txBody>
          <a:bodyPr>
            <a:normAutofit/>
          </a:bodyPr>
          <a:lstStyle/>
          <a:p>
            <a:pPr algn="r"/>
            <a:r>
              <a:rPr lang="en-US" sz="6000" dirty="0"/>
              <a:t>Far-red light inhibits seed germination!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AFDF9"/>
              </a:clrFrom>
              <a:clrTo>
                <a:srgbClr val="FAFD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722" y="2182956"/>
            <a:ext cx="5388264" cy="207331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2114468" y="1260683"/>
            <a:ext cx="941528" cy="1506391"/>
          </a:xfrm>
          <a:prstGeom prst="straightConnector1">
            <a:avLst/>
          </a:prstGeom>
          <a:ln w="76200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2234616" y="1264778"/>
            <a:ext cx="976106" cy="1540284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65182" y="1034825"/>
            <a:ext cx="1338389" cy="183950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565328" y="1004336"/>
            <a:ext cx="1338389" cy="1839506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648056" y="965552"/>
            <a:ext cx="1338389" cy="1839506"/>
          </a:xfrm>
          <a:prstGeom prst="straightConnector1">
            <a:avLst/>
          </a:prstGeom>
          <a:ln w="76200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120" y="26293"/>
            <a:ext cx="2713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Sunlight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739493" y="935063"/>
            <a:ext cx="1338389" cy="1839506"/>
          </a:xfrm>
          <a:prstGeom prst="straightConnector1">
            <a:avLst/>
          </a:prstGeom>
          <a:ln w="76200" cmpd="sng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090758" y="5785748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266249" y="5758270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55049" y="5790134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53631" y="5803757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487922" y="5803989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301049" y="5781129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54176" y="5785748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243158" y="5938148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490394" y="5831467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035340" y="5924292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77085" y="5910206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809049" y="5979249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118466" y="5961007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439594" y="5924060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75667" y="5955925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15085" y="5938148"/>
            <a:ext cx="73047" cy="6636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99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095" y="0"/>
            <a:ext cx="8061647" cy="6046236"/>
          </a:xfrm>
        </p:spPr>
      </p:pic>
    </p:spTree>
    <p:extLst>
      <p:ext uri="{BB962C8B-B14F-4D97-AF65-F5344CB8AC3E}">
        <p14:creationId xmlns:p14="http://schemas.microsoft.com/office/powerpoint/2010/main" val="2601979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090" y="1"/>
            <a:ext cx="8086619" cy="6064964"/>
          </a:xfrm>
        </p:spPr>
      </p:pic>
    </p:spTree>
    <p:extLst>
      <p:ext uri="{BB962C8B-B14F-4D97-AF65-F5344CB8AC3E}">
        <p14:creationId xmlns:p14="http://schemas.microsoft.com/office/powerpoint/2010/main" val="284138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72B2-B822-C81A-2C47-EA32D6BA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Research Program: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21B1C-E4E7-CE62-D6B6-091EF74AC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4122"/>
            <a:ext cx="10972800" cy="4702764"/>
          </a:xfrm>
        </p:spPr>
        <p:txBody>
          <a:bodyPr/>
          <a:lstStyle/>
          <a:p>
            <a:r>
              <a:rPr lang="en-US" dirty="0"/>
              <a:t>Herbicide evaluation &amp; development in Wyoming crops</a:t>
            </a:r>
          </a:p>
          <a:p>
            <a:pPr lvl="1"/>
            <a:r>
              <a:rPr lang="en-US" dirty="0" err="1"/>
              <a:t>sugarbeet</a:t>
            </a:r>
            <a:r>
              <a:rPr lang="en-US" dirty="0"/>
              <a:t>, dry bean, corn, wheat, barley, </a:t>
            </a:r>
            <a:r>
              <a:rPr lang="en-US" dirty="0" err="1"/>
              <a:t>proso</a:t>
            </a:r>
            <a:r>
              <a:rPr lang="en-US" dirty="0"/>
              <a:t> millet, sainfoin</a:t>
            </a:r>
          </a:p>
          <a:p>
            <a:pPr lvl="1"/>
            <a:r>
              <a:rPr lang="en-US" dirty="0"/>
              <a:t>new products, synergistic interactions, economics, use recommendations</a:t>
            </a:r>
          </a:p>
          <a:p>
            <a:r>
              <a:rPr lang="en-US" dirty="0"/>
              <a:t>Non-target impacts of pesticide use</a:t>
            </a:r>
          </a:p>
          <a:p>
            <a:pPr lvl="1"/>
            <a:r>
              <a:rPr lang="en-US" dirty="0"/>
              <a:t>mammalian toxicity, non-target insects, herbicide-resistant weed evolution in biotech crops</a:t>
            </a:r>
          </a:p>
          <a:p>
            <a:r>
              <a:rPr lang="en-US" dirty="0"/>
              <a:t>Crop-weed interactions</a:t>
            </a:r>
          </a:p>
          <a:p>
            <a:pPr lvl="1"/>
            <a:r>
              <a:rPr lang="en-US" dirty="0"/>
              <a:t>yield impacts, competition, cultural management practices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21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ack dots and white text&#10;&#10;Description automatically generated">
            <a:extLst>
              <a:ext uri="{FF2B5EF4-FFF2-40B4-BE49-F238E27FC236}">
                <a16:creationId xmlns:a16="http://schemas.microsoft.com/office/drawing/2014/main" id="{3A65F560-F832-98D0-7F0B-CDFEC0A8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564"/>
            <a:ext cx="12192000" cy="50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AA8F0-9561-C92A-1DF1-046DE9C9C193}"/>
              </a:ext>
            </a:extLst>
          </p:cNvPr>
          <p:cNvSpPr txBox="1"/>
          <p:nvPr/>
        </p:nvSpPr>
        <p:spPr>
          <a:xfrm>
            <a:off x="496710" y="6208889"/>
            <a:ext cx="717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Kyla Bush, Undergraduate McNair Scholar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0032CD8-582B-F630-B372-8660EA003978}"/>
              </a:ext>
            </a:extLst>
          </p:cNvPr>
          <p:cNvSpPr/>
          <p:nvPr/>
        </p:nvSpPr>
        <p:spPr>
          <a:xfrm>
            <a:off x="903111" y="2630311"/>
            <a:ext cx="4899378" cy="42897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1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6E239-0631-1B7C-3C64-A4068844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07200" cy="6050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0D088-BF5A-4F9B-A230-5F39E6008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563" y="0"/>
            <a:ext cx="5186437" cy="6050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6AF85A-DBE3-033F-41DD-105077B5F1DA}"/>
              </a:ext>
            </a:extLst>
          </p:cNvPr>
          <p:cNvSpPr txBox="1"/>
          <p:nvPr/>
        </p:nvSpPr>
        <p:spPr>
          <a:xfrm>
            <a:off x="331819" y="6322569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Jonah </a:t>
            </a:r>
            <a:r>
              <a:rPr lang="en-US" sz="2000" dirty="0" err="1">
                <a:solidFill>
                  <a:schemeClr val="bg2"/>
                </a:solidFill>
              </a:rPr>
              <a:t>Ziyaaba</a:t>
            </a:r>
            <a:r>
              <a:rPr lang="en-US" sz="2000" dirty="0">
                <a:solidFill>
                  <a:schemeClr val="bg2"/>
                </a:solidFill>
              </a:rPr>
              <a:t>, PhD student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7B27D7-7742-E89F-E98C-563B932798EA}"/>
              </a:ext>
            </a:extLst>
          </p:cNvPr>
          <p:cNvSpPr/>
          <p:nvPr/>
        </p:nvSpPr>
        <p:spPr>
          <a:xfrm>
            <a:off x="7005563" y="1388533"/>
            <a:ext cx="4899378" cy="466231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43E28-88EB-560D-AB22-C4B20D0D57F3}"/>
              </a:ext>
            </a:extLst>
          </p:cNvPr>
          <p:cNvSpPr txBox="1"/>
          <p:nvPr/>
        </p:nvSpPr>
        <p:spPr>
          <a:xfrm>
            <a:off x="8613422" y="3138311"/>
            <a:ext cx="3138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Strongly suppressed by far-red light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4675F-290F-C754-A8B1-DFDF819314F7}"/>
              </a:ext>
            </a:extLst>
          </p:cNvPr>
          <p:cNvSpPr txBox="1"/>
          <p:nvPr/>
        </p:nvSpPr>
        <p:spPr>
          <a:xfrm>
            <a:off x="3902645" y="6152894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Common </a:t>
            </a:r>
            <a:r>
              <a:rPr lang="en-US" sz="3200" dirty="0" err="1">
                <a:solidFill>
                  <a:schemeClr val="bg2"/>
                </a:solidFill>
              </a:rPr>
              <a:t>lambsquarters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C5F74-186E-C045-6F0D-C88B33874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F4361-C591-E1FA-D3A0-BE6F4C4B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07200" cy="6050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EE36E-80F7-E37B-6D3C-9C198A03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563" y="0"/>
            <a:ext cx="5186437" cy="6050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EE00E-849B-4159-E477-521976737D73}"/>
              </a:ext>
            </a:extLst>
          </p:cNvPr>
          <p:cNvSpPr txBox="1"/>
          <p:nvPr/>
        </p:nvSpPr>
        <p:spPr>
          <a:xfrm>
            <a:off x="9037924" y="906033"/>
            <a:ext cx="3138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Less suppressed by far-red light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3BD4C03-5F3B-F2C7-C58F-BB4C33C811C4}"/>
              </a:ext>
            </a:extLst>
          </p:cNvPr>
          <p:cNvSpPr/>
          <p:nvPr/>
        </p:nvSpPr>
        <p:spPr>
          <a:xfrm>
            <a:off x="9648497" y="651058"/>
            <a:ext cx="2103236" cy="3121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CCF79-2F47-02F5-32CA-AE0B9DC6D9B7}"/>
              </a:ext>
            </a:extLst>
          </p:cNvPr>
          <p:cNvSpPr txBox="1"/>
          <p:nvPr/>
        </p:nvSpPr>
        <p:spPr>
          <a:xfrm>
            <a:off x="3902645" y="6152894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Common </a:t>
            </a:r>
            <a:r>
              <a:rPr lang="en-US" sz="3200" dirty="0" err="1">
                <a:solidFill>
                  <a:schemeClr val="bg2"/>
                </a:solidFill>
              </a:rPr>
              <a:t>lambsquarters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68044-88ED-B241-764D-26B9786DA57B}"/>
              </a:ext>
            </a:extLst>
          </p:cNvPr>
          <p:cNvSpPr txBox="1"/>
          <p:nvPr/>
        </p:nvSpPr>
        <p:spPr>
          <a:xfrm>
            <a:off x="331819" y="6322569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Jonah </a:t>
            </a:r>
            <a:r>
              <a:rPr lang="en-US" sz="2000" dirty="0" err="1">
                <a:solidFill>
                  <a:schemeClr val="bg2"/>
                </a:solidFill>
              </a:rPr>
              <a:t>Ziyaaba</a:t>
            </a:r>
            <a:r>
              <a:rPr lang="en-US" sz="2000" dirty="0">
                <a:solidFill>
                  <a:schemeClr val="bg2"/>
                </a:solidFill>
              </a:rPr>
              <a:t>, PhD student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F33990-1B86-8870-7F1D-FED2304CEA10}"/>
              </a:ext>
            </a:extLst>
          </p:cNvPr>
          <p:cNvSpPr/>
          <p:nvPr/>
        </p:nvSpPr>
        <p:spPr>
          <a:xfrm>
            <a:off x="7005563" y="20827"/>
            <a:ext cx="5170672" cy="630231"/>
          </a:xfrm>
          <a:prstGeom prst="roundRect">
            <a:avLst>
              <a:gd name="adj" fmla="val 6072"/>
            </a:avLst>
          </a:prstGeom>
          <a:noFill/>
          <a:ln w="76200">
            <a:solidFill>
              <a:srgbClr val="8D91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3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F57C77-7159-4F20-96CB-5AF0D952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&amp; Future Work: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BD663-8440-4834-AD24-202361219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Can we breed for reduced response to shade avoidance cues?</a:t>
            </a:r>
          </a:p>
          <a:p>
            <a:r>
              <a:rPr lang="en-US" sz="4000" dirty="0"/>
              <a:t>How does R:FR impact nitrogen allocation and metabolism in dry edible beans?</a:t>
            </a:r>
          </a:p>
        </p:txBody>
      </p:sp>
    </p:spTree>
    <p:extLst>
      <p:ext uri="{BB962C8B-B14F-4D97-AF65-F5344CB8AC3E}">
        <p14:creationId xmlns:p14="http://schemas.microsoft.com/office/powerpoint/2010/main" val="2804723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CF27DD3-892B-4FE5-B954-9993E5428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8202" y="2634984"/>
            <a:ext cx="2090775" cy="1376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640AB-D8BC-45E2-BEFC-F7DC6CF6C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3480" y="2554028"/>
            <a:ext cx="2900165" cy="15387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B04E0C71-CB1B-4161-8C6A-515B08A59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0" y="276073"/>
            <a:ext cx="7593725" cy="2169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983" y="517446"/>
            <a:ext cx="3484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Thanks to:</a:t>
            </a:r>
          </a:p>
          <a:p>
            <a:r>
              <a:rPr lang="en-US" sz="2800" dirty="0"/>
              <a:t>Albert </a:t>
            </a:r>
            <a:r>
              <a:rPr lang="en-US" sz="2800" dirty="0" err="1"/>
              <a:t>Adjesiwor</a:t>
            </a:r>
            <a:endParaRPr lang="en-US" sz="2800" dirty="0"/>
          </a:p>
          <a:p>
            <a:r>
              <a:rPr lang="en-US" sz="2800" dirty="0"/>
              <a:t>Louise </a:t>
            </a:r>
            <a:r>
              <a:rPr lang="en-US" sz="2800" dirty="0" err="1"/>
              <a:t>Lorent</a:t>
            </a:r>
            <a:endParaRPr lang="en-US" sz="2800" dirty="0"/>
          </a:p>
          <a:p>
            <a:r>
              <a:rPr lang="en-US" sz="2800" dirty="0"/>
              <a:t>Tom </a:t>
            </a:r>
            <a:r>
              <a:rPr lang="en-US" sz="2800" dirty="0" err="1"/>
              <a:t>Schambow</a:t>
            </a:r>
            <a:endParaRPr lang="en-US" sz="2800" dirty="0"/>
          </a:p>
          <a:p>
            <a:r>
              <a:rPr lang="en-US" sz="2800" dirty="0"/>
              <a:t>Joe Ballenger</a:t>
            </a:r>
          </a:p>
          <a:p>
            <a:r>
              <a:rPr lang="en-US" sz="2800" dirty="0"/>
              <a:t>Tina Turner</a:t>
            </a:r>
          </a:p>
          <a:p>
            <a:r>
              <a:rPr lang="en-US" sz="2800" dirty="0"/>
              <a:t>David Claypool</a:t>
            </a:r>
          </a:p>
          <a:p>
            <a:r>
              <a:rPr lang="en-US" sz="2800" dirty="0"/>
              <a:t>Tyler Hicks</a:t>
            </a:r>
          </a:p>
          <a:p>
            <a:r>
              <a:rPr lang="en-US" sz="2800" dirty="0"/>
              <a:t>Osama Saleh</a:t>
            </a:r>
          </a:p>
          <a:p>
            <a:r>
              <a:rPr lang="en-US" sz="2800" dirty="0"/>
              <a:t>Elizabeth Mosqueda</a:t>
            </a:r>
          </a:p>
          <a:p>
            <a:r>
              <a:rPr lang="en-US" sz="2800" dirty="0"/>
              <a:t>Brent Ewers</a:t>
            </a:r>
          </a:p>
          <a:p>
            <a:r>
              <a:rPr lang="en-US" sz="2800" dirty="0"/>
              <a:t>Cynthia </a:t>
            </a:r>
            <a:r>
              <a:rPr lang="en-US" sz="2800" dirty="0" err="1"/>
              <a:t>Weinig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8698DF-B23E-4459-AC94-22CDBB0327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0" y="2554028"/>
            <a:ext cx="1538764" cy="1538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D57A1-32FE-F549-8CDB-91B632D150D6}"/>
              </a:ext>
            </a:extLst>
          </p:cNvPr>
          <p:cNvSpPr txBox="1"/>
          <p:nvPr/>
        </p:nvSpPr>
        <p:spPr>
          <a:xfrm>
            <a:off x="966651" y="4504138"/>
            <a:ext cx="67469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Funding:</a:t>
            </a:r>
          </a:p>
          <a:p>
            <a:r>
              <a:rPr lang="en-US" sz="2400" dirty="0"/>
              <a:t>   Western Sugar Cooperative</a:t>
            </a:r>
          </a:p>
          <a:p>
            <a:r>
              <a:rPr lang="en-US" sz="2400" dirty="0"/>
              <a:t>   USDA-NIFA AFRI grant (2016-67013-24912)</a:t>
            </a:r>
          </a:p>
          <a:p>
            <a:r>
              <a:rPr lang="en-US" sz="2400" dirty="0"/>
              <a:t>   USDA-NIFA Hatch Capacity fund (WYO-631-22)</a:t>
            </a:r>
          </a:p>
        </p:txBody>
      </p:sp>
    </p:spTree>
    <p:extLst>
      <p:ext uri="{BB962C8B-B14F-4D97-AF65-F5344CB8AC3E}">
        <p14:creationId xmlns:p14="http://schemas.microsoft.com/office/powerpoint/2010/main" val="257629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" y="0"/>
            <a:ext cx="10629900" cy="60742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738" y="212272"/>
            <a:ext cx="7215187" cy="1143000"/>
          </a:xfrm>
        </p:spPr>
        <p:txBody>
          <a:bodyPr/>
          <a:lstStyle/>
          <a:p>
            <a:r>
              <a:rPr lang="en-US" dirty="0"/>
              <a:t>Yield loss due to weeds</a:t>
            </a:r>
          </a:p>
        </p:txBody>
      </p:sp>
    </p:spTree>
    <p:extLst>
      <p:ext uri="{BB962C8B-B14F-4D97-AF65-F5344CB8AC3E}">
        <p14:creationId xmlns:p14="http://schemas.microsoft.com/office/powerpoint/2010/main" val="1446634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FEDD8-7760-6AB4-B02C-CF708FC4C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C35BE0-05F4-0564-A08E-2EBC689B3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" y="0"/>
            <a:ext cx="10629900" cy="60742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0DA42E-CDC3-6FD9-50AB-101B76D8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8" y="212272"/>
            <a:ext cx="7215187" cy="1143000"/>
          </a:xfrm>
        </p:spPr>
        <p:txBody>
          <a:bodyPr/>
          <a:lstStyle/>
          <a:p>
            <a:r>
              <a:rPr lang="en-US" dirty="0"/>
              <a:t>Yield loss due to weeds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D5C303-D270-56E0-B666-407A0EA03DAF}"/>
              </a:ext>
            </a:extLst>
          </p:cNvPr>
          <p:cNvSpPr txBox="1"/>
          <p:nvPr/>
        </p:nvSpPr>
        <p:spPr>
          <a:xfrm>
            <a:off x="1655682" y="2037512"/>
            <a:ext cx="412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Competition!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70C0"/>
                </a:solidFill>
              </a:rPr>
              <a:t>Nutrients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70C0"/>
                </a:solidFill>
              </a:rPr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0070C0"/>
                </a:solidFill>
              </a:rPr>
              <a:t>Light</a:t>
            </a:r>
          </a:p>
        </p:txBody>
      </p:sp>
    </p:spTree>
    <p:extLst>
      <p:ext uri="{BB962C8B-B14F-4D97-AF65-F5344CB8AC3E}">
        <p14:creationId xmlns:p14="http://schemas.microsoft.com/office/powerpoint/2010/main" val="112495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660D7-944A-3CA9-C077-956E60171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A89D06-FCB0-7949-820C-B233FC4B3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" y="0"/>
            <a:ext cx="10629900" cy="60742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D62F5C-9F54-147D-045C-593977AD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8" y="212272"/>
            <a:ext cx="7215187" cy="1143000"/>
          </a:xfrm>
        </p:spPr>
        <p:txBody>
          <a:bodyPr/>
          <a:lstStyle/>
          <a:p>
            <a:r>
              <a:rPr lang="en-US" dirty="0"/>
              <a:t>Yield loss due to weeds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D08F93F-F750-B56A-FFCD-732FE566763D}"/>
              </a:ext>
            </a:extLst>
          </p:cNvPr>
          <p:cNvSpPr/>
          <p:nvPr/>
        </p:nvSpPr>
        <p:spPr>
          <a:xfrm rot="482151">
            <a:off x="1590881" y="212272"/>
            <a:ext cx="2119881" cy="6962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E9AF0F-7A7D-79A2-A070-9771D756A4C0}"/>
              </a:ext>
            </a:extLst>
          </p:cNvPr>
          <p:cNvSpPr txBox="1"/>
          <p:nvPr/>
        </p:nvSpPr>
        <p:spPr>
          <a:xfrm>
            <a:off x="1552620" y="1801909"/>
            <a:ext cx="4008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Yield begins to decrease once weeds use too many resources and the crop doesn’t have enough.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7484D6-4C14-EE66-DC4C-1EBE779D5144}"/>
              </a:ext>
            </a:extLst>
          </p:cNvPr>
          <p:cNvCxnSpPr>
            <a:cxnSpLocks/>
          </p:cNvCxnSpPr>
          <p:nvPr/>
        </p:nvCxnSpPr>
        <p:spPr>
          <a:xfrm rot="482151" flipH="1" flipV="1">
            <a:off x="3383584" y="908559"/>
            <a:ext cx="142483" cy="85029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D1C6D3-6F42-BB1B-169D-AB16B8D0D348}"/>
              </a:ext>
            </a:extLst>
          </p:cNvPr>
          <p:cNvSpPr txBox="1"/>
          <p:nvPr/>
        </p:nvSpPr>
        <p:spPr>
          <a:xfrm>
            <a:off x="5359011" y="4158665"/>
            <a:ext cx="2473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FF0000"/>
                </a:solidFill>
              </a:rPr>
              <a:t>Right?</a:t>
            </a:r>
          </a:p>
        </p:txBody>
      </p:sp>
    </p:spTree>
    <p:extLst>
      <p:ext uri="{BB962C8B-B14F-4D97-AF65-F5344CB8AC3E}">
        <p14:creationId xmlns:p14="http://schemas.microsoft.com/office/powerpoint/2010/main" val="28102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1758A-D702-F4D4-B69B-E36875AB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E95D9-1632-7FA2-39AD-0639ECED1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1201282-35FA-BA80-B135-744A56612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-101" r="22348" b="101"/>
          <a:stretch>
            <a:fillRect/>
          </a:stretch>
        </p:blipFill>
        <p:spPr>
          <a:xfrm>
            <a:off x="-400050" y="-103709"/>
            <a:ext cx="12620626" cy="69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1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325F5-E4FC-99C5-5104-833B0529F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5C8797-FB47-E928-A1B5-76C1121F3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3" y="0"/>
            <a:ext cx="10629900" cy="60742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C6FD92-567B-1674-E172-AF3CD78B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8" y="212272"/>
            <a:ext cx="7215187" cy="1143000"/>
          </a:xfrm>
        </p:spPr>
        <p:txBody>
          <a:bodyPr/>
          <a:lstStyle/>
          <a:p>
            <a:r>
              <a:rPr lang="en-US" dirty="0"/>
              <a:t>Yield loss due to weeds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598D94-D8DE-AE95-C74C-B61BAE4B3C5C}"/>
              </a:ext>
            </a:extLst>
          </p:cNvPr>
          <p:cNvSpPr/>
          <p:nvPr/>
        </p:nvSpPr>
        <p:spPr>
          <a:xfrm rot="482151">
            <a:off x="1590881" y="212272"/>
            <a:ext cx="2119881" cy="6962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B930B-17B5-BB05-AE3D-9B140FC3E1BA}"/>
              </a:ext>
            </a:extLst>
          </p:cNvPr>
          <p:cNvSpPr txBox="1"/>
          <p:nvPr/>
        </p:nvSpPr>
        <p:spPr>
          <a:xfrm>
            <a:off x="1552620" y="1801909"/>
            <a:ext cx="40082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Yield begins to decrease </a:t>
            </a:r>
            <a:r>
              <a:rPr lang="en-US" sz="3600" b="1" i="1" dirty="0">
                <a:solidFill>
                  <a:srgbClr val="FF0000"/>
                </a:solidFill>
              </a:rPr>
              <a:t>BEFORE</a:t>
            </a:r>
            <a:r>
              <a:rPr lang="en-US" sz="3600" dirty="0">
                <a:solidFill>
                  <a:srgbClr val="FF0000"/>
                </a:solidFill>
              </a:rPr>
              <a:t> weeds use enough resources to limit the crop.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09A7C6-A63A-0DD0-6C4B-AA352F6CDAFE}"/>
              </a:ext>
            </a:extLst>
          </p:cNvPr>
          <p:cNvCxnSpPr>
            <a:cxnSpLocks/>
          </p:cNvCxnSpPr>
          <p:nvPr/>
        </p:nvCxnSpPr>
        <p:spPr>
          <a:xfrm rot="482151" flipH="1" flipV="1">
            <a:off x="3383584" y="908559"/>
            <a:ext cx="142483" cy="85029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28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C93D4DB4-8AD7-49D3-2F45-20A292EF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106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AC164-0903-C834-3902-6E9AADD1AC39}"/>
              </a:ext>
            </a:extLst>
          </p:cNvPr>
          <p:cNvSpPr txBox="1"/>
          <p:nvPr/>
        </p:nvSpPr>
        <p:spPr>
          <a:xfrm>
            <a:off x="854438" y="3597476"/>
            <a:ext cx="11337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“</a:t>
            </a:r>
            <a:r>
              <a:rPr lang="en-US" sz="4400" i="1" dirty="0">
                <a:solidFill>
                  <a:srgbClr val="C00000"/>
                </a:solidFill>
              </a:rPr>
              <a:t>Early physiological changes triggered by leaf-reflected light contribute to the onset of the critical time of weed removal.</a:t>
            </a:r>
            <a:r>
              <a:rPr lang="en-US" sz="4400" dirty="0">
                <a:solidFill>
                  <a:srgbClr val="C00000"/>
                </a:solidFill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DBDF5-3B25-F89C-2782-7CCFB30EC6CD}"/>
              </a:ext>
            </a:extLst>
          </p:cNvPr>
          <p:cNvSpPr txBox="1"/>
          <p:nvPr/>
        </p:nvSpPr>
        <p:spPr>
          <a:xfrm>
            <a:off x="194873" y="6241750"/>
            <a:ext cx="792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Page et al. (2009) Weed Research. 49(6):563</a:t>
            </a:r>
          </a:p>
        </p:txBody>
      </p:sp>
    </p:spTree>
    <p:extLst>
      <p:ext uri="{BB962C8B-B14F-4D97-AF65-F5344CB8AC3E}">
        <p14:creationId xmlns:p14="http://schemas.microsoft.com/office/powerpoint/2010/main" val="990427505"/>
      </p:ext>
    </p:extLst>
  </p:cSld>
  <p:clrMapOvr>
    <a:masterClrMapping/>
  </p:clrMapOvr>
</p:sld>
</file>

<file path=ppt/theme/theme1.xml><?xml version="1.0" encoding="utf-8"?>
<a:theme xmlns:a="http://schemas.openxmlformats.org/drawingml/2006/main" name="UW-PlantSciences-WideBottom">
  <a:themeElements>
    <a:clrScheme name="UW">
      <a:dk1>
        <a:srgbClr val="000000"/>
      </a:dk1>
      <a:lt1>
        <a:srgbClr val="FFFFFF"/>
      </a:lt1>
      <a:dk2>
        <a:srgbClr val="492F24"/>
      </a:dk2>
      <a:lt2>
        <a:srgbClr val="FFC425"/>
      </a:lt2>
      <a:accent1>
        <a:srgbClr val="565A62"/>
      </a:accent1>
      <a:accent2>
        <a:srgbClr val="AF9430"/>
      </a:accent2>
      <a:accent3>
        <a:srgbClr val="994A22"/>
      </a:accent3>
      <a:accent4>
        <a:srgbClr val="7E716E"/>
      </a:accent4>
      <a:accent5>
        <a:srgbClr val="A1A537"/>
      </a:accent5>
      <a:accent6>
        <a:srgbClr val="183B61"/>
      </a:accent6>
      <a:hlink>
        <a:srgbClr val="AB6728"/>
      </a:hlink>
      <a:folHlink>
        <a:srgbClr val="8B181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W-PlantSciences-WideBottom" id="{0F28680E-0E04-425C-BC6F-7AB1AFF31AF3}" vid="{55590662-106D-4156-B61B-CF76B49DD5B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49A154C82574439DF007F0E559988C" ma:contentTypeVersion="19" ma:contentTypeDescription="Create a new document." ma:contentTypeScope="" ma:versionID="02a6da56c364cd91042c26bf53d97eef">
  <xsd:schema xmlns:xsd="http://www.w3.org/2001/XMLSchema" xmlns:xs="http://www.w3.org/2001/XMLSchema" xmlns:p="http://schemas.microsoft.com/office/2006/metadata/properties" xmlns:ns2="41f6f78f-b42d-4d30-8e14-603aa1dc9ba8" xmlns:ns3="aaf0272d-e64e-4369-bca1-c498ae82748d" targetNamespace="http://schemas.microsoft.com/office/2006/metadata/properties" ma:root="true" ma:fieldsID="d9051ceab3d605b3ba0c26d40ac5a0ba" ns2:_="" ns3:_="">
    <xsd:import namespace="41f6f78f-b42d-4d30-8e14-603aa1dc9ba8"/>
    <xsd:import namespace="aaf0272d-e64e-4369-bca1-c498ae82748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6f78f-b42d-4d30-8e14-603aa1dc9ba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3118e573-0d04-4691-b9e5-ce912350e68c}" ma:internalName="TaxCatchAll" ma:showField="CatchAllData" ma:web="41f6f78f-b42d-4d30-8e14-603aa1dc9b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0272d-e64e-4369-bca1-c498ae8274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175ab196-d3f7-444f-9641-cdc6774f7c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f6f78f-b42d-4d30-8e14-603aa1dc9ba8" xsi:nil="true"/>
    <lcf76f155ced4ddcb4097134ff3c332f xmlns="aaf0272d-e64e-4369-bca1-c498ae82748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110523-1F52-4ACC-8E32-678FE9E6DDB7}"/>
</file>

<file path=customXml/itemProps2.xml><?xml version="1.0" encoding="utf-8"?>
<ds:datastoreItem xmlns:ds="http://schemas.openxmlformats.org/officeDocument/2006/customXml" ds:itemID="{62BD9DE0-DEC5-49B1-BFC4-85F9402038DA}"/>
</file>

<file path=customXml/itemProps3.xml><?xml version="1.0" encoding="utf-8"?>
<ds:datastoreItem xmlns:ds="http://schemas.openxmlformats.org/officeDocument/2006/customXml" ds:itemID="{96A501E7-D625-4BA6-8844-C453BD3D5704}"/>
</file>

<file path=docProps/app.xml><?xml version="1.0" encoding="utf-8"?>
<Properties xmlns="http://schemas.openxmlformats.org/officeDocument/2006/extended-properties" xmlns:vt="http://schemas.openxmlformats.org/officeDocument/2006/docPropsVTypes">
  <Template>UW-PlantSciences-WideBottom</Template>
  <TotalTime>312</TotalTime>
  <Words>658</Words>
  <Application>Microsoft Office PowerPoint</Application>
  <PresentationFormat>Widescreen</PresentationFormat>
  <Paragraphs>140</Paragraphs>
  <Slides>34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UW-PlantSciences-WideBottom</vt:lpstr>
      <vt:lpstr>What’s light got to do with it?    Exploring the role of plant-reflected light in crop  yield loss and weed management </vt:lpstr>
      <vt:lpstr>What’s light got to do with it?    Exploring the role of plant-reflected light in crop  yield loss and weed management </vt:lpstr>
      <vt:lpstr>My Research Program:</vt:lpstr>
      <vt:lpstr>Yield loss due to weeds</vt:lpstr>
      <vt:lpstr>Yield loss due to weeds</vt:lpstr>
      <vt:lpstr>Yield loss due to weeds</vt:lpstr>
      <vt:lpstr>PowerPoint Presentation</vt:lpstr>
      <vt:lpstr>Yield loss due to weeds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plant-reflected light:</vt:lpstr>
      <vt:lpstr>PowerPoint Presentation</vt:lpstr>
      <vt:lpstr>PowerPoint Presentation</vt:lpstr>
      <vt:lpstr>Far-red light inhibits seed germination!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Continuing &amp; Future Work: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R. Kniss</dc:creator>
  <cp:lastModifiedBy>Margarita Rovani</cp:lastModifiedBy>
  <cp:revision>53</cp:revision>
  <dcterms:created xsi:type="dcterms:W3CDTF">2026-02-18T15:06:31Z</dcterms:created>
  <dcterms:modified xsi:type="dcterms:W3CDTF">2026-03-18T22:49:11Z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0x010100AF49A154C82574439DF007F0E559988C</vt:lpwstr>
  </property>
</Properties>
</file>