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43" r:id="rId2"/>
    <p:sldId id="541" r:id="rId3"/>
    <p:sldId id="502" r:id="rId4"/>
    <p:sldId id="324" r:id="rId5"/>
    <p:sldId id="557" r:id="rId6"/>
    <p:sldId id="558" r:id="rId7"/>
    <p:sldId id="536" r:id="rId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autoAdjust="0"/>
    <p:restoredTop sz="84578" autoAdjust="0"/>
  </p:normalViewPr>
  <p:slideViewPr>
    <p:cSldViewPr>
      <p:cViewPr varScale="1">
        <p:scale>
          <a:sx n="91" d="100"/>
          <a:sy n="91" d="100"/>
        </p:scale>
        <p:origin x="48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F82D8120-263E-4345-B1A4-FD3BA1344264}" type="datetimeFigureOut">
              <a:rPr lang="en-US" smtClean="0"/>
              <a:t>3/18/2026</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5B5F4982-565C-4D28-BDB6-55031A67D262}" type="slidenum">
              <a:rPr lang="en-US" smtClean="0"/>
              <a:t>‹#›</a:t>
            </a:fld>
            <a:endParaRPr lang="en-US"/>
          </a:p>
        </p:txBody>
      </p:sp>
    </p:spTree>
    <p:extLst>
      <p:ext uri="{BB962C8B-B14F-4D97-AF65-F5344CB8AC3E}">
        <p14:creationId xmlns:p14="http://schemas.microsoft.com/office/powerpoint/2010/main" val="429026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BF925DF6-0CB9-E140-B158-CFE219799CED}" type="datetimeFigureOut">
              <a:rPr lang="en-US" smtClean="0"/>
              <a:t>3/18/2026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0080234E-1F0A-E147-ADB4-25F9834A70F7}" type="slidenum">
              <a:rPr lang="en-US" smtClean="0"/>
              <a:t>‹#›</a:t>
            </a:fld>
            <a:endParaRPr lang="en-US"/>
          </a:p>
        </p:txBody>
      </p:sp>
    </p:spTree>
    <p:extLst>
      <p:ext uri="{BB962C8B-B14F-4D97-AF65-F5344CB8AC3E}">
        <p14:creationId xmlns:p14="http://schemas.microsoft.com/office/powerpoint/2010/main" val="194604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6633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B9CE1EE-94AF-4A21-82FC-DA9AAC98B87A}"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9CE1EE-94AF-4A21-82FC-DA9AAC98B87A}"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CE1EE-94AF-4A21-82FC-DA9AAC98B87A}"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CE1EE-94AF-4A21-82FC-DA9AAC98B87A}"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B9CE1EE-94AF-4A21-82FC-DA9AAC98B87A}"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CE1EE-94AF-4A21-82FC-DA9AAC98B87A}"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CE1EE-94AF-4A21-82FC-DA9AAC98B87A}"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CE1EE-94AF-4A21-82FC-DA9AAC98B87A}"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CE1EE-94AF-4A21-82FC-DA9AAC98B87A}"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CE1EE-94AF-4A21-82FC-DA9AAC98B87A}"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CE1EE-94AF-4A21-82FC-DA9AAC98B87A}"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80320-BAC4-44E5-AA26-C6B9B74F5B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CE1EE-94AF-4A21-82FC-DA9AAC98B87A}"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80320-BAC4-44E5-AA26-C6B9B74F5B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6633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search?q=House+v.+NCAA+settlement&amp;sca_esv=62b03b7345eac9c6&amp;sxsrf=ANbL-n56xu7KWDfcrXv9EdTYCIB_gdSSqA%3A1771966204128&amp;source=hp&amp;ei=_A6eaeuSBtbQkPIPvZrpqAM&amp;iflsig=AFdpzrgAAAAAaZ4dDDl4sQlf5eBTLXcZMlInGVy9tdzq&amp;ved=2ahUKEwi5u9_IgPOSAxXxOUQIHZGoIP0QgK4QegQIARAB&amp;uact=5&amp;oq=NCAA+House+Settlement+basiss&amp;gs_lp=Egdnd3Mtd2l6IhxOQ0FBIEhvdXNlIFNldHRsZW1lbnQgYmFzaXNzMgcQIRgKGKABMgcQIRgKGKABMgcQIRgKGKABMgcQIRgKGKABSL1sUABYyGlwDXgAkAEAmAFToAGAE6oBAjQxuAEDyAEA-AEBmAI2oAL_E6gCCsICBBAjGCfCAg4QLhiABBixAxjHARjRA8ICCxAAGIAEGLEDGIMBwgIIEC4YgAQYsQPCAgUQLhiABMICCxAuGIAEGMcBGNEDwgIFEAAYgATCAggQLhixAxiABMICDhAuGIAEGIoFGLEDGIMBwgILEC4YgAQYsQMYgwHCAg4QABiABBiKBRixAxiDAcICCxAAGIAEGIoFGJIDwgIREC4YgAQYsQMYgwEYxwEY0QPCAg0QIxiABBiKBRjqAhgnwgITEC4YgAQYigUYxwEYrwEY6gIYJ8ICDRAjGPAFGMkCGOoCGCfCAgcQIxjqAhgnwgIEEC4YJ8ICCBAAGIAEGLEDwgILEC4YgwEYsQMYgATCAgcQABiABBgKwgIHEAAYgAQYDcICBhAAGBYYHsICCxAAGIAEGIoFGIYDwgIIEAAYgAQYogTCAgUQABjvBcICCBAAGIkFGKIEwgIFECEYoAGYAwLxBQBEUbJw2t19kgcCNTSgB5biArIHAjQxuAfgE8IHBjkuNDMuMsgHT4AIAQ&amp;sclient=gws-wi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153400" cy="1470025"/>
          </a:xfrm>
        </p:spPr>
        <p:txBody>
          <a:bodyPr>
            <a:normAutofit fontScale="90000"/>
          </a:bodyPr>
          <a:lstStyle/>
          <a:p>
            <a:r>
              <a:rPr lang="en-US" dirty="0">
                <a:solidFill>
                  <a:schemeClr val="bg1"/>
                </a:solidFill>
                <a:latin typeface="Times New Roman" panose="02020603050405020304" pitchFamily="18" charset="0"/>
                <a:cs typeface="Times New Roman" panose="02020603050405020304" pitchFamily="18" charset="0"/>
              </a:rPr>
              <a:t>University of Wyoming Football</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Revenue Sharing Presentation</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3/4/2026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spTree>
    <p:extLst>
      <p:ext uri="{BB962C8B-B14F-4D97-AF65-F5344CB8AC3E}">
        <p14:creationId xmlns:p14="http://schemas.microsoft.com/office/powerpoint/2010/main" val="263386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8549-AF6B-5145-AACC-8FD33500D8C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House Settlement Overview</a:t>
            </a:r>
          </a:p>
        </p:txBody>
      </p:sp>
      <p:sp>
        <p:nvSpPr>
          <p:cNvPr id="3" name="Content Placeholder 2">
            <a:extLst>
              <a:ext uri="{FF2B5EF4-FFF2-40B4-BE49-F238E27FC236}">
                <a16:creationId xmlns:a16="http://schemas.microsoft.com/office/drawing/2014/main" id="{611C3EC8-34E3-17FE-8EBB-DFB73FC4F1D4}"/>
              </a:ext>
            </a:extLst>
          </p:cNvPr>
          <p:cNvSpPr>
            <a:spLocks noGrp="1"/>
          </p:cNvSpPr>
          <p:nvPr>
            <p:ph idx="1"/>
          </p:nvPr>
        </p:nvSpPr>
        <p:spPr/>
        <p:txBody>
          <a:bodyPr>
            <a:normAutofit fontScale="55000" lnSpcReduction="20000"/>
          </a:bodyPr>
          <a:lstStyle/>
          <a:p>
            <a:pPr marL="0" indent="0">
              <a:buNone/>
            </a:pPr>
            <a:r>
              <a:rPr lang="en-US" sz="2900" dirty="0">
                <a:latin typeface="Times New Roman" panose="02020603050405020304" pitchFamily="18" charset="0"/>
                <a:cs typeface="Times New Roman" panose="02020603050405020304" pitchFamily="18" charset="0"/>
              </a:rPr>
              <a:t>The 2025 </a:t>
            </a:r>
            <a:r>
              <a:rPr lang="en-US" sz="29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House v. NCAA settlement</a:t>
            </a:r>
            <a:r>
              <a:rPr lang="en-US" sz="2900" dirty="0">
                <a:latin typeface="Times New Roman" panose="02020603050405020304" pitchFamily="18" charset="0"/>
                <a:cs typeface="Times New Roman" panose="02020603050405020304" pitchFamily="18" charset="0"/>
              </a:rPr>
              <a:t> ($2.8 billion) resolved three antitrust lawsuits by allowing Division I schools to directly share roughly $20–$30+ million in annual revenue with athletes (starting 2025-26) and paying back damages (2016-2024). It fundamentally shifted NCAA policy from strictly amateurism to direct revenue sharing and replaced "headcount" scholarship limits with roster caps.</a:t>
            </a:r>
          </a:p>
          <a:p>
            <a:pPr marL="0" indent="0" algn="ctr">
              <a:buNone/>
            </a:pPr>
            <a:r>
              <a:rPr lang="en-US" sz="2900" b="1" dirty="0">
                <a:latin typeface="Times New Roman" panose="02020603050405020304" pitchFamily="18" charset="0"/>
                <a:cs typeface="Times New Roman" panose="02020603050405020304" pitchFamily="18" charset="0"/>
              </a:rPr>
              <a:t>Key Aspects and Basis of the Settlement:</a:t>
            </a:r>
          </a:p>
          <a:p>
            <a:pPr lvl="0"/>
            <a:r>
              <a:rPr lang="en-US" sz="2900" b="1" dirty="0">
                <a:latin typeface="Times New Roman" panose="02020603050405020304" pitchFamily="18" charset="0"/>
                <a:cs typeface="Times New Roman" panose="02020603050405020304" pitchFamily="18" charset="0"/>
              </a:rPr>
              <a:t>Financial Damages:</a:t>
            </a:r>
            <a:r>
              <a:rPr lang="en-US" sz="2900" dirty="0">
                <a:latin typeface="Times New Roman" panose="02020603050405020304" pitchFamily="18" charset="0"/>
                <a:cs typeface="Times New Roman" panose="02020603050405020304" pitchFamily="18" charset="0"/>
              </a:rPr>
              <a:t> The NCAA and Power Five conferences agreed to pay approximately $2.8 billion to athletes who competed between 2016 and June 6, 2025, for lost NIL opportunities.</a:t>
            </a:r>
          </a:p>
          <a:p>
            <a:pPr lvl="0"/>
            <a:r>
              <a:rPr lang="en-US" sz="2900" b="1" dirty="0">
                <a:latin typeface="Times New Roman" panose="02020603050405020304" pitchFamily="18" charset="0"/>
                <a:cs typeface="Times New Roman" panose="02020603050405020304" pitchFamily="18" charset="0"/>
              </a:rPr>
              <a:t>Revenue Sharing Mechanism:</a:t>
            </a:r>
            <a:r>
              <a:rPr lang="en-US" sz="2900" dirty="0">
                <a:latin typeface="Times New Roman" panose="02020603050405020304" pitchFamily="18" charset="0"/>
                <a:cs typeface="Times New Roman" panose="02020603050405020304" pitchFamily="18" charset="0"/>
              </a:rPr>
              <a:t> Schools can opt-in to share roughly 22% of the average Power Five conference media rights, ticket sales, and sponsorship revenues directly with athletes, starting at an estimated $20.5 million per school for 2025-26.</a:t>
            </a:r>
          </a:p>
          <a:p>
            <a:pPr lvl="0"/>
            <a:r>
              <a:rPr lang="en-US" sz="2900" b="1" dirty="0">
                <a:latin typeface="Times New Roman" panose="02020603050405020304" pitchFamily="18" charset="0"/>
                <a:cs typeface="Times New Roman" panose="02020603050405020304" pitchFamily="18" charset="0"/>
              </a:rPr>
              <a:t>Cap Growth:</a:t>
            </a:r>
            <a:r>
              <a:rPr lang="en-US" sz="2900" dirty="0">
                <a:latin typeface="Times New Roman" panose="02020603050405020304" pitchFamily="18" charset="0"/>
                <a:cs typeface="Times New Roman" panose="02020603050405020304" pitchFamily="18" charset="0"/>
              </a:rPr>
              <a:t> This annual cap is projected to increase by 4% annually, reaching an estimated $32.9 million per school by 2034-35.</a:t>
            </a:r>
          </a:p>
          <a:p>
            <a:pPr lvl="0"/>
            <a:r>
              <a:rPr lang="en-US" sz="2900" b="1" dirty="0">
                <a:latin typeface="Times New Roman" panose="02020603050405020304" pitchFamily="18" charset="0"/>
                <a:cs typeface="Times New Roman" panose="02020603050405020304" pitchFamily="18" charset="0"/>
              </a:rPr>
              <a:t>Roster Limits:</a:t>
            </a:r>
            <a:r>
              <a:rPr lang="en-US" sz="2900" dirty="0">
                <a:latin typeface="Times New Roman" panose="02020603050405020304" pitchFamily="18" charset="0"/>
                <a:cs typeface="Times New Roman" panose="02020603050405020304" pitchFamily="18" charset="0"/>
              </a:rPr>
              <a:t> The settlement replaced traditional scholarship limits (headcount) with new, higher roster caps starting July 1, 2025, allowing more players to be on scholarship.</a:t>
            </a:r>
          </a:p>
          <a:p>
            <a:pPr lvl="0"/>
            <a:r>
              <a:rPr lang="en-US" sz="2900" b="1" dirty="0">
                <a:latin typeface="Times New Roman" panose="02020603050405020304" pitchFamily="18" charset="0"/>
                <a:cs typeface="Times New Roman" panose="02020603050405020304" pitchFamily="18" charset="0"/>
              </a:rPr>
              <a:t>NIL Regulation:</a:t>
            </a:r>
            <a:r>
              <a:rPr lang="en-US" sz="2900" dirty="0">
                <a:latin typeface="Times New Roman" panose="02020603050405020304" pitchFamily="18" charset="0"/>
                <a:cs typeface="Times New Roman" panose="02020603050405020304" pitchFamily="18" charset="0"/>
              </a:rPr>
              <a:t> The settlement aims to bring formerly independent NIL collectives under school control, with deals requiring evaluation for "Fair Market Value" (FMV) to prevent them from being used as recruiting inducements.</a:t>
            </a:r>
          </a:p>
          <a:p>
            <a:endParaRPr lang="en-US" dirty="0"/>
          </a:p>
        </p:txBody>
      </p:sp>
      <p:pic>
        <p:nvPicPr>
          <p:cNvPr id="4" name="Picture 3">
            <a:extLst>
              <a:ext uri="{FF2B5EF4-FFF2-40B4-BE49-F238E27FC236}">
                <a16:creationId xmlns:a16="http://schemas.microsoft.com/office/drawing/2014/main" id="{DB807595-F4B5-E87C-B251-C1061EC83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spTree>
    <p:extLst>
      <p:ext uri="{BB962C8B-B14F-4D97-AF65-F5344CB8AC3E}">
        <p14:creationId xmlns:p14="http://schemas.microsoft.com/office/powerpoint/2010/main" val="161413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00"/>
            <a:ext cx="8229600" cy="1143000"/>
          </a:xfrm>
        </p:spPr>
        <p:txBody>
          <a:bodyPr/>
          <a:lstStyle/>
          <a:p>
            <a:r>
              <a:rPr lang="en-US" dirty="0" err="1">
                <a:latin typeface="Times New Roman" panose="02020603050405020304" pitchFamily="18" charset="0"/>
                <a:cs typeface="Times New Roman" panose="02020603050405020304" pitchFamily="18" charset="0"/>
              </a:rPr>
              <a:t>Teamworks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420800"/>
            <a:ext cx="8229600" cy="4525963"/>
          </a:xfrm>
        </p:spPr>
        <p:txBody>
          <a:bodyPr>
            <a:normAutofit/>
          </a:bodyPr>
          <a:lstStyle/>
          <a:p>
            <a:pPr marL="0" indent="0" algn="ctr">
              <a:buNone/>
            </a:pPr>
            <a:r>
              <a:rPr lang="en-US" sz="1600" b="1" dirty="0">
                <a:latin typeface="Times New Roman" panose="02020603050405020304" pitchFamily="18" charset="0"/>
                <a:cs typeface="Times New Roman" panose="02020603050405020304" pitchFamily="18" charset="0"/>
              </a:rPr>
              <a:t>General Overview:</a:t>
            </a:r>
          </a:p>
          <a:p>
            <a:pPr lvl="0"/>
            <a:r>
              <a:rPr lang="en-US" sz="1600" dirty="0">
                <a:latin typeface="Times New Roman" panose="02020603050405020304" pitchFamily="18" charset="0"/>
                <a:cs typeface="Times New Roman" panose="02020603050405020304" pitchFamily="18" charset="0"/>
              </a:rPr>
              <a:t>Online software platform utilized by the Athletic Department to provide various services includes, but is not limited to, academic support, NCAA compliance, NIL (Influencer) and revenue sharing (Wallet).</a:t>
            </a:r>
          </a:p>
          <a:p>
            <a:pPr lvl="0"/>
            <a:r>
              <a:rPr lang="en-US" sz="1600" dirty="0">
                <a:latin typeface="Times New Roman" panose="02020603050405020304" pitchFamily="18" charset="0"/>
                <a:cs typeface="Times New Roman" panose="02020603050405020304" pitchFamily="18" charset="0"/>
              </a:rPr>
              <a:t>Wallet is a digital banking solution that provides student-athletes with a single account to receive, store and spend monies (revenue sharing). </a:t>
            </a:r>
          </a:p>
          <a:p>
            <a:pPr lvl="0"/>
            <a:r>
              <a:rPr lang="en-US" sz="1600" dirty="0">
                <a:latin typeface="Times New Roman" panose="02020603050405020304" pitchFamily="18" charset="0"/>
                <a:cs typeface="Times New Roman" panose="02020603050405020304" pitchFamily="18" charset="0"/>
              </a:rPr>
              <a:t>Wallet provides a process for student-athletes to auto-save for taxes and issues appropriate tax-related documentation. Upon receiving documentation student-athletes are personally responsible to file their taxes. </a:t>
            </a:r>
          </a:p>
          <a:p>
            <a:r>
              <a:rPr lang="en-US" sz="1600" dirty="0">
                <a:latin typeface="Times New Roman" panose="02020603050405020304" pitchFamily="18" charset="0"/>
                <a:cs typeface="Times New Roman" panose="02020603050405020304" pitchFamily="18" charset="0"/>
              </a:rPr>
              <a:t>Student-athlete revenue share agreements/contracts (i.e., NIL License Agreements) were developed based upon the industry best practices and in consultation with both University of Wyoming General Counsel and outside counsel. </a:t>
            </a:r>
            <a:endParaRPr lang="en-US" sz="1600" b="1"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Student-athlete NIL License Agreements are disseminated/processed through </a:t>
            </a:r>
            <a:r>
              <a:rPr lang="en-US" sz="1600" dirty="0" err="1">
                <a:latin typeface="Times New Roman" panose="02020603050405020304" pitchFamily="18" charset="0"/>
                <a:cs typeface="Times New Roman" panose="02020603050405020304" pitchFamily="18" charset="0"/>
              </a:rPr>
              <a:t>Teamworks</a:t>
            </a:r>
            <a:r>
              <a:rPr lang="en-US" sz="1600" dirty="0">
                <a:latin typeface="Times New Roman" panose="02020603050405020304" pitchFamily="18" charset="0"/>
                <a:cs typeface="Times New Roman" panose="02020603050405020304" pitchFamily="18" charset="0"/>
              </a:rPr>
              <a:t> (General Manager). - </a:t>
            </a:r>
            <a:r>
              <a:rPr lang="en-US" sz="1600" b="1" dirty="0">
                <a:latin typeface="Times New Roman" panose="02020603050405020304" pitchFamily="18" charset="0"/>
                <a:cs typeface="Times New Roman" panose="02020603050405020304" pitchFamily="18" charset="0"/>
              </a:rPr>
              <a:t>Discuss sample agreement. </a:t>
            </a:r>
          </a:p>
          <a:p>
            <a:pPr lvl="0"/>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spTree>
    <p:extLst>
      <p:ext uri="{BB962C8B-B14F-4D97-AF65-F5344CB8AC3E}">
        <p14:creationId xmlns:p14="http://schemas.microsoft.com/office/powerpoint/2010/main" val="118890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University of Wyoming Football Revenue Share Info/Strategy</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1600" dirty="0">
                <a:latin typeface="Times New Roman" panose="02020603050405020304" pitchFamily="18" charset="0"/>
                <a:cs typeface="Times New Roman" panose="02020603050405020304" pitchFamily="18" charset="0"/>
              </a:rPr>
              <a:t>July 1, 2025 – Began with approximately $1.1M in revenue sharing monies (includes Alston). </a:t>
            </a:r>
          </a:p>
          <a:p>
            <a:r>
              <a:rPr lang="en-US" sz="1600" dirty="0">
                <a:latin typeface="Times New Roman" panose="02020603050405020304" pitchFamily="18" charset="0"/>
                <a:cs typeface="Times New Roman" panose="02020603050405020304" pitchFamily="18" charset="0"/>
              </a:rPr>
              <a:t>Fall 2025 – Sixty-three (63) football student-athletes received revenue share monies in some capacity.</a:t>
            </a:r>
          </a:p>
          <a:p>
            <a:r>
              <a:rPr lang="en-US" sz="1600" dirty="0">
                <a:latin typeface="Times New Roman" panose="02020603050405020304" pitchFamily="18" charset="0"/>
                <a:cs typeface="Times New Roman" panose="02020603050405020304" pitchFamily="18" charset="0"/>
              </a:rPr>
              <a:t>December 2025 – Coach Sawvel personally committed $125K to revenue share pool (signed contract addendum). </a:t>
            </a:r>
          </a:p>
          <a:p>
            <a:r>
              <a:rPr lang="en-US" sz="1600" dirty="0">
                <a:latin typeface="Times New Roman" panose="02020603050405020304" pitchFamily="18" charset="0"/>
                <a:cs typeface="Times New Roman" panose="02020603050405020304" pitchFamily="18" charset="0"/>
              </a:rPr>
              <a:t>December 2025/January 2026 – Made revenue share adjustment offers to eight (8) current football student-athletes and was able to retain six (6) of them.</a:t>
            </a:r>
          </a:p>
          <a:p>
            <a:r>
              <a:rPr lang="en-US" sz="1600" dirty="0">
                <a:latin typeface="Times New Roman" panose="02020603050405020304" pitchFamily="18" charset="0"/>
                <a:cs typeface="Times New Roman" panose="02020603050405020304" pitchFamily="18" charset="0"/>
              </a:rPr>
              <a:t>January 2026 – Athletic Department committed to increase football revenue share to approximately $2M (includes Alston and $125K commitment from Coach Sawvel) for the 2026-2027 academic year.</a:t>
            </a:r>
          </a:p>
          <a:p>
            <a:pPr marL="0" indent="0" algn="ctr">
              <a:buNone/>
            </a:pPr>
            <a:r>
              <a:rPr lang="en-US" sz="1600" b="1" dirty="0">
                <a:latin typeface="Times New Roman" panose="02020603050405020304" pitchFamily="18" charset="0"/>
                <a:cs typeface="Times New Roman" panose="02020603050405020304" pitchFamily="18" charset="0"/>
              </a:rPr>
              <a:t>Alston Monies:</a:t>
            </a:r>
          </a:p>
          <a:p>
            <a:r>
              <a:rPr lang="en-US" sz="1600" dirty="0">
                <a:latin typeface="Times New Roman" panose="02020603050405020304" pitchFamily="18" charset="0"/>
                <a:cs typeface="Times New Roman" panose="02020603050405020304" pitchFamily="18" charset="0"/>
              </a:rPr>
              <a:t>Were very helpful for the past few years but in the current landscape it is more beneficial to “roll the (Alston) monies” into our revenue share pool especially when dealing with agents. Agents want to compare “dollars to dollars” from each school and since Alston monies are not part of the revenue share agreements it causes confusion. In addition, agents are generally paid based upon the amount a student-athlete receives in revenue sharing. Thus, if the Alston monies are not included in the agreement they (the agents) receive less money. </a:t>
            </a:r>
          </a:p>
          <a:p>
            <a:r>
              <a:rPr lang="en-US" sz="1600" dirty="0">
                <a:latin typeface="Times New Roman" panose="02020603050405020304" pitchFamily="18" charset="0"/>
                <a:cs typeface="Times New Roman" panose="02020603050405020304" pitchFamily="18" charset="0"/>
              </a:rPr>
              <a:t>Alston monies for football = $425,000 (85 scholarships x $5,000 = $425,000 per year)</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spTree>
    <p:extLst>
      <p:ext uri="{BB962C8B-B14F-4D97-AF65-F5344CB8AC3E}">
        <p14:creationId xmlns:p14="http://schemas.microsoft.com/office/powerpoint/2010/main" val="414670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456C-4797-8CA7-1FDB-B232FB702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F713F-D87D-2E44-198A-E187F98DADE9}"/>
              </a:ext>
            </a:extLst>
          </p:cNvPr>
          <p:cNvSpPr>
            <a:spLocks noGrp="1"/>
          </p:cNvSpPr>
          <p:nvPr>
            <p:ph type="title"/>
          </p:nvPr>
        </p:nvSpPr>
        <p:spPr>
          <a:xfrm>
            <a:off x="457200" y="274638"/>
            <a:ext cx="83820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University of Wyoming Football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Portal vs. High School Recruiting</a:t>
            </a:r>
            <a:endParaRPr lang="en-US" dirty="0"/>
          </a:p>
        </p:txBody>
      </p:sp>
      <p:sp>
        <p:nvSpPr>
          <p:cNvPr id="3" name="Content Placeholder 2">
            <a:extLst>
              <a:ext uri="{FF2B5EF4-FFF2-40B4-BE49-F238E27FC236}">
                <a16:creationId xmlns:a16="http://schemas.microsoft.com/office/drawing/2014/main" id="{9A216286-7449-6729-74EF-0E090449C1F8}"/>
              </a:ext>
            </a:extLst>
          </p:cNvPr>
          <p:cNvSpPr>
            <a:spLocks noGrp="1"/>
          </p:cNvSpPr>
          <p:nvPr>
            <p:ph idx="1"/>
          </p:nvPr>
        </p:nvSpPr>
        <p:spPr>
          <a:xfrm>
            <a:off x="389964" y="1524000"/>
            <a:ext cx="8229600" cy="4297363"/>
          </a:xfrm>
        </p:spPr>
        <p:txBody>
          <a:bodyPr>
            <a:normAutofit lnSpcReduction="10000"/>
          </a:bodyPr>
          <a:lstStyle/>
          <a:p>
            <a:r>
              <a:rPr lang="en-US" sz="1600" dirty="0">
                <a:latin typeface="Times New Roman" panose="02020603050405020304" pitchFamily="18" charset="0"/>
                <a:cs typeface="Times New Roman" panose="02020603050405020304" pitchFamily="18" charset="0"/>
              </a:rPr>
              <a:t>To date football has not used revenue share monies to recruit/sign high school student-athletes. This could obviously change in the future. </a:t>
            </a:r>
          </a:p>
          <a:p>
            <a:r>
              <a:rPr lang="en-US" sz="1600" dirty="0">
                <a:latin typeface="Times New Roman" panose="02020603050405020304" pitchFamily="18" charset="0"/>
                <a:cs typeface="Times New Roman" panose="02020603050405020304" pitchFamily="18" charset="0"/>
              </a:rPr>
              <a:t>In the transfer portal window (approximately 2 weeks in length at the beginning of January) the process is very transactional. Coaches/staff are usually dealing with agents to discuss ballpark amounts (revenue share monies), the opportunity/role the student-athlete will have on the team (e.g., playing time/potential to start), etc. Based upon the information they receive from coaches/staff they will decide what institutions they will visit. This all happens in a very short window (generally 24-48 hours). </a:t>
            </a:r>
          </a:p>
          <a:p>
            <a:r>
              <a:rPr lang="en-US" sz="1600" dirty="0">
                <a:latin typeface="Times New Roman" panose="02020603050405020304" pitchFamily="18" charset="0"/>
                <a:cs typeface="Times New Roman" panose="02020603050405020304" pitchFamily="18" charset="0"/>
              </a:rPr>
              <a:t>If/when a student-athlete makes a visit to Wyoming he will meet with Coach Sawvel individually (may also involve parents/etc.) to discuss revenue sharing monies. Typically the student-athlete will talk to his agent afterwards about the offer which may then result in further negotiation (i.e., the agent contacting Coach Sawvel to discuss potential additional monies).</a:t>
            </a:r>
          </a:p>
          <a:p>
            <a:pPr lvl="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Note that Peter Prigge, Senior Associate AD for Compliance &amp; Olympic Sports, is in constant communication with Coach Sawvel/football staff and often works directly with agents to discuss/review contract-related issues/matters and answer any questions they (agents) may have.  </a:t>
            </a:r>
          </a:p>
        </p:txBody>
      </p:sp>
      <p:pic>
        <p:nvPicPr>
          <p:cNvPr id="4" name="Picture 3">
            <a:extLst>
              <a:ext uri="{FF2B5EF4-FFF2-40B4-BE49-F238E27FC236}">
                <a16:creationId xmlns:a16="http://schemas.microsoft.com/office/drawing/2014/main" id="{9C2BD055-9F49-8BA3-B8C8-ABC000AEF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spTree>
    <p:extLst>
      <p:ext uri="{BB962C8B-B14F-4D97-AF65-F5344CB8AC3E}">
        <p14:creationId xmlns:p14="http://schemas.microsoft.com/office/powerpoint/2010/main" val="415221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1F740-EF68-6DAD-9C2F-E67695381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C0565-7211-1EF8-4A30-861B9A42900A}"/>
              </a:ext>
            </a:extLst>
          </p:cNvPr>
          <p:cNvSpPr>
            <a:spLocks noGrp="1"/>
          </p:cNvSpPr>
          <p:nvPr>
            <p:ph type="title"/>
          </p:nvPr>
        </p:nvSpPr>
        <p:spPr>
          <a:xfrm>
            <a:off x="457200" y="274638"/>
            <a:ext cx="83820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University of Wyoming Football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Current Financial Summary</a:t>
            </a:r>
            <a:endParaRPr lang="en-US" dirty="0"/>
          </a:p>
        </p:txBody>
      </p:sp>
      <p:sp>
        <p:nvSpPr>
          <p:cNvPr id="3" name="Content Placeholder 2">
            <a:extLst>
              <a:ext uri="{FF2B5EF4-FFF2-40B4-BE49-F238E27FC236}">
                <a16:creationId xmlns:a16="http://schemas.microsoft.com/office/drawing/2014/main" id="{6AAE8297-43A7-75B9-E64F-C3253183AA31}"/>
              </a:ext>
            </a:extLst>
          </p:cNvPr>
          <p:cNvSpPr>
            <a:spLocks noGrp="1"/>
          </p:cNvSpPr>
          <p:nvPr>
            <p:ph idx="1"/>
          </p:nvPr>
        </p:nvSpPr>
        <p:spPr>
          <a:xfrm>
            <a:off x="389964" y="1524000"/>
            <a:ext cx="8229600" cy="4297363"/>
          </a:xfrm>
        </p:spPr>
        <p:txBody>
          <a:bodyPr>
            <a:normAutofit lnSpcReduction="10000"/>
          </a:bodyPr>
          <a:lstStyle/>
          <a:p>
            <a:r>
              <a:rPr lang="en-US" sz="1600" dirty="0">
                <a:latin typeface="Times New Roman" panose="02020603050405020304" pitchFamily="18" charset="0"/>
                <a:cs typeface="Times New Roman" panose="02020603050405020304" pitchFamily="18" charset="0"/>
              </a:rPr>
              <a:t>As previously noted football will have access to approximately $2M in revenue share monies for the 2026-2027 academic year.</a:t>
            </a:r>
          </a:p>
          <a:p>
            <a:r>
              <a:rPr lang="en-US" sz="1600" dirty="0">
                <a:latin typeface="Times New Roman" panose="02020603050405020304" pitchFamily="18" charset="0"/>
                <a:cs typeface="Times New Roman" panose="02020603050405020304" pitchFamily="18" charset="0"/>
              </a:rPr>
              <a:t>To compete for conference championships on a routine basis in the new MW, Wyoming football will need $4M-$5M (annually). The top programs in the MW already spend that level in revenue share monies.</a:t>
            </a:r>
          </a:p>
          <a:p>
            <a:r>
              <a:rPr lang="en-US" sz="1600" dirty="0">
                <a:latin typeface="Times New Roman" panose="02020603050405020304" pitchFamily="18" charset="0"/>
                <a:cs typeface="Times New Roman" panose="02020603050405020304" pitchFamily="18" charset="0"/>
              </a:rPr>
              <a:t>We can all be frustrated by the current landscape, BUT if we make the necessary investment this will be the 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time since we have been in the MW that we will have a competitive </a:t>
            </a:r>
            <a:r>
              <a:rPr lang="en-US" sz="1600" u="sng" dirty="0">
                <a:latin typeface="Times New Roman" panose="02020603050405020304" pitchFamily="18" charset="0"/>
                <a:cs typeface="Times New Roman" panose="02020603050405020304" pitchFamily="18" charset="0"/>
              </a:rPr>
              <a:t>advantage</a:t>
            </a:r>
            <a:r>
              <a:rPr lang="en-US" sz="1600" dirty="0">
                <a:latin typeface="Times New Roman" panose="02020603050405020304" pitchFamily="18" charset="0"/>
                <a:cs typeface="Times New Roman" panose="02020603050405020304" pitchFamily="18" charset="0"/>
              </a:rPr>
              <a:t> over our peers. In the past we had difficulty landing recruits because, </a:t>
            </a:r>
            <a:r>
              <a:rPr lang="en-US" sz="1600" i="1" dirty="0">
                <a:latin typeface="Times New Roman" panose="02020603050405020304" pitchFamily="18" charset="0"/>
                <a:cs typeface="Times New Roman" panose="02020603050405020304" pitchFamily="18" charset="0"/>
              </a:rPr>
              <a:t>at best</a:t>
            </a:r>
            <a:r>
              <a:rPr lang="en-US" sz="1600" dirty="0">
                <a:latin typeface="Times New Roman" panose="02020603050405020304" pitchFamily="18" charset="0"/>
                <a:cs typeface="Times New Roman" panose="02020603050405020304" pitchFamily="18" charset="0"/>
              </a:rPr>
              <a:t>, our offer was equal to our competitors (e.g., Boise State, CSU, New Mexico, UNLV, Utah State, San Diego State, etc.). However, when recruits factored in other variables (e.g., weather, proximity to hometown, social climate, diversity, football history/reputation, facilities, relationship with coaches, academic majors/opportunities, etc.) we generally did not rank favorably in many of those categories (variables). Today all of those (variables) are  secondary to revenue share opportunities. If we can offer greater “financial packages” (revenue share) we will be able recruit/sign high end conference talent. This, combined with our existing excellent player development program, will result in conference championships. This is the Boise State model.  </a:t>
            </a:r>
          </a:p>
          <a:p>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9C7B90-331F-0A52-640A-84D1EB1FC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spTree>
    <p:extLst>
      <p:ext uri="{BB962C8B-B14F-4D97-AF65-F5344CB8AC3E}">
        <p14:creationId xmlns:p14="http://schemas.microsoft.com/office/powerpoint/2010/main" val="322483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305563"/>
            <a:ext cx="2608729" cy="552437"/>
          </a:xfrm>
          <a:prstGeom prst="rect">
            <a:avLst/>
          </a:prstGeom>
        </p:spPr>
      </p:pic>
      <p:pic>
        <p:nvPicPr>
          <p:cNvPr id="1032" name="Picture 8" descr="Featured Archives - Air Flow Inc.">
            <a:extLst>
              <a:ext uri="{FF2B5EF4-FFF2-40B4-BE49-F238E27FC236}">
                <a16:creationId xmlns:a16="http://schemas.microsoft.com/office/drawing/2014/main" id="{1F165D26-7E3C-2413-84FD-34E7A534F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43125"/>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05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9A154C82574439DF007F0E559988C" ma:contentTypeVersion="19" ma:contentTypeDescription="Create a new document." ma:contentTypeScope="" ma:versionID="02a6da56c364cd91042c26bf53d97eef">
  <xsd:schema xmlns:xsd="http://www.w3.org/2001/XMLSchema" xmlns:xs="http://www.w3.org/2001/XMLSchema" xmlns:p="http://schemas.microsoft.com/office/2006/metadata/properties" xmlns:ns2="41f6f78f-b42d-4d30-8e14-603aa1dc9ba8" xmlns:ns3="aaf0272d-e64e-4369-bca1-c498ae82748d" targetNamespace="http://schemas.microsoft.com/office/2006/metadata/properties" ma:root="true" ma:fieldsID="d9051ceab3d605b3ba0c26d40ac5a0ba" ns2:_="" ns3:_="">
    <xsd:import namespace="41f6f78f-b42d-4d30-8e14-603aa1dc9ba8"/>
    <xsd:import namespace="aaf0272d-e64e-4369-bca1-c498ae82748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LengthInSeconds" minOccurs="0"/>
                <xsd:element ref="ns3:MediaServiceObjectDetectorVersions" minOccurs="0"/>
                <xsd:element ref="ns3:MediaServiceSearchPropertie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6f78f-b42d-4d30-8e14-603aa1dc9b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3118e573-0d04-4691-b9e5-ce912350e68c}" ma:internalName="TaxCatchAll" ma:showField="CatchAllData" ma:web="41f6f78f-b42d-4d30-8e14-603aa1dc9b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f0272d-e64e-4369-bca1-c498ae82748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75ab196-d3f7-444f-9641-cdc6774f7c5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f6f78f-b42d-4d30-8e14-603aa1dc9ba8" xsi:nil="true"/>
    <lcf76f155ced4ddcb4097134ff3c332f xmlns="aaf0272d-e64e-4369-bca1-c498ae8274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8E2D70-E6F8-4D7B-A5EB-8B23582A390F}"/>
</file>

<file path=customXml/itemProps2.xml><?xml version="1.0" encoding="utf-8"?>
<ds:datastoreItem xmlns:ds="http://schemas.openxmlformats.org/officeDocument/2006/customXml" ds:itemID="{5B258E92-616C-4D1D-81C4-078384614DD2}"/>
</file>

<file path=customXml/itemProps3.xml><?xml version="1.0" encoding="utf-8"?>
<ds:datastoreItem xmlns:ds="http://schemas.openxmlformats.org/officeDocument/2006/customXml" ds:itemID="{80B11EFF-52AA-4CC3-B87A-AF27B75C3B3E}"/>
</file>

<file path=docProps/app.xml><?xml version="1.0" encoding="utf-8"?>
<Properties xmlns="http://schemas.openxmlformats.org/officeDocument/2006/extended-properties" xmlns:vt="http://schemas.openxmlformats.org/officeDocument/2006/docPropsVTypes">
  <TotalTime>40232</TotalTime>
  <Words>1184</Words>
  <Application>Microsoft Office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Times New Roman</vt:lpstr>
      <vt:lpstr>Office Theme</vt:lpstr>
      <vt:lpstr>University of Wyoming Football Revenue Sharing Presentation 3/4/2026</vt:lpstr>
      <vt:lpstr>House Settlement Overview</vt:lpstr>
      <vt:lpstr>Teamworks</vt:lpstr>
      <vt:lpstr>University of Wyoming Football Revenue Share Info/Strategy</vt:lpstr>
      <vt:lpstr>University of Wyoming Football  Portal vs. High School Recruiting</vt:lpstr>
      <vt:lpstr>University of Wyoming Football  Current Financial 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Brooks</dc:creator>
  <cp:lastModifiedBy>Margarita Rovani</cp:lastModifiedBy>
  <cp:revision>409</cp:revision>
  <cp:lastPrinted>2025-10-28T14:24:25Z</cp:lastPrinted>
  <dcterms:created xsi:type="dcterms:W3CDTF">2014-09-29T15:47:27Z</dcterms:created>
  <dcterms:modified xsi:type="dcterms:W3CDTF">2026-03-18T15:15:44Z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0x010100AF49A154C82574439DF007F0E559988C</vt:lpwstr>
  </property>
</Properties>
</file>