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1"/>
  </p:sldMasterIdLst>
  <p:notesMasterIdLst>
    <p:notesMasterId r:id="rId18"/>
  </p:notesMasterIdLst>
  <p:handoutMasterIdLst>
    <p:handoutMasterId r:id="rId19"/>
  </p:handoutMasterIdLst>
  <p:sldIdLst>
    <p:sldId id="295" r:id="rId2"/>
    <p:sldId id="389" r:id="rId3"/>
    <p:sldId id="391" r:id="rId4"/>
    <p:sldId id="392" r:id="rId5"/>
    <p:sldId id="393" r:id="rId6"/>
    <p:sldId id="385" r:id="rId7"/>
    <p:sldId id="396" r:id="rId8"/>
    <p:sldId id="400" r:id="rId9"/>
    <p:sldId id="397" r:id="rId10"/>
    <p:sldId id="403" r:id="rId11"/>
    <p:sldId id="405" r:id="rId12"/>
    <p:sldId id="386" r:id="rId13"/>
    <p:sldId id="387" r:id="rId14"/>
    <p:sldId id="388" r:id="rId15"/>
    <p:sldId id="401" r:id="rId16"/>
    <p:sldId id="402" r:id="rId17"/>
  </p:sldIdLst>
  <p:sldSz cx="9144000" cy="6858000" type="letter"/>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A2401"/>
    <a:srgbClr val="E8B20E"/>
    <a:srgbClr val="D1A20F"/>
    <a:srgbClr val="AF991E"/>
    <a:srgbClr val="C0A820"/>
    <a:srgbClr val="C0B920"/>
    <a:srgbClr val="D1B00F"/>
    <a:srgbClr val="D1C923"/>
    <a:srgbClr val="011ED1"/>
    <a:srgbClr val="017F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78"/>
    <p:restoredTop sz="50000" autoAdjust="0"/>
  </p:normalViewPr>
  <p:slideViewPr>
    <p:cSldViewPr snapToGrid="0" snapToObjects="1">
      <p:cViewPr varScale="1">
        <p:scale>
          <a:sx n="89" d="100"/>
          <a:sy n="89" d="100"/>
        </p:scale>
        <p:origin x="618" y="9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244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E620CFC-06BC-7E4A-ADF2-FAA3CB5629E4}" type="datetimeFigureOut">
              <a:rPr lang="en-US" smtClean="0"/>
              <a:t>1/16/2019</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B79AB2EC-C0BF-414E-897A-D13EDDBF5182}" type="slidenum">
              <a:rPr lang="en-US" smtClean="0"/>
              <a:t>‹#›</a:t>
            </a:fld>
            <a:endParaRPr lang="en-US"/>
          </a:p>
        </p:txBody>
      </p:sp>
    </p:spTree>
    <p:extLst>
      <p:ext uri="{BB962C8B-B14F-4D97-AF65-F5344CB8AC3E}">
        <p14:creationId xmlns:p14="http://schemas.microsoft.com/office/powerpoint/2010/main" val="439332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CC221AA-BF8F-FE40-9BBC-F6F31AE674B7}" type="datetimeFigureOut">
              <a:rPr lang="en-US" smtClean="0"/>
              <a:t>1/16/2019</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FE17F40-1A59-F347-8459-72F9359C5A49}" type="slidenum">
              <a:rPr lang="en-US" smtClean="0"/>
              <a:t>‹#›</a:t>
            </a:fld>
            <a:endParaRPr lang="en-US"/>
          </a:p>
        </p:txBody>
      </p:sp>
    </p:spTree>
    <p:extLst>
      <p:ext uri="{BB962C8B-B14F-4D97-AF65-F5344CB8AC3E}">
        <p14:creationId xmlns:p14="http://schemas.microsoft.com/office/powerpoint/2010/main" val="1524938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3</a:t>
            </a:fld>
            <a:endParaRPr lang="en-US"/>
          </a:p>
        </p:txBody>
      </p:sp>
    </p:spTree>
    <p:extLst>
      <p:ext uri="{BB962C8B-B14F-4D97-AF65-F5344CB8AC3E}">
        <p14:creationId xmlns:p14="http://schemas.microsoft.com/office/powerpoint/2010/main" val="493104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16</a:t>
            </a:fld>
            <a:endParaRPr lang="en-US"/>
          </a:p>
        </p:txBody>
      </p:sp>
    </p:spTree>
    <p:extLst>
      <p:ext uri="{BB962C8B-B14F-4D97-AF65-F5344CB8AC3E}">
        <p14:creationId xmlns:p14="http://schemas.microsoft.com/office/powerpoint/2010/main" val="113056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4</a:t>
            </a:fld>
            <a:endParaRPr lang="en-US"/>
          </a:p>
        </p:txBody>
      </p:sp>
    </p:spTree>
    <p:extLst>
      <p:ext uri="{BB962C8B-B14F-4D97-AF65-F5344CB8AC3E}">
        <p14:creationId xmlns:p14="http://schemas.microsoft.com/office/powerpoint/2010/main" val="1048015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5</a:t>
            </a:fld>
            <a:endParaRPr lang="en-US"/>
          </a:p>
        </p:txBody>
      </p:sp>
    </p:spTree>
    <p:extLst>
      <p:ext uri="{BB962C8B-B14F-4D97-AF65-F5344CB8AC3E}">
        <p14:creationId xmlns:p14="http://schemas.microsoft.com/office/powerpoint/2010/main" val="166939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7</a:t>
            </a:fld>
            <a:endParaRPr lang="en-US"/>
          </a:p>
        </p:txBody>
      </p:sp>
    </p:spTree>
    <p:extLst>
      <p:ext uri="{BB962C8B-B14F-4D97-AF65-F5344CB8AC3E}">
        <p14:creationId xmlns:p14="http://schemas.microsoft.com/office/powerpoint/2010/main" val="131286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8</a:t>
            </a:fld>
            <a:endParaRPr lang="en-US"/>
          </a:p>
        </p:txBody>
      </p:sp>
    </p:spTree>
    <p:extLst>
      <p:ext uri="{BB962C8B-B14F-4D97-AF65-F5344CB8AC3E}">
        <p14:creationId xmlns:p14="http://schemas.microsoft.com/office/powerpoint/2010/main" val="206782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9</a:t>
            </a:fld>
            <a:endParaRPr lang="en-US"/>
          </a:p>
        </p:txBody>
      </p:sp>
    </p:spTree>
    <p:extLst>
      <p:ext uri="{BB962C8B-B14F-4D97-AF65-F5344CB8AC3E}">
        <p14:creationId xmlns:p14="http://schemas.microsoft.com/office/powerpoint/2010/main" val="79241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10</a:t>
            </a:fld>
            <a:endParaRPr lang="en-US"/>
          </a:p>
        </p:txBody>
      </p:sp>
    </p:spTree>
    <p:extLst>
      <p:ext uri="{BB962C8B-B14F-4D97-AF65-F5344CB8AC3E}">
        <p14:creationId xmlns:p14="http://schemas.microsoft.com/office/powerpoint/2010/main" val="1272309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11</a:t>
            </a:fld>
            <a:endParaRPr lang="en-US"/>
          </a:p>
        </p:txBody>
      </p:sp>
    </p:spTree>
    <p:extLst>
      <p:ext uri="{BB962C8B-B14F-4D97-AF65-F5344CB8AC3E}">
        <p14:creationId xmlns:p14="http://schemas.microsoft.com/office/powerpoint/2010/main" val="99781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FBC1B1-C895-46D5-B1F7-337BE0C9682E}" type="slidenum">
              <a:rPr lang="en-US" smtClean="0"/>
              <a:t>15</a:t>
            </a:fld>
            <a:endParaRPr lang="en-US"/>
          </a:p>
        </p:txBody>
      </p:sp>
    </p:spTree>
    <p:extLst>
      <p:ext uri="{BB962C8B-B14F-4D97-AF65-F5344CB8AC3E}">
        <p14:creationId xmlns:p14="http://schemas.microsoft.com/office/powerpoint/2010/main" val="129978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3761BB-0CF9-9E4D-8420-1D4824912EA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extLst>
      <p:ext uri="{BB962C8B-B14F-4D97-AF65-F5344CB8AC3E}">
        <p14:creationId xmlns:p14="http://schemas.microsoft.com/office/powerpoint/2010/main" val="227290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3761BB-0CF9-9E4D-8420-1D4824912EA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58C4B-B11B-AC41-B3DE-34DADF98342A}" type="slidenum">
              <a:rPr lang="en-US" smtClean="0"/>
              <a:t>‹#›</a:t>
            </a:fld>
            <a:endParaRPr lang="en-US"/>
          </a:p>
        </p:txBody>
      </p:sp>
    </p:spTree>
    <p:extLst>
      <p:ext uri="{BB962C8B-B14F-4D97-AF65-F5344CB8AC3E}">
        <p14:creationId xmlns:p14="http://schemas.microsoft.com/office/powerpoint/2010/main" val="39150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3761BB-0CF9-9E4D-8420-1D4824912EA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58C4B-B11B-AC41-B3DE-34DADF98342A}" type="slidenum">
              <a:rPr lang="en-US" smtClean="0"/>
              <a:t>‹#›</a:t>
            </a:fld>
            <a:endParaRPr lang="en-US"/>
          </a:p>
        </p:txBody>
      </p:sp>
    </p:spTree>
    <p:extLst>
      <p:ext uri="{BB962C8B-B14F-4D97-AF65-F5344CB8AC3E}">
        <p14:creationId xmlns:p14="http://schemas.microsoft.com/office/powerpoint/2010/main" val="237091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3761BB-0CF9-9E4D-8420-1D4824912EA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58C4B-B11B-AC41-B3DE-34DADF98342A}" type="slidenum">
              <a:rPr lang="en-US" smtClean="0"/>
              <a:t>‹#›</a:t>
            </a:fld>
            <a:endParaRPr lang="en-US"/>
          </a:p>
        </p:txBody>
      </p:sp>
    </p:spTree>
    <p:extLst>
      <p:ext uri="{BB962C8B-B14F-4D97-AF65-F5344CB8AC3E}">
        <p14:creationId xmlns:p14="http://schemas.microsoft.com/office/powerpoint/2010/main" val="33170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3761BB-0CF9-9E4D-8420-1D4824912EAB}" type="datetimeFigureOut">
              <a:rPr lang="en-US" smtClean="0"/>
              <a:t>1/16/2019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58C4B-B11B-AC41-B3DE-34DADF98342A}" type="slidenum">
              <a:rPr lang="en-US" smtClean="0"/>
              <a:t>‹#›</a:t>
            </a:fld>
            <a:endParaRPr lang="en-US"/>
          </a:p>
        </p:txBody>
      </p:sp>
    </p:spTree>
    <p:extLst>
      <p:ext uri="{BB962C8B-B14F-4D97-AF65-F5344CB8AC3E}">
        <p14:creationId xmlns:p14="http://schemas.microsoft.com/office/powerpoint/2010/main" val="304802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3761BB-0CF9-9E4D-8420-1D4824912EAB}"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58C4B-B11B-AC41-B3DE-34DADF98342A}" type="slidenum">
              <a:rPr lang="en-US" smtClean="0"/>
              <a:t>‹#›</a:t>
            </a:fld>
            <a:endParaRPr lang="en-US"/>
          </a:p>
        </p:txBody>
      </p:sp>
    </p:spTree>
    <p:extLst>
      <p:ext uri="{BB962C8B-B14F-4D97-AF65-F5344CB8AC3E}">
        <p14:creationId xmlns:p14="http://schemas.microsoft.com/office/powerpoint/2010/main" val="238821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3761BB-0CF9-9E4D-8420-1D4824912EAB}" type="datetimeFigureOut">
              <a:rPr lang="en-US" smtClean="0"/>
              <a:t>1/16/2019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E58C4B-B11B-AC41-B3DE-34DADF98342A}" type="slidenum">
              <a:rPr lang="en-US" smtClean="0"/>
              <a:t>‹#›</a:t>
            </a:fld>
            <a:endParaRPr lang="en-US"/>
          </a:p>
        </p:txBody>
      </p:sp>
    </p:spTree>
    <p:extLst>
      <p:ext uri="{BB962C8B-B14F-4D97-AF65-F5344CB8AC3E}">
        <p14:creationId xmlns:p14="http://schemas.microsoft.com/office/powerpoint/2010/main" val="1071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3761BB-0CF9-9E4D-8420-1D4824912EAB}" type="datetimeFigureOut">
              <a:rPr lang="en-US" smtClean="0"/>
              <a:t>1/16/2019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E58C4B-B11B-AC41-B3DE-34DADF98342A}" type="slidenum">
              <a:rPr lang="en-US" smtClean="0"/>
              <a:t>‹#›</a:t>
            </a:fld>
            <a:endParaRPr lang="en-US"/>
          </a:p>
        </p:txBody>
      </p:sp>
    </p:spTree>
    <p:extLst>
      <p:ext uri="{BB962C8B-B14F-4D97-AF65-F5344CB8AC3E}">
        <p14:creationId xmlns:p14="http://schemas.microsoft.com/office/powerpoint/2010/main" val="116246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761BB-0CF9-9E4D-8420-1D4824912EAB}" type="datetimeFigureOut">
              <a:rPr lang="en-US" smtClean="0"/>
              <a:t>1/16/2019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E58C4B-B11B-AC41-B3DE-34DADF98342A}" type="slidenum">
              <a:rPr lang="en-US" smtClean="0"/>
              <a:t>‹#›</a:t>
            </a:fld>
            <a:endParaRPr lang="en-US"/>
          </a:p>
        </p:txBody>
      </p:sp>
    </p:spTree>
    <p:extLst>
      <p:ext uri="{BB962C8B-B14F-4D97-AF65-F5344CB8AC3E}">
        <p14:creationId xmlns:p14="http://schemas.microsoft.com/office/powerpoint/2010/main" val="127379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3761BB-0CF9-9E4D-8420-1D4824912EAB}"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58C4B-B11B-AC41-B3DE-34DADF98342A}" type="slidenum">
              <a:rPr lang="en-US" smtClean="0"/>
              <a:t>‹#›</a:t>
            </a:fld>
            <a:endParaRPr lang="en-US"/>
          </a:p>
        </p:txBody>
      </p:sp>
    </p:spTree>
    <p:extLst>
      <p:ext uri="{BB962C8B-B14F-4D97-AF65-F5344CB8AC3E}">
        <p14:creationId xmlns:p14="http://schemas.microsoft.com/office/powerpoint/2010/main" val="36035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3761BB-0CF9-9E4D-8420-1D4824912EAB}" type="datetimeFigureOut">
              <a:rPr lang="en-US" smtClean="0"/>
              <a:t>1/16/2019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58C4B-B11B-AC41-B3DE-34DADF98342A}" type="slidenum">
              <a:rPr lang="en-US" smtClean="0"/>
              <a:t>‹#›</a:t>
            </a:fld>
            <a:endParaRPr lang="en-US"/>
          </a:p>
        </p:txBody>
      </p:sp>
    </p:spTree>
    <p:extLst>
      <p:ext uri="{BB962C8B-B14F-4D97-AF65-F5344CB8AC3E}">
        <p14:creationId xmlns:p14="http://schemas.microsoft.com/office/powerpoint/2010/main" val="4074985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761BB-0CF9-9E4D-8420-1D4824912EAB}" type="datetimeFigureOut">
              <a:rPr lang="en-US" smtClean="0"/>
              <a:t>1/16/2019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58C4B-B11B-AC41-B3DE-34DADF98342A}" type="slidenum">
              <a:rPr lang="en-US" smtClean="0"/>
              <a:t>‹#›</a:t>
            </a:fld>
            <a:endParaRPr lang="en-US"/>
          </a:p>
        </p:txBody>
      </p:sp>
      <p:sp>
        <p:nvSpPr>
          <p:cNvPr id="7" name="Rectangle 6"/>
          <p:cNvSpPr/>
          <p:nvPr userDrawn="1"/>
        </p:nvSpPr>
        <p:spPr>
          <a:xfrm>
            <a:off x="0" y="-133684"/>
            <a:ext cx="9144000" cy="1244988"/>
          </a:xfrm>
          <a:prstGeom prst="rect">
            <a:avLst/>
          </a:prstGeom>
          <a:solidFill>
            <a:srgbClr val="E8B20E"/>
          </a:solidFill>
          <a:ln w="38100" cmpd="sng">
            <a:solidFill>
              <a:srgbClr val="3A24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828877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3340"/>
            <a:ext cx="9143999" cy="1470025"/>
          </a:xfrm>
        </p:spPr>
        <p:txBody>
          <a:bodyPr>
            <a:noAutofit/>
          </a:bodyPr>
          <a:lstStyle/>
          <a:p>
            <a:r>
              <a:rPr lang="en-US" sz="3200" dirty="0">
                <a:effectLst>
                  <a:outerShdw blurRad="50800" dist="38100" dir="2700000" algn="tl" rotWithShape="0">
                    <a:prstClr val="black">
                      <a:alpha val="40000"/>
                    </a:prstClr>
                  </a:outerShdw>
                </a:effectLst>
              </a:rPr>
              <a:t>The role, status, and progress of research and economic development administration at UW</a:t>
            </a:r>
          </a:p>
        </p:txBody>
      </p:sp>
      <p:sp>
        <p:nvSpPr>
          <p:cNvPr id="3" name="Subtitle 2"/>
          <p:cNvSpPr>
            <a:spLocks noGrp="1"/>
          </p:cNvSpPr>
          <p:nvPr>
            <p:ph type="subTitle" idx="1"/>
          </p:nvPr>
        </p:nvSpPr>
        <p:spPr>
          <a:xfrm>
            <a:off x="1371600" y="5606487"/>
            <a:ext cx="6400800" cy="1721641"/>
          </a:xfrm>
        </p:spPr>
        <p:txBody>
          <a:bodyPr>
            <a:noAutofit/>
          </a:bodyPr>
          <a:lstStyle/>
          <a:p>
            <a:pPr>
              <a:lnSpc>
                <a:spcPct val="80000"/>
              </a:lnSpc>
            </a:pPr>
            <a:r>
              <a:rPr lang="en-US" sz="2000" dirty="0">
                <a:solidFill>
                  <a:schemeClr val="tx1"/>
                </a:solidFill>
                <a:effectLst>
                  <a:outerShdw blurRad="50800" dist="38100" dir="2700000" algn="tl" rotWithShape="0">
                    <a:prstClr val="black">
                      <a:alpha val="40000"/>
                    </a:prstClr>
                  </a:outerShdw>
                </a:effectLst>
              </a:rPr>
              <a:t>Edmund J. Synakowski</a:t>
            </a:r>
          </a:p>
          <a:p>
            <a:pPr>
              <a:lnSpc>
                <a:spcPct val="80000"/>
              </a:lnSpc>
            </a:pPr>
            <a:r>
              <a:rPr lang="en-US" sz="2000" dirty="0">
                <a:solidFill>
                  <a:schemeClr val="tx1"/>
                </a:solidFill>
                <a:effectLst>
                  <a:outerShdw blurRad="50800" dist="38100" dir="2700000" algn="tl" rotWithShape="0">
                    <a:prstClr val="black">
                      <a:alpha val="40000"/>
                    </a:prstClr>
                  </a:outerShdw>
                </a:effectLst>
              </a:rPr>
              <a:t>Vice President for Research and Economic Development</a:t>
            </a:r>
          </a:p>
          <a:p>
            <a:pPr>
              <a:lnSpc>
                <a:spcPct val="80000"/>
              </a:lnSpc>
            </a:pPr>
            <a:r>
              <a:rPr lang="en-US" sz="2000" dirty="0">
                <a:solidFill>
                  <a:schemeClr val="tx1"/>
                </a:solidFill>
                <a:effectLst>
                  <a:outerShdw blurRad="50800" dist="38100" dir="2700000" algn="tl" rotWithShape="0">
                    <a:prstClr val="black">
                      <a:alpha val="40000"/>
                    </a:prstClr>
                  </a:outerShdw>
                </a:effectLst>
              </a:rPr>
              <a:t>January 23, 2019</a:t>
            </a:r>
          </a:p>
        </p:txBody>
      </p:sp>
      <p:pic>
        <p:nvPicPr>
          <p:cNvPr id="9" name="Picture 8"/>
          <p:cNvPicPr>
            <a:picLocks noChangeAspect="1"/>
          </p:cNvPicPr>
          <p:nvPr/>
        </p:nvPicPr>
        <p:blipFill>
          <a:blip r:embed="rId2"/>
          <a:stretch>
            <a:fillRect/>
          </a:stretch>
        </p:blipFill>
        <p:spPr>
          <a:xfrm>
            <a:off x="0" y="1143384"/>
            <a:ext cx="9144000" cy="4305663"/>
          </a:xfrm>
          <a:prstGeom prst="rect">
            <a:avLst/>
          </a:prstGeom>
        </p:spPr>
      </p:pic>
      <p:sp>
        <p:nvSpPr>
          <p:cNvPr id="10" name="Rectangle 9"/>
          <p:cNvSpPr/>
          <p:nvPr/>
        </p:nvSpPr>
        <p:spPr>
          <a:xfrm>
            <a:off x="0" y="1143384"/>
            <a:ext cx="9143999" cy="4305663"/>
          </a:xfrm>
          <a:prstGeom prst="rect">
            <a:avLst/>
          </a:prstGeom>
          <a:solidFill>
            <a:srgbClr val="FFFFFF">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2489525" y="1922212"/>
            <a:ext cx="4164947" cy="2748006"/>
          </a:xfrm>
          <a:prstGeom prst="rect">
            <a:avLst/>
          </a:prstGeom>
          <a:effectLst>
            <a:glow rad="228600">
              <a:schemeClr val="accent1">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77077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45576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7" name="Title 1"/>
          <p:cNvSpPr>
            <a:spLocks noGrp="1"/>
          </p:cNvSpPr>
          <p:nvPr>
            <p:ph type="title"/>
          </p:nvPr>
        </p:nvSpPr>
        <p:spPr>
          <a:xfrm>
            <a:off x="171794" y="-63448"/>
            <a:ext cx="8847511" cy="1143000"/>
          </a:xfrm>
        </p:spPr>
        <p:txBody>
          <a:bodyPr>
            <a:noAutofit/>
          </a:bodyPr>
          <a:lstStyle/>
          <a:p>
            <a:r>
              <a:rPr lang="en-US" sz="2800" dirty="0"/>
              <a:t>To help identify solutions to challenges, Point Consulting has recently arrived to assess and advise</a:t>
            </a:r>
          </a:p>
        </p:txBody>
      </p:sp>
      <p:sp>
        <p:nvSpPr>
          <p:cNvPr id="13" name="Content Placeholder 2"/>
          <p:cNvSpPr>
            <a:spLocks noGrp="1"/>
          </p:cNvSpPr>
          <p:nvPr>
            <p:ph idx="1"/>
          </p:nvPr>
        </p:nvSpPr>
        <p:spPr>
          <a:xfrm>
            <a:off x="171794" y="1168335"/>
            <a:ext cx="8459082" cy="6144847"/>
          </a:xfrm>
        </p:spPr>
        <p:txBody>
          <a:bodyPr>
            <a:normAutofit/>
          </a:bodyPr>
          <a:lstStyle/>
          <a:p>
            <a:pPr lvl="1"/>
            <a:endParaRPr lang="en-US" sz="2000" dirty="0"/>
          </a:p>
          <a:p>
            <a:pPr lvl="1"/>
            <a:r>
              <a:rPr lang="en-US" sz="2000" dirty="0"/>
              <a:t>For ORED: research services (pre-proposal) have had capacity challenges, most recently in issuing sub-awards for grants, as FTE levels were low. As we staff up, we need to </a:t>
            </a:r>
          </a:p>
          <a:p>
            <a:pPr lvl="2"/>
            <a:r>
              <a:rPr lang="en-US" sz="1600" dirty="0"/>
              <a:t>better understand if we are at the right staffing level</a:t>
            </a:r>
          </a:p>
          <a:p>
            <a:pPr lvl="2"/>
            <a:r>
              <a:rPr lang="en-US" sz="1600" dirty="0"/>
              <a:t>if our practices in serving the colleges, and in how we work with the Office of Sponsored programs can be improved</a:t>
            </a:r>
          </a:p>
          <a:p>
            <a:pPr lvl="2"/>
            <a:endParaRPr lang="en-US" sz="1600" dirty="0"/>
          </a:p>
          <a:p>
            <a:pPr lvl="1"/>
            <a:r>
              <a:rPr lang="en-US" sz="2000" dirty="0"/>
              <a:t>Point Consulting Group arrived on January 14 and has begun interviewing our staff, as well as the staff in the Office of Sponsored Programs. Jerry Fife is leading this work, with Mary Beth </a:t>
            </a:r>
            <a:r>
              <a:rPr lang="en-US" sz="2000" dirty="0" err="1"/>
              <a:t>Rudofski</a:t>
            </a:r>
            <a:endParaRPr lang="en-US" sz="2000" dirty="0"/>
          </a:p>
          <a:p>
            <a:pPr lvl="1"/>
            <a:endParaRPr lang="en-US" sz="2000" dirty="0"/>
          </a:p>
          <a:p>
            <a:pPr lvl="1"/>
            <a:r>
              <a:rPr lang="en-US" sz="2000" dirty="0"/>
              <a:t>Deliverables will include a report, with observations and recommendations to ORED and the president</a:t>
            </a:r>
          </a:p>
          <a:p>
            <a:pPr>
              <a:buFont typeface="Arial" charset="0"/>
              <a:buChar char="•"/>
            </a:pPr>
            <a:endParaRPr lang="en-US" sz="2400" dirty="0"/>
          </a:p>
          <a:p>
            <a:endParaRPr lang="en-US" dirty="0"/>
          </a:p>
        </p:txBody>
      </p:sp>
    </p:spTree>
    <p:extLst>
      <p:ext uri="{BB962C8B-B14F-4D97-AF65-F5344CB8AC3E}">
        <p14:creationId xmlns:p14="http://schemas.microsoft.com/office/powerpoint/2010/main" val="184831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45576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7" name="Title 1"/>
          <p:cNvSpPr>
            <a:spLocks noGrp="1"/>
          </p:cNvSpPr>
          <p:nvPr>
            <p:ph type="title"/>
          </p:nvPr>
        </p:nvSpPr>
        <p:spPr>
          <a:xfrm>
            <a:off x="171794" y="-63448"/>
            <a:ext cx="8847511" cy="1143000"/>
          </a:xfrm>
        </p:spPr>
        <p:txBody>
          <a:bodyPr>
            <a:noAutofit/>
          </a:bodyPr>
          <a:lstStyle/>
          <a:p>
            <a:r>
              <a:rPr lang="en-US" sz="2800" dirty="0"/>
              <a:t>The research planning activity charge has been developed. The aim is to report to the </a:t>
            </a:r>
            <a:r>
              <a:rPr lang="en-US" sz="2800" dirty="0" err="1"/>
              <a:t>BoT</a:t>
            </a:r>
            <a:r>
              <a:rPr lang="en-US" sz="2800" dirty="0"/>
              <a:t> this summer</a:t>
            </a:r>
          </a:p>
        </p:txBody>
      </p:sp>
      <p:sp>
        <p:nvSpPr>
          <p:cNvPr id="13" name="Content Placeholder 2"/>
          <p:cNvSpPr>
            <a:spLocks noGrp="1"/>
          </p:cNvSpPr>
          <p:nvPr>
            <p:ph idx="1"/>
          </p:nvPr>
        </p:nvSpPr>
        <p:spPr>
          <a:xfrm>
            <a:off x="171794" y="1288757"/>
            <a:ext cx="3090021" cy="6144847"/>
          </a:xfrm>
        </p:spPr>
        <p:txBody>
          <a:bodyPr>
            <a:normAutofit/>
          </a:bodyPr>
          <a:lstStyle/>
          <a:p>
            <a:pPr>
              <a:buFont typeface="Arial" charset="0"/>
              <a:buChar char="•"/>
            </a:pPr>
            <a:endParaRPr lang="en-US" sz="2400" dirty="0"/>
          </a:p>
          <a:p>
            <a:endParaRPr lang="en-US" dirty="0"/>
          </a:p>
        </p:txBody>
      </p:sp>
      <p:pic>
        <p:nvPicPr>
          <p:cNvPr id="2" name="Picture 1"/>
          <p:cNvPicPr>
            <a:picLocks noChangeAspect="1"/>
          </p:cNvPicPr>
          <p:nvPr/>
        </p:nvPicPr>
        <p:blipFill>
          <a:blip r:embed="rId4"/>
          <a:stretch>
            <a:fillRect/>
          </a:stretch>
        </p:blipFill>
        <p:spPr>
          <a:xfrm>
            <a:off x="386067" y="1260178"/>
            <a:ext cx="3433032" cy="4609584"/>
          </a:xfrm>
          <a:prstGeom prst="rect">
            <a:avLst/>
          </a:prstGeom>
          <a:ln>
            <a:solidFill>
              <a:schemeClr val="tx1"/>
            </a:solidFill>
          </a:ln>
        </p:spPr>
      </p:pic>
      <p:pic>
        <p:nvPicPr>
          <p:cNvPr id="3" name="Picture 2"/>
          <p:cNvPicPr>
            <a:picLocks noChangeAspect="1"/>
          </p:cNvPicPr>
          <p:nvPr/>
        </p:nvPicPr>
        <p:blipFill>
          <a:blip r:embed="rId5"/>
          <a:stretch>
            <a:fillRect/>
          </a:stretch>
        </p:blipFill>
        <p:spPr>
          <a:xfrm>
            <a:off x="5206638" y="1260302"/>
            <a:ext cx="3606042" cy="1633988"/>
          </a:xfrm>
          <a:prstGeom prst="rect">
            <a:avLst/>
          </a:prstGeom>
          <a:ln>
            <a:solidFill>
              <a:schemeClr val="tx1"/>
            </a:solidFill>
          </a:ln>
        </p:spPr>
      </p:pic>
      <p:pic>
        <p:nvPicPr>
          <p:cNvPr id="4" name="Picture 3"/>
          <p:cNvPicPr>
            <a:picLocks noChangeAspect="1"/>
          </p:cNvPicPr>
          <p:nvPr/>
        </p:nvPicPr>
        <p:blipFill>
          <a:blip r:embed="rId6"/>
          <a:stretch>
            <a:fillRect/>
          </a:stretch>
        </p:blipFill>
        <p:spPr>
          <a:xfrm>
            <a:off x="5543726" y="3042186"/>
            <a:ext cx="3224678" cy="2871042"/>
          </a:xfrm>
          <a:prstGeom prst="rect">
            <a:avLst/>
          </a:prstGeom>
          <a:ln>
            <a:solidFill>
              <a:schemeClr val="tx1"/>
            </a:solidFill>
          </a:ln>
        </p:spPr>
      </p:pic>
      <p:sp>
        <p:nvSpPr>
          <p:cNvPr id="5" name="TextBox 4"/>
          <p:cNvSpPr txBox="1"/>
          <p:nvPr/>
        </p:nvSpPr>
        <p:spPr>
          <a:xfrm>
            <a:off x="4101610" y="1260178"/>
            <a:ext cx="1149443" cy="461665"/>
          </a:xfrm>
          <a:prstGeom prst="rect">
            <a:avLst/>
          </a:prstGeom>
          <a:noFill/>
        </p:spPr>
        <p:txBody>
          <a:bodyPr wrap="square" rtlCol="0">
            <a:spAutoFit/>
          </a:bodyPr>
          <a:lstStyle/>
          <a:p>
            <a:pPr algn="r"/>
            <a:r>
              <a:rPr lang="en-US" sz="1200"/>
              <a:t>Sample Grand </a:t>
            </a:r>
            <a:r>
              <a:rPr lang="en-US" sz="1200" dirty="0"/>
              <a:t>Challenges</a:t>
            </a:r>
          </a:p>
        </p:txBody>
      </p:sp>
      <p:sp>
        <p:nvSpPr>
          <p:cNvPr id="15" name="TextBox 14"/>
          <p:cNvSpPr txBox="1"/>
          <p:nvPr/>
        </p:nvSpPr>
        <p:spPr>
          <a:xfrm>
            <a:off x="4399306" y="3132646"/>
            <a:ext cx="1149443" cy="1015663"/>
          </a:xfrm>
          <a:prstGeom prst="rect">
            <a:avLst/>
          </a:prstGeom>
          <a:noFill/>
        </p:spPr>
        <p:txBody>
          <a:bodyPr wrap="square" rtlCol="0">
            <a:spAutoFit/>
          </a:bodyPr>
          <a:lstStyle/>
          <a:p>
            <a:pPr algn="r"/>
            <a:r>
              <a:rPr lang="en-US" sz="1200" dirty="0"/>
              <a:t>The Charge and Deliverable for the Research </a:t>
            </a:r>
            <a:r>
              <a:rPr lang="en-US" sz="1200"/>
              <a:t>Planning Council</a:t>
            </a:r>
            <a:endParaRPr lang="en-US" sz="1200" dirty="0"/>
          </a:p>
        </p:txBody>
      </p:sp>
      <p:sp>
        <p:nvSpPr>
          <p:cNvPr id="16" name="TextBox 15"/>
          <p:cNvSpPr txBox="1"/>
          <p:nvPr/>
        </p:nvSpPr>
        <p:spPr>
          <a:xfrm>
            <a:off x="3777836" y="4650283"/>
            <a:ext cx="1149443" cy="1200329"/>
          </a:xfrm>
          <a:prstGeom prst="rect">
            <a:avLst/>
          </a:prstGeom>
          <a:noFill/>
        </p:spPr>
        <p:txBody>
          <a:bodyPr wrap="square" rtlCol="0">
            <a:spAutoFit/>
          </a:bodyPr>
          <a:lstStyle/>
          <a:p>
            <a:r>
              <a:rPr lang="en-US" sz="1200" dirty="0"/>
              <a:t>First page of document describing the research </a:t>
            </a:r>
            <a:r>
              <a:rPr lang="en-US" sz="1200"/>
              <a:t>planning activity</a:t>
            </a:r>
            <a:endParaRPr lang="en-US" sz="1200" dirty="0"/>
          </a:p>
        </p:txBody>
      </p:sp>
    </p:spTree>
    <p:extLst>
      <p:ext uri="{BB962C8B-B14F-4D97-AF65-F5344CB8AC3E}">
        <p14:creationId xmlns:p14="http://schemas.microsoft.com/office/powerpoint/2010/main" val="25299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746"/>
            <a:ext cx="9067799" cy="1143000"/>
          </a:xfrm>
        </p:spPr>
        <p:txBody>
          <a:bodyPr>
            <a:noAutofit/>
          </a:bodyPr>
          <a:lstStyle/>
          <a:p>
            <a:r>
              <a:rPr lang="en-US" sz="3200" dirty="0"/>
              <a:t>The strategic plan has metrics </a:t>
            </a:r>
            <a:r>
              <a:rPr lang="mr-IN" sz="3200" dirty="0"/>
              <a:t>–</a:t>
            </a:r>
            <a:r>
              <a:rPr lang="en-US" sz="3200" dirty="0"/>
              <a:t> progress, but a long way to go (1)</a:t>
            </a:r>
          </a:p>
        </p:txBody>
      </p:sp>
      <p:pic>
        <p:nvPicPr>
          <p:cNvPr id="3" name="Picture 2"/>
          <p:cNvPicPr>
            <a:picLocks noChangeAspect="1"/>
          </p:cNvPicPr>
          <p:nvPr/>
        </p:nvPicPr>
        <p:blipFill>
          <a:blip r:embed="rId2"/>
          <a:stretch>
            <a:fillRect/>
          </a:stretch>
        </p:blipFill>
        <p:spPr>
          <a:xfrm>
            <a:off x="0" y="1538825"/>
            <a:ext cx="9144000" cy="4802909"/>
          </a:xfrm>
          <a:prstGeom prst="rect">
            <a:avLst/>
          </a:prstGeom>
        </p:spPr>
      </p:pic>
      <p:sp>
        <p:nvSpPr>
          <p:cNvPr id="5" name="Frame 4"/>
          <p:cNvSpPr/>
          <p:nvPr/>
        </p:nvSpPr>
        <p:spPr>
          <a:xfrm>
            <a:off x="125730" y="3531870"/>
            <a:ext cx="4251960" cy="1348740"/>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1623060" y="5612130"/>
            <a:ext cx="523798" cy="369332"/>
          </a:xfrm>
          <a:prstGeom prst="rect">
            <a:avLst/>
          </a:prstGeom>
          <a:noFill/>
        </p:spPr>
        <p:txBody>
          <a:bodyPr wrap="none" rtlCol="0">
            <a:spAutoFit/>
          </a:bodyPr>
          <a:lstStyle/>
          <a:p>
            <a:r>
              <a:rPr lang="en-US" i="1"/>
              <a:t>low</a:t>
            </a:r>
          </a:p>
        </p:txBody>
      </p:sp>
      <p:cxnSp>
        <p:nvCxnSpPr>
          <p:cNvPr id="9" name="Straight Arrow Connector 8"/>
          <p:cNvCxnSpPr/>
          <p:nvPr/>
        </p:nvCxnSpPr>
        <p:spPr>
          <a:xfrm flipV="1">
            <a:off x="2054431" y="4880610"/>
            <a:ext cx="320634" cy="6414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Frame 9"/>
          <p:cNvSpPr/>
          <p:nvPr/>
        </p:nvSpPr>
        <p:spPr>
          <a:xfrm>
            <a:off x="4815839" y="5343896"/>
            <a:ext cx="4251960" cy="637566"/>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p:cNvCxnSpPr/>
          <p:nvPr/>
        </p:nvCxnSpPr>
        <p:spPr>
          <a:xfrm flipV="1">
            <a:off x="4203865" y="5796796"/>
            <a:ext cx="544084" cy="3071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08863" y="5974318"/>
            <a:ext cx="2155022" cy="923330"/>
          </a:xfrm>
          <a:prstGeom prst="rect">
            <a:avLst/>
          </a:prstGeom>
          <a:noFill/>
        </p:spPr>
        <p:txBody>
          <a:bodyPr wrap="square" rtlCol="0">
            <a:spAutoFit/>
          </a:bodyPr>
          <a:lstStyle/>
          <a:p>
            <a:r>
              <a:rPr lang="en-US" i="1" dirty="0"/>
              <a:t>New single contract with WBC gives needed flexibility</a:t>
            </a:r>
          </a:p>
        </p:txBody>
      </p:sp>
      <p:sp>
        <p:nvSpPr>
          <p:cNvPr id="15" name="Frame 14"/>
          <p:cNvSpPr/>
          <p:nvPr/>
        </p:nvSpPr>
        <p:spPr>
          <a:xfrm>
            <a:off x="4816234" y="2047164"/>
            <a:ext cx="4251960" cy="3255243"/>
          </a:xfrm>
          <a:prstGeom prst="frame">
            <a:avLst>
              <a:gd name="adj1" fmla="val 117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7" name="Straight Arrow Connector 16"/>
          <p:cNvCxnSpPr/>
          <p:nvPr/>
        </p:nvCxnSpPr>
        <p:spPr>
          <a:xfrm>
            <a:off x="4377690" y="2047164"/>
            <a:ext cx="362147" cy="1010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826413" y="1166392"/>
            <a:ext cx="2155022" cy="923330"/>
          </a:xfrm>
          <a:prstGeom prst="rect">
            <a:avLst/>
          </a:prstGeom>
          <a:noFill/>
        </p:spPr>
        <p:txBody>
          <a:bodyPr wrap="square" rtlCol="0">
            <a:spAutoFit/>
          </a:bodyPr>
          <a:lstStyle/>
          <a:p>
            <a:r>
              <a:rPr lang="en-US" i="1" dirty="0"/>
              <a:t>New Tech Transfer director hired</a:t>
            </a:r>
          </a:p>
          <a:p>
            <a:r>
              <a:rPr lang="en-US" i="1" dirty="0"/>
              <a:t>IIE being launched</a:t>
            </a:r>
          </a:p>
        </p:txBody>
      </p:sp>
    </p:spTree>
    <p:extLst>
      <p:ext uri="{BB962C8B-B14F-4D97-AF65-F5344CB8AC3E}">
        <p14:creationId xmlns:p14="http://schemas.microsoft.com/office/powerpoint/2010/main" val="96201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746"/>
            <a:ext cx="9067799" cy="1143000"/>
          </a:xfrm>
        </p:spPr>
        <p:txBody>
          <a:bodyPr>
            <a:noAutofit/>
          </a:bodyPr>
          <a:lstStyle/>
          <a:p>
            <a:r>
              <a:rPr lang="en-US" sz="3200" dirty="0"/>
              <a:t>The research strategic plan has metrics </a:t>
            </a:r>
            <a:r>
              <a:rPr lang="mr-IN" sz="3200" dirty="0"/>
              <a:t>–</a:t>
            </a:r>
            <a:r>
              <a:rPr lang="en-US" sz="3200" dirty="0"/>
              <a:t> progress, but a long way to go (2)</a:t>
            </a:r>
          </a:p>
        </p:txBody>
      </p:sp>
      <p:pic>
        <p:nvPicPr>
          <p:cNvPr id="4" name="Picture 3"/>
          <p:cNvPicPr>
            <a:picLocks noChangeAspect="1"/>
          </p:cNvPicPr>
          <p:nvPr/>
        </p:nvPicPr>
        <p:blipFill>
          <a:blip r:embed="rId2"/>
          <a:stretch>
            <a:fillRect/>
          </a:stretch>
        </p:blipFill>
        <p:spPr>
          <a:xfrm>
            <a:off x="0" y="1257658"/>
            <a:ext cx="9144000" cy="4342683"/>
          </a:xfrm>
          <a:prstGeom prst="rect">
            <a:avLst/>
          </a:prstGeom>
        </p:spPr>
      </p:pic>
      <p:sp>
        <p:nvSpPr>
          <p:cNvPr id="5" name="Frame 4"/>
          <p:cNvSpPr/>
          <p:nvPr/>
        </p:nvSpPr>
        <p:spPr>
          <a:xfrm>
            <a:off x="95003" y="2470068"/>
            <a:ext cx="4096987" cy="637566"/>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4405745" y="5481588"/>
            <a:ext cx="1724085" cy="1200329"/>
          </a:xfrm>
          <a:prstGeom prst="rect">
            <a:avLst/>
          </a:prstGeom>
          <a:noFill/>
        </p:spPr>
        <p:txBody>
          <a:bodyPr wrap="square" rtlCol="0">
            <a:spAutoFit/>
          </a:bodyPr>
          <a:lstStyle/>
          <a:p>
            <a:r>
              <a:rPr lang="en-US" i="1" dirty="0"/>
              <a:t>Partnering with Science Initiative seed program</a:t>
            </a:r>
          </a:p>
        </p:txBody>
      </p:sp>
      <p:cxnSp>
        <p:nvCxnSpPr>
          <p:cNvPr id="7" name="Straight Arrow Connector 6"/>
          <p:cNvCxnSpPr/>
          <p:nvPr/>
        </p:nvCxnSpPr>
        <p:spPr>
          <a:xfrm flipH="1" flipV="1">
            <a:off x="4096986" y="3146791"/>
            <a:ext cx="617518" cy="23633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507729" y="3801623"/>
            <a:ext cx="506439" cy="15198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777988" y="5419854"/>
            <a:ext cx="982960" cy="369332"/>
          </a:xfrm>
          <a:prstGeom prst="rect">
            <a:avLst/>
          </a:prstGeom>
          <a:noFill/>
        </p:spPr>
        <p:txBody>
          <a:bodyPr wrap="square" rtlCol="0">
            <a:spAutoFit/>
          </a:bodyPr>
          <a:lstStyle/>
          <a:p>
            <a:r>
              <a:rPr lang="en-US" i="1" dirty="0"/>
              <a:t>Begun</a:t>
            </a:r>
          </a:p>
        </p:txBody>
      </p:sp>
      <p:sp>
        <p:nvSpPr>
          <p:cNvPr id="14" name="Frame 13"/>
          <p:cNvSpPr/>
          <p:nvPr/>
        </p:nvSpPr>
        <p:spPr>
          <a:xfrm>
            <a:off x="95003" y="3301038"/>
            <a:ext cx="4049485" cy="637566"/>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ame 14"/>
          <p:cNvSpPr/>
          <p:nvPr/>
        </p:nvSpPr>
        <p:spPr>
          <a:xfrm>
            <a:off x="3014168" y="3961750"/>
            <a:ext cx="1164206" cy="1346382"/>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flipV="1">
            <a:off x="2671947" y="5334788"/>
            <a:ext cx="342221" cy="567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180466" y="5854031"/>
            <a:ext cx="2011523" cy="923330"/>
          </a:xfrm>
          <a:prstGeom prst="rect">
            <a:avLst/>
          </a:prstGeom>
          <a:noFill/>
        </p:spPr>
        <p:txBody>
          <a:bodyPr wrap="square" rtlCol="0">
            <a:spAutoFit/>
          </a:bodyPr>
          <a:lstStyle/>
          <a:p>
            <a:r>
              <a:rPr lang="en-US" i="1"/>
              <a:t>Focus of soon-to-be-launched strategic planning</a:t>
            </a:r>
            <a:endParaRPr lang="en-US" i="1" dirty="0"/>
          </a:p>
        </p:txBody>
      </p:sp>
      <p:sp>
        <p:nvSpPr>
          <p:cNvPr id="21" name="Frame 20"/>
          <p:cNvSpPr/>
          <p:nvPr/>
        </p:nvSpPr>
        <p:spPr>
          <a:xfrm>
            <a:off x="4940134" y="2980706"/>
            <a:ext cx="4163290" cy="507930"/>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2" name="Straight Arrow Connector 21"/>
          <p:cNvCxnSpPr/>
          <p:nvPr/>
        </p:nvCxnSpPr>
        <p:spPr>
          <a:xfrm flipV="1">
            <a:off x="6758141" y="3488636"/>
            <a:ext cx="524123" cy="18194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299303" y="5278190"/>
            <a:ext cx="1222103" cy="923330"/>
          </a:xfrm>
          <a:prstGeom prst="rect">
            <a:avLst/>
          </a:prstGeom>
          <a:noFill/>
        </p:spPr>
        <p:txBody>
          <a:bodyPr wrap="square" rtlCol="0">
            <a:spAutoFit/>
          </a:bodyPr>
          <a:lstStyle/>
          <a:p>
            <a:r>
              <a:rPr lang="en-US" i="1" dirty="0"/>
              <a:t>Substantial increase in 2018</a:t>
            </a:r>
          </a:p>
        </p:txBody>
      </p:sp>
      <p:sp>
        <p:nvSpPr>
          <p:cNvPr id="25" name="Frame 24"/>
          <p:cNvSpPr/>
          <p:nvPr/>
        </p:nvSpPr>
        <p:spPr>
          <a:xfrm>
            <a:off x="4934506" y="3488636"/>
            <a:ext cx="4163290" cy="449968"/>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6" name="Straight Arrow Connector 25"/>
          <p:cNvCxnSpPr/>
          <p:nvPr/>
        </p:nvCxnSpPr>
        <p:spPr>
          <a:xfrm flipH="1" flipV="1">
            <a:off x="8398982" y="3780845"/>
            <a:ext cx="106583" cy="16390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015844" y="5375452"/>
            <a:ext cx="1192123" cy="646331"/>
          </a:xfrm>
          <a:prstGeom prst="rect">
            <a:avLst/>
          </a:prstGeom>
          <a:noFill/>
        </p:spPr>
        <p:txBody>
          <a:bodyPr wrap="square" rtlCol="0">
            <a:spAutoFit/>
          </a:bodyPr>
          <a:lstStyle/>
          <a:p>
            <a:r>
              <a:rPr lang="en-US" i="1"/>
              <a:t>Planning begun</a:t>
            </a:r>
            <a:endParaRPr lang="en-US" i="1" dirty="0"/>
          </a:p>
        </p:txBody>
      </p:sp>
    </p:spTree>
    <p:extLst>
      <p:ext uri="{BB962C8B-B14F-4D97-AF65-F5344CB8AC3E}">
        <p14:creationId xmlns:p14="http://schemas.microsoft.com/office/powerpoint/2010/main" val="77747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746"/>
            <a:ext cx="9067799" cy="1143000"/>
          </a:xfrm>
        </p:spPr>
        <p:txBody>
          <a:bodyPr>
            <a:noAutofit/>
          </a:bodyPr>
          <a:lstStyle/>
          <a:p>
            <a:r>
              <a:rPr lang="en-US" sz="3200" dirty="0"/>
              <a:t>The research strategic plan has metrics </a:t>
            </a:r>
            <a:r>
              <a:rPr lang="mr-IN" sz="3200" dirty="0"/>
              <a:t>–</a:t>
            </a:r>
            <a:r>
              <a:rPr lang="en-US" sz="3200" dirty="0"/>
              <a:t> progress, but a long way to go (3)</a:t>
            </a:r>
          </a:p>
        </p:txBody>
      </p:sp>
      <p:pic>
        <p:nvPicPr>
          <p:cNvPr id="3" name="Picture 2"/>
          <p:cNvPicPr>
            <a:picLocks noChangeAspect="1"/>
          </p:cNvPicPr>
          <p:nvPr/>
        </p:nvPicPr>
        <p:blipFill>
          <a:blip r:embed="rId2"/>
          <a:stretch>
            <a:fillRect/>
          </a:stretch>
        </p:blipFill>
        <p:spPr>
          <a:xfrm>
            <a:off x="0" y="1195743"/>
            <a:ext cx="9144000" cy="5651106"/>
          </a:xfrm>
          <a:prstGeom prst="rect">
            <a:avLst/>
          </a:prstGeom>
        </p:spPr>
      </p:pic>
      <p:sp>
        <p:nvSpPr>
          <p:cNvPr id="7" name="Frame 6"/>
          <p:cNvSpPr/>
          <p:nvPr/>
        </p:nvSpPr>
        <p:spPr>
          <a:xfrm>
            <a:off x="43502" y="1825593"/>
            <a:ext cx="4191000" cy="711114"/>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4394200" y="1206894"/>
            <a:ext cx="4851400" cy="57400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4292600" y="2185476"/>
            <a:ext cx="125730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651500" y="1746810"/>
            <a:ext cx="3048000" cy="830997"/>
          </a:xfrm>
          <a:prstGeom prst="rect">
            <a:avLst/>
          </a:prstGeom>
          <a:noFill/>
        </p:spPr>
        <p:txBody>
          <a:bodyPr wrap="square" rtlCol="0">
            <a:spAutoFit/>
          </a:bodyPr>
          <a:lstStyle/>
          <a:p>
            <a:r>
              <a:rPr lang="en-US" sz="1600" i="1" dirty="0"/>
              <a:t>Begun; not completed. Post-award moved to Div. of Finance and Administration</a:t>
            </a:r>
          </a:p>
        </p:txBody>
      </p:sp>
      <p:sp>
        <p:nvSpPr>
          <p:cNvPr id="12" name="TextBox 11"/>
          <p:cNvSpPr txBox="1"/>
          <p:nvPr/>
        </p:nvSpPr>
        <p:spPr>
          <a:xfrm>
            <a:off x="5651500" y="2615548"/>
            <a:ext cx="3378200" cy="1077218"/>
          </a:xfrm>
          <a:prstGeom prst="rect">
            <a:avLst/>
          </a:prstGeom>
          <a:noFill/>
        </p:spPr>
        <p:txBody>
          <a:bodyPr wrap="square" rtlCol="0">
            <a:spAutoFit/>
          </a:bodyPr>
          <a:lstStyle/>
          <a:p>
            <a:r>
              <a:rPr lang="en-US" sz="1600" i="1" dirty="0"/>
              <a:t>Progress. Has been a challenge, as capacity had been far lower than national norm. Capacity increased from 2 to 4.5 FTE</a:t>
            </a:r>
          </a:p>
        </p:txBody>
      </p:sp>
      <p:cxnSp>
        <p:nvCxnSpPr>
          <p:cNvPr id="13" name="Straight Arrow Connector 12"/>
          <p:cNvCxnSpPr/>
          <p:nvPr/>
        </p:nvCxnSpPr>
        <p:spPr>
          <a:xfrm flipH="1" flipV="1">
            <a:off x="4064000" y="2883977"/>
            <a:ext cx="1536700" cy="280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4064000" y="3281508"/>
            <a:ext cx="1485900" cy="6108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651500" y="3809513"/>
            <a:ext cx="3378200" cy="584775"/>
          </a:xfrm>
          <a:prstGeom prst="rect">
            <a:avLst/>
          </a:prstGeom>
          <a:noFill/>
        </p:spPr>
        <p:txBody>
          <a:bodyPr wrap="square" rtlCol="0">
            <a:spAutoFit/>
          </a:bodyPr>
          <a:lstStyle/>
          <a:p>
            <a:r>
              <a:rPr lang="en-US" sz="1600" i="1" dirty="0"/>
              <a:t>New position filled, Director of Research Integrity and Compliance</a:t>
            </a:r>
          </a:p>
        </p:txBody>
      </p:sp>
      <p:sp>
        <p:nvSpPr>
          <p:cNvPr id="18" name="Frame 17"/>
          <p:cNvSpPr/>
          <p:nvPr/>
        </p:nvSpPr>
        <p:spPr>
          <a:xfrm>
            <a:off x="43502" y="2593231"/>
            <a:ext cx="4191000" cy="421104"/>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43502" y="3048635"/>
            <a:ext cx="4191000" cy="327625"/>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Frame 19"/>
          <p:cNvSpPr/>
          <p:nvPr/>
        </p:nvSpPr>
        <p:spPr>
          <a:xfrm>
            <a:off x="43502" y="3404320"/>
            <a:ext cx="4191000" cy="1287098"/>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1" name="Straight Arrow Connector 20"/>
          <p:cNvCxnSpPr/>
          <p:nvPr/>
        </p:nvCxnSpPr>
        <p:spPr>
          <a:xfrm flipH="1" flipV="1">
            <a:off x="4064000" y="4084889"/>
            <a:ext cx="1612900" cy="5078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721350" y="4440130"/>
            <a:ext cx="3378200" cy="830997"/>
          </a:xfrm>
          <a:prstGeom prst="rect">
            <a:avLst/>
          </a:prstGeom>
          <a:noFill/>
        </p:spPr>
        <p:txBody>
          <a:bodyPr wrap="square" rtlCol="0">
            <a:spAutoFit/>
          </a:bodyPr>
          <a:lstStyle/>
          <a:p>
            <a:r>
              <a:rPr lang="en-US" sz="1600" i="1" dirty="0"/>
              <a:t>Grand Challenge strategic planning process to begin and will inform choices</a:t>
            </a:r>
          </a:p>
        </p:txBody>
      </p:sp>
      <p:sp>
        <p:nvSpPr>
          <p:cNvPr id="23" name="Frame 22"/>
          <p:cNvSpPr/>
          <p:nvPr/>
        </p:nvSpPr>
        <p:spPr>
          <a:xfrm>
            <a:off x="43502" y="4641074"/>
            <a:ext cx="4191000" cy="1148208"/>
          </a:xfrm>
          <a:prstGeom prst="frame">
            <a:avLst>
              <a:gd name="adj1" fmla="val 4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4" name="Straight Arrow Connector 23"/>
          <p:cNvCxnSpPr/>
          <p:nvPr/>
        </p:nvCxnSpPr>
        <p:spPr>
          <a:xfrm flipH="1" flipV="1">
            <a:off x="4064000" y="5271127"/>
            <a:ext cx="1635125" cy="5271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735288" y="5475995"/>
            <a:ext cx="3378200" cy="1077218"/>
          </a:xfrm>
          <a:prstGeom prst="rect">
            <a:avLst/>
          </a:prstGeom>
          <a:noFill/>
        </p:spPr>
        <p:txBody>
          <a:bodyPr wrap="square" rtlCol="0">
            <a:spAutoFit/>
          </a:bodyPr>
          <a:lstStyle/>
          <a:p>
            <a:r>
              <a:rPr lang="en-US" sz="1600" i="1" dirty="0"/>
              <a:t>Substantial progress in understanding the flow of research dollars across UW.</a:t>
            </a:r>
          </a:p>
          <a:p>
            <a:r>
              <a:rPr lang="en-US" sz="1600" i="1" dirty="0"/>
              <a:t>Centralizing of budgeting underway</a:t>
            </a:r>
          </a:p>
        </p:txBody>
      </p:sp>
    </p:spTree>
    <p:extLst>
      <p:ext uri="{BB962C8B-B14F-4D97-AF65-F5344CB8AC3E}">
        <p14:creationId xmlns:p14="http://schemas.microsoft.com/office/powerpoint/2010/main" val="155814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45576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7" name="Title 1"/>
          <p:cNvSpPr>
            <a:spLocks noGrp="1"/>
          </p:cNvSpPr>
          <p:nvPr>
            <p:ph type="title"/>
          </p:nvPr>
        </p:nvSpPr>
        <p:spPr>
          <a:xfrm>
            <a:off x="553971" y="-63448"/>
            <a:ext cx="8019355" cy="1143000"/>
          </a:xfrm>
        </p:spPr>
        <p:txBody>
          <a:bodyPr>
            <a:noAutofit/>
          </a:bodyPr>
          <a:lstStyle/>
          <a:p>
            <a:r>
              <a:rPr lang="en-US" sz="3200" dirty="0"/>
              <a:t>Regulations to be reviewed: process</a:t>
            </a:r>
          </a:p>
        </p:txBody>
      </p:sp>
      <p:sp>
        <p:nvSpPr>
          <p:cNvPr id="13" name="Content Placeholder 2"/>
          <p:cNvSpPr>
            <a:spLocks noGrp="1"/>
          </p:cNvSpPr>
          <p:nvPr>
            <p:ph idx="1"/>
          </p:nvPr>
        </p:nvSpPr>
        <p:spPr>
          <a:xfrm>
            <a:off x="348468" y="1122504"/>
            <a:ext cx="8459082" cy="4874535"/>
          </a:xfrm>
        </p:spPr>
        <p:txBody>
          <a:bodyPr>
            <a:normAutofit/>
          </a:bodyPr>
          <a:lstStyle/>
          <a:p>
            <a:pPr marL="457200" indent="-457200">
              <a:spcBef>
                <a:spcPts val="1400"/>
              </a:spcBef>
              <a:buFont typeface="+mj-lt"/>
              <a:buAutoNum type="arabicPeriod"/>
            </a:pPr>
            <a:r>
              <a:rPr lang="en-US" sz="2400" dirty="0"/>
              <a:t>Board Committee reviews and provides suggested edits/comments/changes to General Counsel</a:t>
            </a:r>
          </a:p>
          <a:p>
            <a:pPr marL="457200" indent="-457200">
              <a:spcBef>
                <a:spcPts val="1400"/>
              </a:spcBef>
              <a:buFont typeface="+mj-lt"/>
              <a:buAutoNum type="arabicPeriod"/>
            </a:pPr>
            <a:r>
              <a:rPr lang="en-US" sz="2400" dirty="0"/>
              <a:t>GC works with the President and the Regulation Committee to review </a:t>
            </a:r>
          </a:p>
          <a:p>
            <a:pPr marL="457200" indent="-457200">
              <a:spcBef>
                <a:spcPts val="1400"/>
              </a:spcBef>
              <a:buFont typeface="+mj-lt"/>
              <a:buAutoNum type="arabicPeriod"/>
            </a:pPr>
            <a:r>
              <a:rPr lang="en-US" sz="2400" dirty="0"/>
              <a:t>After the President and the Regulation Committee approves, GC sends to campus for review (Faculty Senate, Staff Senate, ASUW, Executive Council, D&amp;Ds) (they typically get 4 weeks)</a:t>
            </a:r>
          </a:p>
          <a:p>
            <a:pPr marL="457200" indent="-457200">
              <a:spcBef>
                <a:spcPts val="1400"/>
              </a:spcBef>
              <a:buFont typeface="+mj-lt"/>
              <a:buAutoNum type="arabicPeriod"/>
            </a:pPr>
            <a:r>
              <a:rPr lang="en-US" sz="2400" dirty="0"/>
              <a:t>Then back to the Research and Economic Development and Regulation Committees to review and possibly incorporate campus feedback</a:t>
            </a:r>
          </a:p>
          <a:p>
            <a:pPr marL="457200" indent="-457200">
              <a:spcBef>
                <a:spcPts val="1400"/>
              </a:spcBef>
              <a:buFont typeface="+mj-lt"/>
              <a:buAutoNum type="arabicPeriod"/>
            </a:pPr>
            <a:r>
              <a:rPr lang="en-US" sz="2400" dirty="0"/>
              <a:t>After final version is ready, to Full Board for approval</a:t>
            </a:r>
          </a:p>
          <a:p>
            <a:pPr marL="457200" indent="-457200">
              <a:spcBef>
                <a:spcPts val="1400"/>
              </a:spcBef>
              <a:buFont typeface="+mj-lt"/>
              <a:buAutoNum type="arabicPeriod"/>
            </a:pPr>
            <a:endParaRPr lang="en-US" sz="2400" dirty="0"/>
          </a:p>
          <a:p>
            <a:pPr marL="514350" indent="-514350">
              <a:spcBef>
                <a:spcPts val="1400"/>
              </a:spcBef>
              <a:buFont typeface="+mj-lt"/>
              <a:buAutoNum type="arabicPeriod"/>
            </a:pPr>
            <a:endParaRPr lang="en-US" dirty="0"/>
          </a:p>
        </p:txBody>
      </p:sp>
    </p:spTree>
    <p:extLst>
      <p:ext uri="{BB962C8B-B14F-4D97-AF65-F5344CB8AC3E}">
        <p14:creationId xmlns:p14="http://schemas.microsoft.com/office/powerpoint/2010/main" val="28731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45576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7" name="Title 1"/>
          <p:cNvSpPr>
            <a:spLocks noGrp="1"/>
          </p:cNvSpPr>
          <p:nvPr>
            <p:ph type="title"/>
          </p:nvPr>
        </p:nvSpPr>
        <p:spPr>
          <a:xfrm>
            <a:off x="553971" y="-63448"/>
            <a:ext cx="8019355" cy="1143000"/>
          </a:xfrm>
        </p:spPr>
        <p:txBody>
          <a:bodyPr>
            <a:noAutofit/>
          </a:bodyPr>
          <a:lstStyle/>
          <a:p>
            <a:r>
              <a:rPr lang="en-US" sz="3200" dirty="0"/>
              <a:t>There are two regulations that need review at present</a:t>
            </a:r>
          </a:p>
        </p:txBody>
      </p:sp>
      <p:pic>
        <p:nvPicPr>
          <p:cNvPr id="3" name="Picture 2"/>
          <p:cNvPicPr>
            <a:picLocks noChangeAspect="1"/>
          </p:cNvPicPr>
          <p:nvPr/>
        </p:nvPicPr>
        <p:blipFill>
          <a:blip r:embed="rId4"/>
          <a:stretch>
            <a:fillRect/>
          </a:stretch>
        </p:blipFill>
        <p:spPr>
          <a:xfrm>
            <a:off x="942461" y="1165276"/>
            <a:ext cx="3597048" cy="4772386"/>
          </a:xfrm>
          <a:prstGeom prst="rect">
            <a:avLst/>
          </a:prstGeom>
          <a:ln w="3175">
            <a:solidFill>
              <a:schemeClr val="tx1"/>
            </a:solidFill>
          </a:ln>
          <a:effectLst>
            <a:outerShdw blurRad="50800" dist="76200" dir="2700000" algn="tl" rotWithShape="0">
              <a:prstClr val="black">
                <a:alpha val="40000"/>
              </a:prstClr>
            </a:outerShdw>
          </a:effectLst>
        </p:spPr>
      </p:pic>
      <p:pic>
        <p:nvPicPr>
          <p:cNvPr id="5" name="Picture 4"/>
          <p:cNvPicPr>
            <a:picLocks noChangeAspect="1"/>
          </p:cNvPicPr>
          <p:nvPr/>
        </p:nvPicPr>
        <p:blipFill>
          <a:blip r:embed="rId5"/>
          <a:stretch>
            <a:fillRect/>
          </a:stretch>
        </p:blipFill>
        <p:spPr>
          <a:xfrm>
            <a:off x="4651591" y="1170120"/>
            <a:ext cx="3593392" cy="4767542"/>
          </a:xfrm>
          <a:prstGeom prst="rect">
            <a:avLst/>
          </a:prstGeom>
          <a:ln>
            <a:solidFill>
              <a:schemeClr val="tx1"/>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09610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746"/>
            <a:ext cx="9067799" cy="1143000"/>
          </a:xfrm>
        </p:spPr>
        <p:txBody>
          <a:bodyPr>
            <a:noAutofit/>
          </a:bodyPr>
          <a:lstStyle/>
          <a:p>
            <a:r>
              <a:rPr lang="en-US" sz="3200" dirty="0"/>
              <a:t>Research: an enormous asset to education</a:t>
            </a:r>
          </a:p>
        </p:txBody>
      </p:sp>
      <p:sp>
        <p:nvSpPr>
          <p:cNvPr id="3" name="Content Placeholder 2"/>
          <p:cNvSpPr>
            <a:spLocks noGrp="1"/>
          </p:cNvSpPr>
          <p:nvPr>
            <p:ph idx="1"/>
          </p:nvPr>
        </p:nvSpPr>
        <p:spPr>
          <a:xfrm>
            <a:off x="118184" y="1196967"/>
            <a:ext cx="8949615" cy="5079520"/>
          </a:xfrm>
        </p:spPr>
        <p:txBody>
          <a:bodyPr>
            <a:noAutofit/>
          </a:bodyPr>
          <a:lstStyle/>
          <a:p>
            <a:pPr>
              <a:spcAft>
                <a:spcPts val="1200"/>
              </a:spcAft>
            </a:pPr>
            <a:r>
              <a:rPr lang="en-US" sz="2800" dirty="0"/>
              <a:t>It’s about the students. From RPI, here are the top five reasons to attend a research university</a:t>
            </a:r>
          </a:p>
          <a:p>
            <a:pPr lvl="1"/>
            <a:r>
              <a:rPr lang="en-US" sz="1800" b="1" dirty="0"/>
              <a:t>Research universities incorporate the latest research into classes. </a:t>
            </a:r>
            <a:r>
              <a:rPr lang="en-US" sz="1800" dirty="0"/>
              <a:t>Faculty who are active in research are in touch with the latest developments in their field and are more likely to incorporate their work in their classes. </a:t>
            </a:r>
          </a:p>
          <a:p>
            <a:pPr lvl="1"/>
            <a:r>
              <a:rPr lang="en-US" sz="1800" b="1" dirty="0"/>
              <a:t>Students benefit from contact with research active faculty and graduate students. </a:t>
            </a:r>
            <a:r>
              <a:rPr lang="en-US" sz="1800" dirty="0"/>
              <a:t>Research active faculty have strong industry and academic connections and can help their students network academically and professionally. </a:t>
            </a:r>
          </a:p>
          <a:p>
            <a:pPr lvl="1"/>
            <a:r>
              <a:rPr lang="en-US" sz="1800" b="1" dirty="0"/>
              <a:t>Research universities utilize state-of-the-art facilities for research and collaboration. </a:t>
            </a:r>
            <a:r>
              <a:rPr lang="en-US" sz="1800" dirty="0"/>
              <a:t>Research universities support government-, industry-, and private foundation- sponsored research in advanced laboratories, using the latest tools and technologies. </a:t>
            </a:r>
          </a:p>
          <a:p>
            <a:pPr lvl="1"/>
            <a:r>
              <a:rPr lang="en-US" sz="1800" b="1" dirty="0"/>
              <a:t>Employers value the skills taught at research universities. </a:t>
            </a:r>
            <a:r>
              <a:rPr lang="en-US" sz="1800" dirty="0"/>
              <a:t>Students who graduate from research universities are critical thinkers, problem solvers, collaborators, and creative leaders. </a:t>
            </a:r>
          </a:p>
          <a:p>
            <a:pPr lvl="1"/>
            <a:r>
              <a:rPr lang="en-US" sz="1800" b="1" dirty="0"/>
              <a:t>Leading research universities provide opportunities for entrepreneurial ventures. </a:t>
            </a:r>
            <a:r>
              <a:rPr lang="en-US" sz="1800" dirty="0"/>
              <a:t>By interacting with and learning from top faculty researchers, students discover new processes, create new products, and innovate new services. </a:t>
            </a:r>
            <a:endParaRPr lang="en-US" sz="3200" dirty="0"/>
          </a:p>
          <a:p>
            <a:pPr>
              <a:spcAft>
                <a:spcPts val="3600"/>
              </a:spcAft>
            </a:pPr>
            <a:endParaRPr lang="en-US" sz="2800" dirty="0"/>
          </a:p>
        </p:txBody>
      </p:sp>
    </p:spTree>
    <p:extLst>
      <p:ext uri="{BB962C8B-B14F-4D97-AF65-F5344CB8AC3E}">
        <p14:creationId xmlns:p14="http://schemas.microsoft.com/office/powerpoint/2010/main" val="71004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524715"/>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5" name="Content Placeholder 2"/>
          <p:cNvSpPr>
            <a:spLocks noGrp="1"/>
          </p:cNvSpPr>
          <p:nvPr>
            <p:ph idx="1"/>
          </p:nvPr>
        </p:nvSpPr>
        <p:spPr>
          <a:xfrm>
            <a:off x="457199" y="188928"/>
            <a:ext cx="8290939" cy="5514221"/>
          </a:xfrm>
        </p:spPr>
        <p:txBody>
          <a:bodyPr>
            <a:normAutofit fontScale="85000" lnSpcReduction="20000"/>
          </a:bodyPr>
          <a:lstStyle/>
          <a:p>
            <a:pPr marL="0" indent="0" algn="ctr">
              <a:buNone/>
            </a:pPr>
            <a:r>
              <a:rPr lang="en-US" sz="3800" dirty="0"/>
              <a:t>Research drives economic growth and transformation</a:t>
            </a:r>
          </a:p>
          <a:p>
            <a:endParaRPr lang="en-US" sz="2800" b="1" i="1" dirty="0"/>
          </a:p>
          <a:p>
            <a:endParaRPr lang="en-US" sz="2800" i="1" dirty="0"/>
          </a:p>
          <a:p>
            <a:r>
              <a:rPr lang="en-US" sz="2800" i="1" dirty="0"/>
              <a:t>It’s also about the economic vitality of the region. </a:t>
            </a:r>
            <a:r>
              <a:rPr lang="en-US" sz="2800" dirty="0"/>
              <a:t>In 1987, the Nobel Prize was awarded to economist Robert Solow (MIT), “for his contributions to the theory of economic growth” </a:t>
            </a:r>
          </a:p>
          <a:p>
            <a:endParaRPr lang="en-US" sz="2800" b="1" i="1" dirty="0"/>
          </a:p>
          <a:p>
            <a:pPr lvl="1"/>
            <a:r>
              <a:rPr lang="en-US" sz="2400" b="1" i="1" dirty="0"/>
              <a:t>From the Royal Swedish Academy of Sciences:</a:t>
            </a:r>
          </a:p>
          <a:p>
            <a:pPr lvl="2"/>
            <a:r>
              <a:rPr lang="en-US" dirty="0"/>
              <a:t>Solow showed that “</a:t>
            </a:r>
            <a:r>
              <a:rPr lang="mr-IN" dirty="0"/>
              <a:t>…</a:t>
            </a:r>
            <a:r>
              <a:rPr lang="en-US" dirty="0"/>
              <a:t>technological development will be the motor for economic growth in the long run</a:t>
            </a:r>
            <a:r>
              <a:rPr lang="mr-IN" dirty="0"/>
              <a:t>…</a:t>
            </a:r>
            <a:r>
              <a:rPr lang="en-US" dirty="0"/>
              <a:t> (I)f continuous technological progress can be assumed, growth in real incomes will be exclusively determined by technological progress.”</a:t>
            </a:r>
          </a:p>
          <a:p>
            <a:pPr lvl="2"/>
            <a:endParaRPr lang="en-US" dirty="0"/>
          </a:p>
          <a:p>
            <a:pPr lvl="2"/>
            <a:r>
              <a:rPr lang="en-US" dirty="0"/>
              <a:t>Research has been an essential catalyst for economic growth on the Front Range</a:t>
            </a:r>
          </a:p>
        </p:txBody>
      </p:sp>
    </p:spTree>
    <p:extLst>
      <p:ext uri="{BB962C8B-B14F-4D97-AF65-F5344CB8AC3E}">
        <p14:creationId xmlns:p14="http://schemas.microsoft.com/office/powerpoint/2010/main" val="43752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485264"/>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5" name="Content Placeholder 2"/>
          <p:cNvSpPr>
            <a:spLocks noGrp="1"/>
          </p:cNvSpPr>
          <p:nvPr>
            <p:ph idx="1"/>
          </p:nvPr>
        </p:nvSpPr>
        <p:spPr>
          <a:xfrm>
            <a:off x="171795" y="32451"/>
            <a:ext cx="8847510" cy="5514221"/>
          </a:xfrm>
        </p:spPr>
        <p:txBody>
          <a:bodyPr>
            <a:normAutofit/>
          </a:bodyPr>
          <a:lstStyle/>
          <a:p>
            <a:pPr marL="0" indent="0" algn="ctr">
              <a:buNone/>
            </a:pPr>
            <a:r>
              <a:rPr lang="en-US" dirty="0"/>
              <a:t>The relationship between research universities and industry is evolving to respond to economic needs</a:t>
            </a:r>
          </a:p>
          <a:p>
            <a:endParaRPr lang="en-US" sz="2800" b="1" i="1" dirty="0"/>
          </a:p>
          <a:p>
            <a:r>
              <a:rPr lang="en-US" sz="2800" dirty="0"/>
              <a:t>“Universities and industry have been collaborating for over a century, but the rise of a global knowledge economy has intensified the need for strategic partnerships that go beyond the traditional funding of discrete research projects. World-class research universities are at the forefront of pioneering such partnerships.” </a:t>
            </a:r>
          </a:p>
          <a:p>
            <a:pPr lvl="1"/>
            <a:r>
              <a:rPr lang="en-US" sz="2400" dirty="0"/>
              <a:t>From “Making Industry-University Partnerships Work,” Science-Business Innovation Board, 2012</a:t>
            </a:r>
          </a:p>
        </p:txBody>
      </p:sp>
    </p:spTree>
    <p:extLst>
      <p:ext uri="{BB962C8B-B14F-4D97-AF65-F5344CB8AC3E}">
        <p14:creationId xmlns:p14="http://schemas.microsoft.com/office/powerpoint/2010/main" val="46886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45576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5" name="Content Placeholder 2"/>
          <p:cNvSpPr>
            <a:spLocks noGrp="1"/>
          </p:cNvSpPr>
          <p:nvPr>
            <p:ph idx="1"/>
          </p:nvPr>
        </p:nvSpPr>
        <p:spPr>
          <a:xfrm>
            <a:off x="171795" y="255474"/>
            <a:ext cx="8847510" cy="5514221"/>
          </a:xfrm>
        </p:spPr>
        <p:txBody>
          <a:bodyPr>
            <a:normAutofit fontScale="85000" lnSpcReduction="20000"/>
          </a:bodyPr>
          <a:lstStyle/>
          <a:p>
            <a:pPr marL="0" indent="0" algn="ctr">
              <a:buNone/>
            </a:pPr>
            <a:r>
              <a:rPr lang="en-US" dirty="0"/>
              <a:t>UW is classified as a Tier 2 Research Institution, per Carnegie Classification of Institutions of Higher Ed </a:t>
            </a:r>
          </a:p>
          <a:p>
            <a:pPr marL="0" indent="0" algn="ctr">
              <a:buNone/>
            </a:pPr>
            <a:endParaRPr lang="en-US" sz="2800" b="1" dirty="0"/>
          </a:p>
          <a:p>
            <a:pPr>
              <a:buFont typeface="Arial" charset="0"/>
              <a:buChar char="•"/>
            </a:pPr>
            <a:r>
              <a:rPr lang="en-US" sz="2800" dirty="0"/>
              <a:t>R1: Doctoral Universities – Highest Research Activity </a:t>
            </a:r>
          </a:p>
          <a:p>
            <a:pPr lvl="1"/>
            <a:r>
              <a:rPr lang="en-US" sz="2400" dirty="0"/>
              <a:t>130 universities nationally</a:t>
            </a:r>
          </a:p>
          <a:p>
            <a:pPr lvl="1"/>
            <a:r>
              <a:rPr lang="en-US" sz="2400" dirty="0"/>
              <a:t>This level includes U of NE, U of CO; CSU</a:t>
            </a:r>
          </a:p>
          <a:p>
            <a:endParaRPr lang="en-US" sz="2800" dirty="0"/>
          </a:p>
          <a:p>
            <a:r>
              <a:rPr lang="en-US" sz="2800" dirty="0"/>
              <a:t>R2: Doctoral Universities – Higher Research Activity</a:t>
            </a:r>
          </a:p>
          <a:p>
            <a:pPr lvl="1"/>
            <a:r>
              <a:rPr lang="en-US" sz="2400" dirty="0"/>
              <a:t>139 universities nationally</a:t>
            </a:r>
          </a:p>
          <a:p>
            <a:pPr lvl="1"/>
            <a:r>
              <a:rPr lang="en-US" sz="2400" dirty="0"/>
              <a:t>This level includes U of ID, ND, SD, and MT; also ID, ND, SD, MT State</a:t>
            </a:r>
          </a:p>
          <a:p>
            <a:endParaRPr lang="en-US" sz="2800" dirty="0"/>
          </a:p>
          <a:p>
            <a:r>
              <a:rPr lang="en-US" sz="2800" dirty="0"/>
              <a:t>R3: Doctoral Universities – Moderate Research Activity</a:t>
            </a:r>
          </a:p>
          <a:p>
            <a:pPr lvl="1"/>
            <a:r>
              <a:rPr lang="en-US" sz="2400" dirty="0"/>
              <a:t>163 universities nationally</a:t>
            </a:r>
          </a:p>
          <a:p>
            <a:pPr marL="457200" lvl="1" indent="0">
              <a:buNone/>
            </a:pPr>
            <a:endParaRPr lang="en-US" sz="2400" i="1" dirty="0"/>
          </a:p>
          <a:p>
            <a:pPr marL="0" indent="0">
              <a:buNone/>
            </a:pPr>
            <a:r>
              <a:rPr lang="en-US" i="1" dirty="0"/>
              <a:t>We aspire to become an R1 Doctoral University</a:t>
            </a:r>
          </a:p>
          <a:p>
            <a:endParaRPr lang="en-US" sz="2800" dirty="0"/>
          </a:p>
        </p:txBody>
      </p:sp>
      <p:sp>
        <p:nvSpPr>
          <p:cNvPr id="2" name="Donut 1"/>
          <p:cNvSpPr/>
          <p:nvPr/>
        </p:nvSpPr>
        <p:spPr>
          <a:xfrm>
            <a:off x="264147" y="2512636"/>
            <a:ext cx="8112937" cy="698088"/>
          </a:xfrm>
          <a:prstGeom prst="donut">
            <a:avLst>
              <a:gd name="adj" fmla="val 44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8022194" y="1927861"/>
            <a:ext cx="824265" cy="584775"/>
          </a:xfrm>
          <a:prstGeom prst="rect">
            <a:avLst/>
          </a:prstGeom>
          <a:noFill/>
        </p:spPr>
        <p:txBody>
          <a:bodyPr wrap="none" rtlCol="0">
            <a:spAutoFit/>
          </a:bodyPr>
          <a:lstStyle/>
          <a:p>
            <a:r>
              <a:rPr lang="en-US" sz="3200" b="1" dirty="0"/>
              <a:t>UW</a:t>
            </a:r>
          </a:p>
        </p:txBody>
      </p:sp>
      <p:cxnSp>
        <p:nvCxnSpPr>
          <p:cNvPr id="5" name="Straight Arrow Connector 4"/>
          <p:cNvCxnSpPr/>
          <p:nvPr/>
        </p:nvCxnSpPr>
        <p:spPr>
          <a:xfrm flipH="1">
            <a:off x="7142598" y="2290014"/>
            <a:ext cx="885802" cy="3022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161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746"/>
            <a:ext cx="9067799" cy="1143000"/>
          </a:xfrm>
        </p:spPr>
        <p:txBody>
          <a:bodyPr>
            <a:noAutofit/>
          </a:bodyPr>
          <a:lstStyle/>
          <a:p>
            <a:r>
              <a:rPr lang="en-US" sz="3200" dirty="0"/>
              <a:t>UW’s Office of Research and Economic Development has developed a strategic plan</a:t>
            </a:r>
          </a:p>
        </p:txBody>
      </p:sp>
      <p:pic>
        <p:nvPicPr>
          <p:cNvPr id="4" name="Picture 3"/>
          <p:cNvPicPr>
            <a:picLocks noChangeAspect="1"/>
          </p:cNvPicPr>
          <p:nvPr/>
        </p:nvPicPr>
        <p:blipFill>
          <a:blip r:embed="rId2"/>
          <a:stretch>
            <a:fillRect/>
          </a:stretch>
        </p:blipFill>
        <p:spPr>
          <a:xfrm>
            <a:off x="253806" y="1437933"/>
            <a:ext cx="4112900" cy="5012028"/>
          </a:xfrm>
          <a:prstGeom prst="rect">
            <a:avLst/>
          </a:prstGeom>
          <a:effectLst>
            <a:outerShdw blurRad="50800" dist="317500" dir="5400000" sx="79000" sy="79000" algn="ctr" rotWithShape="0">
              <a:srgbClr val="000000">
                <a:alpha val="43137"/>
              </a:srgbClr>
            </a:outerShdw>
          </a:effectLst>
        </p:spPr>
      </p:pic>
      <p:pic>
        <p:nvPicPr>
          <p:cNvPr id="7" name="Picture 6"/>
          <p:cNvPicPr>
            <a:picLocks noChangeAspect="1"/>
          </p:cNvPicPr>
          <p:nvPr/>
        </p:nvPicPr>
        <p:blipFill>
          <a:blip r:embed="rId3"/>
          <a:stretch>
            <a:fillRect/>
          </a:stretch>
        </p:blipFill>
        <p:spPr>
          <a:xfrm>
            <a:off x="4660487" y="1437933"/>
            <a:ext cx="4210467" cy="5009715"/>
          </a:xfrm>
          <a:prstGeom prst="rect">
            <a:avLst/>
          </a:prstGeom>
          <a:ln>
            <a:solidFill>
              <a:schemeClr val="tx1"/>
            </a:solidFill>
          </a:ln>
          <a:effectLst>
            <a:outerShdw blurRad="50800" dist="317500" dir="5400000" sx="79000" sy="79000" algn="ctr" rotWithShape="0">
              <a:srgbClr val="000000">
                <a:alpha val="43137"/>
              </a:srgbClr>
            </a:outerShdw>
          </a:effectLst>
        </p:spPr>
      </p:pic>
    </p:spTree>
    <p:extLst>
      <p:ext uri="{BB962C8B-B14F-4D97-AF65-F5344CB8AC3E}">
        <p14:creationId xmlns:p14="http://schemas.microsoft.com/office/powerpoint/2010/main" val="185717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45576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7" name="Title 1"/>
          <p:cNvSpPr>
            <a:spLocks noGrp="1"/>
          </p:cNvSpPr>
          <p:nvPr>
            <p:ph type="title"/>
          </p:nvPr>
        </p:nvSpPr>
        <p:spPr>
          <a:xfrm>
            <a:off x="514590" y="-63448"/>
            <a:ext cx="8243457" cy="1143000"/>
          </a:xfrm>
        </p:spPr>
        <p:txBody>
          <a:bodyPr>
            <a:noAutofit/>
          </a:bodyPr>
          <a:lstStyle/>
          <a:p>
            <a:r>
              <a:rPr lang="en-US" sz="3200" dirty="0"/>
              <a:t>Office of Research and Economic Development</a:t>
            </a:r>
            <a:r>
              <a:rPr lang="en-US" sz="3200"/>
              <a:t>: services, recent actions, plans (1)</a:t>
            </a:r>
            <a:endParaRPr lang="en-US" sz="3200" dirty="0"/>
          </a:p>
        </p:txBody>
      </p:sp>
      <p:sp>
        <p:nvSpPr>
          <p:cNvPr id="13" name="Content Placeholder 2"/>
          <p:cNvSpPr>
            <a:spLocks noGrp="1"/>
          </p:cNvSpPr>
          <p:nvPr>
            <p:ph idx="1"/>
          </p:nvPr>
        </p:nvSpPr>
        <p:spPr>
          <a:xfrm>
            <a:off x="171793" y="1462116"/>
            <a:ext cx="8908471" cy="4903032"/>
          </a:xfrm>
        </p:spPr>
        <p:txBody>
          <a:bodyPr>
            <a:normAutofit/>
          </a:bodyPr>
          <a:lstStyle/>
          <a:p>
            <a:r>
              <a:rPr lang="en-US" sz="2400" dirty="0"/>
              <a:t>State of play 1.5 years ago: </a:t>
            </a:r>
          </a:p>
          <a:p>
            <a:pPr lvl="1"/>
            <a:r>
              <a:rPr lang="en-US" sz="2000" dirty="0"/>
              <a:t>many departures from ORED, which was already lean</a:t>
            </a:r>
          </a:p>
          <a:p>
            <a:pPr lvl="1"/>
            <a:r>
              <a:rPr lang="en-US" sz="2000" dirty="0"/>
              <a:t>Given our ambition: must reorganize ORED, and strengthen and modify processes so they are scalable to a larger research effort, and are transparent</a:t>
            </a:r>
          </a:p>
          <a:p>
            <a:pPr>
              <a:spcBef>
                <a:spcPts val="2400"/>
              </a:spcBef>
            </a:pPr>
            <a:r>
              <a:rPr lang="en-US" sz="2400" dirty="0"/>
              <a:t>Significant new hires have been made to enable the new ORED org</a:t>
            </a:r>
          </a:p>
          <a:p>
            <a:pPr lvl="1"/>
            <a:r>
              <a:rPr lang="en-US" sz="1900" dirty="0"/>
              <a:t>New Associate VP for Research </a:t>
            </a:r>
            <a:r>
              <a:rPr lang="en-US" sz="1900" b="1" dirty="0"/>
              <a:t>(D. </a:t>
            </a:r>
            <a:r>
              <a:rPr lang="en-US" sz="1900" b="1" dirty="0" err="1"/>
              <a:t>Hulme</a:t>
            </a:r>
            <a:r>
              <a:rPr lang="en-US" sz="1900" b="1" dirty="0"/>
              <a:t>)</a:t>
            </a:r>
          </a:p>
          <a:p>
            <a:pPr lvl="1"/>
            <a:r>
              <a:rPr lang="en-US" sz="1900" dirty="0"/>
              <a:t>Increased research service capacity (pre-proposal): </a:t>
            </a:r>
            <a:r>
              <a:rPr lang="en-US" sz="1900" b="1" dirty="0"/>
              <a:t>2 FTE </a:t>
            </a:r>
            <a:r>
              <a:rPr lang="en-US" sz="1900" b="1" dirty="0">
                <a:sym typeface="Wingdings"/>
              </a:rPr>
              <a:t> </a:t>
            </a:r>
            <a:r>
              <a:rPr lang="en-US" sz="1900" b="1" dirty="0"/>
              <a:t>4.5</a:t>
            </a:r>
          </a:p>
          <a:p>
            <a:pPr lvl="2"/>
            <a:r>
              <a:rPr lang="en-US" sz="1600" dirty="0"/>
              <a:t>proposal and budget preparation; award negotiation with sponsors</a:t>
            </a:r>
          </a:p>
          <a:p>
            <a:pPr lvl="2"/>
            <a:r>
              <a:rPr lang="en-US" sz="1600" dirty="0"/>
              <a:t>training in proposal writing (contracted seminars) </a:t>
            </a:r>
          </a:p>
          <a:p>
            <a:pPr lvl="2"/>
            <a:r>
              <a:rPr lang="en-US" sz="1600" dirty="0"/>
              <a:t>grant setups and awards are now under Div. of Finance and Administration</a:t>
            </a:r>
          </a:p>
          <a:p>
            <a:pPr lvl="2"/>
            <a:r>
              <a:rPr lang="en-US" sz="1600" dirty="0"/>
              <a:t>ORED retained post-award activities that do not have a financial component</a:t>
            </a:r>
          </a:p>
        </p:txBody>
      </p:sp>
    </p:spTree>
    <p:extLst>
      <p:ext uri="{BB962C8B-B14F-4D97-AF65-F5344CB8AC3E}">
        <p14:creationId xmlns:p14="http://schemas.microsoft.com/office/powerpoint/2010/main" val="130017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45576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7" name="Title 1"/>
          <p:cNvSpPr>
            <a:spLocks noGrp="1"/>
          </p:cNvSpPr>
          <p:nvPr>
            <p:ph type="title"/>
          </p:nvPr>
        </p:nvSpPr>
        <p:spPr>
          <a:xfrm>
            <a:off x="445770" y="-63448"/>
            <a:ext cx="8446062" cy="1143000"/>
          </a:xfrm>
        </p:spPr>
        <p:txBody>
          <a:bodyPr>
            <a:noAutofit/>
          </a:bodyPr>
          <a:lstStyle/>
          <a:p>
            <a:r>
              <a:rPr lang="en-US" sz="3200" dirty="0"/>
              <a:t>Office of Research and Economic Development: services, recent actions, plans (2)</a:t>
            </a:r>
          </a:p>
        </p:txBody>
      </p:sp>
      <p:sp>
        <p:nvSpPr>
          <p:cNvPr id="13" name="Content Placeholder 2"/>
          <p:cNvSpPr>
            <a:spLocks noGrp="1"/>
          </p:cNvSpPr>
          <p:nvPr>
            <p:ph idx="1"/>
          </p:nvPr>
        </p:nvSpPr>
        <p:spPr>
          <a:xfrm>
            <a:off x="171793" y="1189159"/>
            <a:ext cx="8908471" cy="4903032"/>
          </a:xfrm>
        </p:spPr>
        <p:txBody>
          <a:bodyPr>
            <a:normAutofit fontScale="92500"/>
          </a:bodyPr>
          <a:lstStyle/>
          <a:p>
            <a:pPr>
              <a:spcBef>
                <a:spcPts val="1200"/>
              </a:spcBef>
            </a:pPr>
            <a:r>
              <a:rPr lang="en-US" sz="2400" dirty="0"/>
              <a:t>Hired first Director, Research Integrity and Compliance (C. </a:t>
            </a:r>
            <a:r>
              <a:rPr lang="en-US" sz="2400" dirty="0" err="1"/>
              <a:t>Broccardo</a:t>
            </a:r>
            <a:r>
              <a:rPr lang="en-US" sz="2400" dirty="0"/>
              <a:t>) </a:t>
            </a:r>
          </a:p>
          <a:p>
            <a:pPr>
              <a:spcBef>
                <a:spcPts val="1200"/>
              </a:spcBef>
            </a:pPr>
            <a:r>
              <a:rPr lang="en-US" sz="2400" dirty="0"/>
              <a:t>Hired new Tech Transfer Office Director (H. Nowak)</a:t>
            </a:r>
          </a:p>
          <a:p>
            <a:pPr marL="342900" lvl="1" indent="-342900">
              <a:spcBef>
                <a:spcPts val="1200"/>
              </a:spcBef>
              <a:buFont typeface="Arial"/>
              <a:buChar char="•"/>
            </a:pPr>
            <a:r>
              <a:rPr lang="en-US" sz="2400" dirty="0"/>
              <a:t>Broader impacts development for proposals </a:t>
            </a:r>
            <a:r>
              <a:rPr lang="mr-IN" sz="2400" dirty="0"/>
              <a:t>–</a:t>
            </a:r>
            <a:r>
              <a:rPr lang="en-US" sz="2400" dirty="0"/>
              <a:t> 0.5 FTE on board. Will grow this function. </a:t>
            </a:r>
          </a:p>
          <a:p>
            <a:pPr marL="342900" lvl="1" indent="-342900">
              <a:spcBef>
                <a:spcPts val="1200"/>
              </a:spcBef>
              <a:buFont typeface="Arial"/>
              <a:buChar char="•"/>
            </a:pPr>
            <a:r>
              <a:rPr lang="en-US" sz="2400" dirty="0"/>
              <a:t>UW/Community College Research Network</a:t>
            </a:r>
          </a:p>
          <a:p>
            <a:pPr marL="742950" lvl="2" indent="-342900">
              <a:spcBef>
                <a:spcPts val="1200"/>
              </a:spcBef>
            </a:pPr>
            <a:r>
              <a:rPr lang="en-US" sz="2000" dirty="0"/>
              <a:t>Planning underway. Lever INBRE program (NIH) and Science Initiative</a:t>
            </a:r>
          </a:p>
          <a:p>
            <a:pPr marL="342900" lvl="1" indent="-342900">
              <a:spcBef>
                <a:spcPts val="1200"/>
              </a:spcBef>
              <a:buFont typeface="Arial"/>
              <a:buChar char="•"/>
            </a:pPr>
            <a:r>
              <a:rPr lang="en-US" sz="2400" dirty="0"/>
              <a:t>Plan to establish Office of Undergraduate Research</a:t>
            </a:r>
          </a:p>
          <a:p>
            <a:pPr marL="742950" lvl="2" indent="-342900">
              <a:spcBef>
                <a:spcPts val="1200"/>
              </a:spcBef>
            </a:pPr>
            <a:r>
              <a:rPr lang="en-US" sz="2000" dirty="0"/>
              <a:t>What UW does is among the best in the country. How we promote and optimize it is not</a:t>
            </a:r>
          </a:p>
          <a:p>
            <a:pPr marL="742950" lvl="2" indent="-342900">
              <a:spcBef>
                <a:spcPts val="1200"/>
              </a:spcBef>
            </a:pPr>
            <a:r>
              <a:rPr lang="en-US" sz="2000" dirty="0"/>
              <a:t>New office will become a single point of contact and clearing house</a:t>
            </a:r>
          </a:p>
          <a:p>
            <a:pPr marL="742950" lvl="2" indent="-342900">
              <a:spcBef>
                <a:spcPts val="1200"/>
              </a:spcBef>
            </a:pPr>
            <a:r>
              <a:rPr lang="en-US" sz="2000" dirty="0"/>
              <a:t>Goal: promote, look for synergies and efficiencies between programs</a:t>
            </a:r>
          </a:p>
          <a:p>
            <a:pPr marL="742950" lvl="2" indent="-342900">
              <a:spcBef>
                <a:spcPts val="1200"/>
              </a:spcBef>
            </a:pPr>
            <a:endParaRPr lang="en-US" sz="2000" b="1" dirty="0"/>
          </a:p>
          <a:p>
            <a:pPr marL="342900" lvl="1" indent="-342900">
              <a:spcBef>
                <a:spcPts val="1200"/>
              </a:spcBef>
              <a:buFont typeface="Arial"/>
              <a:buChar char="•"/>
            </a:pPr>
            <a:endParaRPr lang="en-US" sz="2400" b="1" dirty="0"/>
          </a:p>
          <a:p>
            <a:pPr marL="342900" lvl="1" indent="-342900">
              <a:spcBef>
                <a:spcPts val="1200"/>
              </a:spcBef>
              <a:buFont typeface="Arial"/>
              <a:buChar char="•"/>
            </a:pPr>
            <a:endParaRPr lang="en-US" sz="2000" dirty="0"/>
          </a:p>
        </p:txBody>
      </p:sp>
    </p:spTree>
    <p:extLst>
      <p:ext uri="{BB962C8B-B14F-4D97-AF65-F5344CB8AC3E}">
        <p14:creationId xmlns:p14="http://schemas.microsoft.com/office/powerpoint/2010/main" val="182012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64398" y="-455768"/>
            <a:ext cx="9765598" cy="7290263"/>
            <a:chOff x="-164398" y="-357448"/>
            <a:chExt cx="9765598" cy="7290263"/>
          </a:xfrm>
        </p:grpSpPr>
        <p:cxnSp>
          <p:nvCxnSpPr>
            <p:cNvPr id="36" name="Straight Connector 35"/>
            <p:cNvCxnSpPr/>
            <p:nvPr/>
          </p:nvCxnSpPr>
          <p:spPr>
            <a:xfrm>
              <a:off x="-164398" y="127288"/>
              <a:ext cx="9765598" cy="0"/>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10834" y="-282633"/>
              <a:ext cx="0" cy="7215448"/>
            </a:xfrm>
            <a:prstGeom prst="line">
              <a:avLst/>
            </a:prstGeom>
            <a:ln w="127000">
              <a:solidFill>
                <a:srgbClr val="FFC425"/>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9080265" y="-357448"/>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9874" y="-282633"/>
              <a:ext cx="0" cy="7215448"/>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4398" y="41563"/>
              <a:ext cx="9765598" cy="0"/>
            </a:xfrm>
            <a:prstGeom prst="line">
              <a:avLst/>
            </a:prstGeom>
            <a:ln w="127000">
              <a:solidFill>
                <a:srgbClr val="492F24"/>
              </a:solidFill>
            </a:ln>
          </p:spPr>
          <p:style>
            <a:lnRef idx="2">
              <a:schemeClr val="accent1"/>
            </a:lnRef>
            <a:fillRef idx="0">
              <a:schemeClr val="accent1"/>
            </a:fillRef>
            <a:effectRef idx="1">
              <a:schemeClr val="accent1"/>
            </a:effectRef>
            <a:fontRef idx="minor">
              <a:schemeClr val="tx1"/>
            </a:fontRef>
          </p:style>
        </p:cxnSp>
      </p:grpSp>
      <p:pic>
        <p:nvPicPr>
          <p:cNvPr id="30" name="Picture 29" descr="BrandBar_New_Final_wSig.ps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98" y="5841183"/>
            <a:ext cx="9433097" cy="1471564"/>
          </a:xfrm>
          <a:prstGeom prst="rect">
            <a:avLst/>
          </a:prstGeom>
        </p:spPr>
      </p:pic>
      <p:sp>
        <p:nvSpPr>
          <p:cNvPr id="17" name="Title 1"/>
          <p:cNvSpPr>
            <a:spLocks noGrp="1"/>
          </p:cNvSpPr>
          <p:nvPr>
            <p:ph type="title"/>
          </p:nvPr>
        </p:nvSpPr>
        <p:spPr>
          <a:xfrm>
            <a:off x="455808" y="-29158"/>
            <a:ext cx="8243457" cy="1143000"/>
          </a:xfrm>
        </p:spPr>
        <p:txBody>
          <a:bodyPr>
            <a:noAutofit/>
          </a:bodyPr>
          <a:lstStyle/>
          <a:p>
            <a:r>
              <a:rPr lang="en-US" sz="3200" dirty="0"/>
              <a:t>Office of Research and Economic Development: services, recent actions, plans (3)</a:t>
            </a:r>
          </a:p>
        </p:txBody>
      </p:sp>
      <p:sp>
        <p:nvSpPr>
          <p:cNvPr id="13" name="Content Placeholder 2"/>
          <p:cNvSpPr>
            <a:spLocks noGrp="1"/>
          </p:cNvSpPr>
          <p:nvPr>
            <p:ph idx="1"/>
          </p:nvPr>
        </p:nvSpPr>
        <p:spPr>
          <a:xfrm>
            <a:off x="171794" y="1468862"/>
            <a:ext cx="8847511" cy="6144847"/>
          </a:xfrm>
        </p:spPr>
        <p:txBody>
          <a:bodyPr>
            <a:normAutofit/>
          </a:bodyPr>
          <a:lstStyle/>
          <a:p>
            <a:pPr>
              <a:buFont typeface="Arial" charset="0"/>
              <a:buChar char="•"/>
            </a:pPr>
            <a:r>
              <a:rPr lang="en-US" sz="2400" dirty="0"/>
              <a:t>Promote a research culture: </a:t>
            </a:r>
            <a:r>
              <a:rPr lang="en-US" sz="2400" b="1" dirty="0"/>
              <a:t>the overall aim of a new Research Strategic Plan</a:t>
            </a:r>
          </a:p>
          <a:p>
            <a:pPr lvl="1">
              <a:buFont typeface="Arial" charset="0"/>
              <a:buChar char="•"/>
            </a:pPr>
            <a:r>
              <a:rPr lang="en-US" sz="1800" dirty="0"/>
              <a:t>urgency regarding sponsored research: </a:t>
            </a:r>
            <a:r>
              <a:rPr lang="en-US" sz="1800" b="1" dirty="0"/>
              <a:t>ORED partnering with SI in seed grant program</a:t>
            </a:r>
          </a:p>
          <a:p>
            <a:pPr lvl="1">
              <a:buFont typeface="Arial" charset="0"/>
              <a:buChar char="•"/>
            </a:pPr>
            <a:r>
              <a:rPr lang="en-US" sz="1800" dirty="0"/>
              <a:t>Research partnerships: the focus of the new Research Strategic Plan</a:t>
            </a:r>
          </a:p>
          <a:p>
            <a:endParaRPr lang="en-US" sz="2400" dirty="0"/>
          </a:p>
          <a:p>
            <a:pPr>
              <a:buFont typeface="Arial" charset="0"/>
              <a:buChar char="•"/>
            </a:pPr>
            <a:r>
              <a:rPr lang="en-US" sz="2400" dirty="0"/>
              <a:t>Worked with Division of Finance and Administration to distribute Indirect Cost Recovery (ICR, or IDC) revenue </a:t>
            </a:r>
            <a:r>
              <a:rPr lang="mr-IN" sz="2400" dirty="0"/>
              <a:t>–</a:t>
            </a:r>
            <a:r>
              <a:rPr lang="en-US" sz="2400" dirty="0"/>
              <a:t> </a:t>
            </a:r>
            <a:r>
              <a:rPr lang="en-US" sz="2400" b="1" dirty="0"/>
              <a:t>Backlog of IDC from 2016 cleared, 2018 recently distributed across campus</a:t>
            </a:r>
          </a:p>
          <a:p>
            <a:pPr lvl="1">
              <a:buFont typeface="Arial" charset="0"/>
              <a:buChar char="•"/>
            </a:pPr>
            <a:r>
              <a:rPr lang="en-US" sz="1800" dirty="0"/>
              <a:t>Indirect costs are real costs to the University associated with carrying out extramurally funded research</a:t>
            </a:r>
            <a:endParaRPr lang="en-US" sz="1800" b="1" dirty="0"/>
          </a:p>
          <a:p>
            <a:pPr lvl="1"/>
            <a:endParaRPr lang="en-US" sz="2000" b="1" dirty="0"/>
          </a:p>
          <a:p>
            <a:pPr>
              <a:buFont typeface="Arial" charset="0"/>
              <a:buChar char="•"/>
            </a:pPr>
            <a:endParaRPr lang="en-US" sz="2000" dirty="0"/>
          </a:p>
          <a:p>
            <a:endParaRPr lang="en-US" sz="2400" dirty="0"/>
          </a:p>
        </p:txBody>
      </p:sp>
    </p:spTree>
    <p:extLst>
      <p:ext uri="{BB962C8B-B14F-4D97-AF65-F5344CB8AC3E}">
        <p14:creationId xmlns:p14="http://schemas.microsoft.com/office/powerpoint/2010/main" val="203266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45973</TotalTime>
  <Words>1307</Words>
  <Application>Microsoft Office PowerPoint</Application>
  <PresentationFormat>Letter Paper (8.5x11 in)</PresentationFormat>
  <Paragraphs>118</Paragraphs>
  <Slides>16</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Mangal</vt:lpstr>
      <vt:lpstr>Wingdings</vt:lpstr>
      <vt:lpstr>Office Theme</vt:lpstr>
      <vt:lpstr>The role, status, and progress of research and economic development administration at UW</vt:lpstr>
      <vt:lpstr>Research: an enormous asset to education</vt:lpstr>
      <vt:lpstr>PowerPoint Presentation</vt:lpstr>
      <vt:lpstr>PowerPoint Presentation</vt:lpstr>
      <vt:lpstr>PowerPoint Presentation</vt:lpstr>
      <vt:lpstr>UW’s Office of Research and Economic Development has developed a strategic plan</vt:lpstr>
      <vt:lpstr>Office of Research and Economic Development: services, recent actions, plans (1)</vt:lpstr>
      <vt:lpstr>Office of Research and Economic Development: services, recent actions, plans (2)</vt:lpstr>
      <vt:lpstr>Office of Research and Economic Development: services, recent actions, plans (3)</vt:lpstr>
      <vt:lpstr>To help identify solutions to challenges, Point Consulting has recently arrived to assess and advise</vt:lpstr>
      <vt:lpstr>The research planning activity charge has been developed. The aim is to report to the BoT this summer</vt:lpstr>
      <vt:lpstr>The strategic plan has metrics – progress, but a long way to go (1)</vt:lpstr>
      <vt:lpstr>The research strategic plan has metrics – progress, but a long way to go (2)</vt:lpstr>
      <vt:lpstr>The research strategic plan has metrics – progress, but a long way to go (3)</vt:lpstr>
      <vt:lpstr>Regulations to be reviewed: process</vt:lpstr>
      <vt:lpstr>There are two regulations that need review at present</vt:lpstr>
    </vt:vector>
  </TitlesOfParts>
  <Company>EJS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vision for impactful research at the University of North Dakota</dc:title>
  <dc:creator>Ed Synakowski</dc:creator>
  <cp:lastModifiedBy>Dawn Jolley</cp:lastModifiedBy>
  <cp:revision>947</cp:revision>
  <cp:lastPrinted>2019-01-16T03:16:18Z</cp:lastPrinted>
  <dcterms:created xsi:type="dcterms:W3CDTF">2015-05-02T19:13:36Z</dcterms:created>
  <dcterms:modified xsi:type="dcterms:W3CDTF">2019-01-16T23:58:32Z</dcterms:modified>
</cp:coreProperties>
</file>