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1" r:id="rId2"/>
    <p:sldId id="292" r:id="rId3"/>
    <p:sldId id="293" r:id="rId4"/>
    <p:sldId id="265" r:id="rId5"/>
    <p:sldId id="294" r:id="rId6"/>
    <p:sldId id="295" r:id="rId7"/>
    <p:sldId id="296" r:id="rId8"/>
    <p:sldId id="258" r:id="rId9"/>
    <p:sldId id="301" r:id="rId10"/>
    <p:sldId id="302" r:id="rId11"/>
    <p:sldId id="303" r:id="rId12"/>
    <p:sldId id="300" r:id="rId13"/>
    <p:sldId id="304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/>
    <p:restoredTop sz="93826"/>
  </p:normalViewPr>
  <p:slideViewPr>
    <p:cSldViewPr snapToGrid="0" snapToObjects="1">
      <p:cViewPr varScale="1">
        <p:scale>
          <a:sx n="106" d="100"/>
          <a:sy n="106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7C20F-3963-9647-A1E4-A34281DB20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71534-880F-AD49-8AF6-1712BF42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7261309-8C34-B145-A087-8A03C9EAB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EB91201C-F921-8E4B-B86A-04D88DEF6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67289068-E21B-0C49-BDFD-7E031C6B2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5361BF-5BE5-9447-9438-81D99B34559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1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dirty="0"/>
              <a:t>Balance out to 3,000,000  Compare with another of this size.   Allocate in initial years for incubation and growth.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71534-880F-AD49-8AF6-1712BF42F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7D52-B6A8-9E4C-BAF6-18A91E01F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F7261-6617-AE4D-96CF-07C9C2F0B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CB6E-93B6-F345-857E-92C33E57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F5C8-334A-0643-B02F-446C8070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B8FB-F28D-2F44-8699-692A0745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9A53-A115-4F46-ADC1-FD0094CB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227CE-CC6D-F04D-A8B0-C217155E8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C292-C250-F448-B29D-0FD8502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6792-42E5-7E46-8ECA-92584513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16DB-6655-A34E-9A99-9EA99CC6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83A3E-5225-194A-9842-6C88C4A35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FA55A-B163-2C46-BC41-7F0B6FF4E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877D6-2EF4-E54D-9E64-675289D7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9F86-F2C7-2741-B30F-CBCE9C5D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1593-C5E1-E64F-BBD1-95B02C60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4DB3-651B-A246-B21A-C84BE269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0EDD-D868-084E-970E-911CFD9C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3A56-58AD-F54D-A4E9-9FE9E8A1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A89A-4607-6B40-8BA6-2C683586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1F21-410A-0048-82A4-59CAA961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0CF3-A57E-D040-AF12-F7C9C92B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B1831-FF50-6845-8888-9FADA7F3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2FF45-9C76-3A4B-94D4-B59410D8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16CCA-27A3-0846-A329-D2949AC8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790D-EE29-F846-8132-6B88EEDA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E337-83E4-B44B-A0D1-62EA044F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6AD7-5C03-A14F-BBB3-7F1C8FD82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420FD-F968-744E-A115-F9BE06C6D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ED19-3193-3045-9F9A-B96F12DB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1B91C-07E8-504E-8268-0FDFC507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E78A6-4CB7-D34F-962F-7ED51B0B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2F09-9386-FB42-A26B-822C986F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1DF6-C35F-BE42-A32D-C1EB327E0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0A8BD-D7AD-CF41-9A1F-0940CFF2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C4B27-810A-D547-A7FC-078ECC1AD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1A47E-EEA6-4A44-B2BD-F6F51BABE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E951E-3CB7-CF4B-9C44-C8F21252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1AFE3-2CCD-E145-9779-F8AAC536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77C01-007E-6541-AED1-5EB2A7A7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009A-E0D2-DE45-8A8B-29ECFAA9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8853E-BBC9-0C49-ABAF-1FA6663E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7AEB5-2F6A-254B-94C0-518142D2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9B15F-887B-334C-8C2B-0D5A7D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15505-868D-CF4A-A0F5-80709E90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483C2-2C94-1F42-839A-D400EB27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850E-7466-9E4B-BF44-5A2F495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677F-5176-D444-92D0-286F6081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4995-C3E8-0E42-B5C8-E8B85FDB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AAC70-12D3-3E48-8970-741A4AAD6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C4A1D-F95C-E84B-99A2-38325F72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BA35-E6AE-1849-A04D-322E64DF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65CF0-EBB6-E246-BDE1-80896E81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C333-63A3-1845-B6D5-509DDD48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48C29-602C-2347-920F-9F6CA7102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514ED-ECFF-2E43-9CC2-ECDA804C2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12035-FF79-CF42-8BE7-8E91C0DB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FAA65-538C-2640-9724-C33DE9C3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3C468-5920-A14C-B85F-2294EA6E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6C38F-4FB8-9542-AF1E-C77D0BB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90562-EAB7-D14E-A5F5-72CC5A07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B423-2708-A142-A8FF-9516871B9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5BF8-7010-2740-9A4B-F94AADA240B5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987F8-D53F-C54A-92DF-F6EF41679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ED0A8-F4CB-9C4D-90A0-BE01E2F6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89A0C-DF19-064F-9A7E-88974D24B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9751F-5439-444B-9F6D-C3A338DFC8A5}"/>
              </a:ext>
            </a:extLst>
          </p:cNvPr>
          <p:cNvSpPr/>
          <p:nvPr/>
        </p:nvSpPr>
        <p:spPr>
          <a:xfrm>
            <a:off x="3805831" y="2716824"/>
            <a:ext cx="56023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en-US" sz="3200" b="1" dirty="0">
              <a:solidFill>
                <a:srgbClr val="000000"/>
              </a:solidFill>
              <a:latin typeface="Times" pitchFamily="2" charset="0"/>
            </a:endParaRP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Times" pitchFamily="2" charset="0"/>
            </a:endParaRP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Times" pitchFamily="2" charset="0"/>
            </a:endParaRP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Times" pitchFamily="2" charset="0"/>
            </a:endParaRPr>
          </a:p>
          <a:p>
            <a:pPr algn="ctr" fontAlgn="base"/>
            <a:r>
              <a:rPr lang="en-US" sz="3200" b="1">
                <a:solidFill>
                  <a:srgbClr val="000000"/>
                </a:solidFill>
                <a:latin typeface="Optima" panose="02000503060000020004" pitchFamily="2" charset="0"/>
              </a:rPr>
              <a:t>Budget Committee</a:t>
            </a:r>
            <a:endParaRPr lang="en-US" sz="3200" b="1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algn="ctr" fontAlgn="base"/>
            <a:r>
              <a:rPr lang="en-US" sz="3200" b="1" dirty="0">
                <a:solidFill>
                  <a:srgbClr val="000000"/>
                </a:solidFill>
                <a:latin typeface="Optima" panose="02000503060000020004" pitchFamily="2" charset="0"/>
              </a:rPr>
              <a:t>January 12, 2022</a:t>
            </a:r>
          </a:p>
          <a:p>
            <a:pPr algn="just" fontAlgn="base"/>
            <a:endParaRPr lang="en-US" sz="3200" dirty="0">
              <a:solidFill>
                <a:srgbClr val="000000"/>
              </a:solidFill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C6166-5728-4045-ADE7-DA7C75DA6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" t="2332" b="10258"/>
          <a:stretch/>
        </p:blipFill>
        <p:spPr>
          <a:xfrm>
            <a:off x="1700114" y="279402"/>
            <a:ext cx="8680153" cy="4358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D5D2E-79C7-994A-B003-06501415FDFF}"/>
              </a:ext>
            </a:extLst>
          </p:cNvPr>
          <p:cNvSpPr txBox="1"/>
          <p:nvPr/>
        </p:nvSpPr>
        <p:spPr>
          <a:xfrm>
            <a:off x="5591040" y="6211669"/>
            <a:ext cx="216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tima" panose="02000503060000020004" pitchFamily="2" charset="0"/>
              </a:rPr>
              <a:t>Gabrielle Allen</a:t>
            </a:r>
          </a:p>
          <a:p>
            <a:r>
              <a:rPr lang="en-US" b="1" dirty="0">
                <a:latin typeface="Optima" panose="02000503060000020004" pitchFamily="2" charset="0"/>
              </a:rPr>
              <a:t>Bryan Shader </a:t>
            </a:r>
          </a:p>
        </p:txBody>
      </p:sp>
    </p:spTree>
    <p:extLst>
      <p:ext uri="{BB962C8B-B14F-4D97-AF65-F5344CB8AC3E}">
        <p14:creationId xmlns:p14="http://schemas.microsoft.com/office/powerpoint/2010/main" val="59902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CFE-2E65-804A-9B74-0FB501BA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33302"/>
            <a:ext cx="10848614" cy="7810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			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750CC-F393-5943-81FE-42B2F3AE34EF}"/>
              </a:ext>
            </a:extLst>
          </p:cNvPr>
          <p:cNvSpPr txBox="1"/>
          <p:nvPr/>
        </p:nvSpPr>
        <p:spPr>
          <a:xfrm>
            <a:off x="501161" y="70338"/>
            <a:ext cx="9742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tima" panose="02000503060000020004" pitchFamily="2" charset="0"/>
              </a:rPr>
              <a:t>Potential one-time revenue: </a:t>
            </a:r>
          </a:p>
          <a:p>
            <a:pPr algn="ctr"/>
            <a:r>
              <a:rPr lang="en-US" sz="2800" b="1" dirty="0">
                <a:latin typeface="Optima" panose="02000503060000020004" pitchFamily="2" charset="0"/>
              </a:rPr>
              <a:t>Reserve Funds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8460A-E064-1C4F-9548-98DA61F41455}"/>
              </a:ext>
            </a:extLst>
          </p:cNvPr>
          <p:cNvSpPr txBox="1"/>
          <p:nvPr/>
        </p:nvSpPr>
        <p:spPr>
          <a:xfrm>
            <a:off x="413700" y="1415562"/>
            <a:ext cx="1101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tima" panose="02000503060000020004" pitchFamily="2" charset="0"/>
              </a:rPr>
              <a:t>January 2022 and June 2023 ($1M/year)</a:t>
            </a:r>
          </a:p>
          <a:p>
            <a:r>
              <a:rPr lang="en-US" dirty="0">
                <a:latin typeface="Optima" panose="02000503060000020004" pitchFamily="2" charset="0"/>
              </a:rPr>
              <a:t>Seed money for  curricular, research, economic impact, and state-wide engagement, corporate partnership activities around the </a:t>
            </a:r>
            <a:r>
              <a:rPr lang="en-US" dirty="0" err="1">
                <a:latin typeface="Optima" panose="02000503060000020004" pitchFamily="2" charset="0"/>
              </a:rPr>
              <a:t>SoC.</a:t>
            </a:r>
            <a:endParaRPr lang="en-US" dirty="0">
              <a:latin typeface="Optima" panose="02000503060000020004" pitchFamily="2" charset="0"/>
            </a:endParaRPr>
          </a:p>
          <a:p>
            <a:endParaRPr lang="en-US" b="1" dirty="0">
              <a:latin typeface="Optima" panose="0200050306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90K in salary and benefits for a full-time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217K  in salary and benefits to hire 1-1.5 Research Scientists who can work with faculty to enhance their scholarship through computing, pursue external grants, pursue corporate partnership project, and supervise undergraduate student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395K  for  SoC faculty affiliates program that will support  7-10 targeted computing projects with a Wyoming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98K in salary, tuition and benefits for two-three GA-ships to help in recruiting computing students to UW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52K  for recruiting, advertising, office/space and operating costs (during first 6 months of SoC).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70K  for undergraduate computing scholars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75K  statewide K-14 and community engagement around computing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CFE-2E65-804A-9B74-0FB501BA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33302"/>
            <a:ext cx="10848614" cy="7810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			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750CC-F393-5943-81FE-42B2F3AE34EF}"/>
              </a:ext>
            </a:extLst>
          </p:cNvPr>
          <p:cNvSpPr txBox="1"/>
          <p:nvPr/>
        </p:nvSpPr>
        <p:spPr>
          <a:xfrm>
            <a:off x="228600" y="70338"/>
            <a:ext cx="1196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tima" panose="02000503060000020004" pitchFamily="2" charset="0"/>
              </a:rPr>
              <a:t>Potential one-time revenue: </a:t>
            </a:r>
          </a:p>
          <a:p>
            <a:pPr algn="ctr"/>
            <a:r>
              <a:rPr lang="en-US" sz="2800" b="1" dirty="0">
                <a:latin typeface="Optima" panose="02000503060000020004" pitchFamily="2" charset="0"/>
              </a:rPr>
              <a:t>Reserve Funds</a:t>
            </a:r>
          </a:p>
          <a:p>
            <a:pPr algn="ctr"/>
            <a:endParaRPr lang="en-US" sz="2800" b="1" dirty="0">
              <a:latin typeface="Optima" panose="02000503060000020004" pitchFamily="2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8460A-E064-1C4F-9548-98DA61F41455}"/>
              </a:ext>
            </a:extLst>
          </p:cNvPr>
          <p:cNvSpPr txBox="1"/>
          <p:nvPr/>
        </p:nvSpPr>
        <p:spPr>
          <a:xfrm>
            <a:off x="228600" y="977364"/>
            <a:ext cx="19642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In each of the remaining 3 years, $1M/year seed funds for </a:t>
            </a:r>
            <a:r>
              <a:rPr lang="en-US" b="1" dirty="0">
                <a:latin typeface="Optima" panose="02000503060000020004" pitchFamily="2" charset="0"/>
              </a:rPr>
              <a:t>broadening impact of and participation in </a:t>
            </a:r>
            <a:r>
              <a:rPr lang="en-US" b="1" dirty="0" err="1">
                <a:latin typeface="Optima" panose="02000503060000020004" pitchFamily="2" charset="0"/>
              </a:rPr>
              <a:t>SoC</a:t>
            </a:r>
            <a:r>
              <a:rPr lang="en-US" dirty="0" err="1">
                <a:latin typeface="Optima" panose="02000503060000020004" pitchFamily="2" charset="0"/>
              </a:rPr>
              <a:t>.</a:t>
            </a:r>
            <a:endParaRPr lang="en-US" dirty="0">
              <a:latin typeface="Optima" panose="02000503060000020004" pitchFamily="2" charset="0"/>
            </a:endParaRP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Broad categories are: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212K </a:t>
            </a:r>
            <a:r>
              <a:rPr lang="en-US" b="1" dirty="0">
                <a:latin typeface="Optima" panose="02000503060000020004" pitchFamily="2" charset="0"/>
              </a:rPr>
              <a:t>Research Scientists </a:t>
            </a:r>
            <a:r>
              <a:rPr lang="en-US" dirty="0">
                <a:latin typeface="Optima" panose="02000503060000020004" pitchFamily="2" charset="0"/>
              </a:rPr>
              <a:t>to support academic and corporate computing research on issues of</a:t>
            </a:r>
          </a:p>
          <a:p>
            <a:r>
              <a:rPr lang="en-US" dirty="0">
                <a:latin typeface="Optima" panose="02000503060000020004" pitchFamily="2" charset="0"/>
              </a:rPr>
              <a:t>    importance to Wyoming.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200K  Start-up for development of </a:t>
            </a:r>
            <a:r>
              <a:rPr lang="en-US" b="1" dirty="0">
                <a:latin typeface="Optima" panose="02000503060000020004" pitchFamily="2" charset="0"/>
              </a:rPr>
              <a:t>specialized computing labs </a:t>
            </a:r>
            <a:r>
              <a:rPr lang="en-US" dirty="0">
                <a:latin typeface="Optima" panose="02000503060000020004" pitchFamily="2" charset="0"/>
              </a:rPr>
              <a:t>for students and faculty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350 K </a:t>
            </a:r>
            <a:r>
              <a:rPr lang="en-US" b="1" dirty="0">
                <a:latin typeface="Optima" panose="02000503060000020004" pitchFamily="2" charset="0"/>
              </a:rPr>
              <a:t>Faculty affiliates program</a:t>
            </a:r>
            <a:r>
              <a:rPr lang="en-US" dirty="0">
                <a:latin typeface="Optima" panose="02000503060000020004" pitchFamily="2" charset="0"/>
              </a:rPr>
              <a:t> that will support  7-10 targeted computing projects with a Wyoming impact </a:t>
            </a:r>
          </a:p>
          <a:p>
            <a:r>
              <a:rPr lang="en-US" dirty="0">
                <a:latin typeface="Optima" panose="02000503060000020004" pitchFamily="2" charset="0"/>
              </a:rPr>
              <a:t>      These provide seed money for  curricular, research, economic impact, and state-wide engagement, </a:t>
            </a:r>
          </a:p>
          <a:p>
            <a:r>
              <a:rPr lang="en-US" dirty="0">
                <a:latin typeface="Optima" panose="02000503060000020004" pitchFamily="2" charset="0"/>
              </a:rPr>
              <a:t>      corporate partnership activities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75K  </a:t>
            </a:r>
            <a:r>
              <a:rPr lang="en-US" b="1" dirty="0">
                <a:latin typeface="Optima" panose="02000503060000020004" pitchFamily="2" charset="0"/>
              </a:rPr>
              <a:t>Statewide K-14 and community engagement </a:t>
            </a:r>
            <a:r>
              <a:rPr lang="en-US" dirty="0">
                <a:latin typeface="Optima" panose="02000503060000020004" pitchFamily="2" charset="0"/>
              </a:rPr>
              <a:t>around computing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150K  Computing </a:t>
            </a:r>
            <a:r>
              <a:rPr lang="en-US" b="1" dirty="0">
                <a:latin typeface="Optima" panose="02000503060000020004" pitchFamily="2" charset="0"/>
              </a:rPr>
              <a:t>student recruitment </a:t>
            </a:r>
            <a:r>
              <a:rPr lang="en-US" dirty="0">
                <a:latin typeface="Optima" panose="02000503060000020004" pitchFamily="2" charset="0"/>
              </a:rPr>
              <a:t>activities at both undergraduate and graduate levels 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b="1" dirty="0">
                <a:latin typeface="Optima" panose="02000503060000020004" pitchFamily="2" charset="0"/>
              </a:rPr>
              <a:t>Seed money for  curricular, research, economic impact, and state-wide engagement, corporate partnership </a:t>
            </a:r>
          </a:p>
          <a:p>
            <a:r>
              <a:rPr lang="en-US" b="1" dirty="0">
                <a:latin typeface="Optima" panose="02000503060000020004" pitchFamily="2" charset="0"/>
              </a:rPr>
              <a:t>activities around the </a:t>
            </a:r>
            <a:r>
              <a:rPr lang="en-US" b="1" dirty="0" err="1">
                <a:latin typeface="Optima" panose="02000503060000020004" pitchFamily="2" charset="0"/>
              </a:rPr>
              <a:t>SoC.</a:t>
            </a:r>
            <a:endParaRPr lang="en-US" b="1" dirty="0">
              <a:latin typeface="Optima" panose="0200050306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1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832A9-85DC-6C42-86D0-CFF5FB6C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" y="38278"/>
            <a:ext cx="2872813" cy="3717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FA2BE-8863-B543-89BA-3EA24374C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60" y="1050850"/>
            <a:ext cx="2911479" cy="3767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FA154-0BBF-014F-9667-283726E6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091" y="3019934"/>
            <a:ext cx="2947191" cy="3814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57F90-201F-7A4E-B555-4B076D66A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87" y="2101700"/>
            <a:ext cx="2911480" cy="37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CFE-2E65-804A-9B74-0FB501BA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3330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			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3B973-3FC5-C446-95C6-573A9B3B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97" y="-80953"/>
            <a:ext cx="5551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8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8E0B46-1ED5-4F4F-94E0-F07BCA421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841" y="-654859"/>
            <a:ext cx="10498667" cy="8112607"/>
          </a:xfrm>
        </p:spPr>
      </p:pic>
    </p:spTree>
    <p:extLst>
      <p:ext uri="{BB962C8B-B14F-4D97-AF65-F5344CB8AC3E}">
        <p14:creationId xmlns:p14="http://schemas.microsoft.com/office/powerpoint/2010/main" val="18261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832A9-85DC-6C42-86D0-CFF5FB6C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" y="38278"/>
            <a:ext cx="2872813" cy="3717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FA2BE-8863-B543-89BA-3EA24374C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60" y="1050850"/>
            <a:ext cx="2911479" cy="3767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FA154-0BBF-014F-9667-283726E6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091" y="3019934"/>
            <a:ext cx="2947191" cy="3814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57F90-201F-7A4E-B555-4B076D66A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87" y="2101700"/>
            <a:ext cx="2911480" cy="37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E00C5-49BC-3B47-BF17-8B8338FA1126}"/>
              </a:ext>
            </a:extLst>
          </p:cNvPr>
          <p:cNvSpPr txBox="1"/>
          <p:nvPr/>
        </p:nvSpPr>
        <p:spPr>
          <a:xfrm>
            <a:off x="160867" y="442385"/>
            <a:ext cx="8060267" cy="861774"/>
          </a:xfrm>
          <a:prstGeom prst="rect">
            <a:avLst/>
          </a:prstGeom>
          <a:noFill/>
        </p:spPr>
        <p:txBody>
          <a:bodyPr lIns="121920" tIns="60960" rIns="121920" bIns="60960" anchor="t">
            <a:spAutoFit/>
          </a:bodyPr>
          <a:lstStyle/>
          <a:p>
            <a:pPr eaLnBrk="1" hangingPunct="1">
              <a:defRPr/>
            </a:pPr>
            <a:r>
              <a:rPr lang="en-US" sz="2400">
                <a:latin typeface="Arial"/>
                <a:ea typeface="ＭＳ Ｐゴシック"/>
                <a:cs typeface="Arial"/>
              </a:rPr>
              <a:t>	</a:t>
            </a:r>
          </a:p>
          <a:p>
            <a:pPr eaLnBrk="1" hangingPunct="1">
              <a:defRPr/>
            </a:pPr>
            <a:endParaRPr lang="en-US" sz="2400"/>
          </a:p>
        </p:txBody>
      </p:sp>
      <p:sp>
        <p:nvSpPr>
          <p:cNvPr id="24579" name="Title 4">
            <a:extLst>
              <a:ext uri="{FF2B5EF4-FFF2-40B4-BE49-F238E27FC236}">
                <a16:creationId xmlns:a16="http://schemas.microsoft.com/office/drawing/2014/main" id="{092DDC8D-E792-394D-9228-4D41554E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-319617"/>
            <a:ext cx="10972800" cy="1524001"/>
          </a:xfrm>
        </p:spPr>
        <p:txBody>
          <a:bodyPr/>
          <a:lstStyle/>
          <a:p>
            <a:br>
              <a:rPr lang="en-US" altLang="en-US" sz="4267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D165-3BB0-4A40-883F-350CFB200AEF}"/>
              </a:ext>
            </a:extLst>
          </p:cNvPr>
          <p:cNvSpPr txBox="1"/>
          <p:nvPr/>
        </p:nvSpPr>
        <p:spPr>
          <a:xfrm>
            <a:off x="160867" y="-193183"/>
            <a:ext cx="11327088" cy="738663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 fontAlgn="base"/>
            <a:endParaRPr lang="en-US" sz="2800" dirty="0">
              <a:solidFill>
                <a:srgbClr val="000000"/>
              </a:solidFill>
              <a:latin typeface="Times" pitchFamily="2" charset="0"/>
            </a:endParaRPr>
          </a:p>
          <a:p>
            <a:pPr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When built out the SoC will</a:t>
            </a:r>
          </a:p>
          <a:p>
            <a:pPr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  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be a  cross university school with joint appointments possible   </a:t>
            </a:r>
          </a:p>
          <a:p>
            <a:pPr lvl="1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   with any department UW,  </a:t>
            </a:r>
            <a:endParaRPr lang="en-US" sz="2800" dirty="0">
              <a:latin typeface="Optima" panose="02000503060000020004" pitchFamily="2" charset="0"/>
              <a:cs typeface="Times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have degrees at both grad and undergrad level,  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develop strong partnerships with corporations, national labs, </a:t>
            </a:r>
          </a:p>
          <a:p>
            <a:pPr lvl="1" algn="just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 and  UW  departments and  programs,</a:t>
            </a:r>
            <a:endParaRPr lang="en-US" sz="2800" dirty="0">
              <a:latin typeface="Optima" panose="02000503060000020004" pitchFamily="2" charset="0"/>
              <a:cs typeface="Calibri" panose="020F0502020204030204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build out a structure appropriate to the resources that are available, </a:t>
            </a:r>
          </a:p>
          <a:p>
            <a:pPr lvl="1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    and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develop a diverse external funding portfolio to </a:t>
            </a:r>
          </a:p>
          <a:p>
            <a:pPr lvl="1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   enable UW respond better to  strategic  opportunities  for  UW </a:t>
            </a:r>
          </a:p>
          <a:p>
            <a:pPr lvl="1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   and for  Wyoming.</a:t>
            </a:r>
          </a:p>
          <a:p>
            <a:pPr lvl="1" algn="just" fontAlgn="base"/>
            <a:r>
              <a:rPr lang="en-US" sz="2400" dirty="0">
                <a:solidFill>
                  <a:srgbClr val="000000"/>
                </a:solidFill>
                <a:latin typeface="Times"/>
                <a:cs typeface="Times"/>
              </a:rPr>
              <a:t> </a:t>
            </a:r>
            <a:endParaRPr lang="en-US" sz="2400" dirty="0">
              <a:solidFill>
                <a:srgbClr val="000000"/>
              </a:solidFill>
              <a:latin typeface="Segoe UI"/>
              <a:cs typeface="Segoe UI"/>
            </a:endParaRPr>
          </a:p>
          <a:p>
            <a:endParaRPr lang="en-US" sz="2400" dirty="0"/>
          </a:p>
          <a:p>
            <a:endParaRPr lang="en-US" sz="3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8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77A9-6FA5-944E-9F59-A822DCA4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9" y="493160"/>
            <a:ext cx="11352944" cy="61850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en-US" b="1" dirty="0">
                <a:solidFill>
                  <a:srgbClr val="000000"/>
                </a:solidFill>
                <a:latin typeface="Optima" panose="02000503060000020004" pitchFamily="2" charset="0"/>
              </a:rPr>
              <a:t>The proposed plan</a:t>
            </a:r>
          </a:p>
          <a:p>
            <a:pPr marL="0" indent="0" algn="just" fontAlgn="base">
              <a:buNone/>
            </a:pP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</a:rPr>
              <a:t>The SoC will be overseen by Provost, initially incubated</a:t>
            </a:r>
          </a:p>
          <a:p>
            <a:pPr marL="0" indent="0" algn="just" fontAlgn="base">
              <a:buNone/>
            </a:pP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</a:rPr>
              <a:t> in the CEAS, and still have broad, campus-wide mission.</a:t>
            </a:r>
          </a:p>
          <a:p>
            <a:pPr marL="0" indent="0" algn="just" fontAlgn="base">
              <a:buNone/>
            </a:pPr>
            <a:endParaRPr lang="en-US" dirty="0">
              <a:solidFill>
                <a:srgbClr val="000000"/>
              </a:solidFill>
              <a:latin typeface="Optima" panose="02000503060000020004" pitchFamily="2" charset="0"/>
              <a:cs typeface="Times"/>
            </a:endParaRPr>
          </a:p>
          <a:p>
            <a:pPr marL="0" indent="0" algn="just" fontAlgn="base">
              <a:buNone/>
            </a:pP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Dean Wright and CEAS supportive of this arrangement.</a:t>
            </a:r>
          </a:p>
          <a:p>
            <a:pPr marL="0" indent="0" algn="just" fontAlgn="base">
              <a:buNone/>
            </a:pPr>
            <a:endParaRPr lang="en-US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0" indent="0" algn="just" fontAlgn="base">
              <a:buNone/>
            </a:pP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</a:rPr>
              <a:t>      This will  </a:t>
            </a:r>
          </a:p>
          <a:p>
            <a:pPr lvl="2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ensure resources are invested in students, faculty and staff, or programs for them,</a:t>
            </a:r>
          </a:p>
          <a:p>
            <a:pPr lvl="2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aid in a coordinated development of the SoC alongside the strengthening of the CS/ECE department,</a:t>
            </a:r>
          </a:p>
          <a:p>
            <a:pPr lvl="2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provide more immediate benefits to students and to the State of Wyoming, and </a:t>
            </a:r>
          </a:p>
          <a:p>
            <a:pPr lvl="2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allow prioritizing programs that support faculty across the disciplines to develop research and educational collaborations with the </a:t>
            </a:r>
            <a:r>
              <a:rPr lang="en-US" sz="2800" dirty="0" err="1">
                <a:solidFill>
                  <a:srgbClr val="000000"/>
                </a:solidFill>
                <a:latin typeface="Optima" panose="02000503060000020004" pitchFamily="2" charset="0"/>
              </a:rPr>
              <a:t>SoC.</a:t>
            </a: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1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9751F-5439-444B-9F6D-C3A338DFC8A5}"/>
              </a:ext>
            </a:extLst>
          </p:cNvPr>
          <p:cNvSpPr/>
          <p:nvPr/>
        </p:nvSpPr>
        <p:spPr>
          <a:xfrm>
            <a:off x="113016" y="360536"/>
            <a:ext cx="11301573" cy="64017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en-US" sz="2800" b="1" dirty="0">
                <a:solidFill>
                  <a:srgbClr val="000000"/>
                </a:solidFill>
                <a:latin typeface="Optima" panose="02000503060000020004" pitchFamily="2" charset="0"/>
              </a:rPr>
              <a:t>Base Budget</a:t>
            </a:r>
          </a:p>
          <a:p>
            <a:pPr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A complete, detailed and sustainable budget for the first four years is presented.</a:t>
            </a:r>
          </a:p>
          <a:p>
            <a:pPr lvl="1"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Based solely upon </a:t>
            </a:r>
            <a:r>
              <a:rPr lang="en-US" sz="2800" b="1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$3M/year </a:t>
            </a: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of the $5.5M of reclaimed funds</a:t>
            </a:r>
            <a:r>
              <a:rPr lang="en-US" sz="2800" b="1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targeted in July 2021 for new </a:t>
            </a:r>
            <a:r>
              <a:rPr lang="en-US" sz="2800" b="1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strategic</a:t>
            </a: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  </a:t>
            </a:r>
            <a:r>
              <a:rPr lang="en-US" sz="2800" b="1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initiatives</a:t>
            </a: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. </a:t>
            </a: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The SoC is one of  several new initiatives that were funded. </a:t>
            </a:r>
          </a:p>
          <a:p>
            <a:pPr lvl="1" algn="just" fontAlgn="base"/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      (WIP, WORTH, CEI are the others)</a:t>
            </a:r>
          </a:p>
          <a:p>
            <a:pPr lvl="1"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The annual operating budget at the end of the four years is $3M/year, and the total costs over the four years is  $12M. 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 </a:t>
            </a:r>
          </a:p>
          <a:p>
            <a:pPr algn="just" fontAlgn="base"/>
            <a:endParaRPr lang="en-US" sz="2800" dirty="0">
              <a:solidFill>
                <a:srgbClr val="000000"/>
              </a:solidFill>
              <a:latin typeface="Times" pitchFamily="2" charset="0"/>
            </a:endParaRPr>
          </a:p>
          <a:p>
            <a:pPr algn="just" fontAlgn="base"/>
            <a:endParaRPr lang="en-US" dirty="0">
              <a:solidFill>
                <a:srgbClr val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582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9751F-5439-444B-9F6D-C3A338DFC8A5}"/>
              </a:ext>
            </a:extLst>
          </p:cNvPr>
          <p:cNvSpPr/>
          <p:nvPr/>
        </p:nvSpPr>
        <p:spPr>
          <a:xfrm>
            <a:off x="304800" y="495300"/>
            <a:ext cx="10325100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2800" b="1" dirty="0">
                <a:solidFill>
                  <a:srgbClr val="000000"/>
                </a:solidFill>
                <a:latin typeface="Optima" panose="02000503060000020004" pitchFamily="2" charset="0"/>
              </a:rPr>
              <a:t>Budget principles</a:t>
            </a:r>
          </a:p>
          <a:p>
            <a:pPr algn="just" fontAlgn="base"/>
            <a:endParaRPr lang="en-US" sz="2800" b="1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lvl="1"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Emphasize student programs, and development of state-of-the art labs for various aspects of computing.</a:t>
            </a:r>
          </a:p>
          <a:p>
            <a:pPr lvl="1"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</a:rPr>
              <a:t>Invest in faculty through joint hires with UW departments, and an affiliate faculty program. </a:t>
            </a:r>
          </a:p>
          <a:p>
            <a:pPr lvl="1" algn="just" fontAlgn="base"/>
            <a:endParaRPr lang="en-US" sz="28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marL="914400" lvl="1" indent="-457200" algn="just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Focus on measurable highly visible quality and standards.</a:t>
            </a:r>
          </a:p>
          <a:p>
            <a:pPr lvl="1" algn="just"/>
            <a:endParaRPr lang="en-US" sz="2800" dirty="0">
              <a:solidFill>
                <a:srgbClr val="000000"/>
              </a:solidFill>
              <a:latin typeface="Optima" panose="02000503060000020004" pitchFamily="2" charset="0"/>
              <a:cs typeface="Times"/>
            </a:endParaRPr>
          </a:p>
          <a:p>
            <a:pPr marL="914400" lvl="1" indent="-457200" algn="just">
              <a:buFont typeface="Arial,Sans-Serif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tima" panose="02000503060000020004" pitchFamily="2" charset="0"/>
                <a:cs typeface="Times"/>
              </a:rPr>
              <a:t>Minimize administrative costs.</a:t>
            </a:r>
            <a:endParaRPr lang="en-US" sz="2800" dirty="0">
              <a:latin typeface="Optima" panose="02000503060000020004" pitchFamily="2" charset="0"/>
              <a:ea typeface="+mn-lt"/>
              <a:cs typeface="+mn-lt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" pitchFamily="2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7816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CFE-2E65-804A-9B74-0FB501BA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75" y="17424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Optima" panose="02000503060000020004" pitchFamily="2" charset="0"/>
              </a:rPr>
              <a:t>Base operating budget (after 4 years)</a:t>
            </a:r>
          </a:p>
          <a:p>
            <a:pPr marL="0" indent="0">
              <a:buNone/>
            </a:pPr>
            <a:endParaRPr lang="en-US" sz="2000" dirty="0">
              <a:latin typeface="Optima" panose="02000503060000020004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10-13 FTEs in computing                       $ 1,500,000</a:t>
            </a:r>
            <a:endParaRPr lang="en-US" sz="2000" dirty="0">
              <a:latin typeface="Optima" panose="02000503060000020004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Operational budget                                      $60,000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5 Graduate Assistants                                 $162,500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15 undergraduate scholars                         $150,000</a:t>
            </a:r>
            <a:endParaRPr lang="en-US" sz="2000" dirty="0">
              <a:latin typeface="Optima" panose="02000503060000020004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Faculty affiliates*                                        $100,000                * Starts at $240K first two years</a:t>
            </a:r>
            <a:endParaRPr lang="en-US" sz="2000" dirty="0">
              <a:latin typeface="Optima" panose="02000503060000020004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Director stipend**                                        $50,000               **Starts at $112K first two years</a:t>
            </a:r>
            <a:endParaRPr lang="en-US" sz="2000" dirty="0">
              <a:latin typeface="Optima" panose="02000503060000020004" pitchFamily="2" charset="0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Business manager &amp; office manager           $165,000</a:t>
            </a:r>
            <a:endParaRPr lang="en-US" sz="2000" dirty="0">
              <a:latin typeface="Optima" panose="02000503060000020004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u="sng" dirty="0">
                <a:latin typeface="Optima" panose="02000503060000020004" pitchFamily="2" charset="0"/>
              </a:rPr>
              <a:t>Benefits                                                       $800,000</a:t>
            </a:r>
          </a:p>
          <a:p>
            <a:pPr marL="0" indent="0">
              <a:buNone/>
            </a:pPr>
            <a:r>
              <a:rPr lang="en-US" sz="2000" b="1" dirty="0">
                <a:latin typeface="Optima" panose="02000503060000020004" pitchFamily="2" charset="0"/>
              </a:rPr>
              <a:t>Total                                                        $2,960,000/year</a:t>
            </a:r>
            <a:endParaRPr lang="en-US" sz="2000" b="1" dirty="0">
              <a:latin typeface="Optima" panose="02000503060000020004" pitchFamily="2" charset="0"/>
              <a:cs typeface="Calibri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latin typeface="Optima" panose="02000503060000020004" pitchFamily="2" charset="0"/>
              </a:rPr>
              <a:t>One-time expenses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	Start-up for education and research labs:       $2,400,000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	Recruitment costs                                          $    150,000</a:t>
            </a:r>
          </a:p>
        </p:txBody>
      </p:sp>
    </p:spTree>
    <p:extLst>
      <p:ext uri="{BB962C8B-B14F-4D97-AF65-F5344CB8AC3E}">
        <p14:creationId xmlns:p14="http://schemas.microsoft.com/office/powerpoint/2010/main" val="401508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CFE-2E65-804A-9B74-0FB501BA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3330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>
                <a:latin typeface="Optima" panose="02000503060000020004" pitchFamily="2" charset="0"/>
              </a:rPr>
              <a:t>ARP Phase 1 Funding for SoC </a:t>
            </a:r>
            <a:endParaRPr lang="en-US" b="1" dirty="0">
              <a:latin typeface="Optima" panose="02000503060000020004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	$1.15 M  (</a:t>
            </a:r>
            <a:r>
              <a:rPr lang="en-US" sz="2000" b="1" dirty="0">
                <a:latin typeface="Optima" panose="02000503060000020004" pitchFamily="2" charset="0"/>
              </a:rPr>
              <a:t>confirmed before IDCs)</a:t>
            </a:r>
            <a:endParaRPr lang="en-US" sz="2000" dirty="0">
              <a:latin typeface="Optima" panose="02000503060000020004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                              Admin and staff until June 30, 2022  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		   1.5 Research Scientist, </a:t>
            </a:r>
            <a:endParaRPr lang="en-US" sz="2000" dirty="0">
              <a:latin typeface="Optima" panose="02000503060000020004" pitchFamily="2" charset="0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                             3 Graduate Assistants,</a:t>
            </a:r>
            <a:endParaRPr lang="en-US" sz="2000" dirty="0">
              <a:solidFill>
                <a:srgbClr val="000000"/>
              </a:solidFill>
              <a:latin typeface="Optima" panose="02000503060000020004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  <a:ea typeface="+mn-lt"/>
                <a:cs typeface="+mn-lt"/>
              </a:rPr>
              <a:t>                             $50K Visiting Scholars program, 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  <a:ea typeface="+mn-lt"/>
                <a:cs typeface="+mn-lt"/>
              </a:rPr>
              <a:t>		   $100K Cybersecurity training for Wyoming companies</a:t>
            </a: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  <a:ea typeface="+mn-lt"/>
                <a:cs typeface="+mn-lt"/>
              </a:rPr>
              <a:t>                             $750K  Training &amp; curricular development with CCs </a:t>
            </a:r>
            <a:endParaRPr lang="en-US" dirty="0">
              <a:latin typeface="Optima" panose="02000503060000020004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Optima" panose="02000503060000020004" pitchFamily="2" charset="0"/>
              </a:rPr>
              <a:t>			 </a:t>
            </a:r>
          </a:p>
        </p:txBody>
      </p:sp>
    </p:spTree>
    <p:extLst>
      <p:ext uri="{BB962C8B-B14F-4D97-AF65-F5344CB8AC3E}">
        <p14:creationId xmlns:p14="http://schemas.microsoft.com/office/powerpoint/2010/main" val="400818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CFE-2E65-804A-9B74-0FB501BA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133302"/>
            <a:ext cx="10848614" cy="7810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			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750CC-F393-5943-81FE-42B2F3AE34EF}"/>
              </a:ext>
            </a:extLst>
          </p:cNvPr>
          <p:cNvSpPr txBox="1"/>
          <p:nvPr/>
        </p:nvSpPr>
        <p:spPr>
          <a:xfrm>
            <a:off x="378068" y="465992"/>
            <a:ext cx="11447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tima" panose="02000503060000020004" pitchFamily="2" charset="0"/>
              </a:rPr>
              <a:t>Potential one-time revenues for SoC</a:t>
            </a:r>
          </a:p>
          <a:p>
            <a:pPr algn="ctr"/>
            <a:r>
              <a:rPr lang="en-US" sz="2800" b="1" dirty="0">
                <a:latin typeface="Optima" panose="02000503060000020004" pitchFamily="2" charset="0"/>
              </a:rPr>
              <a:t>ARP Phase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8460A-E064-1C4F-9548-98DA61F41455}"/>
              </a:ext>
            </a:extLst>
          </p:cNvPr>
          <p:cNvSpPr txBox="1"/>
          <p:nvPr/>
        </p:nvSpPr>
        <p:spPr>
          <a:xfrm>
            <a:off x="783609" y="1792268"/>
            <a:ext cx="15229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Optima" panose="02000503060000020004" pitchFamily="2" charset="0"/>
              </a:rPr>
              <a:t>2023-2026 </a:t>
            </a:r>
            <a:r>
              <a:rPr lang="en-US" b="1" u="sng" dirty="0">
                <a:latin typeface="Optima" panose="02000503060000020004" pitchFamily="2" charset="0"/>
              </a:rPr>
              <a:t>(requested)</a:t>
            </a:r>
          </a:p>
          <a:p>
            <a:endParaRPr lang="en-US" dirty="0">
              <a:latin typeface="Optima" panose="02000503060000020004" pitchFamily="2" charset="0"/>
              <a:cs typeface="Calibri" panose="020F0502020204030204"/>
            </a:endParaRPr>
          </a:p>
          <a:p>
            <a:r>
              <a:rPr lang="en-US" dirty="0">
                <a:latin typeface="Optima" panose="02000503060000020004" pitchFamily="2" charset="0"/>
                <a:cs typeface="Calibri" panose="020F0502020204030204"/>
              </a:rPr>
              <a:t>              </a:t>
            </a:r>
            <a:r>
              <a:rPr lang="en-US" b="1" dirty="0">
                <a:latin typeface="Optima" panose="02000503060000020004" pitchFamily="2" charset="0"/>
                <a:cs typeface="Calibri" panose="020F0502020204030204"/>
              </a:rPr>
              <a:t>$4.4 M total  specifically for SoC</a:t>
            </a:r>
          </a:p>
          <a:p>
            <a:r>
              <a:rPr lang="en-US" b="1" dirty="0">
                <a:latin typeface="Optima" panose="02000503060000020004" pitchFamily="2" charset="0"/>
              </a:rPr>
              <a:t>		Visiting Scholars/Faculty Affiliates </a:t>
            </a:r>
            <a:r>
              <a:rPr lang="en-US" dirty="0">
                <a:latin typeface="Optima" panose="02000503060000020004" pitchFamily="2" charset="0"/>
              </a:rPr>
              <a:t>program for departments $2M</a:t>
            </a:r>
            <a:endParaRPr lang="en-US" dirty="0">
              <a:latin typeface="Optima" panose="02000503060000020004" pitchFamily="2" charset="0"/>
              <a:cs typeface="Calibri" panose="020F0502020204030204"/>
            </a:endParaRPr>
          </a:p>
          <a:p>
            <a:r>
              <a:rPr lang="en-US" dirty="0">
                <a:latin typeface="Optima" panose="02000503060000020004" pitchFamily="2" charset="0"/>
              </a:rPr>
              <a:t>		3 </a:t>
            </a:r>
            <a:r>
              <a:rPr lang="en-US" b="1" dirty="0">
                <a:latin typeface="Optima" panose="02000503060000020004" pitchFamily="2" charset="0"/>
              </a:rPr>
              <a:t>Research Scientists</a:t>
            </a:r>
            <a:r>
              <a:rPr lang="en-US" dirty="0">
                <a:latin typeface="Optima" panose="02000503060000020004" pitchFamily="2" charset="0"/>
              </a:rPr>
              <a:t> for 3 years</a:t>
            </a:r>
            <a:endParaRPr lang="en-US" dirty="0">
              <a:latin typeface="Optima" panose="02000503060000020004" pitchFamily="2" charset="0"/>
              <a:cs typeface="Calibri" panose="020F0502020204030204"/>
            </a:endParaRPr>
          </a:p>
          <a:p>
            <a:r>
              <a:rPr lang="en-US" dirty="0">
                <a:latin typeface="Optima" panose="02000503060000020004" pitchFamily="2" charset="0"/>
              </a:rPr>
              <a:t>		</a:t>
            </a:r>
            <a:r>
              <a:rPr lang="en-US" b="1" dirty="0">
                <a:latin typeface="Optima" panose="02000503060000020004" pitchFamily="2" charset="0"/>
                <a:cs typeface="Calibri" panose="020F0502020204030204"/>
              </a:rPr>
              <a:t>Start-up for computing teaching and research labs $2.2M</a:t>
            </a:r>
          </a:p>
          <a:p>
            <a:endParaRPr lang="en-US" b="1" dirty="0">
              <a:latin typeface="Optima" panose="02000503060000020004" pitchFamily="2" charset="0"/>
              <a:cs typeface="Calibri" panose="020F0502020204030204"/>
            </a:endParaRPr>
          </a:p>
          <a:p>
            <a:r>
              <a:rPr lang="en-US" dirty="0">
                <a:latin typeface="Optima" panose="02000503060000020004" pitchFamily="2" charset="0"/>
              </a:rPr>
              <a:t>              </a:t>
            </a:r>
            <a:r>
              <a:rPr lang="en-US" b="1" dirty="0">
                <a:latin typeface="Optima" panose="02000503060000020004" pitchFamily="2" charset="0"/>
              </a:rPr>
              <a:t>Digital Infrastructure and Technology</a:t>
            </a:r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		</a:t>
            </a:r>
            <a:r>
              <a:rPr lang="en-US" b="1" dirty="0">
                <a:latin typeface="Optima" panose="02000503060000020004" pitchFamily="2" charset="0"/>
              </a:rPr>
              <a:t>WIP Training </a:t>
            </a:r>
            <a:r>
              <a:rPr lang="en-US" dirty="0">
                <a:latin typeface="Optima" panose="02000503060000020004" pitchFamily="2" charset="0"/>
              </a:rPr>
              <a:t>$3.85 M</a:t>
            </a:r>
            <a:r>
              <a:rPr lang="en-US" dirty="0">
                <a:solidFill>
                  <a:srgbClr val="FF0000"/>
                </a:solidFill>
                <a:latin typeface="Optima" panose="02000503060000020004" pitchFamily="2" charset="0"/>
              </a:rPr>
              <a:t> 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ptima" panose="02000503060000020004" pitchFamily="2" charset="0"/>
              </a:rPr>
              <a:t>(includes 3 UW FTEs for 3 years)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Optima" panose="02000503060000020004" pitchFamily="2" charset="0"/>
              <a:cs typeface="Calibri"/>
            </a:endParaRPr>
          </a:p>
          <a:p>
            <a:r>
              <a:rPr lang="en-US" dirty="0">
                <a:latin typeface="Optima" panose="02000503060000020004" pitchFamily="2" charset="0"/>
              </a:rPr>
              <a:t>		</a:t>
            </a:r>
            <a:r>
              <a:rPr lang="en-US" b="1" dirty="0">
                <a:latin typeface="Optima" panose="02000503060000020004" pitchFamily="2" charset="0"/>
              </a:rPr>
              <a:t>Upgrades</a:t>
            </a:r>
            <a:r>
              <a:rPr lang="en-US" dirty="0">
                <a:latin typeface="Optima" panose="02000503060000020004" pitchFamily="2" charset="0"/>
              </a:rPr>
              <a:t> to UW’s Advanced Research Computing Center $10M</a:t>
            </a:r>
          </a:p>
          <a:p>
            <a:r>
              <a:rPr lang="en-US" dirty="0">
                <a:latin typeface="Optima" panose="02000503060000020004" pitchFamily="2" charset="0"/>
              </a:rPr>
              <a:t>		Additional  funds for </a:t>
            </a:r>
            <a:r>
              <a:rPr lang="en-US" b="1" dirty="0">
                <a:latin typeface="Optima" panose="02000503060000020004" pitchFamily="2" charset="0"/>
              </a:rPr>
              <a:t>Data Hub </a:t>
            </a:r>
            <a:r>
              <a:rPr lang="en-US" dirty="0">
                <a:latin typeface="Optima" panose="02000503060000020004" pitchFamily="2" charset="0"/>
              </a:rPr>
              <a:t>	</a:t>
            </a:r>
          </a:p>
          <a:p>
            <a:r>
              <a:rPr lang="en-US" dirty="0">
                <a:latin typeface="Optima" panose="02000503060000020004" pitchFamily="2" charset="0"/>
              </a:rPr>
              <a:t> 	</a:t>
            </a:r>
          </a:p>
          <a:p>
            <a:r>
              <a:rPr lang="en-US" b="1" dirty="0">
                <a:latin typeface="Optima" panose="02000503060000020004" pitchFamily="2" charset="0"/>
              </a:rPr>
              <a:t>	Over $20M in total.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0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1323</Words>
  <Application>Microsoft Macintosh PowerPoint</Application>
  <PresentationFormat>Widescreen</PresentationFormat>
  <Paragraphs>137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Arial,Sans-Serif</vt:lpstr>
      <vt:lpstr>Calibri</vt:lpstr>
      <vt:lpstr>Calibri Light</vt:lpstr>
      <vt:lpstr>Optima</vt:lpstr>
      <vt:lpstr>Segoe UI</vt:lpstr>
      <vt:lpstr>Times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L. Shader</dc:creator>
  <cp:lastModifiedBy>Bryan L. Shader</cp:lastModifiedBy>
  <cp:revision>156</cp:revision>
  <cp:lastPrinted>2022-01-11T17:26:59Z</cp:lastPrinted>
  <dcterms:created xsi:type="dcterms:W3CDTF">2021-11-02T13:47:17Z</dcterms:created>
  <dcterms:modified xsi:type="dcterms:W3CDTF">2022-01-12T13:29:44Z</dcterms:modified>
</cp:coreProperties>
</file>