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69" r:id="rId5"/>
    <p:sldId id="273" r:id="rId6"/>
    <p:sldId id="272" r:id="rId7"/>
    <p:sldId id="274" r:id="rId8"/>
    <p:sldId id="275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5"/>
    <a:srgbClr val="F7BF35"/>
    <a:srgbClr val="492F24"/>
    <a:srgbClr val="AB7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/>
    <p:restoredTop sz="94694"/>
  </p:normalViewPr>
  <p:slideViewPr>
    <p:cSldViewPr snapToGrid="0" snapToObjects="1">
      <p:cViewPr varScale="1">
        <p:scale>
          <a:sx n="181" d="100"/>
          <a:sy n="181" d="100"/>
        </p:scale>
        <p:origin x="21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hern/Dropbox/_AVP/Grad%20Assistantships/GTA%20Allocation%20Review/Gaallocations-Work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Base GTA Allocations by College </a:t>
            </a:r>
          </a:p>
          <a:p>
            <a:pPr>
              <a:defRPr/>
            </a:pPr>
            <a:r>
              <a:rPr lang="en-US" dirty="0"/>
              <a:t>(AY18-19)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Base GTA by College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41-1448-A5EF-B94DCA0A2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41-1448-A5EF-B94DCA0A2B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41-1448-A5EF-B94DCA0A2B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41-1448-A5EF-B94DCA0A2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41-1448-A5EF-B94DCA0A2B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41-1448-A5EF-B94DCA0A2B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41-1448-A5EF-B94DCA0A2B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Sheet3!$A$3:$A$9</c:f>
              <c:strCache>
                <c:ptCount val="7"/>
                <c:pt idx="0">
                  <c:v>AGNR</c:v>
                </c:pt>
                <c:pt idx="1">
                  <c:v>AS</c:v>
                </c:pt>
                <c:pt idx="2">
                  <c:v>BUS</c:v>
                </c:pt>
                <c:pt idx="3">
                  <c:v>EDUC</c:v>
                </c:pt>
                <c:pt idx="4">
                  <c:v>CEAS</c:v>
                </c:pt>
                <c:pt idx="5">
                  <c:v>HS</c:v>
                </c:pt>
                <c:pt idx="6">
                  <c:v>Interdisc.</c:v>
                </c:pt>
              </c:strCache>
            </c:strRef>
          </c:cat>
          <c:val>
            <c:numRef>
              <c:f>Sheet3!$B$3:$B$9</c:f>
              <c:numCache>
                <c:formatCode>"$"#,##0</c:formatCode>
                <c:ptCount val="7"/>
                <c:pt idx="0">
                  <c:v>392004</c:v>
                </c:pt>
                <c:pt idx="1">
                  <c:v>2488167</c:v>
                </c:pt>
                <c:pt idx="2">
                  <c:v>253017</c:v>
                </c:pt>
                <c:pt idx="3">
                  <c:v>257103</c:v>
                </c:pt>
                <c:pt idx="4">
                  <c:v>553104</c:v>
                </c:pt>
                <c:pt idx="5">
                  <c:v>187920</c:v>
                </c:pt>
                <c:pt idx="6">
                  <c:v>316872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341-1448-A5EF-B94DCA0A2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4B54A-F72F-6248-8617-CAB7D6754CAD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8C17A-B896-1946-A6B6-EDD9FEFECAD2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607AE-B88F-CD46-B24E-7010904820AB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F13724-AA17-3E48-804D-666BBC5A1572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AACAB-22D6-5A40-A479-D0932324E9EB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C4944F-25FE-BC4C-B499-5E0DCFD8A2B5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A2BCD8-8A4B-D54E-AF26-5C5B05F550BC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A791CA-F198-3F49-B9D4-3A82E8819DD8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0C9B85-E85E-8F48-AE4D-52E399E72E6E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CEB01E-703F-7840-AFA6-478A1589D1B2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15" y="136511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185" y="1360319"/>
            <a:ext cx="6794836" cy="5170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615" y="2965315"/>
            <a:ext cx="3932237" cy="3565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12ABEC-1F2E-9C4C-99A3-18F61782DC91}"/>
              </a:ext>
            </a:extLst>
          </p:cNvPr>
          <p:cNvSpPr/>
          <p:nvPr userDrawn="1"/>
        </p:nvSpPr>
        <p:spPr>
          <a:xfrm>
            <a:off x="64851" y="6582383"/>
            <a:ext cx="2911813" cy="2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38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0C75D8-1CD8-5C47-A59F-312F15880D7F}"/>
              </a:ext>
            </a:extLst>
          </p:cNvPr>
          <p:cNvSpPr txBox="1"/>
          <p:nvPr userDrawn="1"/>
        </p:nvSpPr>
        <p:spPr>
          <a:xfrm>
            <a:off x="0" y="6538912"/>
            <a:ext cx="3273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Insert College or Department logo here</a:t>
            </a:r>
          </a:p>
        </p:txBody>
      </p:sp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" y="6071610"/>
            <a:ext cx="12134850" cy="786390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Graduate Coordinators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9900" y="5856504"/>
            <a:ext cx="9144000" cy="430212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rgbClr val="492F24"/>
                </a:solidFill>
              </a:rPr>
              <a:t>November 12, 2019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614E63-7717-C144-993B-C62FE2EA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989A90-9873-4149-A82F-F8F233569DBC}"/>
              </a:ext>
            </a:extLst>
          </p:cNvPr>
          <p:cNvSpPr txBox="1"/>
          <p:nvPr/>
        </p:nvSpPr>
        <p:spPr>
          <a:xfrm>
            <a:off x="751133" y="1875469"/>
            <a:ext cx="516622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Office of Graduate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Transdisciplinary Graduate Programs, Recruitment Efforts, </a:t>
            </a:r>
            <a:br>
              <a:rPr lang="en-US" sz="1400" dirty="0"/>
            </a:br>
            <a:r>
              <a:rPr lang="en-US" sz="1400" dirty="0"/>
              <a:t>Funding Opportunities, Professional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Q &amp; A</a:t>
            </a:r>
            <a:br>
              <a:rPr lang="en-US" sz="1400" dirty="0"/>
            </a:b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Office of Admissions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Conditional Admission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Q &amp; A</a:t>
            </a:r>
            <a:br>
              <a:rPr lang="en-US" sz="1400" dirty="0"/>
            </a:b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Office of the Registrar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Graduate Forms, Registration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Q &amp; A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C3319-30EE-E14A-9420-3B809B704D7B}"/>
              </a:ext>
            </a:extLst>
          </p:cNvPr>
          <p:cNvSpPr txBox="1"/>
          <p:nvPr/>
        </p:nvSpPr>
        <p:spPr>
          <a:xfrm>
            <a:off x="6172200" y="2699213"/>
            <a:ext cx="539974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Office of Scholarships &amp; Financial Aid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Graduate Scholarships, Federal Aid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Q &amp; A</a:t>
            </a:r>
            <a:br>
              <a:rPr lang="en-US" sz="1400" dirty="0"/>
            </a:b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International Students &amp; Scholars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Financial Aid Requirements for Admission, Enrollment </a:t>
            </a:r>
            <a:br>
              <a:rPr lang="en-US" sz="1400" dirty="0"/>
            </a:br>
            <a:r>
              <a:rPr lang="en-US" sz="1400" dirty="0"/>
              <a:t>Requirements to Maintain Immigration Status, OPT students’ </a:t>
            </a:r>
            <a:br>
              <a:rPr lang="en-US" sz="1400" dirty="0"/>
            </a:br>
            <a:r>
              <a:rPr lang="en-US" sz="1400" dirty="0"/>
              <a:t>enrollment &amp; assistantships information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Q &amp;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ECB9DA-AF72-1440-B9CB-A3004CBD937C}"/>
              </a:ext>
            </a:extLst>
          </p:cNvPr>
          <p:cNvSpPr/>
          <p:nvPr/>
        </p:nvSpPr>
        <p:spPr>
          <a:xfrm>
            <a:off x="575338" y="1630994"/>
            <a:ext cx="10996610" cy="488950"/>
          </a:xfrm>
          <a:prstGeom prst="rect">
            <a:avLst/>
          </a:prstGeom>
          <a:solidFill>
            <a:srgbClr val="492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64A8C-CF47-4E49-AF8C-FAA83CD8D197}"/>
              </a:ext>
            </a:extLst>
          </p:cNvPr>
          <p:cNvSpPr txBox="1"/>
          <p:nvPr/>
        </p:nvSpPr>
        <p:spPr>
          <a:xfrm>
            <a:off x="626138" y="1633653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7BF35"/>
                </a:solidFill>
                <a:latin typeface="Avenir Book" panose="02000503020000020003" pitchFamily="2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-113310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-1187450" y="3057456"/>
            <a:ext cx="79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492F24"/>
                </a:solidFill>
              </a:rPr>
              <a:t>Q &amp; 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>
            <a:cxnSpLocks/>
          </p:cNvCxnSpPr>
          <p:nvPr/>
        </p:nvCxnSpPr>
        <p:spPr>
          <a:xfrm>
            <a:off x="5480050" y="3648149"/>
            <a:ext cx="12388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4D6610-EF2B-ED46-BA40-6E89AB1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1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-113310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7452949" y="6278934"/>
            <a:ext cx="46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92F24"/>
                </a:solidFill>
              </a:rPr>
              <a:t>UW Graduate Education is Evolving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>
            <a:cxnSpLocks/>
          </p:cNvCxnSpPr>
          <p:nvPr/>
        </p:nvCxnSpPr>
        <p:spPr>
          <a:xfrm>
            <a:off x="7658510" y="6696149"/>
            <a:ext cx="441284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4D6610-EF2B-ED46-BA40-6E89AB1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5217A3A-8DBE-844E-8752-75C983775FD3}"/>
              </a:ext>
            </a:extLst>
          </p:cNvPr>
          <p:cNvGrpSpPr/>
          <p:nvPr/>
        </p:nvGrpSpPr>
        <p:grpSpPr>
          <a:xfrm>
            <a:off x="223635" y="5263634"/>
            <a:ext cx="4159250" cy="1428125"/>
            <a:chOff x="1174750" y="2108825"/>
            <a:chExt cx="4159250" cy="1428125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938AABF-FAD8-224E-8C1A-D835DBAD6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156" t="4259" r="25885" b="69938"/>
            <a:stretch/>
          </p:blipFill>
          <p:spPr>
            <a:xfrm>
              <a:off x="1278358" y="2234490"/>
              <a:ext cx="3969579" cy="1176795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58D7FC7-8046-064E-A771-9EFDA03E00BB}"/>
                </a:ext>
              </a:extLst>
            </p:cNvPr>
            <p:cNvSpPr/>
            <p:nvPr/>
          </p:nvSpPr>
          <p:spPr>
            <a:xfrm>
              <a:off x="1174750" y="2114550"/>
              <a:ext cx="4159250" cy="142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A8627D1-A07C-D348-81A2-351260B29042}"/>
                </a:ext>
              </a:extLst>
            </p:cNvPr>
            <p:cNvSpPr txBox="1"/>
            <p:nvPr/>
          </p:nvSpPr>
          <p:spPr>
            <a:xfrm>
              <a:off x="1174750" y="21088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</a:rPr>
                <a:t>2017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A51D38E-AA8D-044B-B422-38C509445F8C}"/>
              </a:ext>
            </a:extLst>
          </p:cNvPr>
          <p:cNvGrpSpPr/>
          <p:nvPr/>
        </p:nvGrpSpPr>
        <p:grpSpPr>
          <a:xfrm>
            <a:off x="6600488" y="0"/>
            <a:ext cx="5388312" cy="3352175"/>
            <a:chOff x="6549688" y="2083425"/>
            <a:chExt cx="5388312" cy="335217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615A26E-4858-E749-8C15-C49D6BF9D8B3}"/>
                </a:ext>
              </a:extLst>
            </p:cNvPr>
            <p:cNvGrpSpPr/>
            <p:nvPr/>
          </p:nvGrpSpPr>
          <p:grpSpPr>
            <a:xfrm>
              <a:off x="6549688" y="2083425"/>
              <a:ext cx="5388312" cy="3352175"/>
              <a:chOff x="6549688" y="2083425"/>
              <a:chExt cx="5388312" cy="3352175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E7F3172-C9BB-8B4D-9B94-D4A529CDA065}"/>
                  </a:ext>
                </a:extLst>
              </p:cNvPr>
              <p:cNvSpPr/>
              <p:nvPr/>
            </p:nvSpPr>
            <p:spPr>
              <a:xfrm>
                <a:off x="6549688" y="2083425"/>
                <a:ext cx="5388312" cy="3352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1" name="Picture 90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82C3F680-82D4-0546-850D-A2FED7BD23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500" t="3517" r="18750" b="27778"/>
              <a:stretch/>
            </p:blipFill>
            <p:spPr>
              <a:xfrm>
                <a:off x="6654801" y="2186747"/>
                <a:ext cx="5168899" cy="3133434"/>
              </a:xfrm>
              <a:prstGeom prst="rect">
                <a:avLst/>
              </a:prstGeom>
            </p:spPr>
          </p:pic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F5002DB-50D7-0446-917D-475D72E6F7CD}"/>
                </a:ext>
              </a:extLst>
            </p:cNvPr>
            <p:cNvSpPr txBox="1"/>
            <p:nvPr/>
          </p:nvSpPr>
          <p:spPr>
            <a:xfrm>
              <a:off x="6549688" y="2108825"/>
              <a:ext cx="956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</a:rPr>
                <a:t>TODAY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78026E0-0E69-5B47-A789-5A2584AEE693}"/>
              </a:ext>
            </a:extLst>
          </p:cNvPr>
          <p:cNvGrpSpPr/>
          <p:nvPr/>
        </p:nvGrpSpPr>
        <p:grpSpPr>
          <a:xfrm>
            <a:off x="2692400" y="3620853"/>
            <a:ext cx="6172200" cy="1422400"/>
            <a:chOff x="114300" y="4572000"/>
            <a:chExt cx="6172200" cy="1422400"/>
          </a:xfrm>
        </p:grpSpPr>
        <p:pic>
          <p:nvPicPr>
            <p:cNvPr id="89" name="Picture 8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CCC1A04-B67A-3F48-93CA-36D99316D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448" t="3611" r="14219" b="70587"/>
            <a:stretch/>
          </p:blipFill>
          <p:spPr>
            <a:xfrm>
              <a:off x="213987" y="4695235"/>
              <a:ext cx="5945923" cy="1176795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5CB824-68BA-0C4E-9079-B67AD15BD1E0}"/>
                </a:ext>
              </a:extLst>
            </p:cNvPr>
            <p:cNvSpPr/>
            <p:nvPr/>
          </p:nvSpPr>
          <p:spPr>
            <a:xfrm>
              <a:off x="120069" y="4572000"/>
              <a:ext cx="6166431" cy="142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7643F28-73B9-BE48-975A-81D0C1DE85A0}"/>
                </a:ext>
              </a:extLst>
            </p:cNvPr>
            <p:cNvSpPr txBox="1"/>
            <p:nvPr/>
          </p:nvSpPr>
          <p:spPr>
            <a:xfrm>
              <a:off x="114300" y="4578975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</a:rPr>
                <a:t>May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9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-113310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5363798" y="961956"/>
            <a:ext cx="67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492F24"/>
                </a:solidFill>
              </a:rPr>
              <a:t>Enhancing Graduate Recruitment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>
            <a:cxnSpLocks/>
          </p:cNvCxnSpPr>
          <p:nvPr/>
        </p:nvCxnSpPr>
        <p:spPr>
          <a:xfrm>
            <a:off x="6019800" y="1552649"/>
            <a:ext cx="60394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4D6610-EF2B-ED46-BA40-6E89AB1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7ADE3E-166B-094F-A09A-E7464EDF12C8}"/>
              </a:ext>
            </a:extLst>
          </p:cNvPr>
          <p:cNvSpPr txBox="1"/>
          <p:nvPr/>
        </p:nvSpPr>
        <p:spPr>
          <a:xfrm>
            <a:off x="1178761" y="2143343"/>
            <a:ext cx="10768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92F24"/>
                </a:solidFill>
                <a:latin typeface="Myriad Pro" panose="020B0503030403020204" pitchFamily="34" charset="0"/>
              </a:rPr>
              <a:t>Revised Graduate Recruitment Initiative</a:t>
            </a:r>
            <a:br>
              <a:rPr lang="en-US" sz="28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8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92F24"/>
                </a:solidFill>
                <a:latin typeface="Myriad Pro" panose="020B0503030403020204" pitchFamily="34" charset="0"/>
              </a:rPr>
              <a:t>GRE Search Service</a:t>
            </a:r>
            <a:br>
              <a:rPr lang="en-US" sz="28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8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92F24"/>
                </a:solidFill>
                <a:latin typeface="Myriad Pro" panose="020B0503030403020204" pitchFamily="34" charset="0"/>
              </a:rPr>
              <a:t>Modernizing Graduate Programs’ Websites: RNL</a:t>
            </a:r>
            <a:br>
              <a:rPr lang="en-US" sz="28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800" b="1" dirty="0">
                <a:solidFill>
                  <a:srgbClr val="492F24"/>
                </a:solidFill>
                <a:latin typeface="Myriad Pro" panose="020B0503030403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92F24"/>
                </a:solidFill>
                <a:latin typeface="Myriad Pro" panose="020B0503030403020204" pitchFamily="34" charset="0"/>
              </a:rPr>
              <a:t>Reaching a Broader International Audience: Keystone</a:t>
            </a:r>
          </a:p>
          <a:p>
            <a:endParaRPr lang="en-US" sz="28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829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-113310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5363798" y="961956"/>
            <a:ext cx="67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492F24"/>
                </a:solidFill>
              </a:rPr>
              <a:t>Funding for Graduate Students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>
            <a:cxnSpLocks/>
          </p:cNvCxnSpPr>
          <p:nvPr/>
        </p:nvCxnSpPr>
        <p:spPr>
          <a:xfrm>
            <a:off x="6464300" y="1552649"/>
            <a:ext cx="55949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4D6610-EF2B-ED46-BA40-6E89AB1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7ADE3E-166B-094F-A09A-E7464EDF12C8}"/>
              </a:ext>
            </a:extLst>
          </p:cNvPr>
          <p:cNvSpPr txBox="1"/>
          <p:nvPr/>
        </p:nvSpPr>
        <p:spPr>
          <a:xfrm>
            <a:off x="442161" y="1419442"/>
            <a:ext cx="10768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GTA funding allocations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URDM &amp; WGE Graduate Assistantships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492F24"/>
                </a:solidFill>
                <a:latin typeface="Myriad Pro" panose="020B0503030403020204" pitchFamily="34" charset="0"/>
              </a:rPr>
              <a:t>Barkhurst</a:t>
            </a: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Dissertation Writing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Fellowships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Student Conference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Travel Funding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Update on Energy Science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Assistantships</a:t>
            </a:r>
          </a:p>
          <a:p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5A305E-4291-1A4D-9915-2249AE21A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86567"/>
              </p:ext>
            </p:extLst>
          </p:nvPr>
        </p:nvGraphicFramePr>
        <p:xfrm>
          <a:off x="7543949" y="1710239"/>
          <a:ext cx="3611894" cy="319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A00AA33-A83C-7549-9865-92C1E150D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72749"/>
              </p:ext>
            </p:extLst>
          </p:nvPr>
        </p:nvGraphicFramePr>
        <p:xfrm>
          <a:off x="6716761" y="5006084"/>
          <a:ext cx="5266270" cy="16721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254">
                  <a:extLst>
                    <a:ext uri="{9D8B030D-6E8A-4147-A177-3AD203B41FA5}">
                      <a16:colId xmlns:a16="http://schemas.microsoft.com/office/drawing/2014/main" val="2271634661"/>
                    </a:ext>
                  </a:extLst>
                </a:gridCol>
                <a:gridCol w="1053254">
                  <a:extLst>
                    <a:ext uri="{9D8B030D-6E8A-4147-A177-3AD203B41FA5}">
                      <a16:colId xmlns:a16="http://schemas.microsoft.com/office/drawing/2014/main" val="4121792105"/>
                    </a:ext>
                  </a:extLst>
                </a:gridCol>
                <a:gridCol w="1053254">
                  <a:extLst>
                    <a:ext uri="{9D8B030D-6E8A-4147-A177-3AD203B41FA5}">
                      <a16:colId xmlns:a16="http://schemas.microsoft.com/office/drawing/2014/main" val="1832880289"/>
                    </a:ext>
                  </a:extLst>
                </a:gridCol>
                <a:gridCol w="1053254">
                  <a:extLst>
                    <a:ext uri="{9D8B030D-6E8A-4147-A177-3AD203B41FA5}">
                      <a16:colId xmlns:a16="http://schemas.microsoft.com/office/drawing/2014/main" val="2750275727"/>
                    </a:ext>
                  </a:extLst>
                </a:gridCol>
                <a:gridCol w="1053254">
                  <a:extLst>
                    <a:ext uri="{9D8B030D-6E8A-4147-A177-3AD203B41FA5}">
                      <a16:colId xmlns:a16="http://schemas.microsoft.com/office/drawing/2014/main" val="2871615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GTAs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GTAs as Percent of Grad.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Undergrad. FTE per 1 GTA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GTAs as Percent of all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6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U.W.</a:t>
                      </a:r>
                    </a:p>
                    <a:p>
                      <a:r>
                        <a:rPr lang="en-US" sz="900" b="1" dirty="0"/>
                        <a:t>(peer rank)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551</a:t>
                      </a:r>
                    </a:p>
                    <a:p>
                      <a:pPr algn="ctr"/>
                      <a:r>
                        <a:rPr lang="en-US" sz="900" dirty="0"/>
                        <a:t>(11</a:t>
                      </a:r>
                      <a:r>
                        <a:rPr lang="en-US" sz="900" baseline="30000" dirty="0"/>
                        <a:t>th</a:t>
                      </a:r>
                      <a:r>
                        <a:rPr lang="en-US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29.1%</a:t>
                      </a:r>
                    </a:p>
                    <a:p>
                      <a:pPr algn="ctr"/>
                      <a:r>
                        <a:rPr lang="en-US" sz="900" dirty="0"/>
                        <a:t>(4</a:t>
                      </a:r>
                      <a:r>
                        <a:rPr lang="en-US" sz="900" baseline="30000" dirty="0"/>
                        <a:t>th</a:t>
                      </a:r>
                      <a:r>
                        <a:rPr lang="en-US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16.3</a:t>
                      </a:r>
                    </a:p>
                    <a:p>
                      <a:pPr algn="ctr"/>
                      <a:r>
                        <a:rPr lang="en-US" sz="900" dirty="0"/>
                        <a:t>(1</a:t>
                      </a:r>
                      <a:r>
                        <a:rPr lang="en-US" sz="900" baseline="30000" dirty="0"/>
                        <a:t>st </a:t>
                      </a:r>
                      <a:r>
                        <a:rPr lang="en-US" sz="900" baseline="0" dirty="0"/>
                        <a:t>lowest</a:t>
                      </a:r>
                      <a:r>
                        <a:rPr lang="en-US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60.2%</a:t>
                      </a:r>
                    </a:p>
                    <a:p>
                      <a:pPr algn="ctr"/>
                      <a:r>
                        <a:rPr lang="en-US" sz="900" dirty="0"/>
                        <a:t>(5</a:t>
                      </a:r>
                      <a:r>
                        <a:rPr lang="en-US" sz="900" baseline="30000" dirty="0"/>
                        <a:t>th</a:t>
                      </a:r>
                      <a:r>
                        <a:rPr lang="en-US" sz="9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487126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r>
                        <a:rPr lang="en-US" sz="900" b="1" i="0" dirty="0"/>
                        <a:t>Peer</a:t>
                      </a:r>
                      <a:r>
                        <a:rPr lang="en-US" sz="900" b="1" i="1" dirty="0"/>
                        <a:t> </a:t>
                      </a:r>
                      <a:r>
                        <a:rPr lang="en-US" sz="900" b="1" i="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667.3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57185"/>
                  </a:ext>
                </a:extLst>
              </a:tr>
              <a:tr h="260641">
                <a:tc>
                  <a:txBody>
                    <a:bodyPr/>
                    <a:lstStyle/>
                    <a:p>
                      <a:r>
                        <a:rPr lang="en-US" sz="900" b="1" i="0" dirty="0"/>
                        <a:t>Peer</a:t>
                      </a:r>
                      <a:r>
                        <a:rPr lang="en-US" sz="900" b="1" i="1" dirty="0"/>
                        <a:t> s </a:t>
                      </a:r>
                      <a:r>
                        <a:rPr lang="en-US" sz="900" b="1" i="0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315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9.3%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9.5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10.4% (18)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4682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1136F1-D7C5-8342-8BAC-B55CD060F3E1}"/>
              </a:ext>
            </a:extLst>
          </p:cNvPr>
          <p:cNvSpPr txBox="1"/>
          <p:nvPr/>
        </p:nvSpPr>
        <p:spPr>
          <a:xfrm>
            <a:off x="10159256" y="4075618"/>
            <a:ext cx="19931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Total Office of Graduate </a:t>
            </a:r>
          </a:p>
          <a:p>
            <a:r>
              <a:rPr lang="en-US" sz="1400" dirty="0"/>
              <a:t>Education GTA Funding:</a:t>
            </a:r>
          </a:p>
          <a:p>
            <a:r>
              <a:rPr lang="en-US" b="1" dirty="0"/>
              <a:t>$5.5m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EC006207-055C-9046-8582-786915C9937A}"/>
              </a:ext>
            </a:extLst>
          </p:cNvPr>
          <p:cNvSpPr/>
          <p:nvPr/>
        </p:nvSpPr>
        <p:spPr>
          <a:xfrm>
            <a:off x="4158061" y="1916716"/>
            <a:ext cx="489991" cy="242706"/>
          </a:xfrm>
          <a:prstGeom prst="leftArrow">
            <a:avLst/>
          </a:prstGeom>
          <a:solidFill>
            <a:srgbClr val="FFC4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-113310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5363798" y="961956"/>
            <a:ext cx="67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492F24"/>
                </a:solidFill>
              </a:rPr>
              <a:t>Funding for Graduate Students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>
            <a:cxnSpLocks/>
          </p:cNvCxnSpPr>
          <p:nvPr/>
        </p:nvCxnSpPr>
        <p:spPr>
          <a:xfrm>
            <a:off x="6464300" y="1552649"/>
            <a:ext cx="55949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4D6610-EF2B-ED46-BA40-6E89AB1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7ADE3E-166B-094F-A09A-E7464EDF12C8}"/>
              </a:ext>
            </a:extLst>
          </p:cNvPr>
          <p:cNvSpPr txBox="1"/>
          <p:nvPr/>
        </p:nvSpPr>
        <p:spPr>
          <a:xfrm>
            <a:off x="442161" y="1419442"/>
            <a:ext cx="10768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GTA funding allocations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URDM &amp; WGE Graduate Assistantships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492F24"/>
                </a:solidFill>
                <a:latin typeface="Myriad Pro" panose="020B0503030403020204" pitchFamily="34" charset="0"/>
              </a:rPr>
              <a:t>Barkhurst</a:t>
            </a: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Dissertation Writing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Fellowships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Student Conference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Travel Funding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Update on Energy Science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Assistantships</a:t>
            </a:r>
          </a:p>
          <a:p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77373-BECA-CF4D-9BAF-A540463D2C2F}"/>
              </a:ext>
            </a:extLst>
          </p:cNvPr>
          <p:cNvSpPr txBox="1"/>
          <p:nvPr/>
        </p:nvSpPr>
        <p:spPr>
          <a:xfrm>
            <a:off x="6379893" y="6118456"/>
            <a:ext cx="560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See: http://</a:t>
            </a:r>
            <a:r>
              <a:rPr lang="en-US" dirty="0" err="1"/>
              <a:t>www.uwyo.edu</a:t>
            </a:r>
            <a:r>
              <a:rPr lang="en-US" dirty="0"/>
              <a:t>/</a:t>
            </a:r>
            <a:r>
              <a:rPr lang="en-US" dirty="0" err="1"/>
              <a:t>uwgrad</a:t>
            </a:r>
            <a:r>
              <a:rPr lang="en-US" dirty="0"/>
              <a:t>/faculty-staff/</a:t>
            </a:r>
            <a:r>
              <a:rPr lang="en-US" dirty="0" err="1"/>
              <a:t>index.html</a:t>
            </a:r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D0C918-CC1A-634C-9725-B2E614BB1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021" y="1813143"/>
            <a:ext cx="4341439" cy="2151552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01E9E4-2364-2C48-8324-0292E713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22" y="4015623"/>
            <a:ext cx="4366383" cy="1908200"/>
          </a:xfrm>
          <a:prstGeom prst="rect">
            <a:avLst/>
          </a:prstGeom>
        </p:spPr>
      </p:pic>
      <p:sp>
        <p:nvSpPr>
          <p:cNvPr id="14" name="Left Arrow 13">
            <a:extLst>
              <a:ext uri="{FF2B5EF4-FFF2-40B4-BE49-F238E27FC236}">
                <a16:creationId xmlns:a16="http://schemas.microsoft.com/office/drawing/2014/main" id="{80F62C20-1B37-2D4E-9E4B-A528BD1C8011}"/>
              </a:ext>
            </a:extLst>
          </p:cNvPr>
          <p:cNvSpPr/>
          <p:nvPr/>
        </p:nvSpPr>
        <p:spPr>
          <a:xfrm>
            <a:off x="6060154" y="2646213"/>
            <a:ext cx="489991" cy="242706"/>
          </a:xfrm>
          <a:prstGeom prst="leftArrow">
            <a:avLst/>
          </a:prstGeom>
          <a:solidFill>
            <a:srgbClr val="FFC4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5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-113310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5363798" y="961956"/>
            <a:ext cx="67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492F24"/>
                </a:solidFill>
              </a:rPr>
              <a:t>Funding for Graduate Students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>
            <a:cxnSpLocks/>
          </p:cNvCxnSpPr>
          <p:nvPr/>
        </p:nvCxnSpPr>
        <p:spPr>
          <a:xfrm>
            <a:off x="6464300" y="1552649"/>
            <a:ext cx="55949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4D6610-EF2B-ED46-BA40-6E89AB1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7ADE3E-166B-094F-A09A-E7464EDF12C8}"/>
              </a:ext>
            </a:extLst>
          </p:cNvPr>
          <p:cNvSpPr txBox="1"/>
          <p:nvPr/>
        </p:nvSpPr>
        <p:spPr>
          <a:xfrm>
            <a:off x="442161" y="1419442"/>
            <a:ext cx="10768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GTA funding allocations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URDM &amp; WGE Graduate Assistantships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492F24"/>
                </a:solidFill>
                <a:latin typeface="Myriad Pro" panose="020B0503030403020204" pitchFamily="34" charset="0"/>
              </a:rPr>
              <a:t>Barkhurst</a:t>
            </a: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Dissertation Writing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Fellowships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Student Conference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Travel Funding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Update on Energy Science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Assistantships</a:t>
            </a:r>
          </a:p>
          <a:p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endParaRPr lang="en-US" sz="2400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63BF65-32C4-7B44-AE11-7D5F86AB2F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17670" r="1094"/>
          <a:stretch/>
        </p:blipFill>
        <p:spPr>
          <a:xfrm>
            <a:off x="6392587" y="3335724"/>
            <a:ext cx="5666644" cy="2560320"/>
          </a:xfrm>
          <a:prstGeom prst="rect">
            <a:avLst/>
          </a:prstGeom>
        </p:spPr>
      </p:pic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FEC7CCF-9302-1A45-8C88-3569967EA0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555"/>
          <a:stretch/>
        </p:blipFill>
        <p:spPr>
          <a:xfrm>
            <a:off x="6246543" y="2117976"/>
            <a:ext cx="5875606" cy="1199936"/>
          </a:xfrm>
          <a:prstGeom prst="rect">
            <a:avLst/>
          </a:prstGeom>
        </p:spPr>
      </p:pic>
      <p:sp>
        <p:nvSpPr>
          <p:cNvPr id="15" name="Left Arrow 14">
            <a:extLst>
              <a:ext uri="{FF2B5EF4-FFF2-40B4-BE49-F238E27FC236}">
                <a16:creationId xmlns:a16="http://schemas.microsoft.com/office/drawing/2014/main" id="{6D4025AF-CD65-3A46-9A78-D64134D2631D}"/>
              </a:ext>
            </a:extLst>
          </p:cNvPr>
          <p:cNvSpPr/>
          <p:nvPr/>
        </p:nvSpPr>
        <p:spPr>
          <a:xfrm>
            <a:off x="5019202" y="3384962"/>
            <a:ext cx="489991" cy="242706"/>
          </a:xfrm>
          <a:prstGeom prst="leftArrow">
            <a:avLst/>
          </a:prstGeom>
          <a:solidFill>
            <a:srgbClr val="FFC4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-113310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5363798" y="961956"/>
            <a:ext cx="67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492F24"/>
                </a:solidFill>
              </a:rPr>
              <a:t>Funding for Graduate Students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>
            <a:cxnSpLocks/>
          </p:cNvCxnSpPr>
          <p:nvPr/>
        </p:nvCxnSpPr>
        <p:spPr>
          <a:xfrm>
            <a:off x="6464300" y="1552649"/>
            <a:ext cx="55949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4D6610-EF2B-ED46-BA40-6E89AB1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7ADE3E-166B-094F-A09A-E7464EDF12C8}"/>
              </a:ext>
            </a:extLst>
          </p:cNvPr>
          <p:cNvSpPr txBox="1"/>
          <p:nvPr/>
        </p:nvSpPr>
        <p:spPr>
          <a:xfrm>
            <a:off x="442161" y="1419442"/>
            <a:ext cx="10768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GTA funding allocations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URDM &amp; WGE Graduate Assistantships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492F24"/>
                </a:solidFill>
                <a:latin typeface="Myriad Pro" panose="020B0503030403020204" pitchFamily="34" charset="0"/>
              </a:rPr>
              <a:t>Barkhurst</a:t>
            </a: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Dissertation Writing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Fellowships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Student Conference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Travel Funding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Update on Energy Science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Assistantships</a:t>
            </a:r>
          </a:p>
          <a:p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endParaRPr lang="en-US" sz="2400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D8B0BD-8567-E949-898C-AE0BDFE7E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543" y="2471732"/>
            <a:ext cx="5875606" cy="2966826"/>
          </a:xfrm>
          <a:prstGeom prst="rect">
            <a:avLst/>
          </a:prstGeom>
        </p:spPr>
      </p:pic>
      <p:sp>
        <p:nvSpPr>
          <p:cNvPr id="14" name="Left Arrow 13">
            <a:extLst>
              <a:ext uri="{FF2B5EF4-FFF2-40B4-BE49-F238E27FC236}">
                <a16:creationId xmlns:a16="http://schemas.microsoft.com/office/drawing/2014/main" id="{F5CFECCF-4C26-2B4B-BA8B-780CC6F6500B}"/>
              </a:ext>
            </a:extLst>
          </p:cNvPr>
          <p:cNvSpPr/>
          <p:nvPr/>
        </p:nvSpPr>
        <p:spPr>
          <a:xfrm>
            <a:off x="4907745" y="4489080"/>
            <a:ext cx="489991" cy="242706"/>
          </a:xfrm>
          <a:prstGeom prst="leftArrow">
            <a:avLst/>
          </a:prstGeom>
          <a:solidFill>
            <a:srgbClr val="FFC4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-113310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5363798" y="961956"/>
            <a:ext cx="67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492F24"/>
                </a:solidFill>
              </a:rPr>
              <a:t>Funding for Graduate Students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>
            <a:cxnSpLocks/>
          </p:cNvCxnSpPr>
          <p:nvPr/>
        </p:nvCxnSpPr>
        <p:spPr>
          <a:xfrm>
            <a:off x="6464300" y="1552649"/>
            <a:ext cx="55949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4D6610-EF2B-ED46-BA40-6E89AB1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7ADE3E-166B-094F-A09A-E7464EDF12C8}"/>
              </a:ext>
            </a:extLst>
          </p:cNvPr>
          <p:cNvSpPr txBox="1"/>
          <p:nvPr/>
        </p:nvSpPr>
        <p:spPr>
          <a:xfrm>
            <a:off x="442161" y="1419442"/>
            <a:ext cx="10768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GTA funding allocations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URDM &amp; WGE Graduate Assistantships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492F24"/>
                </a:solidFill>
                <a:latin typeface="Myriad Pro" panose="020B0503030403020204" pitchFamily="34" charset="0"/>
              </a:rPr>
              <a:t>Barkhurst</a:t>
            </a: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Dissertation Writing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Fellowships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Student Conference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Travel Funding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Update on Energy Science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Graduate Assistantships</a:t>
            </a:r>
          </a:p>
          <a:p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endParaRPr lang="en-US" sz="2400" dirty="0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F5CFECCF-4C26-2B4B-BA8B-780CC6F6500B}"/>
              </a:ext>
            </a:extLst>
          </p:cNvPr>
          <p:cNvSpPr/>
          <p:nvPr/>
        </p:nvSpPr>
        <p:spPr>
          <a:xfrm>
            <a:off x="4444248" y="5586360"/>
            <a:ext cx="489991" cy="242706"/>
          </a:xfrm>
          <a:prstGeom prst="leftArrow">
            <a:avLst/>
          </a:prstGeom>
          <a:solidFill>
            <a:srgbClr val="FFC4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0855307-32BE-DA41-834B-C8C00A0C2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" t="-9756" r="-535" b="16349"/>
          <a:stretch/>
        </p:blipFill>
        <p:spPr>
          <a:xfrm>
            <a:off x="6464300" y="2198980"/>
            <a:ext cx="5524158" cy="342168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E55C38-1939-CF44-AD33-65A83907216A}"/>
              </a:ext>
            </a:extLst>
          </p:cNvPr>
          <p:cNvSpPr txBox="1"/>
          <p:nvPr/>
        </p:nvSpPr>
        <p:spPr>
          <a:xfrm>
            <a:off x="6360143" y="5580643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UW will request $1.4m for FY2021 –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4F493-29F7-9146-8252-209C59D3B5F3}"/>
              </a:ext>
            </a:extLst>
          </p:cNvPr>
          <p:cNvSpPr txBox="1"/>
          <p:nvPr/>
        </p:nvSpPr>
        <p:spPr>
          <a:xfrm>
            <a:off x="6360143" y="2224387"/>
            <a:ext cx="533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Energy GA Program Funding Ends in June 2020</a:t>
            </a:r>
          </a:p>
        </p:txBody>
      </p:sp>
    </p:spTree>
    <p:extLst>
      <p:ext uri="{BB962C8B-B14F-4D97-AF65-F5344CB8AC3E}">
        <p14:creationId xmlns:p14="http://schemas.microsoft.com/office/powerpoint/2010/main" val="219905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-113310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4152900" y="961956"/>
            <a:ext cx="79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492F24"/>
                </a:solidFill>
              </a:rPr>
              <a:t>Partnerships for Professional Development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>
            <a:cxnSpLocks/>
          </p:cNvCxnSpPr>
          <p:nvPr/>
        </p:nvCxnSpPr>
        <p:spPr>
          <a:xfrm>
            <a:off x="4343400" y="1552649"/>
            <a:ext cx="77158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4D6610-EF2B-ED46-BA40-6E89AB1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" y="-88589"/>
            <a:ext cx="4366383" cy="1247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7ADE3E-166B-094F-A09A-E7464EDF12C8}"/>
              </a:ext>
            </a:extLst>
          </p:cNvPr>
          <p:cNvSpPr txBox="1"/>
          <p:nvPr/>
        </p:nvSpPr>
        <p:spPr>
          <a:xfrm>
            <a:off x="186989" y="1438185"/>
            <a:ext cx="69523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492F24"/>
                </a:solidFill>
                <a:latin typeface="Myriad Pro" panose="020B0503030403020204" pitchFamily="34" charset="0"/>
              </a:rPr>
              <a:t>With the Graduate Student Network:</a:t>
            </a:r>
            <a:b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Socials, Lightning Talks, Writing Workshops &amp; More</a:t>
            </a:r>
            <a:br>
              <a:rPr lang="en-US" sz="26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600" b="1" i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492F24"/>
                </a:solidFill>
                <a:latin typeface="Myriad Pro" panose="020B0503030403020204" pitchFamily="34" charset="0"/>
              </a:rPr>
              <a:t>With Global Engagement:</a:t>
            </a:r>
            <a:br>
              <a:rPr lang="en-US" sz="26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International Graduate Student Workshops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4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492F24"/>
                </a:solidFill>
                <a:latin typeface="Myriad Pro" panose="020B0503030403020204" pitchFamily="34" charset="0"/>
              </a:rPr>
              <a:t>With the Writing Center/E-CTL: Graduate Learning Communities</a:t>
            </a:r>
            <a:br>
              <a:rPr lang="en-US" sz="26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Spring 2020 - Scholarly Writing Practices</a:t>
            </a:r>
            <a:br>
              <a:rPr lang="en-US" sz="26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endParaRPr lang="en-US" sz="2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492F24"/>
                </a:solidFill>
                <a:latin typeface="Myriad Pro" panose="020B0503030403020204" pitchFamily="34" charset="0"/>
              </a:rPr>
              <a:t>With the Office of Diversity, Equity &amp; Inclusion:</a:t>
            </a:r>
            <a:br>
              <a:rPr lang="en-US" sz="26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Diversity training for graduate mentors </a:t>
            </a: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b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492F24"/>
                </a:solidFill>
                <a:latin typeface="Myriad Pro" panose="020B0503030403020204" pitchFamily="34" charset="0"/>
              </a:rPr>
              <a:t> </a:t>
            </a:r>
            <a:endParaRPr lang="en-US" sz="2400" dirty="0"/>
          </a:p>
        </p:txBody>
      </p:sp>
      <p:pic>
        <p:nvPicPr>
          <p:cNvPr id="5" name="Picture 4" descr="A picture containing indoor, table, desk, sitting&#10;&#10;Description automatically generated">
            <a:extLst>
              <a:ext uri="{FF2B5EF4-FFF2-40B4-BE49-F238E27FC236}">
                <a16:creationId xmlns:a16="http://schemas.microsoft.com/office/drawing/2014/main" id="{9D041628-90EE-E24C-9962-9D91F429E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531" y="4752900"/>
            <a:ext cx="4941669" cy="1710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3BC71827-DF26-5B4F-9E5E-6A811CE82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975" y="1949820"/>
            <a:ext cx="4408984" cy="2472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9835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simple-powerpoint-template" id="{87DE2D5D-30E7-514E-B5C3-7CADB5F6F8BB}" vid="{AF2BAF88-CA1F-CF42-BD3B-CE51E4CA85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510</Words>
  <Application>Microsoft Macintosh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Book</vt:lpstr>
      <vt:lpstr>Calibri</vt:lpstr>
      <vt:lpstr>Garamond</vt:lpstr>
      <vt:lpstr>Myriad Pro</vt:lpstr>
      <vt:lpstr>Office Theme</vt:lpstr>
      <vt:lpstr>Graduate Coordinators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subject/>
  <dc:creator>James C Ahern</dc:creator>
  <cp:keywords/>
  <dc:description/>
  <cp:lastModifiedBy>James C Ahern</cp:lastModifiedBy>
  <cp:revision>19</cp:revision>
  <dcterms:created xsi:type="dcterms:W3CDTF">2019-11-12T16:04:40Z</dcterms:created>
  <dcterms:modified xsi:type="dcterms:W3CDTF">2019-11-12T18:37:58Z</dcterms:modified>
  <cp:category/>
</cp:coreProperties>
</file>