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3" r:id="rId2"/>
    <p:sldId id="264" r:id="rId3"/>
    <p:sldId id="256" r:id="rId4"/>
    <p:sldId id="258" r:id="rId5"/>
    <p:sldId id="260" r:id="rId6"/>
    <p:sldId id="267" r:id="rId7"/>
    <p:sldId id="259" r:id="rId8"/>
    <p:sldId id="261" r:id="rId9"/>
    <p:sldId id="262"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9" autoAdjust="0"/>
    <p:restoredTop sz="94343" autoAdjust="0"/>
  </p:normalViewPr>
  <p:slideViewPr>
    <p:cSldViewPr snapToGrid="0">
      <p:cViewPr varScale="1">
        <p:scale>
          <a:sx n="105" d="100"/>
          <a:sy n="105" d="100"/>
        </p:scale>
        <p:origin x="54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953622-298D-4D88-BFD6-54E329ADE52C}" type="datetimeFigureOut">
              <a:rPr lang="en-US" smtClean="0"/>
              <a:t>2/4/2025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921EC5-5F82-4272-A619-C53C8900FEBA}" type="slidenum">
              <a:rPr lang="en-US" smtClean="0"/>
              <a:t>‹#›</a:t>
            </a:fld>
            <a:endParaRPr lang="en-US"/>
          </a:p>
        </p:txBody>
      </p:sp>
    </p:spTree>
    <p:extLst>
      <p:ext uri="{BB962C8B-B14F-4D97-AF65-F5344CB8AC3E}">
        <p14:creationId xmlns:p14="http://schemas.microsoft.com/office/powerpoint/2010/main" val="3075980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921EC5-5F82-4272-A619-C53C8900FEBA}" type="slidenum">
              <a:rPr lang="en-US" smtClean="0"/>
              <a:t>1</a:t>
            </a:fld>
            <a:endParaRPr lang="en-US"/>
          </a:p>
        </p:txBody>
      </p:sp>
    </p:spTree>
    <p:extLst>
      <p:ext uri="{BB962C8B-B14F-4D97-AF65-F5344CB8AC3E}">
        <p14:creationId xmlns:p14="http://schemas.microsoft.com/office/powerpoint/2010/main" val="1322435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921EC5-5F82-4272-A619-C53C8900FEBA}" type="slidenum">
              <a:rPr lang="en-US" smtClean="0"/>
              <a:t>2</a:t>
            </a:fld>
            <a:endParaRPr lang="en-US"/>
          </a:p>
        </p:txBody>
      </p:sp>
    </p:spTree>
    <p:extLst>
      <p:ext uri="{BB962C8B-B14F-4D97-AF65-F5344CB8AC3E}">
        <p14:creationId xmlns:p14="http://schemas.microsoft.com/office/powerpoint/2010/main" val="35192138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000" dirty="0"/>
          </a:p>
        </p:txBody>
      </p:sp>
      <p:sp>
        <p:nvSpPr>
          <p:cNvPr id="4" name="Slide Number Placeholder 3"/>
          <p:cNvSpPr>
            <a:spLocks noGrp="1"/>
          </p:cNvSpPr>
          <p:nvPr>
            <p:ph type="sldNum" sz="quarter" idx="10"/>
          </p:nvPr>
        </p:nvSpPr>
        <p:spPr/>
        <p:txBody>
          <a:bodyPr/>
          <a:lstStyle/>
          <a:p>
            <a:fld id="{A0921EC5-5F82-4272-A619-C53C8900FEBA}" type="slidenum">
              <a:rPr lang="en-US" smtClean="0"/>
              <a:t>4</a:t>
            </a:fld>
            <a:endParaRPr lang="en-US"/>
          </a:p>
        </p:txBody>
      </p:sp>
    </p:spTree>
    <p:extLst>
      <p:ext uri="{BB962C8B-B14F-4D97-AF65-F5344CB8AC3E}">
        <p14:creationId xmlns:p14="http://schemas.microsoft.com/office/powerpoint/2010/main" val="42602165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921EC5-5F82-4272-A619-C53C8900FEBA}" type="slidenum">
              <a:rPr lang="en-US" smtClean="0"/>
              <a:t>5</a:t>
            </a:fld>
            <a:endParaRPr lang="en-US"/>
          </a:p>
        </p:txBody>
      </p:sp>
    </p:spTree>
    <p:extLst>
      <p:ext uri="{BB962C8B-B14F-4D97-AF65-F5344CB8AC3E}">
        <p14:creationId xmlns:p14="http://schemas.microsoft.com/office/powerpoint/2010/main" val="29712878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921EC5-5F82-4272-A619-C53C8900FEBA}" type="slidenum">
              <a:rPr lang="en-US" smtClean="0"/>
              <a:t>6</a:t>
            </a:fld>
            <a:endParaRPr lang="en-US"/>
          </a:p>
        </p:txBody>
      </p:sp>
    </p:spTree>
    <p:extLst>
      <p:ext uri="{BB962C8B-B14F-4D97-AF65-F5344CB8AC3E}">
        <p14:creationId xmlns:p14="http://schemas.microsoft.com/office/powerpoint/2010/main" val="38958550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A0921EC5-5F82-4272-A619-C53C8900FEBA}" type="slidenum">
              <a:rPr lang="en-US" smtClean="0"/>
              <a:t>7</a:t>
            </a:fld>
            <a:endParaRPr lang="en-US"/>
          </a:p>
        </p:txBody>
      </p:sp>
    </p:spTree>
    <p:extLst>
      <p:ext uri="{BB962C8B-B14F-4D97-AF65-F5344CB8AC3E}">
        <p14:creationId xmlns:p14="http://schemas.microsoft.com/office/powerpoint/2010/main" val="30253028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921EC5-5F82-4272-A619-C53C8900FEBA}" type="slidenum">
              <a:rPr lang="en-US" smtClean="0"/>
              <a:t>8</a:t>
            </a:fld>
            <a:endParaRPr lang="en-US"/>
          </a:p>
        </p:txBody>
      </p:sp>
    </p:spTree>
    <p:extLst>
      <p:ext uri="{BB962C8B-B14F-4D97-AF65-F5344CB8AC3E}">
        <p14:creationId xmlns:p14="http://schemas.microsoft.com/office/powerpoint/2010/main" val="8087417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921EC5-5F82-4272-A619-C53C8900FEBA}" type="slidenum">
              <a:rPr lang="en-US" smtClean="0"/>
              <a:t>9</a:t>
            </a:fld>
            <a:endParaRPr lang="en-US"/>
          </a:p>
        </p:txBody>
      </p:sp>
    </p:spTree>
    <p:extLst>
      <p:ext uri="{BB962C8B-B14F-4D97-AF65-F5344CB8AC3E}">
        <p14:creationId xmlns:p14="http://schemas.microsoft.com/office/powerpoint/2010/main" val="30744079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Include strategies and interventions you used,</a:t>
            </a:r>
            <a:r>
              <a:rPr lang="en-US" baseline="0" dirty="0"/>
              <a:t> how the client or program responded, and any ongoing treatment, maintenance, or goals for the future.</a:t>
            </a:r>
            <a:endParaRPr lang="en-US" dirty="0"/>
          </a:p>
        </p:txBody>
      </p:sp>
      <p:sp>
        <p:nvSpPr>
          <p:cNvPr id="4" name="Slide Number Placeholder 3"/>
          <p:cNvSpPr>
            <a:spLocks noGrp="1"/>
          </p:cNvSpPr>
          <p:nvPr>
            <p:ph type="sldNum" sz="quarter" idx="10"/>
          </p:nvPr>
        </p:nvSpPr>
        <p:spPr/>
        <p:txBody>
          <a:bodyPr/>
          <a:lstStyle/>
          <a:p>
            <a:fld id="{A0921EC5-5F82-4272-A619-C53C8900FEBA}" type="slidenum">
              <a:rPr lang="en-US" smtClean="0"/>
              <a:t>10</a:t>
            </a:fld>
            <a:endParaRPr lang="en-US"/>
          </a:p>
        </p:txBody>
      </p:sp>
    </p:spTree>
    <p:extLst>
      <p:ext uri="{BB962C8B-B14F-4D97-AF65-F5344CB8AC3E}">
        <p14:creationId xmlns:p14="http://schemas.microsoft.com/office/powerpoint/2010/main" val="1770820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0DD3887-5FBF-40BA-9C23-80F89018A1AE}" type="datetimeFigureOut">
              <a:rPr lang="en-US" smtClean="0"/>
              <a:t>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A5FFD0-0682-4E46-BD81-E7535D0AA880}" type="slidenum">
              <a:rPr lang="en-US" smtClean="0"/>
              <a:t>‹#›</a:t>
            </a:fld>
            <a:endParaRPr lang="en-US"/>
          </a:p>
        </p:txBody>
      </p:sp>
    </p:spTree>
    <p:extLst>
      <p:ext uri="{BB962C8B-B14F-4D97-AF65-F5344CB8AC3E}">
        <p14:creationId xmlns:p14="http://schemas.microsoft.com/office/powerpoint/2010/main" val="1452319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DD3887-5FBF-40BA-9C23-80F89018A1AE}" type="datetimeFigureOut">
              <a:rPr lang="en-US" smtClean="0"/>
              <a:t>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A5FFD0-0682-4E46-BD81-E7535D0AA880}" type="slidenum">
              <a:rPr lang="en-US" smtClean="0"/>
              <a:t>‹#›</a:t>
            </a:fld>
            <a:endParaRPr lang="en-US"/>
          </a:p>
        </p:txBody>
      </p:sp>
    </p:spTree>
    <p:extLst>
      <p:ext uri="{BB962C8B-B14F-4D97-AF65-F5344CB8AC3E}">
        <p14:creationId xmlns:p14="http://schemas.microsoft.com/office/powerpoint/2010/main" val="4238959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DD3887-5FBF-40BA-9C23-80F89018A1AE}" type="datetimeFigureOut">
              <a:rPr lang="en-US" smtClean="0"/>
              <a:t>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A5FFD0-0682-4E46-BD81-E7535D0AA880}" type="slidenum">
              <a:rPr lang="en-US" smtClean="0"/>
              <a:t>‹#›</a:t>
            </a:fld>
            <a:endParaRPr lang="en-US"/>
          </a:p>
        </p:txBody>
      </p:sp>
    </p:spTree>
    <p:extLst>
      <p:ext uri="{BB962C8B-B14F-4D97-AF65-F5344CB8AC3E}">
        <p14:creationId xmlns:p14="http://schemas.microsoft.com/office/powerpoint/2010/main" val="4169710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DD3887-5FBF-40BA-9C23-80F89018A1AE}" type="datetimeFigureOut">
              <a:rPr lang="en-US" smtClean="0"/>
              <a:t>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A5FFD0-0682-4E46-BD81-E7535D0AA880}" type="slidenum">
              <a:rPr lang="en-US" smtClean="0"/>
              <a:t>‹#›</a:t>
            </a:fld>
            <a:endParaRPr lang="en-US"/>
          </a:p>
        </p:txBody>
      </p:sp>
    </p:spTree>
    <p:extLst>
      <p:ext uri="{BB962C8B-B14F-4D97-AF65-F5344CB8AC3E}">
        <p14:creationId xmlns:p14="http://schemas.microsoft.com/office/powerpoint/2010/main" val="1415545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0DD3887-5FBF-40BA-9C23-80F89018A1AE}" type="datetimeFigureOut">
              <a:rPr lang="en-US" smtClean="0"/>
              <a:t>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A5FFD0-0682-4E46-BD81-E7535D0AA880}" type="slidenum">
              <a:rPr lang="en-US" smtClean="0"/>
              <a:t>‹#›</a:t>
            </a:fld>
            <a:endParaRPr lang="en-US"/>
          </a:p>
        </p:txBody>
      </p:sp>
    </p:spTree>
    <p:extLst>
      <p:ext uri="{BB962C8B-B14F-4D97-AF65-F5344CB8AC3E}">
        <p14:creationId xmlns:p14="http://schemas.microsoft.com/office/powerpoint/2010/main" val="4173119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0DD3887-5FBF-40BA-9C23-80F89018A1AE}" type="datetimeFigureOut">
              <a:rPr lang="en-US" smtClean="0"/>
              <a:t>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A5FFD0-0682-4E46-BD81-E7535D0AA880}" type="slidenum">
              <a:rPr lang="en-US" smtClean="0"/>
              <a:t>‹#›</a:t>
            </a:fld>
            <a:endParaRPr lang="en-US"/>
          </a:p>
        </p:txBody>
      </p:sp>
    </p:spTree>
    <p:extLst>
      <p:ext uri="{BB962C8B-B14F-4D97-AF65-F5344CB8AC3E}">
        <p14:creationId xmlns:p14="http://schemas.microsoft.com/office/powerpoint/2010/main" val="2037425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0DD3887-5FBF-40BA-9C23-80F89018A1AE}" type="datetimeFigureOut">
              <a:rPr lang="en-US" smtClean="0"/>
              <a:t>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A5FFD0-0682-4E46-BD81-E7535D0AA880}" type="slidenum">
              <a:rPr lang="en-US" smtClean="0"/>
              <a:t>‹#›</a:t>
            </a:fld>
            <a:endParaRPr lang="en-US"/>
          </a:p>
        </p:txBody>
      </p:sp>
    </p:spTree>
    <p:extLst>
      <p:ext uri="{BB962C8B-B14F-4D97-AF65-F5344CB8AC3E}">
        <p14:creationId xmlns:p14="http://schemas.microsoft.com/office/powerpoint/2010/main" val="3476481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0DD3887-5FBF-40BA-9C23-80F89018A1AE}" type="datetimeFigureOut">
              <a:rPr lang="en-US" smtClean="0"/>
              <a:t>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A5FFD0-0682-4E46-BD81-E7535D0AA880}" type="slidenum">
              <a:rPr lang="en-US" smtClean="0"/>
              <a:t>‹#›</a:t>
            </a:fld>
            <a:endParaRPr lang="en-US"/>
          </a:p>
        </p:txBody>
      </p:sp>
    </p:spTree>
    <p:extLst>
      <p:ext uri="{BB962C8B-B14F-4D97-AF65-F5344CB8AC3E}">
        <p14:creationId xmlns:p14="http://schemas.microsoft.com/office/powerpoint/2010/main" val="1669475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DD3887-5FBF-40BA-9C23-80F89018A1AE}" type="datetimeFigureOut">
              <a:rPr lang="en-US" smtClean="0"/>
              <a:t>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A5FFD0-0682-4E46-BD81-E7535D0AA880}" type="slidenum">
              <a:rPr lang="en-US" smtClean="0"/>
              <a:t>‹#›</a:t>
            </a:fld>
            <a:endParaRPr lang="en-US"/>
          </a:p>
        </p:txBody>
      </p:sp>
    </p:spTree>
    <p:extLst>
      <p:ext uri="{BB962C8B-B14F-4D97-AF65-F5344CB8AC3E}">
        <p14:creationId xmlns:p14="http://schemas.microsoft.com/office/powerpoint/2010/main" val="610451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0DD3887-5FBF-40BA-9C23-80F89018A1AE}" type="datetimeFigureOut">
              <a:rPr lang="en-US" smtClean="0"/>
              <a:t>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A5FFD0-0682-4E46-BD81-E7535D0AA880}" type="slidenum">
              <a:rPr lang="en-US" smtClean="0"/>
              <a:t>‹#›</a:t>
            </a:fld>
            <a:endParaRPr lang="en-US"/>
          </a:p>
        </p:txBody>
      </p:sp>
    </p:spTree>
    <p:extLst>
      <p:ext uri="{BB962C8B-B14F-4D97-AF65-F5344CB8AC3E}">
        <p14:creationId xmlns:p14="http://schemas.microsoft.com/office/powerpoint/2010/main" val="4115912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0DD3887-5FBF-40BA-9C23-80F89018A1AE}" type="datetimeFigureOut">
              <a:rPr lang="en-US" smtClean="0"/>
              <a:t>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A5FFD0-0682-4E46-BD81-E7535D0AA880}" type="slidenum">
              <a:rPr lang="en-US" smtClean="0"/>
              <a:t>‹#›</a:t>
            </a:fld>
            <a:endParaRPr lang="en-US"/>
          </a:p>
        </p:txBody>
      </p:sp>
    </p:spTree>
    <p:extLst>
      <p:ext uri="{BB962C8B-B14F-4D97-AF65-F5344CB8AC3E}">
        <p14:creationId xmlns:p14="http://schemas.microsoft.com/office/powerpoint/2010/main" val="2136045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DD3887-5FBF-40BA-9C23-80F89018A1AE}" type="datetimeFigureOut">
              <a:rPr lang="en-US" smtClean="0"/>
              <a:t>2/4/2025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A5FFD0-0682-4E46-BD81-E7535D0AA880}" type="slidenum">
              <a:rPr lang="en-US" smtClean="0"/>
              <a:t>‹#›</a:t>
            </a:fld>
            <a:endParaRPr lang="en-US"/>
          </a:p>
        </p:txBody>
      </p:sp>
      <p:sp>
        <p:nvSpPr>
          <p:cNvPr id="7" name="Rectangle 6">
            <a:extLst>
              <a:ext uri="{FF2B5EF4-FFF2-40B4-BE49-F238E27FC236}">
                <a16:creationId xmlns:a16="http://schemas.microsoft.com/office/drawing/2014/main" id="{B365DC7B-3EA9-4571-99B6-B7D03158F3EF}"/>
              </a:ext>
            </a:extLst>
          </p:cNvPr>
          <p:cNvSpPr/>
          <p:nvPr userDrawn="1"/>
        </p:nvSpPr>
        <p:spPr>
          <a:xfrm>
            <a:off x="0" y="5417652"/>
            <a:ext cx="12192000" cy="1450621"/>
          </a:xfrm>
          <a:prstGeom prst="rect">
            <a:avLst/>
          </a:prstGeom>
          <a:solidFill>
            <a:srgbClr val="074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Logo&#10;&#10;Description automatically generated">
            <a:extLst>
              <a:ext uri="{FF2B5EF4-FFF2-40B4-BE49-F238E27FC236}">
                <a16:creationId xmlns:a16="http://schemas.microsoft.com/office/drawing/2014/main" id="{E577B582-D4A2-4B22-860D-EEAC6ED0775B}"/>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9580305" y="5419596"/>
            <a:ext cx="2517756" cy="1438403"/>
          </a:xfrm>
          <a:prstGeom prst="rect">
            <a:avLst/>
          </a:prstGeom>
        </p:spPr>
      </p:pic>
      <p:sp>
        <p:nvSpPr>
          <p:cNvPr id="9" name="Rectangle 8">
            <a:extLst>
              <a:ext uri="{FF2B5EF4-FFF2-40B4-BE49-F238E27FC236}">
                <a16:creationId xmlns:a16="http://schemas.microsoft.com/office/drawing/2014/main" id="{A3302F5E-9A05-4994-AD60-0B4B22FCF582}"/>
              </a:ext>
            </a:extLst>
          </p:cNvPr>
          <p:cNvSpPr/>
          <p:nvPr userDrawn="1"/>
        </p:nvSpPr>
        <p:spPr>
          <a:xfrm>
            <a:off x="0" y="5237030"/>
            <a:ext cx="12192000" cy="180622"/>
          </a:xfrm>
          <a:prstGeom prst="rect">
            <a:avLst/>
          </a:prstGeom>
          <a:solidFill>
            <a:srgbClr val="FFC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Text&#10;&#10;Description automatically generated">
            <a:extLst>
              <a:ext uri="{FF2B5EF4-FFF2-40B4-BE49-F238E27FC236}">
                <a16:creationId xmlns:a16="http://schemas.microsoft.com/office/drawing/2014/main" id="{7248FBB0-807F-4DB3-AEAA-D5BCAB932FED}"/>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259468" y="5429870"/>
            <a:ext cx="5057775" cy="1485900"/>
          </a:xfrm>
          <a:prstGeom prst="rect">
            <a:avLst/>
          </a:prstGeom>
        </p:spPr>
      </p:pic>
    </p:spTree>
    <p:extLst>
      <p:ext uri="{BB962C8B-B14F-4D97-AF65-F5344CB8AC3E}">
        <p14:creationId xmlns:p14="http://schemas.microsoft.com/office/powerpoint/2010/main" val="21160414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watr@uwyo.ed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4357"/>
            <a:ext cx="10515600" cy="1156104"/>
          </a:xfrm>
        </p:spPr>
        <p:txBody>
          <a:bodyPr/>
          <a:lstStyle/>
          <a:p>
            <a:pPr algn="ctr"/>
            <a:r>
              <a:rPr lang="en-US" dirty="0"/>
              <a:t>Instructions for Case Presenter</a:t>
            </a:r>
          </a:p>
        </p:txBody>
      </p:sp>
      <p:sp>
        <p:nvSpPr>
          <p:cNvPr id="3" name="Subtitle 2"/>
          <p:cNvSpPr>
            <a:spLocks noGrp="1"/>
          </p:cNvSpPr>
          <p:nvPr>
            <p:ph idx="1"/>
          </p:nvPr>
        </p:nvSpPr>
        <p:spPr>
          <a:xfrm>
            <a:off x="838200" y="1005276"/>
            <a:ext cx="10515600" cy="4296428"/>
          </a:xfrm>
        </p:spPr>
        <p:txBody>
          <a:bodyPr>
            <a:normAutofit lnSpcReduction="10000"/>
          </a:bodyPr>
          <a:lstStyle/>
          <a:p>
            <a:r>
              <a:rPr lang="en-US" sz="2000" dirty="0"/>
              <a:t>This slide is not part of the presentation. Please provide the information below so we can process and track your case.</a:t>
            </a:r>
          </a:p>
          <a:p>
            <a:r>
              <a:rPr lang="en-US" sz="2000" dirty="0"/>
              <a:t>First and last name of presenter:</a:t>
            </a:r>
          </a:p>
          <a:p>
            <a:r>
              <a:rPr lang="en-US" sz="2000" dirty="0"/>
              <a:t>Presenter’s phone number:</a:t>
            </a:r>
          </a:p>
          <a:p>
            <a:r>
              <a:rPr lang="en-US" sz="2000" dirty="0"/>
              <a:t>Presenter’s e-mail: </a:t>
            </a:r>
          </a:p>
          <a:p>
            <a:r>
              <a:rPr lang="en-US" sz="2000" dirty="0"/>
              <a:t>Individual or program presentation:</a:t>
            </a:r>
          </a:p>
          <a:p>
            <a:r>
              <a:rPr lang="en-US" sz="2000" dirty="0"/>
              <a:t>Presentation date preferences. ECHO in AT is held bi-weekly on Fridays from 12:00 p.m. to 1:15 p.m. Your case presentation will start approximately 12:50 p.m. and will end 1:15 p.m. Mountain Time. Spring 2025 starts Fri. Feb. 7</a:t>
            </a:r>
            <a:r>
              <a:rPr lang="en-US" sz="2000" baseline="30000" dirty="0"/>
              <a:t>th</a:t>
            </a:r>
            <a:r>
              <a:rPr lang="en-US" sz="2000" dirty="0"/>
              <a:t> and ends Fri. May 16</a:t>
            </a:r>
            <a:r>
              <a:rPr lang="en-US" sz="2000" baseline="30000" dirty="0"/>
              <a:t>th</a:t>
            </a:r>
            <a:r>
              <a:rPr lang="en-US" sz="2000" dirty="0"/>
              <a:t>.</a:t>
            </a:r>
          </a:p>
          <a:p>
            <a:r>
              <a:rPr lang="en-US" sz="2000" dirty="0"/>
              <a:t>First preference:</a:t>
            </a:r>
          </a:p>
          <a:p>
            <a:pPr lvl="1"/>
            <a:r>
              <a:rPr lang="en-US" sz="2000" dirty="0"/>
              <a:t>Second preference:</a:t>
            </a:r>
          </a:p>
          <a:p>
            <a:pPr lvl="1"/>
            <a:r>
              <a:rPr lang="en-US" sz="2000" dirty="0"/>
              <a:t>Third preference:</a:t>
            </a:r>
          </a:p>
          <a:p>
            <a:r>
              <a:rPr lang="en-US" sz="2000" dirty="0"/>
              <a:t>When the PowerPoint is complete, send to </a:t>
            </a:r>
            <a:r>
              <a:rPr lang="en-US" sz="2000" dirty="0">
                <a:hlinkClick r:id="rId3"/>
              </a:rPr>
              <a:t>watr@uwyo.edu</a:t>
            </a:r>
            <a:r>
              <a:rPr lang="en-US" sz="2000" dirty="0"/>
              <a:t> </a:t>
            </a:r>
          </a:p>
        </p:txBody>
      </p:sp>
    </p:spTree>
    <p:extLst>
      <p:ext uri="{BB962C8B-B14F-4D97-AF65-F5344CB8AC3E}">
        <p14:creationId xmlns:p14="http://schemas.microsoft.com/office/powerpoint/2010/main" val="13388301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56104"/>
          </a:xfrm>
        </p:spPr>
        <p:txBody>
          <a:bodyPr/>
          <a:lstStyle/>
          <a:p>
            <a:pPr algn="ctr"/>
            <a:r>
              <a:rPr lang="en-US" dirty="0"/>
              <a:t>Follow-Up</a:t>
            </a:r>
          </a:p>
        </p:txBody>
      </p:sp>
      <p:sp>
        <p:nvSpPr>
          <p:cNvPr id="3" name="Subtitle 2"/>
          <p:cNvSpPr>
            <a:spLocks noGrp="1"/>
          </p:cNvSpPr>
          <p:nvPr>
            <p:ph idx="1"/>
          </p:nvPr>
        </p:nvSpPr>
        <p:spPr>
          <a:xfrm>
            <a:off x="838200" y="1521231"/>
            <a:ext cx="10515600" cy="3977696"/>
          </a:xfrm>
        </p:spPr>
        <p:txBody>
          <a:bodyPr/>
          <a:lstStyle/>
          <a:p>
            <a:pPr marL="0" indent="0">
              <a:buNone/>
            </a:pPr>
            <a:r>
              <a:rPr lang="en-US" dirty="0"/>
              <a:t>WATR Team Member will contact you at a later date to check-in</a:t>
            </a:r>
          </a:p>
        </p:txBody>
      </p:sp>
    </p:spTree>
    <p:extLst>
      <p:ext uri="{BB962C8B-B14F-4D97-AF65-F5344CB8AC3E}">
        <p14:creationId xmlns:p14="http://schemas.microsoft.com/office/powerpoint/2010/main" val="2768950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56104"/>
          </a:xfrm>
        </p:spPr>
        <p:txBody>
          <a:bodyPr/>
          <a:lstStyle/>
          <a:p>
            <a:pPr algn="ctr"/>
            <a:r>
              <a:rPr lang="en-US" dirty="0"/>
              <a:t>Instructions for Case Presenter</a:t>
            </a:r>
          </a:p>
        </p:txBody>
      </p:sp>
      <p:sp>
        <p:nvSpPr>
          <p:cNvPr id="3" name="Subtitle 2"/>
          <p:cNvSpPr>
            <a:spLocks noGrp="1"/>
          </p:cNvSpPr>
          <p:nvPr>
            <p:ph idx="1"/>
          </p:nvPr>
        </p:nvSpPr>
        <p:spPr>
          <a:xfrm>
            <a:off x="838200" y="1265129"/>
            <a:ext cx="10515600" cy="4233798"/>
          </a:xfrm>
        </p:spPr>
        <p:txBody>
          <a:bodyPr>
            <a:normAutofit/>
          </a:bodyPr>
          <a:lstStyle/>
          <a:p>
            <a:pPr>
              <a:lnSpc>
                <a:spcPct val="110000"/>
              </a:lnSpc>
              <a:spcBef>
                <a:spcPts val="0"/>
              </a:spcBef>
            </a:pPr>
            <a:r>
              <a:rPr lang="en-US" sz="2200" dirty="0"/>
              <a:t>When we receive your case, we will email you a confidential identification number (ECHO ID) and confirm date and time for the case presentation. The provided ECHO ID must be utilized when identifying this case presentation during the ECHO Session. Case presentation times may fluctuate depending on the availability of the professional development presenter. Times will be confirmed when the ECHO ID is assigned.</a:t>
            </a:r>
          </a:p>
          <a:p>
            <a:pPr>
              <a:lnSpc>
                <a:spcPct val="110000"/>
              </a:lnSpc>
              <a:spcBef>
                <a:spcPts val="0"/>
              </a:spcBef>
            </a:pPr>
            <a:r>
              <a:rPr lang="en-US" sz="2200" dirty="0"/>
              <a:t>We will add an ECHO ID # to this presentation for you.</a:t>
            </a:r>
          </a:p>
          <a:p>
            <a:pPr marL="0" indent="0">
              <a:lnSpc>
                <a:spcPct val="110000"/>
              </a:lnSpc>
              <a:spcBef>
                <a:spcPts val="0"/>
              </a:spcBef>
              <a:buNone/>
            </a:pPr>
            <a:endParaRPr lang="en-US" sz="2200" dirty="0"/>
          </a:p>
          <a:p>
            <a:pPr>
              <a:lnSpc>
                <a:spcPct val="110000"/>
              </a:lnSpc>
              <a:spcBef>
                <a:spcPts val="0"/>
              </a:spcBef>
            </a:pPr>
            <a:r>
              <a:rPr lang="en-US" sz="2200" b="1" dirty="0"/>
              <a:t>PLEASE NOTE: The UW ECHO case consultations do not create or otherwise establish a relationship between any of the UW ECHO experts or UW ECHO staff and any participant whose case is being presented in a UW ECHO setting.</a:t>
            </a:r>
          </a:p>
          <a:p>
            <a:endParaRPr lang="en-US" sz="2000" dirty="0"/>
          </a:p>
        </p:txBody>
      </p:sp>
    </p:spTree>
    <p:extLst>
      <p:ext uri="{BB962C8B-B14F-4D97-AF65-F5344CB8AC3E}">
        <p14:creationId xmlns:p14="http://schemas.microsoft.com/office/powerpoint/2010/main" val="70125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ECHO in Assistive Technology</a:t>
            </a:r>
            <a:br>
              <a:rPr lang="en-US" dirty="0"/>
            </a:br>
            <a:r>
              <a:rPr lang="en-US" dirty="0"/>
              <a:t>Case Presentation </a:t>
            </a:r>
          </a:p>
        </p:txBody>
      </p:sp>
      <p:sp>
        <p:nvSpPr>
          <p:cNvPr id="3" name="Subtitle 2"/>
          <p:cNvSpPr>
            <a:spLocks noGrp="1"/>
          </p:cNvSpPr>
          <p:nvPr>
            <p:ph type="subTitle" idx="1"/>
          </p:nvPr>
        </p:nvSpPr>
        <p:spPr/>
        <p:txBody>
          <a:bodyPr/>
          <a:lstStyle/>
          <a:p>
            <a:r>
              <a:rPr lang="en-US" dirty="0"/>
              <a:t>[Your name, credentials]</a:t>
            </a:r>
          </a:p>
          <a:p>
            <a:r>
              <a:rPr lang="en-US" dirty="0"/>
              <a:t>[Organization]</a:t>
            </a:r>
          </a:p>
          <a:p>
            <a:r>
              <a:rPr lang="en-US" dirty="0"/>
              <a:t>[Date]  [ID #]</a:t>
            </a:r>
          </a:p>
        </p:txBody>
      </p:sp>
    </p:spTree>
    <p:extLst>
      <p:ext uri="{BB962C8B-B14F-4D97-AF65-F5344CB8AC3E}">
        <p14:creationId xmlns:p14="http://schemas.microsoft.com/office/powerpoint/2010/main" val="3907663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56104"/>
          </a:xfrm>
        </p:spPr>
        <p:txBody>
          <a:bodyPr/>
          <a:lstStyle/>
          <a:p>
            <a:pPr algn="ctr"/>
            <a:r>
              <a:rPr lang="en-US" dirty="0"/>
              <a:t>Description of Individual</a:t>
            </a:r>
          </a:p>
        </p:txBody>
      </p:sp>
      <p:sp>
        <p:nvSpPr>
          <p:cNvPr id="3" name="Subtitle 2"/>
          <p:cNvSpPr>
            <a:spLocks noGrp="1"/>
          </p:cNvSpPr>
          <p:nvPr>
            <p:ph idx="1"/>
          </p:nvPr>
        </p:nvSpPr>
        <p:spPr>
          <a:xfrm>
            <a:off x="838200" y="1588407"/>
            <a:ext cx="10515600" cy="3910519"/>
          </a:xfrm>
        </p:spPr>
        <p:txBody>
          <a:bodyPr/>
          <a:lstStyle/>
          <a:p>
            <a:pPr marL="0" indent="0">
              <a:buNone/>
            </a:pPr>
            <a:r>
              <a:rPr lang="en-US" dirty="0"/>
              <a:t>Age:</a:t>
            </a:r>
          </a:p>
          <a:p>
            <a:pPr marL="0" indent="0">
              <a:buNone/>
            </a:pPr>
            <a:r>
              <a:rPr lang="en-US" dirty="0"/>
              <a:t>Grade Level or Setting:</a:t>
            </a:r>
          </a:p>
          <a:p>
            <a:pPr marL="0" indent="0">
              <a:buNone/>
            </a:pPr>
            <a:r>
              <a:rPr lang="en-US" dirty="0"/>
              <a:t>Daily Environment, Routines, and Activities: </a:t>
            </a:r>
          </a:p>
        </p:txBody>
      </p:sp>
    </p:spTree>
    <p:extLst>
      <p:ext uri="{BB962C8B-B14F-4D97-AF65-F5344CB8AC3E}">
        <p14:creationId xmlns:p14="http://schemas.microsoft.com/office/powerpoint/2010/main" val="984161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56104"/>
          </a:xfrm>
        </p:spPr>
        <p:txBody>
          <a:bodyPr/>
          <a:lstStyle/>
          <a:p>
            <a:pPr algn="ctr"/>
            <a:r>
              <a:rPr lang="en-US" dirty="0"/>
              <a:t>Goal</a:t>
            </a:r>
          </a:p>
        </p:txBody>
      </p:sp>
      <p:sp>
        <p:nvSpPr>
          <p:cNvPr id="3" name="Subtitle 2"/>
          <p:cNvSpPr>
            <a:spLocks noGrp="1"/>
          </p:cNvSpPr>
          <p:nvPr>
            <p:ph idx="1"/>
          </p:nvPr>
        </p:nvSpPr>
        <p:spPr>
          <a:xfrm>
            <a:off x="838200" y="1521231"/>
            <a:ext cx="10515600" cy="3977696"/>
          </a:xfrm>
        </p:spPr>
        <p:txBody>
          <a:bodyPr/>
          <a:lstStyle/>
          <a:p>
            <a:pPr marL="0" indent="0">
              <a:buNone/>
            </a:pPr>
            <a:r>
              <a:rPr lang="en-US" dirty="0"/>
              <a:t>Primary Area of Concern:</a:t>
            </a:r>
          </a:p>
          <a:p>
            <a:pPr marL="0" indent="0">
              <a:buNone/>
            </a:pPr>
            <a:r>
              <a:rPr lang="en-US" dirty="0"/>
              <a:t>What would you like to see this individual do that they are not able to do?</a:t>
            </a:r>
          </a:p>
          <a:p>
            <a:pPr marL="0" indent="0">
              <a:buNone/>
            </a:pPr>
            <a:endParaRPr lang="en-US" dirty="0"/>
          </a:p>
        </p:txBody>
      </p:sp>
    </p:spTree>
    <p:extLst>
      <p:ext uri="{BB962C8B-B14F-4D97-AF65-F5344CB8AC3E}">
        <p14:creationId xmlns:p14="http://schemas.microsoft.com/office/powerpoint/2010/main" val="3596567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56104"/>
          </a:xfrm>
        </p:spPr>
        <p:txBody>
          <a:bodyPr/>
          <a:lstStyle/>
          <a:p>
            <a:pPr algn="ctr"/>
            <a:r>
              <a:rPr lang="en-US" dirty="0"/>
              <a:t>Barriers</a:t>
            </a:r>
          </a:p>
        </p:txBody>
      </p:sp>
      <p:sp>
        <p:nvSpPr>
          <p:cNvPr id="3" name="Subtitle 2"/>
          <p:cNvSpPr>
            <a:spLocks noGrp="1"/>
          </p:cNvSpPr>
          <p:nvPr>
            <p:ph idx="1"/>
          </p:nvPr>
        </p:nvSpPr>
        <p:spPr>
          <a:xfrm>
            <a:off x="838200" y="1521231"/>
            <a:ext cx="10515600" cy="3977696"/>
          </a:xfrm>
        </p:spPr>
        <p:txBody>
          <a:bodyPr/>
          <a:lstStyle/>
          <a:p>
            <a:pPr marL="0" indent="0">
              <a:buNone/>
            </a:pPr>
            <a:r>
              <a:rPr lang="en-US" dirty="0"/>
              <a:t>Describe the common factors, triggers, and/or stressors that may have kept the individual or program from progressing to the desired level.</a:t>
            </a:r>
          </a:p>
          <a:p>
            <a:pPr marL="0" indent="0">
              <a:buNone/>
            </a:pPr>
            <a:endParaRPr lang="en-US" dirty="0"/>
          </a:p>
        </p:txBody>
      </p:sp>
    </p:spTree>
    <p:extLst>
      <p:ext uri="{BB962C8B-B14F-4D97-AF65-F5344CB8AC3E}">
        <p14:creationId xmlns:p14="http://schemas.microsoft.com/office/powerpoint/2010/main" val="2079897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56104"/>
          </a:xfrm>
        </p:spPr>
        <p:txBody>
          <a:bodyPr/>
          <a:lstStyle/>
          <a:p>
            <a:pPr algn="ctr"/>
            <a:r>
              <a:rPr lang="en-US" dirty="0"/>
              <a:t>Previous Strategies</a:t>
            </a:r>
          </a:p>
        </p:txBody>
      </p:sp>
      <p:sp>
        <p:nvSpPr>
          <p:cNvPr id="3" name="Subtitle 2"/>
          <p:cNvSpPr>
            <a:spLocks noGrp="1"/>
          </p:cNvSpPr>
          <p:nvPr>
            <p:ph idx="1"/>
          </p:nvPr>
        </p:nvSpPr>
        <p:spPr>
          <a:xfrm>
            <a:off x="838200" y="1588407"/>
            <a:ext cx="10515600" cy="3910519"/>
          </a:xfrm>
        </p:spPr>
        <p:txBody>
          <a:bodyPr/>
          <a:lstStyle/>
          <a:p>
            <a:pPr marL="0" indent="0">
              <a:buNone/>
            </a:pPr>
            <a:r>
              <a:rPr lang="en-US" dirty="0"/>
              <a:t>What strategies, interventions, or other actions have been tried, and how successful have they been?</a:t>
            </a:r>
          </a:p>
        </p:txBody>
      </p:sp>
    </p:spTree>
    <p:extLst>
      <p:ext uri="{BB962C8B-B14F-4D97-AF65-F5344CB8AC3E}">
        <p14:creationId xmlns:p14="http://schemas.microsoft.com/office/powerpoint/2010/main" val="4220522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56104"/>
          </a:xfrm>
        </p:spPr>
        <p:txBody>
          <a:bodyPr/>
          <a:lstStyle/>
          <a:p>
            <a:pPr algn="ctr"/>
            <a:r>
              <a:rPr lang="en-US" dirty="0"/>
              <a:t>Additional Information</a:t>
            </a:r>
          </a:p>
        </p:txBody>
      </p:sp>
      <p:sp>
        <p:nvSpPr>
          <p:cNvPr id="3" name="Subtitle 2"/>
          <p:cNvSpPr>
            <a:spLocks noGrp="1"/>
          </p:cNvSpPr>
          <p:nvPr>
            <p:ph idx="1"/>
          </p:nvPr>
        </p:nvSpPr>
        <p:spPr>
          <a:xfrm>
            <a:off x="838200" y="1521231"/>
            <a:ext cx="10515600" cy="3977696"/>
          </a:xfrm>
        </p:spPr>
        <p:txBody>
          <a:bodyPr/>
          <a:lstStyle/>
          <a:p>
            <a:pPr marL="0" indent="0">
              <a:buNone/>
            </a:pPr>
            <a:r>
              <a:rPr lang="en-US" dirty="0"/>
              <a:t>Any additional information you wish to share.</a:t>
            </a:r>
          </a:p>
        </p:txBody>
      </p:sp>
    </p:spTree>
    <p:extLst>
      <p:ext uri="{BB962C8B-B14F-4D97-AF65-F5344CB8AC3E}">
        <p14:creationId xmlns:p14="http://schemas.microsoft.com/office/powerpoint/2010/main" val="3881994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Discussion / Feedback</a:t>
            </a:r>
          </a:p>
        </p:txBody>
      </p:sp>
      <p:sp>
        <p:nvSpPr>
          <p:cNvPr id="7" name="Subtitle 6"/>
          <p:cNvSpPr>
            <a:spLocks noGrp="1"/>
          </p:cNvSpPr>
          <p:nvPr>
            <p:ph type="subTitle" idx="1"/>
          </p:nvPr>
        </p:nvSpPr>
        <p:spPr/>
        <p:txBody>
          <a:bodyPr/>
          <a:lstStyle/>
          <a:p>
            <a:r>
              <a:rPr lang="en-US" dirty="0"/>
              <a:t>What are some strategies or interventions you might use?</a:t>
            </a:r>
          </a:p>
        </p:txBody>
      </p:sp>
    </p:spTree>
    <p:extLst>
      <p:ext uri="{BB962C8B-B14F-4D97-AF65-F5344CB8AC3E}">
        <p14:creationId xmlns:p14="http://schemas.microsoft.com/office/powerpoint/2010/main" val="38647250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TotalTime>
  <Words>441</Words>
  <Application>Microsoft Office PowerPoint</Application>
  <PresentationFormat>Widescreen</PresentationFormat>
  <Paragraphs>47</Paragraphs>
  <Slides>10</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Instructions for Case Presenter</vt:lpstr>
      <vt:lpstr>Instructions for Case Presenter</vt:lpstr>
      <vt:lpstr>ECHO in Assistive Technology Case Presentation </vt:lpstr>
      <vt:lpstr>Description of Individual</vt:lpstr>
      <vt:lpstr>Goal</vt:lpstr>
      <vt:lpstr>Barriers</vt:lpstr>
      <vt:lpstr>Previous Strategies</vt:lpstr>
      <vt:lpstr>Additional Information</vt:lpstr>
      <vt:lpstr>Discussion / Feedback</vt:lpstr>
      <vt:lpstr>Follow-Up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ECHO in Behavioral Health Case Presentation</dc:title>
  <dc:creator>Morgan Melton</dc:creator>
  <cp:lastModifiedBy>Gisele L Knopf</cp:lastModifiedBy>
  <cp:revision>20</cp:revision>
  <dcterms:created xsi:type="dcterms:W3CDTF">2018-10-22T15:57:25Z</dcterms:created>
  <dcterms:modified xsi:type="dcterms:W3CDTF">2025-02-04T18:02:51Z</dcterms:modified>
</cp:coreProperties>
</file>