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3" r:id="rId2"/>
    <p:sldId id="264" r:id="rId3"/>
    <p:sldId id="256" r:id="rId4"/>
    <p:sldId id="258" r:id="rId5"/>
    <p:sldId id="260" r:id="rId6"/>
    <p:sldId id="267" r:id="rId7"/>
    <p:sldId id="259" r:id="rId8"/>
    <p:sldId id="261" r:id="rId9"/>
    <p:sldId id="262"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79" autoAdjust="0"/>
    <p:restoredTop sz="94343" autoAdjust="0"/>
  </p:normalViewPr>
  <p:slideViewPr>
    <p:cSldViewPr snapToGrid="0">
      <p:cViewPr varScale="1">
        <p:scale>
          <a:sx n="105" d="100"/>
          <a:sy n="105" d="100"/>
        </p:scale>
        <p:origin x="54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953622-298D-4D88-BFD6-54E329ADE52C}" type="datetimeFigureOut">
              <a:rPr lang="en-US" smtClean="0"/>
              <a:t>3/6/2025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921EC5-5F82-4272-A619-C53C8900FEBA}" type="slidenum">
              <a:rPr lang="en-US" smtClean="0"/>
              <a:t>‹#›</a:t>
            </a:fld>
            <a:endParaRPr lang="en-US"/>
          </a:p>
        </p:txBody>
      </p:sp>
    </p:spTree>
    <p:extLst>
      <p:ext uri="{BB962C8B-B14F-4D97-AF65-F5344CB8AC3E}">
        <p14:creationId xmlns:p14="http://schemas.microsoft.com/office/powerpoint/2010/main" val="3075980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921EC5-5F82-4272-A619-C53C8900FEBA}" type="slidenum">
              <a:rPr lang="en-US" smtClean="0"/>
              <a:t>1</a:t>
            </a:fld>
            <a:endParaRPr lang="en-US"/>
          </a:p>
        </p:txBody>
      </p:sp>
    </p:spTree>
    <p:extLst>
      <p:ext uri="{BB962C8B-B14F-4D97-AF65-F5344CB8AC3E}">
        <p14:creationId xmlns:p14="http://schemas.microsoft.com/office/powerpoint/2010/main" val="1322435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921EC5-5F82-4272-A619-C53C8900FEBA}" type="slidenum">
              <a:rPr lang="en-US" smtClean="0"/>
              <a:t>2</a:t>
            </a:fld>
            <a:endParaRPr lang="en-US"/>
          </a:p>
        </p:txBody>
      </p:sp>
    </p:spTree>
    <p:extLst>
      <p:ext uri="{BB962C8B-B14F-4D97-AF65-F5344CB8AC3E}">
        <p14:creationId xmlns:p14="http://schemas.microsoft.com/office/powerpoint/2010/main" val="3519213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000" dirty="0"/>
          </a:p>
        </p:txBody>
      </p:sp>
      <p:sp>
        <p:nvSpPr>
          <p:cNvPr id="4" name="Slide Number Placeholder 3"/>
          <p:cNvSpPr>
            <a:spLocks noGrp="1"/>
          </p:cNvSpPr>
          <p:nvPr>
            <p:ph type="sldNum" sz="quarter" idx="10"/>
          </p:nvPr>
        </p:nvSpPr>
        <p:spPr/>
        <p:txBody>
          <a:bodyPr/>
          <a:lstStyle/>
          <a:p>
            <a:fld id="{A0921EC5-5F82-4272-A619-C53C8900FEBA}" type="slidenum">
              <a:rPr lang="en-US" smtClean="0"/>
              <a:t>4</a:t>
            </a:fld>
            <a:endParaRPr lang="en-US"/>
          </a:p>
        </p:txBody>
      </p:sp>
    </p:spTree>
    <p:extLst>
      <p:ext uri="{BB962C8B-B14F-4D97-AF65-F5344CB8AC3E}">
        <p14:creationId xmlns:p14="http://schemas.microsoft.com/office/powerpoint/2010/main" val="4260216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921EC5-5F82-4272-A619-C53C8900FEBA}" type="slidenum">
              <a:rPr lang="en-US" smtClean="0"/>
              <a:t>5</a:t>
            </a:fld>
            <a:endParaRPr lang="en-US"/>
          </a:p>
        </p:txBody>
      </p:sp>
    </p:spTree>
    <p:extLst>
      <p:ext uri="{BB962C8B-B14F-4D97-AF65-F5344CB8AC3E}">
        <p14:creationId xmlns:p14="http://schemas.microsoft.com/office/powerpoint/2010/main" val="29712878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921EC5-5F82-4272-A619-C53C8900FEBA}" type="slidenum">
              <a:rPr lang="en-US" smtClean="0"/>
              <a:t>6</a:t>
            </a:fld>
            <a:endParaRPr lang="en-US"/>
          </a:p>
        </p:txBody>
      </p:sp>
    </p:spTree>
    <p:extLst>
      <p:ext uri="{BB962C8B-B14F-4D97-AF65-F5344CB8AC3E}">
        <p14:creationId xmlns:p14="http://schemas.microsoft.com/office/powerpoint/2010/main" val="3895855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A0921EC5-5F82-4272-A619-C53C8900FEBA}" type="slidenum">
              <a:rPr lang="en-US" smtClean="0"/>
              <a:t>7</a:t>
            </a:fld>
            <a:endParaRPr lang="en-US"/>
          </a:p>
        </p:txBody>
      </p:sp>
    </p:spTree>
    <p:extLst>
      <p:ext uri="{BB962C8B-B14F-4D97-AF65-F5344CB8AC3E}">
        <p14:creationId xmlns:p14="http://schemas.microsoft.com/office/powerpoint/2010/main" val="30253028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921EC5-5F82-4272-A619-C53C8900FEBA}" type="slidenum">
              <a:rPr lang="en-US" smtClean="0"/>
              <a:t>8</a:t>
            </a:fld>
            <a:endParaRPr lang="en-US"/>
          </a:p>
        </p:txBody>
      </p:sp>
    </p:spTree>
    <p:extLst>
      <p:ext uri="{BB962C8B-B14F-4D97-AF65-F5344CB8AC3E}">
        <p14:creationId xmlns:p14="http://schemas.microsoft.com/office/powerpoint/2010/main" val="8087417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921EC5-5F82-4272-A619-C53C8900FEBA}" type="slidenum">
              <a:rPr lang="en-US" smtClean="0"/>
              <a:t>9</a:t>
            </a:fld>
            <a:endParaRPr lang="en-US"/>
          </a:p>
        </p:txBody>
      </p:sp>
    </p:spTree>
    <p:extLst>
      <p:ext uri="{BB962C8B-B14F-4D97-AF65-F5344CB8AC3E}">
        <p14:creationId xmlns:p14="http://schemas.microsoft.com/office/powerpoint/2010/main" val="30744079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Include strategies and interventions you used,</a:t>
            </a:r>
            <a:r>
              <a:rPr lang="en-US" baseline="0" dirty="0"/>
              <a:t> how the client or program responded, and any ongoing treatment, maintenance, or goals for the future.</a:t>
            </a:r>
            <a:endParaRPr lang="en-US" dirty="0"/>
          </a:p>
        </p:txBody>
      </p:sp>
      <p:sp>
        <p:nvSpPr>
          <p:cNvPr id="4" name="Slide Number Placeholder 3"/>
          <p:cNvSpPr>
            <a:spLocks noGrp="1"/>
          </p:cNvSpPr>
          <p:nvPr>
            <p:ph type="sldNum" sz="quarter" idx="10"/>
          </p:nvPr>
        </p:nvSpPr>
        <p:spPr/>
        <p:txBody>
          <a:bodyPr/>
          <a:lstStyle/>
          <a:p>
            <a:fld id="{A0921EC5-5F82-4272-A619-C53C8900FEBA}" type="slidenum">
              <a:rPr lang="en-US" smtClean="0"/>
              <a:t>10</a:t>
            </a:fld>
            <a:endParaRPr lang="en-US"/>
          </a:p>
        </p:txBody>
      </p:sp>
    </p:spTree>
    <p:extLst>
      <p:ext uri="{BB962C8B-B14F-4D97-AF65-F5344CB8AC3E}">
        <p14:creationId xmlns:p14="http://schemas.microsoft.com/office/powerpoint/2010/main" val="1770820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0DD3887-5FBF-40BA-9C23-80F89018A1AE}"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A5FFD0-0682-4E46-BD81-E7535D0AA880}" type="slidenum">
              <a:rPr lang="en-US" smtClean="0"/>
              <a:t>‹#›</a:t>
            </a:fld>
            <a:endParaRPr lang="en-US"/>
          </a:p>
        </p:txBody>
      </p:sp>
    </p:spTree>
    <p:extLst>
      <p:ext uri="{BB962C8B-B14F-4D97-AF65-F5344CB8AC3E}">
        <p14:creationId xmlns:p14="http://schemas.microsoft.com/office/powerpoint/2010/main" val="1452319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DD3887-5FBF-40BA-9C23-80F89018A1AE}"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A5FFD0-0682-4E46-BD81-E7535D0AA880}" type="slidenum">
              <a:rPr lang="en-US" smtClean="0"/>
              <a:t>‹#›</a:t>
            </a:fld>
            <a:endParaRPr lang="en-US"/>
          </a:p>
        </p:txBody>
      </p:sp>
    </p:spTree>
    <p:extLst>
      <p:ext uri="{BB962C8B-B14F-4D97-AF65-F5344CB8AC3E}">
        <p14:creationId xmlns:p14="http://schemas.microsoft.com/office/powerpoint/2010/main" val="4238959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DD3887-5FBF-40BA-9C23-80F89018A1AE}"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A5FFD0-0682-4E46-BD81-E7535D0AA880}" type="slidenum">
              <a:rPr lang="en-US" smtClean="0"/>
              <a:t>‹#›</a:t>
            </a:fld>
            <a:endParaRPr lang="en-US"/>
          </a:p>
        </p:txBody>
      </p:sp>
    </p:spTree>
    <p:extLst>
      <p:ext uri="{BB962C8B-B14F-4D97-AF65-F5344CB8AC3E}">
        <p14:creationId xmlns:p14="http://schemas.microsoft.com/office/powerpoint/2010/main" val="4169710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DD3887-5FBF-40BA-9C23-80F89018A1AE}"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A5FFD0-0682-4E46-BD81-E7535D0AA880}" type="slidenum">
              <a:rPr lang="en-US" smtClean="0"/>
              <a:t>‹#›</a:t>
            </a:fld>
            <a:endParaRPr lang="en-US"/>
          </a:p>
        </p:txBody>
      </p:sp>
    </p:spTree>
    <p:extLst>
      <p:ext uri="{BB962C8B-B14F-4D97-AF65-F5344CB8AC3E}">
        <p14:creationId xmlns:p14="http://schemas.microsoft.com/office/powerpoint/2010/main" val="1415545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DD3887-5FBF-40BA-9C23-80F89018A1AE}"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A5FFD0-0682-4E46-BD81-E7535D0AA880}" type="slidenum">
              <a:rPr lang="en-US" smtClean="0"/>
              <a:t>‹#›</a:t>
            </a:fld>
            <a:endParaRPr lang="en-US"/>
          </a:p>
        </p:txBody>
      </p:sp>
    </p:spTree>
    <p:extLst>
      <p:ext uri="{BB962C8B-B14F-4D97-AF65-F5344CB8AC3E}">
        <p14:creationId xmlns:p14="http://schemas.microsoft.com/office/powerpoint/2010/main" val="4173119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0DD3887-5FBF-40BA-9C23-80F89018A1AE}" type="datetimeFigureOut">
              <a:rPr lang="en-US" smtClean="0"/>
              <a:t>3/6/2025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A5FFD0-0682-4E46-BD81-E7535D0AA880}" type="slidenum">
              <a:rPr lang="en-US" smtClean="0"/>
              <a:t>‹#›</a:t>
            </a:fld>
            <a:endParaRPr lang="en-US"/>
          </a:p>
        </p:txBody>
      </p:sp>
    </p:spTree>
    <p:extLst>
      <p:ext uri="{BB962C8B-B14F-4D97-AF65-F5344CB8AC3E}">
        <p14:creationId xmlns:p14="http://schemas.microsoft.com/office/powerpoint/2010/main" val="2037425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0DD3887-5FBF-40BA-9C23-80F89018A1AE}" type="datetimeFigureOut">
              <a:rPr lang="en-US" smtClean="0"/>
              <a:t>3/6/2025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A5FFD0-0682-4E46-BD81-E7535D0AA880}" type="slidenum">
              <a:rPr lang="en-US" smtClean="0"/>
              <a:t>‹#›</a:t>
            </a:fld>
            <a:endParaRPr lang="en-US"/>
          </a:p>
        </p:txBody>
      </p:sp>
    </p:spTree>
    <p:extLst>
      <p:ext uri="{BB962C8B-B14F-4D97-AF65-F5344CB8AC3E}">
        <p14:creationId xmlns:p14="http://schemas.microsoft.com/office/powerpoint/2010/main" val="3476481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0DD3887-5FBF-40BA-9C23-80F89018A1AE}" type="datetimeFigureOut">
              <a:rPr lang="en-US" smtClean="0"/>
              <a:t>3/6/2025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A5FFD0-0682-4E46-BD81-E7535D0AA880}" type="slidenum">
              <a:rPr lang="en-US" smtClean="0"/>
              <a:t>‹#›</a:t>
            </a:fld>
            <a:endParaRPr lang="en-US"/>
          </a:p>
        </p:txBody>
      </p:sp>
    </p:spTree>
    <p:extLst>
      <p:ext uri="{BB962C8B-B14F-4D97-AF65-F5344CB8AC3E}">
        <p14:creationId xmlns:p14="http://schemas.microsoft.com/office/powerpoint/2010/main" val="166947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DD3887-5FBF-40BA-9C23-80F89018A1AE}" type="datetimeFigureOut">
              <a:rPr lang="en-US" smtClean="0"/>
              <a:t>3/6/2025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A5FFD0-0682-4E46-BD81-E7535D0AA880}" type="slidenum">
              <a:rPr lang="en-US" smtClean="0"/>
              <a:t>‹#›</a:t>
            </a:fld>
            <a:endParaRPr lang="en-US"/>
          </a:p>
        </p:txBody>
      </p:sp>
    </p:spTree>
    <p:extLst>
      <p:ext uri="{BB962C8B-B14F-4D97-AF65-F5344CB8AC3E}">
        <p14:creationId xmlns:p14="http://schemas.microsoft.com/office/powerpoint/2010/main" val="610451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DD3887-5FBF-40BA-9C23-80F89018A1AE}" type="datetimeFigureOut">
              <a:rPr lang="en-US" smtClean="0"/>
              <a:t>3/6/2025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A5FFD0-0682-4E46-BD81-E7535D0AA880}" type="slidenum">
              <a:rPr lang="en-US" smtClean="0"/>
              <a:t>‹#›</a:t>
            </a:fld>
            <a:endParaRPr lang="en-US"/>
          </a:p>
        </p:txBody>
      </p:sp>
    </p:spTree>
    <p:extLst>
      <p:ext uri="{BB962C8B-B14F-4D97-AF65-F5344CB8AC3E}">
        <p14:creationId xmlns:p14="http://schemas.microsoft.com/office/powerpoint/2010/main" val="4115912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DD3887-5FBF-40BA-9C23-80F89018A1AE}" type="datetimeFigureOut">
              <a:rPr lang="en-US" smtClean="0"/>
              <a:t>3/6/2025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A5FFD0-0682-4E46-BD81-E7535D0AA880}" type="slidenum">
              <a:rPr lang="en-US" smtClean="0"/>
              <a:t>‹#›</a:t>
            </a:fld>
            <a:endParaRPr lang="en-US"/>
          </a:p>
        </p:txBody>
      </p:sp>
    </p:spTree>
    <p:extLst>
      <p:ext uri="{BB962C8B-B14F-4D97-AF65-F5344CB8AC3E}">
        <p14:creationId xmlns:p14="http://schemas.microsoft.com/office/powerpoint/2010/main" val="2136045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DD3887-5FBF-40BA-9C23-80F89018A1AE}" type="datetimeFigureOut">
              <a:rPr lang="en-US" smtClean="0"/>
              <a:t>3/6/2025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A5FFD0-0682-4E46-BD81-E7535D0AA880}" type="slidenum">
              <a:rPr lang="en-US" smtClean="0"/>
              <a:t>‹#›</a:t>
            </a:fld>
            <a:endParaRPr lang="en-US"/>
          </a:p>
        </p:txBody>
      </p:sp>
      <p:sp>
        <p:nvSpPr>
          <p:cNvPr id="7" name="Rectangle 6">
            <a:extLst>
              <a:ext uri="{FF2B5EF4-FFF2-40B4-BE49-F238E27FC236}">
                <a16:creationId xmlns:a16="http://schemas.microsoft.com/office/drawing/2014/main" id="{B365DC7B-3EA9-4571-99B6-B7D03158F3EF}"/>
              </a:ext>
            </a:extLst>
          </p:cNvPr>
          <p:cNvSpPr/>
          <p:nvPr userDrawn="1"/>
        </p:nvSpPr>
        <p:spPr>
          <a:xfrm>
            <a:off x="0" y="5417652"/>
            <a:ext cx="12192000" cy="1450621"/>
          </a:xfrm>
          <a:prstGeom prst="rect">
            <a:avLst/>
          </a:prstGeom>
          <a:solidFill>
            <a:srgbClr val="074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Logo&#10;&#10;Description automatically generated">
            <a:extLst>
              <a:ext uri="{FF2B5EF4-FFF2-40B4-BE49-F238E27FC236}">
                <a16:creationId xmlns:a16="http://schemas.microsoft.com/office/drawing/2014/main" id="{E577B582-D4A2-4B22-860D-EEAC6ED0775B}"/>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9580305" y="5419596"/>
            <a:ext cx="2517756" cy="1438403"/>
          </a:xfrm>
          <a:prstGeom prst="rect">
            <a:avLst/>
          </a:prstGeom>
        </p:spPr>
      </p:pic>
      <p:sp>
        <p:nvSpPr>
          <p:cNvPr id="9" name="Rectangle 8">
            <a:extLst>
              <a:ext uri="{FF2B5EF4-FFF2-40B4-BE49-F238E27FC236}">
                <a16:creationId xmlns:a16="http://schemas.microsoft.com/office/drawing/2014/main" id="{A3302F5E-9A05-4994-AD60-0B4B22FCF582}"/>
              </a:ext>
            </a:extLst>
          </p:cNvPr>
          <p:cNvSpPr/>
          <p:nvPr userDrawn="1"/>
        </p:nvSpPr>
        <p:spPr>
          <a:xfrm>
            <a:off x="0" y="5237030"/>
            <a:ext cx="12192000" cy="180622"/>
          </a:xfrm>
          <a:prstGeom prst="rect">
            <a:avLst/>
          </a:prstGeom>
          <a:solidFill>
            <a:srgbClr val="FFC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Text&#10;&#10;Description automatically generated">
            <a:extLst>
              <a:ext uri="{FF2B5EF4-FFF2-40B4-BE49-F238E27FC236}">
                <a16:creationId xmlns:a16="http://schemas.microsoft.com/office/drawing/2014/main" id="{7248FBB0-807F-4DB3-AEAA-D5BCAB932FED}"/>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59468" y="5429870"/>
            <a:ext cx="5057775" cy="1485900"/>
          </a:xfrm>
          <a:prstGeom prst="rect">
            <a:avLst/>
          </a:prstGeom>
        </p:spPr>
      </p:pic>
    </p:spTree>
    <p:extLst>
      <p:ext uri="{BB962C8B-B14F-4D97-AF65-F5344CB8AC3E}">
        <p14:creationId xmlns:p14="http://schemas.microsoft.com/office/powerpoint/2010/main" val="21160414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atr@uwyo.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4357"/>
            <a:ext cx="10515600" cy="1156104"/>
          </a:xfrm>
        </p:spPr>
        <p:txBody>
          <a:bodyPr>
            <a:normAutofit fontScale="90000"/>
          </a:bodyPr>
          <a:lstStyle/>
          <a:p>
            <a:pPr algn="ctr"/>
            <a:r>
              <a:rPr lang="en-US" dirty="0"/>
              <a:t>Instructions for Community Discussion Presenter</a:t>
            </a:r>
          </a:p>
        </p:txBody>
      </p:sp>
      <p:sp>
        <p:nvSpPr>
          <p:cNvPr id="3" name="Subtitle 2"/>
          <p:cNvSpPr>
            <a:spLocks noGrp="1"/>
          </p:cNvSpPr>
          <p:nvPr>
            <p:ph idx="1"/>
          </p:nvPr>
        </p:nvSpPr>
        <p:spPr>
          <a:xfrm>
            <a:off x="838200" y="1005276"/>
            <a:ext cx="10515600" cy="4296428"/>
          </a:xfrm>
        </p:spPr>
        <p:txBody>
          <a:bodyPr>
            <a:normAutofit lnSpcReduction="10000"/>
          </a:bodyPr>
          <a:lstStyle/>
          <a:p>
            <a:r>
              <a:rPr lang="en-US" sz="2000" dirty="0"/>
              <a:t>This slide is not part of the presentation. Please provide the information below so we can process and track your case.</a:t>
            </a:r>
          </a:p>
          <a:p>
            <a:r>
              <a:rPr lang="en-US" sz="2000" dirty="0"/>
              <a:t>First and last name of presenter:</a:t>
            </a:r>
          </a:p>
          <a:p>
            <a:r>
              <a:rPr lang="en-US" sz="2000" dirty="0"/>
              <a:t>Presenter’s phone number:</a:t>
            </a:r>
          </a:p>
          <a:p>
            <a:r>
              <a:rPr lang="en-US" sz="2000" dirty="0"/>
              <a:t>Presenter’s e-mail: </a:t>
            </a:r>
          </a:p>
          <a:p>
            <a:r>
              <a:rPr lang="en-US" sz="2000" dirty="0"/>
              <a:t>Individual or program presentation:</a:t>
            </a:r>
          </a:p>
          <a:p>
            <a:r>
              <a:rPr lang="en-US" sz="2000" dirty="0"/>
              <a:t>Presentation date preferences. ECHO in AT is held bi-weekly on Fridays from 12:00 p.m. to 1:15 p.m. Your presentation will start at approximately 12:50 p.m. and will end at 1:15 p.m. Mountain Time. Spring 2025 sessions start Fri. Feb. 7</a:t>
            </a:r>
            <a:r>
              <a:rPr lang="en-US" sz="2000" baseline="30000" dirty="0"/>
              <a:t>th</a:t>
            </a:r>
            <a:r>
              <a:rPr lang="en-US" sz="2000" dirty="0"/>
              <a:t> and ends Fri. May 16</a:t>
            </a:r>
            <a:r>
              <a:rPr lang="en-US" sz="2000" baseline="30000" dirty="0"/>
              <a:t>th</a:t>
            </a:r>
            <a:r>
              <a:rPr lang="en-US" sz="2000" dirty="0"/>
              <a:t>.</a:t>
            </a:r>
          </a:p>
          <a:p>
            <a:r>
              <a:rPr lang="en-US" sz="2000" dirty="0"/>
              <a:t>If not already scheduled, what is your first preference:</a:t>
            </a:r>
          </a:p>
          <a:p>
            <a:pPr lvl="1"/>
            <a:r>
              <a:rPr lang="en-US" sz="2000" dirty="0"/>
              <a:t>Second preference:</a:t>
            </a:r>
          </a:p>
          <a:p>
            <a:pPr lvl="1"/>
            <a:r>
              <a:rPr lang="en-US" sz="2000" dirty="0"/>
              <a:t>Third preference:</a:t>
            </a:r>
          </a:p>
          <a:p>
            <a:r>
              <a:rPr lang="en-US" sz="2000" dirty="0"/>
              <a:t>When the PowerPoint is complete, send to </a:t>
            </a:r>
            <a:r>
              <a:rPr lang="en-US" sz="2000" dirty="0">
                <a:hlinkClick r:id="rId3"/>
              </a:rPr>
              <a:t>watr@uwyo.edu</a:t>
            </a:r>
            <a:r>
              <a:rPr lang="en-US" sz="2000" dirty="0"/>
              <a:t> </a:t>
            </a:r>
          </a:p>
        </p:txBody>
      </p:sp>
    </p:spTree>
    <p:extLst>
      <p:ext uri="{BB962C8B-B14F-4D97-AF65-F5344CB8AC3E}">
        <p14:creationId xmlns:p14="http://schemas.microsoft.com/office/powerpoint/2010/main" val="13388301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56104"/>
          </a:xfrm>
        </p:spPr>
        <p:txBody>
          <a:bodyPr/>
          <a:lstStyle/>
          <a:p>
            <a:pPr algn="ctr"/>
            <a:r>
              <a:rPr lang="en-US" dirty="0"/>
              <a:t>Follow-Up</a:t>
            </a:r>
          </a:p>
        </p:txBody>
      </p:sp>
      <p:sp>
        <p:nvSpPr>
          <p:cNvPr id="3" name="Subtitle 2"/>
          <p:cNvSpPr>
            <a:spLocks noGrp="1"/>
          </p:cNvSpPr>
          <p:nvPr>
            <p:ph idx="1"/>
          </p:nvPr>
        </p:nvSpPr>
        <p:spPr>
          <a:xfrm>
            <a:off x="838200" y="1521231"/>
            <a:ext cx="10515600" cy="3977696"/>
          </a:xfrm>
        </p:spPr>
        <p:txBody>
          <a:bodyPr/>
          <a:lstStyle/>
          <a:p>
            <a:pPr marL="0" indent="0">
              <a:buNone/>
            </a:pPr>
            <a:r>
              <a:rPr lang="en-US" dirty="0"/>
              <a:t>WATR Team Member will contact you at a later date to check-in</a:t>
            </a:r>
          </a:p>
        </p:txBody>
      </p:sp>
    </p:spTree>
    <p:extLst>
      <p:ext uri="{BB962C8B-B14F-4D97-AF65-F5344CB8AC3E}">
        <p14:creationId xmlns:p14="http://schemas.microsoft.com/office/powerpoint/2010/main" val="2768950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56104"/>
          </a:xfrm>
        </p:spPr>
        <p:txBody>
          <a:bodyPr/>
          <a:lstStyle/>
          <a:p>
            <a:pPr algn="ctr"/>
            <a:r>
              <a:rPr lang="en-US" dirty="0"/>
              <a:t>Instructions for Community Discussion</a:t>
            </a:r>
          </a:p>
        </p:txBody>
      </p:sp>
      <p:sp>
        <p:nvSpPr>
          <p:cNvPr id="3" name="Subtitle 2"/>
          <p:cNvSpPr>
            <a:spLocks noGrp="1"/>
          </p:cNvSpPr>
          <p:nvPr>
            <p:ph idx="1"/>
          </p:nvPr>
        </p:nvSpPr>
        <p:spPr>
          <a:xfrm>
            <a:off x="838200" y="1191977"/>
            <a:ext cx="10515600" cy="4233798"/>
          </a:xfrm>
        </p:spPr>
        <p:txBody>
          <a:bodyPr>
            <a:normAutofit/>
          </a:bodyPr>
          <a:lstStyle/>
          <a:p>
            <a:pPr>
              <a:lnSpc>
                <a:spcPct val="110000"/>
              </a:lnSpc>
              <a:spcBef>
                <a:spcPts val="0"/>
              </a:spcBef>
            </a:pPr>
            <a:r>
              <a:rPr lang="en-US" sz="2200" dirty="0"/>
              <a:t>When we receive your request to present, we will email you a confidential identification number (ECHO ID) and confirm the date and time for your community discussion. The provided ECHO ID must be utilized when identifying this community discussion during the ECHO Session. Actual presentation time may vary based on the professional development session preceding your community discussion. </a:t>
            </a:r>
          </a:p>
          <a:p>
            <a:pPr>
              <a:lnSpc>
                <a:spcPct val="110000"/>
              </a:lnSpc>
              <a:spcBef>
                <a:spcPts val="0"/>
              </a:spcBef>
            </a:pPr>
            <a:r>
              <a:rPr lang="en-US" sz="2200" b="1" dirty="0"/>
              <a:t>Please remember to deidentify your PowerPoint</a:t>
            </a:r>
            <a:r>
              <a:rPr lang="en-US" sz="2200" dirty="0"/>
              <a:t>. Do not use any names, towns, reference to genders, school districts, etc. Refer to the individual as </a:t>
            </a:r>
            <a:r>
              <a:rPr lang="en-US" sz="2200" i="1" dirty="0"/>
              <a:t>client</a:t>
            </a:r>
            <a:r>
              <a:rPr lang="en-US" sz="2200" dirty="0"/>
              <a:t> or </a:t>
            </a:r>
            <a:r>
              <a:rPr lang="en-US" sz="2200" i="1" dirty="0"/>
              <a:t>student</a:t>
            </a:r>
            <a:r>
              <a:rPr lang="en-US" sz="2200" dirty="0"/>
              <a:t>. </a:t>
            </a:r>
          </a:p>
          <a:p>
            <a:pPr>
              <a:lnSpc>
                <a:spcPct val="110000"/>
              </a:lnSpc>
              <a:spcBef>
                <a:spcPts val="0"/>
              </a:spcBef>
            </a:pPr>
            <a:r>
              <a:rPr lang="en-US" sz="2200" b="1" dirty="0"/>
              <a:t>PLEASE NOTE: The UW ECHO Community Discussions do not create, nor do they establish, any professional relationship between the UW ECHO experts, UW ECHO staff, and any participant whose community discussion is being presented in a UW ECHO setting.</a:t>
            </a:r>
          </a:p>
          <a:p>
            <a:endParaRPr lang="en-US" sz="2000" dirty="0"/>
          </a:p>
        </p:txBody>
      </p:sp>
    </p:spTree>
    <p:extLst>
      <p:ext uri="{BB962C8B-B14F-4D97-AF65-F5344CB8AC3E}">
        <p14:creationId xmlns:p14="http://schemas.microsoft.com/office/powerpoint/2010/main" val="70125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ECHO in Assistive Technology</a:t>
            </a:r>
            <a:br>
              <a:rPr lang="en-US" dirty="0"/>
            </a:br>
            <a:r>
              <a:rPr lang="en-US" dirty="0"/>
              <a:t>Community Discussion</a:t>
            </a:r>
          </a:p>
        </p:txBody>
      </p:sp>
      <p:sp>
        <p:nvSpPr>
          <p:cNvPr id="3" name="Subtitle 2"/>
          <p:cNvSpPr>
            <a:spLocks noGrp="1"/>
          </p:cNvSpPr>
          <p:nvPr>
            <p:ph type="subTitle" idx="1"/>
          </p:nvPr>
        </p:nvSpPr>
        <p:spPr/>
        <p:txBody>
          <a:bodyPr/>
          <a:lstStyle/>
          <a:p>
            <a:r>
              <a:rPr lang="en-US" dirty="0"/>
              <a:t>[Your name, credentials]</a:t>
            </a:r>
          </a:p>
          <a:p>
            <a:r>
              <a:rPr lang="en-US" dirty="0"/>
              <a:t>[Organization]</a:t>
            </a:r>
          </a:p>
          <a:p>
            <a:r>
              <a:rPr lang="en-US" dirty="0"/>
              <a:t>[Date]  [ID #]</a:t>
            </a:r>
          </a:p>
        </p:txBody>
      </p:sp>
    </p:spTree>
    <p:extLst>
      <p:ext uri="{BB962C8B-B14F-4D97-AF65-F5344CB8AC3E}">
        <p14:creationId xmlns:p14="http://schemas.microsoft.com/office/powerpoint/2010/main" val="3907663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56104"/>
          </a:xfrm>
        </p:spPr>
        <p:txBody>
          <a:bodyPr/>
          <a:lstStyle/>
          <a:p>
            <a:pPr algn="ctr"/>
            <a:r>
              <a:rPr lang="en-US" dirty="0"/>
              <a:t>Description of Individual</a:t>
            </a:r>
          </a:p>
        </p:txBody>
      </p:sp>
      <p:sp>
        <p:nvSpPr>
          <p:cNvPr id="3" name="Subtitle 2"/>
          <p:cNvSpPr>
            <a:spLocks noGrp="1"/>
          </p:cNvSpPr>
          <p:nvPr>
            <p:ph idx="1"/>
          </p:nvPr>
        </p:nvSpPr>
        <p:spPr>
          <a:xfrm>
            <a:off x="838200" y="1588407"/>
            <a:ext cx="10515600" cy="3910519"/>
          </a:xfrm>
        </p:spPr>
        <p:txBody>
          <a:bodyPr/>
          <a:lstStyle/>
          <a:p>
            <a:pPr marL="0" indent="0">
              <a:buNone/>
            </a:pPr>
            <a:r>
              <a:rPr lang="en-US" dirty="0"/>
              <a:t>Age:</a:t>
            </a:r>
          </a:p>
          <a:p>
            <a:pPr marL="0" indent="0">
              <a:buNone/>
            </a:pPr>
            <a:r>
              <a:rPr lang="en-US" dirty="0"/>
              <a:t>Grade Level or Setting:</a:t>
            </a:r>
          </a:p>
          <a:p>
            <a:pPr marL="0" indent="0">
              <a:buNone/>
            </a:pPr>
            <a:r>
              <a:rPr lang="en-US" dirty="0"/>
              <a:t>Daily Environment, Routines, and Activities: </a:t>
            </a:r>
          </a:p>
        </p:txBody>
      </p:sp>
    </p:spTree>
    <p:extLst>
      <p:ext uri="{BB962C8B-B14F-4D97-AF65-F5344CB8AC3E}">
        <p14:creationId xmlns:p14="http://schemas.microsoft.com/office/powerpoint/2010/main" val="984161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56104"/>
          </a:xfrm>
        </p:spPr>
        <p:txBody>
          <a:bodyPr/>
          <a:lstStyle/>
          <a:p>
            <a:pPr algn="ctr"/>
            <a:r>
              <a:rPr lang="en-US" dirty="0"/>
              <a:t>Goal</a:t>
            </a:r>
          </a:p>
        </p:txBody>
      </p:sp>
      <p:sp>
        <p:nvSpPr>
          <p:cNvPr id="3" name="Subtitle 2"/>
          <p:cNvSpPr>
            <a:spLocks noGrp="1"/>
          </p:cNvSpPr>
          <p:nvPr>
            <p:ph idx="1"/>
          </p:nvPr>
        </p:nvSpPr>
        <p:spPr>
          <a:xfrm>
            <a:off x="838200" y="1521231"/>
            <a:ext cx="10515600" cy="3977696"/>
          </a:xfrm>
        </p:spPr>
        <p:txBody>
          <a:bodyPr/>
          <a:lstStyle/>
          <a:p>
            <a:pPr marL="0" indent="0">
              <a:buNone/>
            </a:pPr>
            <a:r>
              <a:rPr lang="en-US" dirty="0"/>
              <a:t>Primary Area of Concern:</a:t>
            </a:r>
          </a:p>
          <a:p>
            <a:pPr marL="0" indent="0">
              <a:buNone/>
            </a:pPr>
            <a:r>
              <a:rPr lang="en-US" dirty="0"/>
              <a:t>What would you like to see this individual do that they are not able to do?</a:t>
            </a:r>
          </a:p>
          <a:p>
            <a:pPr marL="0" indent="0">
              <a:buNone/>
            </a:pPr>
            <a:endParaRPr lang="en-US" dirty="0"/>
          </a:p>
        </p:txBody>
      </p:sp>
    </p:spTree>
    <p:extLst>
      <p:ext uri="{BB962C8B-B14F-4D97-AF65-F5344CB8AC3E}">
        <p14:creationId xmlns:p14="http://schemas.microsoft.com/office/powerpoint/2010/main" val="3596567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56104"/>
          </a:xfrm>
        </p:spPr>
        <p:txBody>
          <a:bodyPr/>
          <a:lstStyle/>
          <a:p>
            <a:pPr algn="ctr"/>
            <a:r>
              <a:rPr lang="en-US" dirty="0"/>
              <a:t>Barriers</a:t>
            </a:r>
          </a:p>
        </p:txBody>
      </p:sp>
      <p:sp>
        <p:nvSpPr>
          <p:cNvPr id="3" name="Subtitle 2"/>
          <p:cNvSpPr>
            <a:spLocks noGrp="1"/>
          </p:cNvSpPr>
          <p:nvPr>
            <p:ph idx="1"/>
          </p:nvPr>
        </p:nvSpPr>
        <p:spPr>
          <a:xfrm>
            <a:off x="838200" y="1521231"/>
            <a:ext cx="10515600" cy="3977696"/>
          </a:xfrm>
        </p:spPr>
        <p:txBody>
          <a:bodyPr/>
          <a:lstStyle/>
          <a:p>
            <a:pPr marL="0" indent="0">
              <a:buNone/>
            </a:pPr>
            <a:r>
              <a:rPr lang="en-US" dirty="0"/>
              <a:t>Describe the common factors, triggers, and/or stressors that may have kept the individual or program from progressing to the desired level.</a:t>
            </a:r>
          </a:p>
          <a:p>
            <a:pPr marL="0" indent="0">
              <a:buNone/>
            </a:pPr>
            <a:endParaRPr lang="en-US" dirty="0"/>
          </a:p>
        </p:txBody>
      </p:sp>
    </p:spTree>
    <p:extLst>
      <p:ext uri="{BB962C8B-B14F-4D97-AF65-F5344CB8AC3E}">
        <p14:creationId xmlns:p14="http://schemas.microsoft.com/office/powerpoint/2010/main" val="2079897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56104"/>
          </a:xfrm>
        </p:spPr>
        <p:txBody>
          <a:bodyPr/>
          <a:lstStyle/>
          <a:p>
            <a:pPr algn="ctr"/>
            <a:r>
              <a:rPr lang="en-US" dirty="0"/>
              <a:t>Previous Strategies</a:t>
            </a:r>
          </a:p>
        </p:txBody>
      </p:sp>
      <p:sp>
        <p:nvSpPr>
          <p:cNvPr id="3" name="Subtitle 2"/>
          <p:cNvSpPr>
            <a:spLocks noGrp="1"/>
          </p:cNvSpPr>
          <p:nvPr>
            <p:ph idx="1"/>
          </p:nvPr>
        </p:nvSpPr>
        <p:spPr>
          <a:xfrm>
            <a:off x="838200" y="1588407"/>
            <a:ext cx="10515600" cy="3910519"/>
          </a:xfrm>
        </p:spPr>
        <p:txBody>
          <a:bodyPr/>
          <a:lstStyle/>
          <a:p>
            <a:pPr marL="0" indent="0">
              <a:buNone/>
            </a:pPr>
            <a:r>
              <a:rPr lang="en-US" dirty="0"/>
              <a:t>What strategies, interventions, or other actions have been tried, and how successful have they been?</a:t>
            </a:r>
          </a:p>
        </p:txBody>
      </p:sp>
    </p:spTree>
    <p:extLst>
      <p:ext uri="{BB962C8B-B14F-4D97-AF65-F5344CB8AC3E}">
        <p14:creationId xmlns:p14="http://schemas.microsoft.com/office/powerpoint/2010/main" val="4220522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56104"/>
          </a:xfrm>
        </p:spPr>
        <p:txBody>
          <a:bodyPr/>
          <a:lstStyle/>
          <a:p>
            <a:pPr algn="ctr"/>
            <a:r>
              <a:rPr lang="en-US" dirty="0"/>
              <a:t>Additional Information</a:t>
            </a:r>
          </a:p>
        </p:txBody>
      </p:sp>
      <p:sp>
        <p:nvSpPr>
          <p:cNvPr id="3" name="Subtitle 2"/>
          <p:cNvSpPr>
            <a:spLocks noGrp="1"/>
          </p:cNvSpPr>
          <p:nvPr>
            <p:ph idx="1"/>
          </p:nvPr>
        </p:nvSpPr>
        <p:spPr>
          <a:xfrm>
            <a:off x="838200" y="1521231"/>
            <a:ext cx="10515600" cy="3977696"/>
          </a:xfrm>
        </p:spPr>
        <p:txBody>
          <a:bodyPr/>
          <a:lstStyle/>
          <a:p>
            <a:pPr marL="0" indent="0">
              <a:buNone/>
            </a:pPr>
            <a:r>
              <a:rPr lang="en-US" dirty="0"/>
              <a:t>Any additional information you wish to share.</a:t>
            </a:r>
          </a:p>
        </p:txBody>
      </p:sp>
    </p:spTree>
    <p:extLst>
      <p:ext uri="{BB962C8B-B14F-4D97-AF65-F5344CB8AC3E}">
        <p14:creationId xmlns:p14="http://schemas.microsoft.com/office/powerpoint/2010/main" val="3881994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Discussion / Feedback</a:t>
            </a:r>
          </a:p>
        </p:txBody>
      </p:sp>
      <p:sp>
        <p:nvSpPr>
          <p:cNvPr id="7" name="Subtitle 6"/>
          <p:cNvSpPr>
            <a:spLocks noGrp="1"/>
          </p:cNvSpPr>
          <p:nvPr>
            <p:ph type="subTitle" idx="1"/>
          </p:nvPr>
        </p:nvSpPr>
        <p:spPr/>
        <p:txBody>
          <a:bodyPr/>
          <a:lstStyle/>
          <a:p>
            <a:r>
              <a:rPr lang="en-US" dirty="0"/>
              <a:t>What are some strategies or interventions you might use?</a:t>
            </a:r>
          </a:p>
        </p:txBody>
      </p:sp>
    </p:spTree>
    <p:extLst>
      <p:ext uri="{BB962C8B-B14F-4D97-AF65-F5344CB8AC3E}">
        <p14:creationId xmlns:p14="http://schemas.microsoft.com/office/powerpoint/2010/main" val="38647250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TotalTime>
  <Words>469</Words>
  <Application>Microsoft Office PowerPoint</Application>
  <PresentationFormat>Widescreen</PresentationFormat>
  <Paragraphs>46</Paragraphs>
  <Slides>10</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Instructions for Community Discussion Presenter</vt:lpstr>
      <vt:lpstr>Instructions for Community Discussion</vt:lpstr>
      <vt:lpstr>ECHO in Assistive Technology Community Discussion</vt:lpstr>
      <vt:lpstr>Description of Individual</vt:lpstr>
      <vt:lpstr>Goal</vt:lpstr>
      <vt:lpstr>Barriers</vt:lpstr>
      <vt:lpstr>Previous Strategies</vt:lpstr>
      <vt:lpstr>Additional Information</vt:lpstr>
      <vt:lpstr>Discussion / Feedback</vt:lpstr>
      <vt:lpstr>Follow-Up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ECHO in Behavioral Health Case Presentation</dc:title>
  <dc:creator>Morgan Melton</dc:creator>
  <cp:lastModifiedBy>Gisele L Knopf</cp:lastModifiedBy>
  <cp:revision>24</cp:revision>
  <dcterms:created xsi:type="dcterms:W3CDTF">2018-10-22T15:57:25Z</dcterms:created>
  <dcterms:modified xsi:type="dcterms:W3CDTF">2025-03-06T22:28:50Z</dcterms:modified>
</cp:coreProperties>
</file>