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ea Christensen" initials="MC" lastIdx="1" clrIdx="0">
    <p:extLst>
      <p:ext uri="{19B8F6BF-5375-455C-9EA6-DF929625EA0E}">
        <p15:presenceInfo xmlns:p15="http://schemas.microsoft.com/office/powerpoint/2012/main" userId="Malea Christen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ldfaithful\Documents\Schoborg%20Lab%20Experiment%20%23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500" dirty="0"/>
              <a:t>Time Dry vs</a:t>
            </a:r>
            <a:r>
              <a:rPr lang="en-US" dirty="0"/>
              <a:t>. </a:t>
            </a:r>
            <a:r>
              <a:rPr lang="en-US" sz="1500" dirty="0"/>
              <a:t>Percent Viability </a:t>
            </a:r>
          </a:p>
          <a:p>
            <a:pPr>
              <a:defRPr/>
            </a:pPr>
            <a:r>
              <a:rPr lang="en-US" sz="1500" dirty="0"/>
              <a:t>Experiment 1</a:t>
            </a:r>
          </a:p>
        </c:rich>
      </c:tx>
      <c:layout>
        <c:manualLayout>
          <c:xMode val="edge"/>
          <c:yMode val="edge"/>
          <c:x val="0.16124524774817031"/>
          <c:y val="3.96538768169489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2171529640918234"/>
          <c:y val="0.46857716477903116"/>
          <c:w val="0.61871632489113948"/>
          <c:h val="0.20518591527600555"/>
        </c:manualLayout>
      </c:layout>
      <c:barChart>
        <c:barDir val="col"/>
        <c:grouping val="clustered"/>
        <c:varyColors val="0"/>
        <c:ser>
          <c:idx val="0"/>
          <c:order val="0"/>
          <c:tx>
            <c:v>0min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CB-490D-8D40-C0DBBA063579}"/>
            </c:ext>
          </c:extLst>
        </c:ser>
        <c:ser>
          <c:idx val="1"/>
          <c:order val="1"/>
          <c:tx>
            <c:v>10min</c:v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Sheet1!$B$3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CB-490D-8D40-C0DBBA063579}"/>
            </c:ext>
          </c:extLst>
        </c:ser>
        <c:ser>
          <c:idx val="2"/>
          <c:order val="2"/>
          <c:tx>
            <c:v>30min</c:v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Sheet1!$B$4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CB-490D-8D40-C0DBBA063579}"/>
            </c:ext>
          </c:extLst>
        </c:ser>
        <c:ser>
          <c:idx val="3"/>
          <c:order val="3"/>
          <c:tx>
            <c:v>60min</c:v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Sheet1!$B$5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CB-490D-8D40-C0DBBA063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64177104"/>
        <c:axId val="555767920"/>
      </c:barChart>
      <c:catAx>
        <c:axId val="664177104"/>
        <c:scaling>
          <c:orientation val="minMax"/>
        </c:scaling>
        <c:delete val="1"/>
        <c:axPos val="b"/>
        <c:majorTickMark val="none"/>
        <c:minorTickMark val="none"/>
        <c:tickLblPos val="nextTo"/>
        <c:crossAx val="555767920"/>
        <c:crosses val="autoZero"/>
        <c:auto val="1"/>
        <c:lblAlgn val="ctr"/>
        <c:lblOffset val="100"/>
        <c:noMultiLvlLbl val="0"/>
      </c:catAx>
      <c:valAx>
        <c:axId val="5557679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Viability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17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8A748-A16B-406F-9F2D-4698A149B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E545-9916-4D0E-B746-4D00449E9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3E215-685A-4F10-8A86-525E4D32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3FE48-72DF-4C1D-9F2E-A1C763C76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61B6A-261A-4494-A3DE-552EA3ED3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2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0919B-2F21-40B4-95E0-A514E9EC5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A31AF-6784-4F36-8782-94635A60F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25F47-CC7C-4573-87BA-5B3EDF69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BEF32-2504-4374-AF7F-DEEF8FB2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DCB70-4760-4AE6-84B9-4ABA703F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0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B3930-B1E1-4A6A-BB0D-EB8189F19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D2B1B-CF5A-47CE-A68A-B1F0D5F38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B3918-FD64-4CD0-B779-EFB24C49B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C8CF1-F411-4B8D-9E65-E853D6C84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A8910-0F9D-46CD-8F0F-14ADAEC8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0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A802A-13AF-4F78-8097-4E4621845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206AE-9C54-4A6E-9BFD-4E7FED71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02940-40C7-4E60-A950-EB363E55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D2840-6E03-4364-AECB-A842CF50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7A478-AF74-4E9D-A8E4-0CC044BA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8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942E4-259E-473F-B851-137FE0CE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BAD24-CECB-4069-AAC0-B3B2A320A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30ADB-DC22-417A-AD23-BDB85446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0E497-9AFF-4000-87C0-C1F6E40A4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CE084-B8C0-48BA-8AA7-542DCCE1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1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1A441-A036-4920-B491-8D3117DC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4A5C5-23C6-4AC1-BB29-0DDA44138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F56D0-3D3B-4DF0-B25A-C5907C3D3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4F8B0-0F14-4306-9819-39EE8B503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98389-1007-4E6A-B156-7DC487D3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5E3BB-971B-4F76-8E04-8047A0E1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1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8F59-0013-4E84-AAB5-7AB3D5C2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D3929-1E6F-47AE-AEDC-CE06A2802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5702F-B8F7-4BA5-A15C-F1DEDD9CA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320859-E490-430C-9704-D245B5160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8C7C66-4667-4A7A-BC58-DFA927D58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D2D8AC-8947-4F72-A3F3-2D15782C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E582CC-3550-4F2E-B397-1DC68FF7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67635D-EE77-43E2-A4D0-BDFAED32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8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C568-E516-42FE-AC16-47ED988B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6C2FAB-C1DA-485B-929F-F20D3342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138CA-F0F6-409F-ADD4-5B0B3E53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AE522-079E-4976-A467-4D49ABD19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2F9D88-8D66-4077-B282-12F6060BF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B6436-D9A1-4178-B3C3-EA6C63F28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F6A04-4F0E-4960-A01C-F36CC63D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E83A1-6A16-4189-9411-75CA6CDE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B0A9E-E473-4023-8983-84883935A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1A0FBB-E582-4B6A-9CA3-906A29E38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7A00A-0153-4970-A24A-7323170E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F6182-EDAB-4926-AE93-9622BBC30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8C7A8-C494-4850-BEBB-2B787F09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C6D2-9BEB-45DA-8856-362AFB38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C3D0D-60F2-443C-B4DB-8693409D0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F1641-1A1D-46A1-BDD4-BDB4490B5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D78C1-0E92-4BEA-A5B5-624EC0C6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E4BB8-512C-441E-8B94-25D994D25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E9346-2FAA-4123-A4E5-E95CFCD7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6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F55481-DB9E-40CC-9685-386919EC3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A7B60-CF74-4630-AE32-4AE05AD06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5B6C-83CE-48B4-A3BE-09E5574108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41DE-7E11-4986-9CEF-698C002E4F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FC1A9-D8D8-4615-B73D-9A5F115D8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A65B6-6EAF-4BB7-B51C-CCC11D05E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5D2AE-93B4-4BF7-BF6A-CFD28750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5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gif"/><Relationship Id="rId12" Type="http://schemas.openxmlformats.org/officeDocument/2006/relationships/image" Target="../media/image11.jpg"/><Relationship Id="rId2" Type="http://schemas.openxmlformats.org/officeDocument/2006/relationships/image" Target="../media/image1.jpeg"/><Relationship Id="rId16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55EB1-5E73-4CFE-993E-D3B42362D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270" y="22850"/>
            <a:ext cx="9144000" cy="671127"/>
          </a:xfrm>
        </p:spPr>
        <p:txBody>
          <a:bodyPr>
            <a:normAutofit fontScale="90000"/>
          </a:bodyPr>
          <a:lstStyle/>
          <a:p>
            <a:r>
              <a:rPr lang="en-US" sz="2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of Proteins to Produce Fruit Flies Tolerant to Dehydration</a:t>
            </a: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Schoborg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Lab Collaboration with Boothby and Oakey Labs</a:t>
            </a:r>
            <a:b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Wyoming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cartoons drosophila">
            <a:extLst>
              <a:ext uri="{FF2B5EF4-FFF2-40B4-BE49-F238E27FC236}">
                <a16:creationId xmlns:a16="http://schemas.microsoft.com/office/drawing/2014/main" id="{95E3D609-8559-439D-B950-45A5737DD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799" y="1234453"/>
            <a:ext cx="882251" cy="41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187376-1326-4ED7-9F59-32B3AA045C82}"/>
              </a:ext>
            </a:extLst>
          </p:cNvPr>
          <p:cNvSpPr txBox="1"/>
          <p:nvPr/>
        </p:nvSpPr>
        <p:spPr>
          <a:xfrm>
            <a:off x="43533" y="1280193"/>
            <a:ext cx="20798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Why it Matters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/>
              <a:t> It takes an abundance of time to care for fruit flies who are a powerful model organism used to research human disease.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287C4A-CE5A-49A7-9283-D5CDAE96E212}"/>
              </a:ext>
            </a:extLst>
          </p:cNvPr>
          <p:cNvSpPr txBox="1"/>
          <p:nvPr/>
        </p:nvSpPr>
        <p:spPr>
          <a:xfrm>
            <a:off x="100016" y="4068495"/>
            <a:ext cx="23906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organisms are known to use Desiccation Tolerance Proteins (DTPs) to protect from dehydration; including tardigrades and plants.</a:t>
            </a:r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D4B2E641-A73C-4AF3-BDD6-1BD6280853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938" y="4382457"/>
            <a:ext cx="665034" cy="921282"/>
          </a:xfrm>
          <a:prstGeom prst="rect">
            <a:avLst/>
          </a:prstGeom>
        </p:spPr>
      </p:pic>
      <p:pic>
        <p:nvPicPr>
          <p:cNvPr id="1028" name="Picture 4" descr="Image result for cartoon plants">
            <a:extLst>
              <a:ext uri="{FF2B5EF4-FFF2-40B4-BE49-F238E27FC236}">
                <a16:creationId xmlns:a16="http://schemas.microsoft.com/office/drawing/2014/main" id="{8AFA6BDA-71E3-46AD-9D29-9A7F31D2E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57" y="5815805"/>
            <a:ext cx="483503" cy="75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8EFEF01-910B-49BC-A3B6-38BB2539BFCD}"/>
              </a:ext>
            </a:extLst>
          </p:cNvPr>
          <p:cNvSpPr txBox="1"/>
          <p:nvPr/>
        </p:nvSpPr>
        <p:spPr>
          <a:xfrm>
            <a:off x="39886" y="421604"/>
            <a:ext cx="52296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Question: </a:t>
            </a:r>
            <a:r>
              <a:rPr lang="en-US" sz="1600" dirty="0"/>
              <a:t>Can fruit flies become desiccation tolerant with the use of proteins known to confer desiccation tolerance in other organisms?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2FD5C1-3E5F-453A-B4E3-0459276F4F7F}"/>
              </a:ext>
            </a:extLst>
          </p:cNvPr>
          <p:cNvSpPr txBox="1"/>
          <p:nvPr/>
        </p:nvSpPr>
        <p:spPr>
          <a:xfrm>
            <a:off x="909884" y="5644692"/>
            <a:ext cx="2009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Unknown if fruit flies use proteins to fight desiccation.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0229C7-FAF8-478E-A0FF-028407142733}"/>
              </a:ext>
            </a:extLst>
          </p:cNvPr>
          <p:cNvSpPr txBox="1"/>
          <p:nvPr/>
        </p:nvSpPr>
        <p:spPr>
          <a:xfrm>
            <a:off x="2684288" y="912051"/>
            <a:ext cx="39706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Hypothesis-</a:t>
            </a:r>
            <a:r>
              <a:rPr lang="en-US" dirty="0"/>
              <a:t> </a:t>
            </a:r>
            <a:r>
              <a:rPr lang="en-US" sz="1600" dirty="0"/>
              <a:t>DTPs known to convey desiccation tolerance in other organisms can confer tolerance to drosophila (fruit fly) cells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E85CE8-6D0F-41E6-89C4-6CD82171936E}"/>
              </a:ext>
            </a:extLst>
          </p:cNvPr>
          <p:cNvSpPr txBox="1"/>
          <p:nvPr/>
        </p:nvSpPr>
        <p:spPr>
          <a:xfrm>
            <a:off x="3296319" y="2171028"/>
            <a:ext cx="3419526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Design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 1. Drying Cells</a:t>
            </a:r>
          </a:p>
          <a:p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 media                     	Count survivability     </a:t>
            </a:r>
          </a:p>
          <a:p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cells for allotted </a:t>
            </a:r>
          </a:p>
          <a:p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 of time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 2. Confirm Expression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Stability of DTPs in fly cells 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Clone    Transfect  Microscopy 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164DDE81-BE03-48C0-9FC6-5AE01521F8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319" y="3358753"/>
            <a:ext cx="1555277" cy="1126893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15A8E8A1-F28E-4DA7-BB96-0B6C154F831C}"/>
              </a:ext>
            </a:extLst>
          </p:cNvPr>
          <p:cNvSpPr/>
          <p:nvPr/>
        </p:nvSpPr>
        <p:spPr>
          <a:xfrm>
            <a:off x="4951421" y="3747206"/>
            <a:ext cx="400885" cy="182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hape&#10;&#10;Description automatically generated">
            <a:extLst>
              <a:ext uri="{FF2B5EF4-FFF2-40B4-BE49-F238E27FC236}">
                <a16:creationId xmlns:a16="http://schemas.microsoft.com/office/drawing/2014/main" id="{0B458DF3-26B3-41FF-A2CE-8A3A7B8A5D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239" y="3265956"/>
            <a:ext cx="1116501" cy="111650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205695B-78B4-495C-9F7B-CB448652B9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557" y="5403417"/>
            <a:ext cx="379890" cy="759780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764A3E37-431E-41D1-BDAA-DDF14F7087F0}"/>
              </a:ext>
            </a:extLst>
          </p:cNvPr>
          <p:cNvSpPr/>
          <p:nvPr/>
        </p:nvSpPr>
        <p:spPr>
          <a:xfrm>
            <a:off x="3886547" y="5624291"/>
            <a:ext cx="320897" cy="214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Image result for lighnting bolt cartoon">
            <a:extLst>
              <a:ext uri="{FF2B5EF4-FFF2-40B4-BE49-F238E27FC236}">
                <a16:creationId xmlns:a16="http://schemas.microsoft.com/office/drawing/2014/main" id="{79F92C62-6DCF-489E-B8B8-A3745356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534" y="5395021"/>
            <a:ext cx="266383" cy="30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BE64960-C486-439E-9628-708C75DDE6B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52434">
            <a:off x="4493960" y="5493843"/>
            <a:ext cx="465664" cy="759780"/>
          </a:xfrm>
          <a:prstGeom prst="rect">
            <a:avLst/>
          </a:prstGeom>
        </p:spPr>
      </p:pic>
      <p:sp>
        <p:nvSpPr>
          <p:cNvPr id="23" name="Arrow: Right 22">
            <a:extLst>
              <a:ext uri="{FF2B5EF4-FFF2-40B4-BE49-F238E27FC236}">
                <a16:creationId xmlns:a16="http://schemas.microsoft.com/office/drawing/2014/main" id="{45AFBF32-D3DB-4B5C-AD63-7A1AE0EC13B6}"/>
              </a:ext>
            </a:extLst>
          </p:cNvPr>
          <p:cNvSpPr/>
          <p:nvPr/>
        </p:nvSpPr>
        <p:spPr>
          <a:xfrm>
            <a:off x="5216153" y="5506078"/>
            <a:ext cx="214169" cy="2772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F1337A-0AC0-4A8F-B96E-F7946196C864}"/>
              </a:ext>
            </a:extLst>
          </p:cNvPr>
          <p:cNvSpPr txBox="1"/>
          <p:nvPr/>
        </p:nvSpPr>
        <p:spPr>
          <a:xfrm>
            <a:off x="9844873" y="5184457"/>
            <a:ext cx="255405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Acknowledgements</a:t>
            </a:r>
          </a:p>
          <a:p>
            <a:r>
              <a:rPr lang="en-US" sz="1600" dirty="0"/>
              <a:t>Missy Stuart-training/troubleshooting</a:t>
            </a:r>
          </a:p>
          <a:p>
            <a:r>
              <a:rPr lang="en-US" sz="1600" dirty="0"/>
              <a:t>Dr. Todd </a:t>
            </a:r>
            <a:r>
              <a:rPr lang="en-US" sz="1600" dirty="0" err="1"/>
              <a:t>Schoborg</a:t>
            </a:r>
            <a:r>
              <a:rPr lang="en-US" sz="1600" dirty="0"/>
              <a:t>-training, teaching, and entrusting </a:t>
            </a:r>
          </a:p>
          <a:p>
            <a:r>
              <a:rPr lang="en-US" sz="1600" dirty="0"/>
              <a:t>me with this research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984B26-2878-4945-BC25-880BE11174DA}"/>
              </a:ext>
            </a:extLst>
          </p:cNvPr>
          <p:cNvSpPr txBox="1"/>
          <p:nvPr/>
        </p:nvSpPr>
        <p:spPr>
          <a:xfrm>
            <a:off x="7109486" y="492609"/>
            <a:ext cx="852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Results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B09066-1905-427D-93DA-4B9C9AE877D8}"/>
              </a:ext>
            </a:extLst>
          </p:cNvPr>
          <p:cNvSpPr txBox="1"/>
          <p:nvPr/>
        </p:nvSpPr>
        <p:spPr>
          <a:xfrm>
            <a:off x="5979489" y="5111027"/>
            <a:ext cx="41968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   Conclusion and Future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Cells have little to no desiccation tolerance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Proteins can express in cells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next step is to finish imaging proteins with live imaging and to combine experiments to see if desiccation </a:t>
            </a:r>
          </a:p>
          <a:p>
            <a:r>
              <a:rPr lang="en-US" sz="1600" dirty="0"/>
              <a:t>       tolerance is conferred</a:t>
            </a:r>
          </a:p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FD0C3C-79A0-4142-B497-8C97645B03D0}"/>
              </a:ext>
            </a:extLst>
          </p:cNvPr>
          <p:cNvSpPr txBox="1"/>
          <p:nvPr/>
        </p:nvSpPr>
        <p:spPr>
          <a:xfrm>
            <a:off x="584637" y="3230961"/>
            <a:ext cx="2658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Cryopreservation has been tried to reduce maintenance time of fruit flies—all failed.</a:t>
            </a:r>
            <a:endParaRPr lang="en-US" dirty="0"/>
          </a:p>
        </p:txBody>
      </p:sp>
      <p:pic>
        <p:nvPicPr>
          <p:cNvPr id="32" name="Picture 4" descr="Image result for ice cube cartoon">
            <a:extLst>
              <a:ext uri="{FF2B5EF4-FFF2-40B4-BE49-F238E27FC236}">
                <a16:creationId xmlns:a16="http://schemas.microsoft.com/office/drawing/2014/main" id="{7582F7A0-E008-4ACC-9FCC-6CC648D30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79" y="3444970"/>
            <a:ext cx="596062" cy="46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CBBBF42-8E49-44D0-9234-9511A13BB6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782" y="1766390"/>
            <a:ext cx="255161" cy="510321"/>
          </a:xfrm>
          <a:prstGeom prst="rect">
            <a:avLst/>
          </a:prstGeom>
        </p:spPr>
      </p:pic>
      <p:pic>
        <p:nvPicPr>
          <p:cNvPr id="36" name="Picture 35" descr="Diagram&#10;&#10;Description automatically generated">
            <a:extLst>
              <a:ext uri="{FF2B5EF4-FFF2-40B4-BE49-F238E27FC236}">
                <a16:creationId xmlns:a16="http://schemas.microsoft.com/office/drawing/2014/main" id="{3EC0F9BD-0EB2-4CEC-B133-8CF42608A79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761" y="2415952"/>
            <a:ext cx="558848" cy="624246"/>
          </a:xfrm>
          <a:prstGeom prst="rect">
            <a:avLst/>
          </a:prstGeom>
        </p:spPr>
      </p:pic>
      <p:pic>
        <p:nvPicPr>
          <p:cNvPr id="38" name="Picture 37" descr="A close up of a device&#10;&#10;Description automatically generated">
            <a:extLst>
              <a:ext uri="{FF2B5EF4-FFF2-40B4-BE49-F238E27FC236}">
                <a16:creationId xmlns:a16="http://schemas.microsoft.com/office/drawing/2014/main" id="{D88454CC-AB38-4391-AA84-EAF68A5D0F2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181" y="5401315"/>
            <a:ext cx="507035" cy="81235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66FC961-67A8-4BD1-84DA-830EFE24CA0E}"/>
              </a:ext>
            </a:extLst>
          </p:cNvPr>
          <p:cNvSpPr txBox="1"/>
          <p:nvPr/>
        </p:nvSpPr>
        <p:spPr>
          <a:xfrm>
            <a:off x="6545058" y="2810580"/>
            <a:ext cx="23346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/>
              <a:t>Fly cells extremely sensitive to drying</a:t>
            </a:r>
          </a:p>
        </p:txBody>
      </p:sp>
      <p:graphicFrame>
        <p:nvGraphicFramePr>
          <p:cNvPr id="18" name="Table 23">
            <a:extLst>
              <a:ext uri="{FF2B5EF4-FFF2-40B4-BE49-F238E27FC236}">
                <a16:creationId xmlns:a16="http://schemas.microsoft.com/office/drawing/2014/main" id="{E67FBB34-1741-4214-A587-9BB117059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52204"/>
              </p:ext>
            </p:extLst>
          </p:nvPr>
        </p:nvGraphicFramePr>
        <p:xfrm>
          <a:off x="8870793" y="355654"/>
          <a:ext cx="3459668" cy="3012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917">
                  <a:extLst>
                    <a:ext uri="{9D8B030D-6E8A-4147-A177-3AD203B41FA5}">
                      <a16:colId xmlns:a16="http://schemas.microsoft.com/office/drawing/2014/main" val="2547071522"/>
                    </a:ext>
                  </a:extLst>
                </a:gridCol>
                <a:gridCol w="864917">
                  <a:extLst>
                    <a:ext uri="{9D8B030D-6E8A-4147-A177-3AD203B41FA5}">
                      <a16:colId xmlns:a16="http://schemas.microsoft.com/office/drawing/2014/main" val="3907088787"/>
                    </a:ext>
                  </a:extLst>
                </a:gridCol>
                <a:gridCol w="864917">
                  <a:extLst>
                    <a:ext uri="{9D8B030D-6E8A-4147-A177-3AD203B41FA5}">
                      <a16:colId xmlns:a16="http://schemas.microsoft.com/office/drawing/2014/main" val="57624903"/>
                    </a:ext>
                  </a:extLst>
                </a:gridCol>
                <a:gridCol w="864917">
                  <a:extLst>
                    <a:ext uri="{9D8B030D-6E8A-4147-A177-3AD203B41FA5}">
                      <a16:colId xmlns:a16="http://schemas.microsoft.com/office/drawing/2014/main" val="3365544479"/>
                    </a:ext>
                  </a:extLst>
                </a:gridCol>
              </a:tblGrid>
              <a:tr h="693230">
                <a:tc>
                  <a:txBody>
                    <a:bodyPr/>
                    <a:lstStyle/>
                    <a:p>
                      <a:r>
                        <a:rPr lang="en-US" sz="1100" dirty="0"/>
                        <a:t>DTP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Expressed in cells?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Subcellular Localization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Original Organism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833822"/>
                  </a:ext>
                </a:extLst>
              </a:tr>
              <a:tr h="915064">
                <a:tc>
                  <a:txBody>
                    <a:bodyPr/>
                    <a:lstStyle/>
                    <a:p>
                      <a:r>
                        <a:rPr lang="en-US" sz="1200" dirty="0" err="1"/>
                        <a:t>AavLEA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Nucleus, Cytoplasm, and Spindle Poles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Nematode Worm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936411"/>
                  </a:ext>
                </a:extLst>
              </a:tr>
              <a:tr h="582314">
                <a:tc>
                  <a:txBody>
                    <a:bodyPr/>
                    <a:lstStyle/>
                    <a:p>
                      <a:r>
                        <a:rPr lang="en-US" sz="1200" dirty="0"/>
                        <a:t>AtLEA4-2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Nucleus, and Cortex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752365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r>
                        <a:rPr lang="en-US" sz="1200" dirty="0"/>
                        <a:t>AvLEA-1c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Nucleus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Rotifer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200488"/>
                  </a:ext>
                </a:extLst>
              </a:tr>
              <a:tr h="415938">
                <a:tc>
                  <a:txBody>
                    <a:bodyPr/>
                    <a:lstStyle/>
                    <a:p>
                      <a:r>
                        <a:rPr lang="en-US" sz="1200" dirty="0"/>
                        <a:t>Ce_Dur1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Nucleus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Nematode Worm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242098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9E863D9E-0264-4B59-AF3D-D9EDB4824046}"/>
              </a:ext>
            </a:extLst>
          </p:cNvPr>
          <p:cNvGrpSpPr>
            <a:grpSpLocks noChangeAspect="1"/>
          </p:cNvGrpSpPr>
          <p:nvPr/>
        </p:nvGrpSpPr>
        <p:grpSpPr>
          <a:xfrm>
            <a:off x="6442599" y="3286048"/>
            <a:ext cx="5905406" cy="1868737"/>
            <a:chOff x="1095102" y="127292"/>
            <a:chExt cx="10890104" cy="2685109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B67B2C9-0014-4AEC-B884-67015D7C738B}"/>
                </a:ext>
              </a:extLst>
            </p:cNvPr>
            <p:cNvSpPr/>
            <p:nvPr/>
          </p:nvSpPr>
          <p:spPr>
            <a:xfrm>
              <a:off x="3536038" y="312896"/>
              <a:ext cx="2474709" cy="371206"/>
            </a:xfrm>
            <a:custGeom>
              <a:avLst/>
              <a:gdLst>
                <a:gd name="connsiteX0" fmla="*/ 0 w 2474709"/>
                <a:gd name="connsiteY0" fmla="*/ 0 h 371206"/>
                <a:gd name="connsiteX1" fmla="*/ 2474709 w 2474709"/>
                <a:gd name="connsiteY1" fmla="*/ 0 h 371206"/>
                <a:gd name="connsiteX2" fmla="*/ 2474709 w 2474709"/>
                <a:gd name="connsiteY2" fmla="*/ 371206 h 371206"/>
                <a:gd name="connsiteX3" fmla="*/ 0 w 2474709"/>
                <a:gd name="connsiteY3" fmla="*/ 371206 h 371206"/>
                <a:gd name="connsiteX4" fmla="*/ 0 w 2474709"/>
                <a:gd name="connsiteY4" fmla="*/ 0 h 371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4709" h="371206">
                  <a:moveTo>
                    <a:pt x="0" y="0"/>
                  </a:moveTo>
                  <a:lnTo>
                    <a:pt x="2474709" y="0"/>
                  </a:lnTo>
                  <a:lnTo>
                    <a:pt x="2474709" y="371206"/>
                  </a:lnTo>
                  <a:lnTo>
                    <a:pt x="0" y="3712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7150" rIns="57150" bIns="0" numCol="1" spcCol="1270" anchor="b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DAPI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1FCB1D5-FE70-4D0B-885A-AC273FF614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40045" y="660790"/>
              <a:ext cx="2445161" cy="2151611"/>
            </a:xfrm>
            <a:prstGeom prst="rect">
              <a:avLst/>
            </a:prstGeom>
            <a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1C885412-BA37-4BFB-A9CC-B84131611763}"/>
                </a:ext>
              </a:extLst>
            </p:cNvPr>
            <p:cNvSpPr/>
            <p:nvPr/>
          </p:nvSpPr>
          <p:spPr>
            <a:xfrm>
              <a:off x="5656402" y="287664"/>
              <a:ext cx="2474709" cy="371206"/>
            </a:xfrm>
            <a:custGeom>
              <a:avLst/>
              <a:gdLst>
                <a:gd name="connsiteX0" fmla="*/ 0 w 2474709"/>
                <a:gd name="connsiteY0" fmla="*/ 0 h 371206"/>
                <a:gd name="connsiteX1" fmla="*/ 2474709 w 2474709"/>
                <a:gd name="connsiteY1" fmla="*/ 0 h 371206"/>
                <a:gd name="connsiteX2" fmla="*/ 2474709 w 2474709"/>
                <a:gd name="connsiteY2" fmla="*/ 371206 h 371206"/>
                <a:gd name="connsiteX3" fmla="*/ 0 w 2474709"/>
                <a:gd name="connsiteY3" fmla="*/ 371206 h 371206"/>
                <a:gd name="connsiteX4" fmla="*/ 0 w 2474709"/>
                <a:gd name="connsiteY4" fmla="*/ 0 h 371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4709" h="371206">
                  <a:moveTo>
                    <a:pt x="0" y="0"/>
                  </a:moveTo>
                  <a:lnTo>
                    <a:pt x="2474709" y="0"/>
                  </a:lnTo>
                  <a:lnTo>
                    <a:pt x="2474709" y="371206"/>
                  </a:lnTo>
                  <a:lnTo>
                    <a:pt x="0" y="3712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7150" rIns="57150" bIns="0" numCol="1" spcCol="1270" anchor="b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GFP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321D022-0EF9-4606-9D84-E79BC850D8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70927" y="660791"/>
              <a:ext cx="2281929" cy="2149690"/>
            </a:xfrm>
            <a:prstGeom prst="rect">
              <a:avLst/>
            </a:prstGeom>
            <a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1888E18-8266-4DC8-88AC-81AF9D61A71E}"/>
                </a:ext>
              </a:extLst>
            </p:cNvPr>
            <p:cNvSpPr/>
            <p:nvPr/>
          </p:nvSpPr>
          <p:spPr>
            <a:xfrm>
              <a:off x="9014120" y="127292"/>
              <a:ext cx="2474709" cy="371206"/>
            </a:xfrm>
            <a:custGeom>
              <a:avLst/>
              <a:gdLst>
                <a:gd name="connsiteX0" fmla="*/ 0 w 2474709"/>
                <a:gd name="connsiteY0" fmla="*/ 0 h 371206"/>
                <a:gd name="connsiteX1" fmla="*/ 2474709 w 2474709"/>
                <a:gd name="connsiteY1" fmla="*/ 0 h 371206"/>
                <a:gd name="connsiteX2" fmla="*/ 2474709 w 2474709"/>
                <a:gd name="connsiteY2" fmla="*/ 371206 h 371206"/>
                <a:gd name="connsiteX3" fmla="*/ 0 w 2474709"/>
                <a:gd name="connsiteY3" fmla="*/ 371206 h 371206"/>
                <a:gd name="connsiteX4" fmla="*/ 0 w 2474709"/>
                <a:gd name="connsiteY4" fmla="*/ 0 h 371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4709" h="371206">
                  <a:moveTo>
                    <a:pt x="0" y="0"/>
                  </a:moveTo>
                  <a:lnTo>
                    <a:pt x="2474709" y="0"/>
                  </a:lnTo>
                  <a:lnTo>
                    <a:pt x="2474709" y="371206"/>
                  </a:lnTo>
                  <a:lnTo>
                    <a:pt x="0" y="3712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7150" rIns="57150" bIns="0" numCol="1" spcCol="1270" anchor="b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/>
                <a:t>Composite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80E84FC-56A5-4855-8825-4885F15CEC2E}"/>
                </a:ext>
              </a:extLst>
            </p:cNvPr>
            <p:cNvSpPr/>
            <p:nvPr/>
          </p:nvSpPr>
          <p:spPr>
            <a:xfrm>
              <a:off x="5250564" y="660790"/>
              <a:ext cx="2281929" cy="2149690"/>
            </a:xfrm>
            <a:prstGeom prst="rect">
              <a:avLst/>
            </a:prstGeom>
            <a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2000" b="-2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CE4AD83-398F-4C38-9228-7C75B9349D30}"/>
                </a:ext>
              </a:extLst>
            </p:cNvPr>
            <p:cNvSpPr/>
            <p:nvPr/>
          </p:nvSpPr>
          <p:spPr>
            <a:xfrm>
              <a:off x="1095102" y="1442247"/>
              <a:ext cx="2474709" cy="371206"/>
            </a:xfrm>
            <a:custGeom>
              <a:avLst/>
              <a:gdLst>
                <a:gd name="connsiteX0" fmla="*/ 0 w 2474709"/>
                <a:gd name="connsiteY0" fmla="*/ 0 h 371206"/>
                <a:gd name="connsiteX1" fmla="*/ 2474709 w 2474709"/>
                <a:gd name="connsiteY1" fmla="*/ 0 h 371206"/>
                <a:gd name="connsiteX2" fmla="*/ 2474709 w 2474709"/>
                <a:gd name="connsiteY2" fmla="*/ 371206 h 371206"/>
                <a:gd name="connsiteX3" fmla="*/ 0 w 2474709"/>
                <a:gd name="connsiteY3" fmla="*/ 371206 h 371206"/>
                <a:gd name="connsiteX4" fmla="*/ 0 w 2474709"/>
                <a:gd name="connsiteY4" fmla="*/ 0 h 371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4709" h="371206">
                  <a:moveTo>
                    <a:pt x="0" y="0"/>
                  </a:moveTo>
                  <a:lnTo>
                    <a:pt x="2474709" y="0"/>
                  </a:lnTo>
                  <a:lnTo>
                    <a:pt x="2474709" y="371206"/>
                  </a:lnTo>
                  <a:lnTo>
                    <a:pt x="0" y="3712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7150" rIns="57150" bIns="0" numCol="1" spcCol="1270" anchor="b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 err="1"/>
                <a:t>AavLEA</a:t>
              </a:r>
              <a:endParaRPr lang="en-US" sz="1500" kern="1200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106082F-1A28-4B57-8C51-1E653B860E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78803" y="660790"/>
              <a:ext cx="2371761" cy="2137579"/>
            </a:xfrm>
            <a:prstGeom prst="rect">
              <a:avLst/>
            </a:prstGeom>
            <a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3000" b="-3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217B0DA-197E-423A-A684-8055A879FE9C}"/>
              </a:ext>
            </a:extLst>
          </p:cNvPr>
          <p:cNvSpPr/>
          <p:nvPr/>
        </p:nvSpPr>
        <p:spPr>
          <a:xfrm>
            <a:off x="11406914" y="4234769"/>
            <a:ext cx="149252" cy="1911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9E3637BC-9FB8-4A1B-AC1D-B5CE684535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994047"/>
              </p:ext>
            </p:extLst>
          </p:nvPr>
        </p:nvGraphicFramePr>
        <p:xfrm>
          <a:off x="6520816" y="785326"/>
          <a:ext cx="2345204" cy="1921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09E969-4CC5-4705-BE98-6D5EA2015C6D}"/>
              </a:ext>
            </a:extLst>
          </p:cNvPr>
          <p:cNvCxnSpPr>
            <a:cxnSpLocks/>
          </p:cNvCxnSpPr>
          <p:nvPr/>
        </p:nvCxnSpPr>
        <p:spPr>
          <a:xfrm>
            <a:off x="9942393" y="3626336"/>
            <a:ext cx="314706" cy="5748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F22DA3E-724E-4D69-88D8-E3123D101D37}"/>
              </a:ext>
            </a:extLst>
          </p:cNvPr>
          <p:cNvCxnSpPr>
            <a:cxnSpLocks/>
          </p:cNvCxnSpPr>
          <p:nvPr/>
        </p:nvCxnSpPr>
        <p:spPr>
          <a:xfrm flipH="1">
            <a:off x="9163828" y="3646459"/>
            <a:ext cx="320480" cy="3774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680BFC3-75C5-43D1-A4AF-5388FA0DF91B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7583288" y="3587852"/>
            <a:ext cx="1650547" cy="2675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BE8F2C4-D86B-4D56-B153-2C816A727A20}"/>
              </a:ext>
            </a:extLst>
          </p:cNvPr>
          <p:cNvSpPr txBox="1"/>
          <p:nvPr/>
        </p:nvSpPr>
        <p:spPr>
          <a:xfrm>
            <a:off x="9233835" y="3426269"/>
            <a:ext cx="16538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Spindle Poles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FDD2141-1E33-4669-A0A7-F8832E71BF49}"/>
              </a:ext>
            </a:extLst>
          </p:cNvPr>
          <p:cNvSpPr/>
          <p:nvPr/>
        </p:nvSpPr>
        <p:spPr>
          <a:xfrm>
            <a:off x="7409851" y="3656007"/>
            <a:ext cx="1309495" cy="14890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284BC01-DAAE-4B92-BFC6-41734EA02CFA}"/>
              </a:ext>
            </a:extLst>
          </p:cNvPr>
          <p:cNvSpPr/>
          <p:nvPr/>
        </p:nvSpPr>
        <p:spPr>
          <a:xfrm>
            <a:off x="8703022" y="3659269"/>
            <a:ext cx="1257166" cy="151542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A2DD50-8262-4D02-A10E-32682901FA96}"/>
              </a:ext>
            </a:extLst>
          </p:cNvPr>
          <p:cNvSpPr/>
          <p:nvPr/>
        </p:nvSpPr>
        <p:spPr>
          <a:xfrm>
            <a:off x="9930307" y="3669474"/>
            <a:ext cx="1152929" cy="14755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DA05D6B5-E15D-4B30-A819-3983629AAD64}"/>
              </a:ext>
            </a:extLst>
          </p:cNvPr>
          <p:cNvCxnSpPr/>
          <p:nvPr/>
        </p:nvCxnSpPr>
        <p:spPr>
          <a:xfrm flipH="1" flipV="1">
            <a:off x="11083236" y="3669474"/>
            <a:ext cx="472930" cy="5652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5C397830-CF4B-496E-9772-E62D302F6635}"/>
              </a:ext>
            </a:extLst>
          </p:cNvPr>
          <p:cNvCxnSpPr>
            <a:cxnSpLocks/>
          </p:cNvCxnSpPr>
          <p:nvPr/>
        </p:nvCxnSpPr>
        <p:spPr>
          <a:xfrm flipH="1">
            <a:off x="11059882" y="4453171"/>
            <a:ext cx="496284" cy="6918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>
            <a:extLst>
              <a:ext uri="{FF2B5EF4-FFF2-40B4-BE49-F238E27FC236}">
                <a16:creationId xmlns:a16="http://schemas.microsoft.com/office/drawing/2014/main" id="{302735FA-F7E3-4CC4-A8C5-80FE2447820E}"/>
              </a:ext>
            </a:extLst>
          </p:cNvPr>
          <p:cNvCxnSpPr>
            <a:stCxn id="12" idx="0"/>
            <a:endCxn id="52" idx="2"/>
          </p:cNvCxnSpPr>
          <p:nvPr/>
        </p:nvCxnSpPr>
        <p:spPr>
          <a:xfrm flipH="1" flipV="1">
            <a:off x="10060766" y="3749434"/>
            <a:ext cx="1420774" cy="485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Connector 1035">
            <a:extLst>
              <a:ext uri="{FF2B5EF4-FFF2-40B4-BE49-F238E27FC236}">
                <a16:creationId xmlns:a16="http://schemas.microsoft.com/office/drawing/2014/main" id="{2A567776-EB43-4132-9D71-4A122767A3A7}"/>
              </a:ext>
            </a:extLst>
          </p:cNvPr>
          <p:cNvCxnSpPr>
            <a:stCxn id="12" idx="2"/>
          </p:cNvCxnSpPr>
          <p:nvPr/>
        </p:nvCxnSpPr>
        <p:spPr>
          <a:xfrm flipH="1">
            <a:off x="9976513" y="4425896"/>
            <a:ext cx="1505027" cy="7187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38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294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Use of Proteins to Produce Fruit Flies Tolerant to Dehydration Schoborg Lab Collaboration with Boothby and Oakey Labs University of Wyoming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Proteins to Produce Fruit Flies Tolerant to Dehydration Schoborg Lab Collaboration with Boothby and Oakey Labs</dc:title>
  <dc:creator>Malea Christensen</dc:creator>
  <cp:lastModifiedBy>Malea Christensen</cp:lastModifiedBy>
  <cp:revision>118</cp:revision>
  <dcterms:created xsi:type="dcterms:W3CDTF">2020-11-05T03:25:07Z</dcterms:created>
  <dcterms:modified xsi:type="dcterms:W3CDTF">2020-11-10T16:31:27Z</dcterms:modified>
</cp:coreProperties>
</file>