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5200"/>
    <a:srgbClr val="AB79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4588"/>
  </p:normalViewPr>
  <p:slideViewPr>
    <p:cSldViewPr snapToGrid="0" snapToObjects="1">
      <p:cViewPr>
        <p:scale>
          <a:sx n="30" d="100"/>
          <a:sy n="30" d="100"/>
        </p:scale>
        <p:origin x="1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8188C-CC45-F542-BCBB-7D72E2B73021}" type="datetimeFigureOut">
              <a:rPr lang="en-US" smtClean="0"/>
              <a:t>11/10/20</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49466-A5B2-AA47-932C-41CEB40A708B}" type="slidenum">
              <a:rPr lang="en-US" smtClean="0"/>
              <a:t>‹#›</a:t>
            </a:fld>
            <a:endParaRPr lang="en-US"/>
          </a:p>
        </p:txBody>
      </p:sp>
    </p:spTree>
    <p:extLst>
      <p:ext uri="{BB962C8B-B14F-4D97-AF65-F5344CB8AC3E}">
        <p14:creationId xmlns:p14="http://schemas.microsoft.com/office/powerpoint/2010/main" val="310297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D49466-A5B2-AA47-932C-41CEB40A708B}" type="slidenum">
              <a:rPr lang="en-US" smtClean="0"/>
              <a:t>1</a:t>
            </a:fld>
            <a:endParaRPr lang="en-US"/>
          </a:p>
        </p:txBody>
      </p:sp>
    </p:spTree>
    <p:extLst>
      <p:ext uri="{BB962C8B-B14F-4D97-AF65-F5344CB8AC3E}">
        <p14:creationId xmlns:p14="http://schemas.microsoft.com/office/powerpoint/2010/main" val="409858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a:t>Click to edit Master title style</a:t>
            </a:r>
            <a:endParaRPr lang="en-US" dirty="0"/>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FA82AD-557C-6D44-91D5-F3246C9CB7C4}"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101910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FA82AD-557C-6D44-91D5-F3246C9CB7C4}"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58508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FA82AD-557C-6D44-91D5-F3246C9CB7C4}"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413425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FA82AD-557C-6D44-91D5-F3246C9CB7C4}"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52749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a:t>Click to edit Master title style</a:t>
            </a:r>
            <a:endParaRPr lang="en-US" dirty="0"/>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FA82AD-557C-6D44-91D5-F3246C9CB7C4}"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666797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FA82AD-557C-6D44-91D5-F3246C9CB7C4}"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877183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FA82AD-557C-6D44-91D5-F3246C9CB7C4}" type="datetimeFigureOut">
              <a:rPr lang="en-US" smtClean="0"/>
              <a:t>11/10/20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3805707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FA82AD-557C-6D44-91D5-F3246C9CB7C4}" type="datetimeFigureOut">
              <a:rPr lang="en-US" smtClean="0"/>
              <a:t>11/10/20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129860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A82AD-557C-6D44-91D5-F3246C9CB7C4}" type="datetimeFigureOut">
              <a:rPr lang="en-US" smtClean="0"/>
              <a:t>11/10/20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222390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50FA82AD-557C-6D44-91D5-F3246C9CB7C4}"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133680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Click icon to add picture</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50FA82AD-557C-6D44-91D5-F3246C9CB7C4}"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0173B8-F038-114C-B208-1DC68FCBB418}" type="slidenum">
              <a:rPr lang="en-US" smtClean="0"/>
              <a:t>‹#›</a:t>
            </a:fld>
            <a:endParaRPr lang="en-US"/>
          </a:p>
        </p:txBody>
      </p:sp>
    </p:spTree>
    <p:extLst>
      <p:ext uri="{BB962C8B-B14F-4D97-AF65-F5344CB8AC3E}">
        <p14:creationId xmlns:p14="http://schemas.microsoft.com/office/powerpoint/2010/main" val="218893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50FA82AD-557C-6D44-91D5-F3246C9CB7C4}" type="datetimeFigureOut">
              <a:rPr lang="en-US" smtClean="0"/>
              <a:t>11/10/20</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EF0173B8-F038-114C-B208-1DC68FCBB418}" type="slidenum">
              <a:rPr lang="en-US" smtClean="0"/>
              <a:t>‹#›</a:t>
            </a:fld>
            <a:endParaRPr lang="en-US"/>
          </a:p>
        </p:txBody>
      </p:sp>
    </p:spTree>
    <p:extLst>
      <p:ext uri="{BB962C8B-B14F-4D97-AF65-F5344CB8AC3E}">
        <p14:creationId xmlns:p14="http://schemas.microsoft.com/office/powerpoint/2010/main" val="36180932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8B228E-8ECA-2B48-A0A3-4B5DC0DDDA9D}"/>
              </a:ext>
            </a:extLst>
          </p:cNvPr>
          <p:cNvSpPr txBox="1"/>
          <p:nvPr/>
        </p:nvSpPr>
        <p:spPr>
          <a:xfrm>
            <a:off x="5721926" y="74582"/>
            <a:ext cx="21474546" cy="1785104"/>
          </a:xfrm>
          <a:prstGeom prst="rect">
            <a:avLst/>
          </a:prstGeom>
          <a:solidFill>
            <a:srgbClr val="945200"/>
          </a:solidFill>
          <a:ln w="12700">
            <a:solidFill>
              <a:schemeClr val="tx1"/>
            </a:solidFill>
          </a:ln>
        </p:spPr>
        <p:txBody>
          <a:bodyPr wrap="square" rtlCol="0">
            <a:spAutoFit/>
          </a:bodyPr>
          <a:lstStyle/>
          <a:p>
            <a:pPr algn="ctr"/>
            <a:r>
              <a:rPr lang="en-US" sz="5500" b="1" dirty="0">
                <a:solidFill>
                  <a:schemeClr val="bg1"/>
                </a:solidFill>
                <a:latin typeface="Times New Roman" panose="02020603050405020304" pitchFamily="18" charset="0"/>
                <a:cs typeface="Times New Roman" panose="02020603050405020304" pitchFamily="18" charset="0"/>
              </a:rPr>
              <a:t>Identifying Pathways for Circadian Disruption and Sundowning-Associated Aggression in Alzheimer’s Disease </a:t>
            </a:r>
          </a:p>
        </p:txBody>
      </p:sp>
      <p:sp>
        <p:nvSpPr>
          <p:cNvPr id="7" name="TextBox 6">
            <a:extLst>
              <a:ext uri="{FF2B5EF4-FFF2-40B4-BE49-F238E27FC236}">
                <a16:creationId xmlns:a16="http://schemas.microsoft.com/office/drawing/2014/main" id="{1A24D644-0C2A-1642-9EC6-F73A9EE75BBA}"/>
              </a:ext>
            </a:extLst>
          </p:cNvPr>
          <p:cNvSpPr txBox="1"/>
          <p:nvPr/>
        </p:nvSpPr>
        <p:spPr>
          <a:xfrm>
            <a:off x="22992465" y="2979119"/>
            <a:ext cx="9925935" cy="5509200"/>
          </a:xfrm>
          <a:prstGeom prst="rect">
            <a:avLst/>
          </a:prstGeom>
          <a:solidFill>
            <a:srgbClr val="945200"/>
          </a:solidFill>
          <a:ln>
            <a:solidFill>
              <a:schemeClr val="tx1"/>
            </a:solidFill>
          </a:ln>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Research assistants are continuing to blind-score the recorded resident/intruder tests; however our preliminary data reflects that TAPP mice express increased aggression in their sleep/wake transition periods, and decreased locomotor activity during their normal wake periods, in comparison to their WT controls (Fig.2). This groundwork strengthens our hypothesis that aggression and LMA rhythms are interconnected by a hypothalamic pathway, and that dysfunction in this circuit underlies abnormalities in the temporal expression of these behaviors. </a:t>
            </a:r>
          </a:p>
        </p:txBody>
      </p:sp>
      <p:sp>
        <p:nvSpPr>
          <p:cNvPr id="8" name="TextBox 7">
            <a:extLst>
              <a:ext uri="{FF2B5EF4-FFF2-40B4-BE49-F238E27FC236}">
                <a16:creationId xmlns:a16="http://schemas.microsoft.com/office/drawing/2014/main" id="{A51B1483-DEB0-E94D-A5B8-747C47232622}"/>
              </a:ext>
            </a:extLst>
          </p:cNvPr>
          <p:cNvSpPr txBox="1"/>
          <p:nvPr/>
        </p:nvSpPr>
        <p:spPr>
          <a:xfrm>
            <a:off x="-1" y="11388864"/>
            <a:ext cx="10560935" cy="10556736"/>
          </a:xfrm>
          <a:prstGeom prst="rect">
            <a:avLst/>
          </a:prstGeom>
          <a:solidFill>
            <a:srgbClr val="945200"/>
          </a:solidFill>
          <a:ln>
            <a:solidFill>
              <a:schemeClr val="tx1"/>
            </a:solidFill>
          </a:ln>
        </p:spPr>
        <p:txBody>
          <a:bodyPr wrap="square" rtlCol="0">
            <a:spAutoFit/>
          </a:bodyPr>
          <a:lstStyle/>
          <a:p>
            <a:r>
              <a:rPr lang="en-US" sz="3600" b="1" i="1" dirty="0">
                <a:solidFill>
                  <a:schemeClr val="bg1"/>
                </a:solidFill>
                <a:latin typeface="Arial" panose="020B0604020202020204" pitchFamily="34" charset="0"/>
                <a:cs typeface="Arial" panose="020B0604020202020204" pitchFamily="34" charset="0"/>
              </a:rPr>
              <a:t>Preliminary work</a:t>
            </a:r>
            <a:r>
              <a:rPr lang="en-US" sz="3200" b="1" dirty="0">
                <a:solidFill>
                  <a:schemeClr val="bg1"/>
                </a:solidFill>
                <a:latin typeface="Arial" panose="020B0604020202020204" pitchFamily="34" charset="0"/>
                <a:cs typeface="Arial" panose="020B0604020202020204" pitchFamily="34" charset="0"/>
              </a:rPr>
              <a:t>: </a:t>
            </a:r>
            <a:r>
              <a:rPr lang="en-US" sz="3200" dirty="0">
                <a:solidFill>
                  <a:schemeClr val="bg1"/>
                </a:solidFill>
                <a:latin typeface="Arial" panose="020B0604020202020204" pitchFamily="34" charset="0"/>
                <a:cs typeface="Arial" panose="020B0604020202020204" pitchFamily="34" charset="0"/>
              </a:rPr>
              <a:t>Our PI acquired TAPP mice (bred to produce the amyloid-beta plaques and tau tangles seen in Alzheimer’s patients) as well as a non-mutant wild-type (WT) strain. All mice were 3-4mo at the time of preliminary tests. LMA rhythms were observed in TAPP and WT mice over a period of 5 weeks in different light-dark cycles. Through this period, both the TAPP and WT mice were observed in a series of resident/intruder tests, where the resident mouse was being tested at different time intervals surrounding light-dark transitions. In these tests, an “intruder mouse” was introduced to the cage of either a TAPP or WT resident mouse; their interactions were recorded for 10min under dim red-light. </a:t>
            </a:r>
          </a:p>
          <a:p>
            <a:r>
              <a:rPr lang="en-US" sz="3600" b="1" i="1" dirty="0">
                <a:solidFill>
                  <a:schemeClr val="bg1"/>
                </a:solidFill>
                <a:latin typeface="Arial" panose="020B0604020202020204" pitchFamily="34" charset="0"/>
                <a:cs typeface="Arial" panose="020B0604020202020204" pitchFamily="34" charset="0"/>
              </a:rPr>
              <a:t>Current work</a:t>
            </a:r>
            <a:r>
              <a:rPr lang="en-US" sz="3200" dirty="0">
                <a:solidFill>
                  <a:schemeClr val="bg1"/>
                </a:solidFill>
                <a:latin typeface="Arial" panose="020B0604020202020204" pitchFamily="34" charset="0"/>
                <a:cs typeface="Arial" panose="020B0604020202020204" pitchFamily="34" charset="0"/>
              </a:rPr>
              <a:t>: Myself and other research assistants are blind-scoring these interactions; we don’t know which  light-dark cycle interval we are observing, nor do we know if we are observing resident TAPP or WT mice. Behavior recording is accomplished through the </a:t>
            </a:r>
            <a:r>
              <a:rPr lang="en-US" sz="3200" dirty="0" err="1">
                <a:solidFill>
                  <a:schemeClr val="bg1"/>
                </a:solidFill>
                <a:latin typeface="Arial" panose="020B0604020202020204" pitchFamily="34" charset="0"/>
                <a:cs typeface="Arial" panose="020B0604020202020204" pitchFamily="34" charset="0"/>
              </a:rPr>
              <a:t>ObserverXT</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Noldus</a:t>
            </a:r>
            <a:r>
              <a:rPr lang="en-US" sz="3200" dirty="0">
                <a:solidFill>
                  <a:schemeClr val="bg1"/>
                </a:solidFill>
                <a:latin typeface="Arial" panose="020B0604020202020204" pitchFamily="34" charset="0"/>
                <a:cs typeface="Arial" panose="020B0604020202020204" pitchFamily="34" charset="0"/>
              </a:rPr>
              <a:t> platform, where research assistants track agonistic and neutral behaviors, and our individual results can be compared against each other for accuracy. </a:t>
            </a:r>
          </a:p>
        </p:txBody>
      </p:sp>
      <p:sp>
        <p:nvSpPr>
          <p:cNvPr id="9" name="TextBox 8">
            <a:extLst>
              <a:ext uri="{FF2B5EF4-FFF2-40B4-BE49-F238E27FC236}">
                <a16:creationId xmlns:a16="http://schemas.microsoft.com/office/drawing/2014/main" id="{94318256-81C1-B142-B4F0-1C9FA54EB7BE}"/>
              </a:ext>
            </a:extLst>
          </p:cNvPr>
          <p:cNvSpPr txBox="1"/>
          <p:nvPr/>
        </p:nvSpPr>
        <p:spPr>
          <a:xfrm>
            <a:off x="0" y="2475318"/>
            <a:ext cx="10560935" cy="7940635"/>
          </a:xfrm>
          <a:prstGeom prst="rect">
            <a:avLst/>
          </a:prstGeom>
          <a:solidFill>
            <a:srgbClr val="945200"/>
          </a:solidFill>
          <a:ln>
            <a:solidFill>
              <a:schemeClr val="tx1"/>
            </a:solidFill>
          </a:ln>
        </p:spPr>
        <p:txBody>
          <a:bodyPr wrap="square" rtlCol="0">
            <a:spAutoFit/>
          </a:bodyPr>
          <a:lstStyle/>
          <a:p>
            <a:r>
              <a:rPr lang="en-US" sz="3000" dirty="0">
                <a:solidFill>
                  <a:schemeClr val="bg1"/>
                </a:solidFill>
                <a:latin typeface="Arial" panose="020B0604020202020204" pitchFamily="34" charset="0"/>
                <a:cs typeface="Arial" panose="020B0604020202020204" pitchFamily="34" charset="0"/>
              </a:rPr>
              <a:t>Sundowning syndrome is a feature of Alzheimer’s disease (AD) and other dementias, characterized by early evening outbursts of agitation, aggression, and delirium. Due to its temporal nature, our lab believes that sundowning indicates disruption to the suprachiasmatic nucleus (SCN), which regulates circadian rhythms. Sleep/wake rhythms are facilitated by the SCN-SPZ-DMH pathway, but recent research shows that the SCN-SPZ-</a:t>
            </a:r>
            <a:r>
              <a:rPr lang="en-US" sz="3000" i="1" dirty="0">
                <a:solidFill>
                  <a:schemeClr val="bg1"/>
                </a:solidFill>
                <a:latin typeface="Arial" panose="020B0604020202020204" pitchFamily="34" charset="0"/>
                <a:cs typeface="Arial" panose="020B0604020202020204" pitchFamily="34" charset="0"/>
              </a:rPr>
              <a:t>VMH</a:t>
            </a:r>
            <a:r>
              <a:rPr lang="en-US" sz="3000" dirty="0">
                <a:solidFill>
                  <a:schemeClr val="bg1"/>
                </a:solidFill>
                <a:latin typeface="Arial" panose="020B0604020202020204" pitchFamily="34" charset="0"/>
                <a:cs typeface="Arial" panose="020B0604020202020204" pitchFamily="34" charset="0"/>
              </a:rPr>
              <a:t> pathway regulates daily rhythms of aggression propensity. We hypothesize that certain structures in the SCN-SPZ-VMH pathway may be compromised in Alzheimer’s disease patients (Fig.1) and may underlie the symptoms observed in sundowning. To support this hypothesis, our first aim is to determine the relationship between AD pathology and rhythms of aggression propensity by using immunohistochemical markers to identify AD pathology in TAPP mice that have undergone aggression propensity and locomotor activity (LMA) observations.</a:t>
            </a:r>
          </a:p>
        </p:txBody>
      </p:sp>
      <p:pic>
        <p:nvPicPr>
          <p:cNvPr id="12" name="Picture 11" descr="Diagram&#10;&#10;Description automatically generated">
            <a:extLst>
              <a:ext uri="{FF2B5EF4-FFF2-40B4-BE49-F238E27FC236}">
                <a16:creationId xmlns:a16="http://schemas.microsoft.com/office/drawing/2014/main" id="{46D6C883-E1B5-FC49-BCB4-00B86A61AD0A}"/>
              </a:ext>
            </a:extLst>
          </p:cNvPr>
          <p:cNvPicPr>
            <a:picLocks noChangeAspect="1"/>
          </p:cNvPicPr>
          <p:nvPr/>
        </p:nvPicPr>
        <p:blipFill>
          <a:blip r:embed="rId3"/>
          <a:stretch>
            <a:fillRect/>
          </a:stretch>
        </p:blipFill>
        <p:spPr>
          <a:xfrm>
            <a:off x="10907838" y="2170517"/>
            <a:ext cx="11816470" cy="8130856"/>
          </a:xfrm>
          <a:prstGeom prst="rect">
            <a:avLst/>
          </a:prstGeom>
          <a:ln>
            <a:solidFill>
              <a:schemeClr val="tx1"/>
            </a:solidFill>
          </a:ln>
        </p:spPr>
      </p:pic>
      <p:sp>
        <p:nvSpPr>
          <p:cNvPr id="13" name="TextBox 12">
            <a:extLst>
              <a:ext uri="{FF2B5EF4-FFF2-40B4-BE49-F238E27FC236}">
                <a16:creationId xmlns:a16="http://schemas.microsoft.com/office/drawing/2014/main" id="{B3038EE0-7838-1346-B468-FF0EBD9906D9}"/>
              </a:ext>
            </a:extLst>
          </p:cNvPr>
          <p:cNvSpPr txBox="1"/>
          <p:nvPr/>
        </p:nvSpPr>
        <p:spPr>
          <a:xfrm>
            <a:off x="10853947" y="20872685"/>
            <a:ext cx="11816470" cy="1077218"/>
          </a:xfrm>
          <a:prstGeom prst="rect">
            <a:avLst/>
          </a:prstGeom>
          <a:solidFill>
            <a:srgbClr val="945200"/>
          </a:solidFill>
          <a:ln>
            <a:solidFill>
              <a:schemeClr val="tx1"/>
            </a:solidFill>
          </a:ln>
        </p:spPr>
        <p:txBody>
          <a:bodyPr wrap="square" rtlCol="0">
            <a:spAutoFit/>
          </a:bodyPr>
          <a:lstStyle/>
          <a:p>
            <a:r>
              <a:rPr lang="en-US" sz="1600" dirty="0">
                <a:solidFill>
                  <a:schemeClr val="bg1"/>
                </a:solidFill>
              </a:rPr>
              <a:t>Todd WD, et al. 2018. A hypothalamic circuit for the circadian control of aggression. Nat Neurosci, 21:717-724. PMCID: PMC5920747</a:t>
            </a:r>
          </a:p>
          <a:p>
            <a:r>
              <a:rPr lang="en-US" sz="1600" dirty="0">
                <a:solidFill>
                  <a:schemeClr val="bg1"/>
                </a:solidFill>
              </a:rPr>
              <a:t>Todd WD. 2020. Potential pathways for circadian dysfunction and sundowning-related behavioral aggression in Alzheimer's disease and related dementias. Front Neurosci. 14: 910. PMID: 33013301</a:t>
            </a:r>
          </a:p>
          <a:p>
            <a:r>
              <a:rPr lang="en-US" sz="1600" dirty="0">
                <a:solidFill>
                  <a:schemeClr val="bg1"/>
                </a:solidFill>
              </a:rPr>
              <a:t>Saper CB. 2013. The central circadian timing system. </a:t>
            </a:r>
            <a:r>
              <a:rPr lang="en-US" sz="1600" dirty="0" err="1">
                <a:solidFill>
                  <a:schemeClr val="bg1"/>
                </a:solidFill>
              </a:rPr>
              <a:t>Curr</a:t>
            </a:r>
            <a:r>
              <a:rPr lang="en-US" sz="1600" dirty="0">
                <a:solidFill>
                  <a:schemeClr val="bg1"/>
                </a:solidFill>
              </a:rPr>
              <a:t> </a:t>
            </a:r>
            <a:r>
              <a:rPr lang="en-US" sz="1600" dirty="0" err="1">
                <a:solidFill>
                  <a:schemeClr val="bg1"/>
                </a:solidFill>
              </a:rPr>
              <a:t>Opin</a:t>
            </a:r>
            <a:r>
              <a:rPr lang="en-US" sz="1600" dirty="0">
                <a:solidFill>
                  <a:schemeClr val="bg1"/>
                </a:solidFill>
              </a:rPr>
              <a:t> </a:t>
            </a:r>
            <a:r>
              <a:rPr lang="en-US" sz="1600" dirty="0" err="1">
                <a:solidFill>
                  <a:schemeClr val="bg1"/>
                </a:solidFill>
              </a:rPr>
              <a:t>Neurobiol</a:t>
            </a:r>
            <a:r>
              <a:rPr lang="en-US" sz="1600" dirty="0">
                <a:solidFill>
                  <a:schemeClr val="bg1"/>
                </a:solidFill>
              </a:rPr>
              <a:t> 23(5):747-751. PMID: 23706187</a:t>
            </a:r>
          </a:p>
        </p:txBody>
      </p:sp>
      <p:pic>
        <p:nvPicPr>
          <p:cNvPr id="17" name="Picture 16">
            <a:extLst>
              <a:ext uri="{FF2B5EF4-FFF2-40B4-BE49-F238E27FC236}">
                <a16:creationId xmlns:a16="http://schemas.microsoft.com/office/drawing/2014/main" id="{95602E91-A003-994B-96D4-1D3F4D053826}"/>
              </a:ext>
            </a:extLst>
          </p:cNvPr>
          <p:cNvPicPr>
            <a:picLocks noChangeAspect="1"/>
          </p:cNvPicPr>
          <p:nvPr/>
        </p:nvPicPr>
        <p:blipFill>
          <a:blip r:embed="rId4"/>
          <a:srcRect/>
          <a:stretch/>
        </p:blipFill>
        <p:spPr>
          <a:xfrm>
            <a:off x="1083727" y="380415"/>
            <a:ext cx="4109951" cy="1188032"/>
          </a:xfrm>
          <a:prstGeom prst="rect">
            <a:avLst/>
          </a:prstGeom>
        </p:spPr>
      </p:pic>
      <p:pic>
        <p:nvPicPr>
          <p:cNvPr id="19" name="Picture 18" descr="Text&#10;&#10;Description automatically generated">
            <a:extLst>
              <a:ext uri="{FF2B5EF4-FFF2-40B4-BE49-F238E27FC236}">
                <a16:creationId xmlns:a16="http://schemas.microsoft.com/office/drawing/2014/main" id="{5F552310-2D7A-3E4C-8CCC-D9CA2EFABE0B}"/>
              </a:ext>
            </a:extLst>
          </p:cNvPr>
          <p:cNvPicPr>
            <a:picLocks noChangeAspect="1"/>
          </p:cNvPicPr>
          <p:nvPr/>
        </p:nvPicPr>
        <p:blipFill>
          <a:blip r:embed="rId5"/>
          <a:stretch>
            <a:fillRect/>
          </a:stretch>
        </p:blipFill>
        <p:spPr>
          <a:xfrm>
            <a:off x="29896558" y="17716"/>
            <a:ext cx="2373545" cy="1898836"/>
          </a:xfrm>
          <a:prstGeom prst="rect">
            <a:avLst/>
          </a:prstGeom>
        </p:spPr>
      </p:pic>
      <p:sp>
        <p:nvSpPr>
          <p:cNvPr id="2" name="TextBox 1">
            <a:extLst>
              <a:ext uri="{FF2B5EF4-FFF2-40B4-BE49-F238E27FC236}">
                <a16:creationId xmlns:a16="http://schemas.microsoft.com/office/drawing/2014/main" id="{B20A6778-9F9A-664D-B3EB-CB57B75B7F72}"/>
              </a:ext>
            </a:extLst>
          </p:cNvPr>
          <p:cNvSpPr txBox="1"/>
          <p:nvPr/>
        </p:nvSpPr>
        <p:spPr>
          <a:xfrm>
            <a:off x="1" y="1621926"/>
            <a:ext cx="3207459" cy="830997"/>
          </a:xfrm>
          <a:prstGeom prst="rect">
            <a:avLst/>
          </a:prstGeom>
          <a:noFill/>
        </p:spPr>
        <p:txBody>
          <a:bodyPr wrap="square" rtlCol="0">
            <a:spAutoFit/>
          </a:bodyPr>
          <a:lstStyle/>
          <a:p>
            <a:r>
              <a:rPr lang="en-US" sz="4800" b="1" dirty="0">
                <a:solidFill>
                  <a:schemeClr val="tx1">
                    <a:lumMod val="85000"/>
                    <a:lumOff val="15000"/>
                  </a:schemeClr>
                </a:solidFill>
                <a:latin typeface="Times New Roman" panose="02020603050405020304" pitchFamily="18" charset="0"/>
                <a:cs typeface="Times New Roman" panose="02020603050405020304" pitchFamily="18" charset="0"/>
              </a:rPr>
              <a:t>Abstract</a:t>
            </a:r>
          </a:p>
        </p:txBody>
      </p:sp>
      <p:sp>
        <p:nvSpPr>
          <p:cNvPr id="14" name="TextBox 13">
            <a:extLst>
              <a:ext uri="{FF2B5EF4-FFF2-40B4-BE49-F238E27FC236}">
                <a16:creationId xmlns:a16="http://schemas.microsoft.com/office/drawing/2014/main" id="{7F36E7DA-039A-4B45-A3C2-EAE435CF637A}"/>
              </a:ext>
            </a:extLst>
          </p:cNvPr>
          <p:cNvSpPr txBox="1"/>
          <p:nvPr/>
        </p:nvSpPr>
        <p:spPr>
          <a:xfrm>
            <a:off x="-1" y="10528826"/>
            <a:ext cx="9033165" cy="830997"/>
          </a:xfrm>
          <a:prstGeom prst="rect">
            <a:avLst/>
          </a:prstGeom>
          <a:noFill/>
        </p:spPr>
        <p:txBody>
          <a:bodyPr wrap="square" rtlCol="0">
            <a:spAutoFit/>
          </a:bodyPr>
          <a:lstStyle/>
          <a:p>
            <a:r>
              <a:rPr lang="en-US" sz="4800" b="1" dirty="0">
                <a:solidFill>
                  <a:schemeClr val="tx1">
                    <a:lumMod val="85000"/>
                    <a:lumOff val="15000"/>
                  </a:schemeClr>
                </a:solidFill>
                <a:latin typeface="Times New Roman" panose="02020603050405020304" pitchFamily="18" charset="0"/>
                <a:cs typeface="Times New Roman" panose="02020603050405020304" pitchFamily="18" charset="0"/>
              </a:rPr>
              <a:t>Methods (Prior &amp; Current)</a:t>
            </a:r>
          </a:p>
        </p:txBody>
      </p:sp>
      <p:sp>
        <p:nvSpPr>
          <p:cNvPr id="15" name="TextBox 14">
            <a:extLst>
              <a:ext uri="{FF2B5EF4-FFF2-40B4-BE49-F238E27FC236}">
                <a16:creationId xmlns:a16="http://schemas.microsoft.com/office/drawing/2014/main" id="{293053BF-CB8A-A642-8307-980FD0340E46}"/>
              </a:ext>
            </a:extLst>
          </p:cNvPr>
          <p:cNvSpPr txBox="1"/>
          <p:nvPr/>
        </p:nvSpPr>
        <p:spPr>
          <a:xfrm>
            <a:off x="27498121" y="2148122"/>
            <a:ext cx="5420279" cy="830997"/>
          </a:xfrm>
          <a:prstGeom prst="rect">
            <a:avLst/>
          </a:prstGeom>
          <a:noFill/>
        </p:spPr>
        <p:txBody>
          <a:bodyPr wrap="square" rtlCol="0">
            <a:spAutoFit/>
          </a:bodyPr>
          <a:lstStyle/>
          <a:p>
            <a:pPr algn="r"/>
            <a:r>
              <a:rPr lang="en-US" sz="4800" b="1" dirty="0">
                <a:solidFill>
                  <a:schemeClr val="tx1">
                    <a:lumMod val="85000"/>
                    <a:lumOff val="15000"/>
                  </a:schemeClr>
                </a:solidFill>
                <a:latin typeface="Times New Roman" panose="02020603050405020304" pitchFamily="18" charset="0"/>
                <a:cs typeface="Times New Roman" panose="02020603050405020304" pitchFamily="18" charset="0"/>
              </a:rPr>
              <a:t>Preliminary results</a:t>
            </a:r>
          </a:p>
        </p:txBody>
      </p:sp>
      <p:sp>
        <p:nvSpPr>
          <p:cNvPr id="16" name="TextBox 15">
            <a:extLst>
              <a:ext uri="{FF2B5EF4-FFF2-40B4-BE49-F238E27FC236}">
                <a16:creationId xmlns:a16="http://schemas.microsoft.com/office/drawing/2014/main" id="{7E5909CD-95A5-9C4D-A3C4-8C1985482E3C}"/>
              </a:ext>
            </a:extLst>
          </p:cNvPr>
          <p:cNvSpPr txBox="1"/>
          <p:nvPr/>
        </p:nvSpPr>
        <p:spPr>
          <a:xfrm>
            <a:off x="22948922" y="9503431"/>
            <a:ext cx="9937232" cy="5016758"/>
          </a:xfrm>
          <a:prstGeom prst="rect">
            <a:avLst/>
          </a:prstGeom>
          <a:solidFill>
            <a:srgbClr val="945200"/>
          </a:solidFill>
          <a:ln>
            <a:solidFill>
              <a:schemeClr val="tx1"/>
            </a:solidFill>
          </a:ln>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Aside from blind-scoring the behavioral interaction videos, our lab is currently processing the brain tissue that was harvested from those TAPP and WT mice. The tissue, sliced into 30</a:t>
            </a:r>
            <a:r>
              <a:rPr lang="el-GR" sz="3200" dirty="0">
                <a:solidFill>
                  <a:schemeClr val="bg1"/>
                </a:solidFill>
                <a:latin typeface="Arial" panose="020B0604020202020204" pitchFamily="34" charset="0"/>
                <a:cs typeface="Arial" panose="020B0604020202020204" pitchFamily="34" charset="0"/>
              </a:rPr>
              <a:t>μ</a:t>
            </a:r>
            <a:r>
              <a:rPr lang="en-US" sz="3200" dirty="0">
                <a:solidFill>
                  <a:schemeClr val="bg1"/>
                </a:solidFill>
                <a:latin typeface="Arial" panose="020B0604020202020204" pitchFamily="34" charset="0"/>
                <a:cs typeface="Arial" panose="020B0604020202020204" pitchFamily="34" charset="0"/>
              </a:rPr>
              <a:t>m coronal slices, is processed with antibodies that stain for amyloid-beta plaques and tau neurofibrillary tangles, which are signatures of AD pathology. After staining and mounting tissue, we can examine the SCN, SPZ, DMH, VMH, and other areas that project to the circadian circuits.  </a:t>
            </a:r>
          </a:p>
        </p:txBody>
      </p:sp>
      <p:sp>
        <p:nvSpPr>
          <p:cNvPr id="5" name="TextBox 4">
            <a:extLst>
              <a:ext uri="{FF2B5EF4-FFF2-40B4-BE49-F238E27FC236}">
                <a16:creationId xmlns:a16="http://schemas.microsoft.com/office/drawing/2014/main" id="{3FE6527B-56DD-E841-87B0-EB985D24B6EB}"/>
              </a:ext>
            </a:extLst>
          </p:cNvPr>
          <p:cNvSpPr txBox="1"/>
          <p:nvPr/>
        </p:nvSpPr>
        <p:spPr>
          <a:xfrm>
            <a:off x="10833270" y="10429588"/>
            <a:ext cx="11866181" cy="1200329"/>
          </a:xfrm>
          <a:prstGeom prst="rect">
            <a:avLst/>
          </a:prstGeom>
          <a:noFill/>
        </p:spPr>
        <p:txBody>
          <a:bodyPr wrap="square" rtlCol="0">
            <a:spAutoFit/>
          </a:bodyPr>
          <a:lstStyle/>
          <a:p>
            <a:r>
              <a:rPr lang="en-US" sz="2400" dirty="0"/>
              <a:t>Figure 1. The subparaventricular zone (SPZ) projects to the dorsomedial hypothalamus, which controls sleep-wake; the SPZ also projects to the ventromedial hypothalamus, which plays a large role in aggression. The SCN-SPZ-VMH pathway is the central focus of our lab.</a:t>
            </a:r>
          </a:p>
        </p:txBody>
      </p:sp>
      <p:sp>
        <p:nvSpPr>
          <p:cNvPr id="20" name="Oval 19">
            <a:extLst>
              <a:ext uri="{FF2B5EF4-FFF2-40B4-BE49-F238E27FC236}">
                <a16:creationId xmlns:a16="http://schemas.microsoft.com/office/drawing/2014/main" id="{5D430E50-5F94-3C43-9B0C-2A0201B980FE}"/>
              </a:ext>
            </a:extLst>
          </p:cNvPr>
          <p:cNvSpPr/>
          <p:nvPr/>
        </p:nvSpPr>
        <p:spPr>
          <a:xfrm rot="20571030">
            <a:off x="12771590" y="5965662"/>
            <a:ext cx="7095139" cy="306024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508ED8E-CB1D-9545-B0E9-3C2DF4ED469D}"/>
              </a:ext>
            </a:extLst>
          </p:cNvPr>
          <p:cNvSpPr txBox="1"/>
          <p:nvPr/>
        </p:nvSpPr>
        <p:spPr>
          <a:xfrm>
            <a:off x="22992464" y="15474623"/>
            <a:ext cx="9925935" cy="6494085"/>
          </a:xfrm>
          <a:prstGeom prst="rect">
            <a:avLst/>
          </a:prstGeom>
          <a:solidFill>
            <a:srgbClr val="945200"/>
          </a:solidFill>
          <a:ln>
            <a:solidFill>
              <a:schemeClr val="tx1"/>
            </a:solidFill>
          </a:ln>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 In future work, our lab will incorporate female mice into this project, which will undergo the same LMA and aggression propensity tests as the males. Additionally, our lab will begin staining for myelin basic protein to explore the role of white matter degeneration as an early indicator of AD pathology. </a:t>
            </a:r>
          </a:p>
          <a:p>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Sundowning symptoms take their toll on Alzheimer’s patients and their caretakers, and often play a part in the decision to institutionalize those patients. Finding dysfunctional pathways that regulate both aggression and circadian rhythms might identify a therapeutic pathway target to alleviate sundowning symptoms.</a:t>
            </a:r>
          </a:p>
        </p:txBody>
      </p:sp>
      <p:sp>
        <p:nvSpPr>
          <p:cNvPr id="23" name="TextBox 22">
            <a:extLst>
              <a:ext uri="{FF2B5EF4-FFF2-40B4-BE49-F238E27FC236}">
                <a16:creationId xmlns:a16="http://schemas.microsoft.com/office/drawing/2014/main" id="{2B443D51-A66E-8246-AA15-6041B04F5319}"/>
              </a:ext>
            </a:extLst>
          </p:cNvPr>
          <p:cNvSpPr txBox="1"/>
          <p:nvPr/>
        </p:nvSpPr>
        <p:spPr>
          <a:xfrm>
            <a:off x="28758996" y="8648922"/>
            <a:ext cx="4159404" cy="830997"/>
          </a:xfrm>
          <a:prstGeom prst="rect">
            <a:avLst/>
          </a:prstGeom>
          <a:noFill/>
        </p:spPr>
        <p:txBody>
          <a:bodyPr wrap="square" rtlCol="0">
            <a:spAutoFit/>
          </a:bodyPr>
          <a:lstStyle/>
          <a:p>
            <a:pPr algn="r"/>
            <a:r>
              <a:rPr lang="en-US" sz="4800" b="1" dirty="0">
                <a:solidFill>
                  <a:schemeClr val="tx1">
                    <a:lumMod val="85000"/>
                    <a:lumOff val="15000"/>
                  </a:schemeClr>
                </a:solidFill>
                <a:latin typeface="Times New Roman" panose="02020603050405020304" pitchFamily="18" charset="0"/>
                <a:cs typeface="Times New Roman" panose="02020603050405020304" pitchFamily="18" charset="0"/>
              </a:rPr>
              <a:t>Ongoing work</a:t>
            </a:r>
          </a:p>
        </p:txBody>
      </p:sp>
      <p:sp>
        <p:nvSpPr>
          <p:cNvPr id="24" name="TextBox 23">
            <a:extLst>
              <a:ext uri="{FF2B5EF4-FFF2-40B4-BE49-F238E27FC236}">
                <a16:creationId xmlns:a16="http://schemas.microsoft.com/office/drawing/2014/main" id="{460AA5DE-D911-084B-8985-D37831C3D8BB}"/>
              </a:ext>
            </a:extLst>
          </p:cNvPr>
          <p:cNvSpPr txBox="1"/>
          <p:nvPr/>
        </p:nvSpPr>
        <p:spPr>
          <a:xfrm>
            <a:off x="23825389" y="14643626"/>
            <a:ext cx="9093010" cy="830997"/>
          </a:xfrm>
          <a:prstGeom prst="rect">
            <a:avLst/>
          </a:prstGeom>
          <a:noFill/>
        </p:spPr>
        <p:txBody>
          <a:bodyPr wrap="square" rtlCol="0">
            <a:spAutoFit/>
          </a:bodyPr>
          <a:lstStyle/>
          <a:p>
            <a:pPr algn="r"/>
            <a:r>
              <a:rPr lang="en-US" sz="4800" b="1" dirty="0">
                <a:solidFill>
                  <a:schemeClr val="tx1">
                    <a:lumMod val="85000"/>
                    <a:lumOff val="15000"/>
                  </a:schemeClr>
                </a:solidFill>
                <a:latin typeface="Times New Roman" panose="02020603050405020304" pitchFamily="18" charset="0"/>
                <a:cs typeface="Times New Roman" panose="02020603050405020304" pitchFamily="18" charset="0"/>
              </a:rPr>
              <a:t>Next Steps &amp; Clinical Application</a:t>
            </a:r>
          </a:p>
        </p:txBody>
      </p:sp>
      <p:pic>
        <p:nvPicPr>
          <p:cNvPr id="6" name="Picture 5" descr="A picture containing text, picture frame, screenshot&#10;&#10;Description automatically generated">
            <a:extLst>
              <a:ext uri="{FF2B5EF4-FFF2-40B4-BE49-F238E27FC236}">
                <a16:creationId xmlns:a16="http://schemas.microsoft.com/office/drawing/2014/main" id="{33F7EE1E-00D4-0B45-8E7A-BEB0B74CEE19}"/>
              </a:ext>
            </a:extLst>
          </p:cNvPr>
          <p:cNvPicPr>
            <a:picLocks noChangeAspect="1"/>
          </p:cNvPicPr>
          <p:nvPr/>
        </p:nvPicPr>
        <p:blipFill>
          <a:blip r:embed="rId6"/>
          <a:stretch>
            <a:fillRect/>
          </a:stretch>
        </p:blipFill>
        <p:spPr>
          <a:xfrm>
            <a:off x="27498121" y="229754"/>
            <a:ext cx="2096788" cy="1474760"/>
          </a:xfrm>
          <a:prstGeom prst="rect">
            <a:avLst/>
          </a:prstGeom>
        </p:spPr>
      </p:pic>
      <p:pic>
        <p:nvPicPr>
          <p:cNvPr id="11" name="Picture 10" descr="Chart, line chart&#10;&#10;Description automatically generated">
            <a:extLst>
              <a:ext uri="{FF2B5EF4-FFF2-40B4-BE49-F238E27FC236}">
                <a16:creationId xmlns:a16="http://schemas.microsoft.com/office/drawing/2014/main" id="{F043EC4F-221A-8847-8DC1-7D6D7E8F74CF}"/>
              </a:ext>
            </a:extLst>
          </p:cNvPr>
          <p:cNvPicPr>
            <a:picLocks noChangeAspect="1"/>
          </p:cNvPicPr>
          <p:nvPr/>
        </p:nvPicPr>
        <p:blipFill>
          <a:blip r:embed="rId7"/>
          <a:stretch>
            <a:fillRect/>
          </a:stretch>
        </p:blipFill>
        <p:spPr>
          <a:xfrm>
            <a:off x="10868464" y="11717003"/>
            <a:ext cx="11816470" cy="7674431"/>
          </a:xfrm>
          <a:prstGeom prst="rect">
            <a:avLst/>
          </a:prstGeom>
          <a:ln w="9525">
            <a:solidFill>
              <a:schemeClr val="tx1"/>
            </a:solidFill>
          </a:ln>
        </p:spPr>
      </p:pic>
      <p:sp>
        <p:nvSpPr>
          <p:cNvPr id="26" name="TextBox 25">
            <a:extLst>
              <a:ext uri="{FF2B5EF4-FFF2-40B4-BE49-F238E27FC236}">
                <a16:creationId xmlns:a16="http://schemas.microsoft.com/office/drawing/2014/main" id="{F63A34BA-3A3C-CC42-9544-6CE7135DB5B1}"/>
              </a:ext>
            </a:extLst>
          </p:cNvPr>
          <p:cNvSpPr txBox="1"/>
          <p:nvPr/>
        </p:nvSpPr>
        <p:spPr>
          <a:xfrm>
            <a:off x="10800183" y="19467941"/>
            <a:ext cx="11866181" cy="1200329"/>
          </a:xfrm>
          <a:prstGeom prst="rect">
            <a:avLst/>
          </a:prstGeom>
          <a:noFill/>
        </p:spPr>
        <p:txBody>
          <a:bodyPr wrap="square" rtlCol="0">
            <a:spAutoFit/>
          </a:bodyPr>
          <a:lstStyle/>
          <a:p>
            <a:r>
              <a:rPr lang="en-US" sz="2400" dirty="0"/>
              <a:t>Figure 2. Preliminary results show that the TAPP mice exhibit increased attack time (2A) and blunted active period LMA (2B, right); additionally, double plotted actograms (2B, left) reflect a fragmented structure in TAPP LMA after being exposed to continuous darkness (DD) for 3wks.</a:t>
            </a:r>
          </a:p>
        </p:txBody>
      </p:sp>
    </p:spTree>
    <p:extLst>
      <p:ext uri="{BB962C8B-B14F-4D97-AF65-F5344CB8AC3E}">
        <p14:creationId xmlns:p14="http://schemas.microsoft.com/office/powerpoint/2010/main" val="37378614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2463</TotalTime>
  <Words>842</Words>
  <Application>Microsoft Macintosh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Wilson Rhymes</dc:creator>
  <cp:lastModifiedBy>Hannah Wilson Rhymes</cp:lastModifiedBy>
  <cp:revision>43</cp:revision>
  <dcterms:created xsi:type="dcterms:W3CDTF">2020-11-08T01:43:09Z</dcterms:created>
  <dcterms:modified xsi:type="dcterms:W3CDTF">2020-11-11T06:21:20Z</dcterms:modified>
</cp:coreProperties>
</file>