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1" r:id="rId2"/>
  </p:sldMasterIdLst>
  <p:notesMasterIdLst>
    <p:notesMasterId r:id="rId18"/>
  </p:notesMasterIdLst>
  <p:sldIdLst>
    <p:sldId id="268" r:id="rId3"/>
    <p:sldId id="278" r:id="rId4"/>
    <p:sldId id="287" r:id="rId5"/>
    <p:sldId id="288" r:id="rId6"/>
    <p:sldId id="279" r:id="rId7"/>
    <p:sldId id="301" r:id="rId8"/>
    <p:sldId id="291" r:id="rId9"/>
    <p:sldId id="292" r:id="rId10"/>
    <p:sldId id="263" r:id="rId11"/>
    <p:sldId id="302" r:id="rId12"/>
    <p:sldId id="281" r:id="rId13"/>
    <p:sldId id="283" r:id="rId14"/>
    <p:sldId id="277" r:id="rId15"/>
    <p:sldId id="299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6" autoAdjust="0"/>
  </p:normalViewPr>
  <p:slideViewPr>
    <p:cSldViewPr>
      <p:cViewPr>
        <p:scale>
          <a:sx n="70" d="100"/>
          <a:sy n="70" d="100"/>
        </p:scale>
        <p:origin x="-130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FCFAE-2FD0-4BC9-BBF6-D541AFD6721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3F1CC-D614-4FB3-AC7D-98319C68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4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F1CC-D614-4FB3-AC7D-98319C689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5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themes in relation to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F1CC-D614-4FB3-AC7D-98319C689F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4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the reasons why Oracle was selected as part of this slide – overall cost, better integration, embedded reporting, one-stop 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F1CC-D614-4FB3-AC7D-98319C689F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47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WyoCloud</a:t>
            </a:r>
            <a:r>
              <a:rPr lang="en-US" baseline="0" dirty="0" smtClean="0"/>
              <a:t> Branding introduction – removing the tie to </a:t>
            </a:r>
            <a:r>
              <a:rPr lang="en-US" baseline="0" dirty="0" err="1" smtClean="0"/>
              <a:t>WyoSolutions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F1CC-D614-4FB3-AC7D-98319C689F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1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381CE-3832-4F6D-B5A3-702D0600C8B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2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362"/>
            <a:ext cx="2973387" cy="45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24" tIns="45311" rIns="90624" bIns="45311" anchor="b"/>
          <a:lstStyle>
            <a:lvl1pPr defTabSz="9017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D4E3001-C455-4665-A534-D208F3586D69}" type="slidenum">
              <a:rPr lang="en-US">
                <a:solidFill>
                  <a:srgbClr val="000000"/>
                </a:solidFill>
              </a:rPr>
              <a:pPr algn="r"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5800"/>
            <a:ext cx="4564062" cy="342423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1882"/>
            <a:ext cx="5026025" cy="41149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24" tIns="45311" rIns="90624" bIns="45311"/>
          <a:lstStyle/>
          <a:p>
            <a:r>
              <a:rPr lang="en-US" baseline="0" dirty="0" smtClean="0"/>
              <a:t>Erased first and last row from timeline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9E9B5-F756-E441-A191-462654A539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0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2000" cy="3430587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9513">
              <a:defRPr/>
            </a:pPr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8FB4B-8321-4DCC-97E2-D9D8B6ACEF20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8871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HURON</a:t>
            </a:r>
            <a:r>
              <a:rPr lang="en-US" baseline="0" dirty="0" smtClean="0"/>
              <a:t> – fix colors on chart.  Don’t know if this would be better as a bulleted list or if it would be better as a graphic of some sort.  We are looking to do updates on what was done on each of these active </a:t>
            </a:r>
            <a:r>
              <a:rPr lang="en-US" baseline="0" dirty="0" err="1" smtClean="0"/>
              <a:t>workstreams</a:t>
            </a:r>
            <a:r>
              <a:rPr lang="en-US" baseline="0" dirty="0" smtClean="0"/>
              <a:t> and what the planned activity is for the next 4 months.  </a:t>
            </a:r>
          </a:p>
          <a:p>
            <a:r>
              <a:rPr lang="en-US" baseline="0" dirty="0" smtClean="0"/>
              <a:t>UW – we need to highlight whatever most closely aligns with the needs and concerns of the group. 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  Student Affairs should expect deliverables in March and what will that look like – doesn’t need to be on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F1CC-D614-4FB3-AC7D-98319C689F5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52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HURON – please delete Mark Bercheni</a:t>
            </a:r>
            <a:r>
              <a:rPr lang="en-US" baseline="0" dirty="0" smtClean="0"/>
              <a:t> under HCM and say AVP-HR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F1CC-D614-4FB3-AC7D-98319C689F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762000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3" descr="image00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11" y="1295400"/>
            <a:ext cx="2724178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yoweb.uwyo.edu/images/footer-logo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14" y="6172200"/>
            <a:ext cx="430457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4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E0817F-EE26-4A75-9F4B-7CE9393C69ED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F9B02-895C-480F-986A-67DF4D267A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E0817F-EE26-4A75-9F4B-7CE9393C69ED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F9B02-895C-480F-986A-67DF4D267A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26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E0817F-EE26-4A75-9F4B-7CE9393C69ED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F9B02-895C-480F-986A-67DF4D267A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5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E0817F-EE26-4A75-9F4B-7CE9393C69ED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F9B02-895C-480F-986A-67DF4D267A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70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E0817F-EE26-4A75-9F4B-7CE9393C69ED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F9B02-895C-480F-986A-67DF4D267A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36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E0817F-EE26-4A75-9F4B-7CE9393C69ED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F9B02-895C-480F-986A-67DF4D267A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66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E0817F-EE26-4A75-9F4B-7CE9393C69ED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F9B02-895C-480F-986A-67DF4D267A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81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E0817F-EE26-4A75-9F4B-7CE9393C69ED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F9B02-895C-480F-986A-67DF4D267A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25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E0817F-EE26-4A75-9F4B-7CE9393C69ED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F9B02-895C-480F-986A-67DF4D267A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27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E0817F-EE26-4A75-9F4B-7CE9393C69ED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F9B02-895C-480F-986A-67DF4D267A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4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762000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3" descr="image00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74080"/>
            <a:ext cx="1556674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53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600"/>
            </a:lvl1pPr>
            <a:lvl2pPr marL="742950" indent="-285750">
              <a:buFont typeface="Courier New" panose="02070309020205020404" pitchFamily="49" charset="0"/>
              <a:buChar char="o"/>
              <a:defRPr/>
            </a:lvl2pPr>
            <a:lvl4pPr marL="1600200" indent="-228600"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1066800"/>
            <a:ext cx="8503920" cy="5852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51398"/>
            <a:ext cx="454905" cy="1780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itchFamily="34" charset="0"/>
              </a:defRPr>
            </a:lvl1pPr>
          </a:lstStyle>
          <a:p>
            <a:fld id="{5E9B6195-AEF7-4DF8-B36C-B411EC6C0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3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51398"/>
            <a:ext cx="454905" cy="1780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itchFamily="34" charset="0"/>
              </a:defRPr>
            </a:lvl1pPr>
          </a:lstStyle>
          <a:p>
            <a:fld id="{5E9B6195-AEF7-4DF8-B36C-B411EC6C02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51398"/>
            <a:ext cx="454905" cy="1780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itchFamily="34" charset="0"/>
              </a:defRPr>
            </a:lvl1pPr>
          </a:lstStyle>
          <a:p>
            <a:fld id="{5E9B6195-AEF7-4DF8-B36C-B411EC6C0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1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51398"/>
            <a:ext cx="454905" cy="1780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itchFamily="34" charset="0"/>
              </a:defRPr>
            </a:lvl1pPr>
          </a:lstStyle>
          <a:p>
            <a:fld id="{5E9B6195-AEF7-4DF8-B36C-B411EC6C0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8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40652"/>
            <a:ext cx="8229600" cy="565045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225547"/>
            <a:ext cx="8229600" cy="4064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540">
                <a:solidFill>
                  <a:schemeClr val="accent1"/>
                </a:solidFill>
              </a:defRPr>
            </a:lvl1pPr>
            <a:lvl2pPr marL="580553" indent="0">
              <a:buFontTx/>
              <a:buNone/>
              <a:defRPr/>
            </a:lvl2pPr>
            <a:lvl3pPr marL="1161105" indent="0">
              <a:buFontTx/>
              <a:buNone/>
              <a:defRPr/>
            </a:lvl3pPr>
            <a:lvl4pPr marL="1741658" indent="0">
              <a:buFontTx/>
              <a:buNone/>
              <a:defRPr/>
            </a:lvl4pPr>
            <a:lvl5pPr marL="232221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8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-No Subtitle-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29184"/>
            <a:ext cx="6773332" cy="632513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Title is Arial Narrow pt. 28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65760" y="1371600"/>
            <a:ext cx="8412480" cy="4846320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Char char="§"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Arial Narrow" pitchFamily="34" charset="0"/>
              <a:buChar char="–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453406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 defTabSz="457200">
              <a:defRPr/>
            </a:pPr>
            <a:r>
              <a:rPr lang="en-US" dirty="0"/>
              <a:t>© 2016 Huron Consulting Group. All Rights Reserved.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78958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E0817F-EE26-4A75-9F4B-7CE9393C69ED}" type="datetimeFigureOut">
              <a:rPr lang="en-US" smtClean="0">
                <a:solidFill>
                  <a:prstClr val="black"/>
                </a:solidFill>
              </a:rPr>
              <a:pPr/>
              <a:t>9/6/2016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F9B02-895C-480F-986A-67DF4D267A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8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52400" y="838200"/>
            <a:ext cx="86106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  <a:effectLst>
            <a:outerShdw dist="85090" dir="1596000" rotWithShape="0">
              <a:srgbClr val="FFCC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137160"/>
            <a:ext cx="68580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850392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228600" y="6477000"/>
            <a:ext cx="7040880" cy="1371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7376160" y="6477000"/>
            <a:ext cx="1463040" cy="137160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51398"/>
            <a:ext cx="454905" cy="1780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itchFamily="34" charset="0"/>
              </a:defRPr>
            </a:lvl1pPr>
          </a:lstStyle>
          <a:p>
            <a:fld id="{5E9B6195-AEF7-4DF8-B36C-B411EC6C02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749040" y="6431280"/>
            <a:ext cx="1645920" cy="228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pc="130" dirty="0">
                <a:solidFill>
                  <a:schemeClr val="tx1"/>
                </a:solidFill>
                <a:latin typeface="Arial Narrow" panose="020B0606020202030204" pitchFamily="34" charset="0"/>
              </a:rPr>
              <a:t>UNIVERSITY OF WYOMING</a:t>
            </a:r>
          </a:p>
        </p:txBody>
      </p:sp>
      <p:pic>
        <p:nvPicPr>
          <p:cNvPr id="1026" name="Picture 3" descr="image009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" y="34348"/>
            <a:ext cx="1618013" cy="76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54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9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152400" y="838200"/>
            <a:ext cx="86106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  <a:effectLst>
            <a:outerShdw dist="85090" dir="1596000" rotWithShape="0">
              <a:srgbClr val="FFCC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2133600" y="137160"/>
            <a:ext cx="68580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850392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228600" y="6477000"/>
            <a:ext cx="7040880" cy="1371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>
            <a:off x="7376160" y="6477000"/>
            <a:ext cx="1463040" cy="137160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51398"/>
            <a:ext cx="454905" cy="1780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itchFamily="34" charset="0"/>
              </a:defRPr>
            </a:lvl1pPr>
          </a:lstStyle>
          <a:p>
            <a:fld id="{5E9B6195-AEF7-4DF8-B36C-B411EC6C02A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 bwMode="auto">
          <a:xfrm>
            <a:off x="3749040" y="6431280"/>
            <a:ext cx="1645920" cy="228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pc="130" dirty="0">
                <a:solidFill>
                  <a:prstClr val="black"/>
                </a:solidFill>
                <a:latin typeface="Arial Narrow" panose="020B0606020202030204" pitchFamily="34" charset="0"/>
              </a:rPr>
              <a:t>UNIVERSITY OF WYOMING</a:t>
            </a:r>
          </a:p>
        </p:txBody>
      </p:sp>
      <p:pic>
        <p:nvPicPr>
          <p:cNvPr id="32" name="Picture 3" descr="image00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" y="34348"/>
            <a:ext cx="1618013" cy="76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4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hyperlink" Target="https://omega.huronconsultinggroup.com/brand/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wyo-cloud@uwyo.edu" TargetMode="External"/><Relationship Id="rId2" Type="http://schemas.openxmlformats.org/officeDocument/2006/relationships/hyperlink" Target="http://www.uwyo.edu/wyocloud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Update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September 6, 2016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Workstream</a:t>
            </a:r>
            <a:r>
              <a:rPr lang="en-US" dirty="0" smtClean="0"/>
              <a:t> Updates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B6195-AEF7-4DF8-B36C-B411EC6C02A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901321"/>
              </p:ext>
            </p:extLst>
          </p:nvPr>
        </p:nvGraphicFramePr>
        <p:xfrm>
          <a:off x="190500" y="1752600"/>
          <a:ext cx="8763001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327"/>
                <a:gridCol w="3722337"/>
                <a:gridCol w="3722337"/>
              </a:tblGrid>
              <a:tr h="1332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Workstream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Accomplishments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(July-Aug)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Planned Activities(Sept – Dec)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Chart of Accounts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Established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 Chart of Accounts project team (have held 4 meetings)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Finalized future-state CoA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 segment structure and began developing CoA values and value hierarchies</a:t>
                      </a: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Perform detailed mapping of PISTOL CoA values to future-state CoA structure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Finalize future-state Chart of Accounts values and numbering scheme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9C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Reporting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Built first prototype report</a:t>
                      </a:r>
                    </a:p>
                    <a:p>
                      <a:pPr marL="285750" marR="0" lvl="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Identified reporting content to be supported by future environment</a:t>
                      </a:r>
                    </a:p>
                    <a:p>
                      <a:pPr marL="285750" marR="0" lvl="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Mappings developed for Class Enrollment Subject Area</a:t>
                      </a:r>
                    </a:p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Build integrations for each of the 13 subject areas</a:t>
                      </a:r>
                    </a:p>
                    <a:p>
                      <a:pPr marL="285750" marR="0" lvl="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Review populated delivered reporting content</a:t>
                      </a:r>
                    </a:p>
                    <a:p>
                      <a:pPr marL="285750" marR="0" lvl="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Begin developing custom reporting content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9C3"/>
                    </a:solidFill>
                  </a:tcPr>
                </a:tc>
              </a:tr>
              <a:tr h="15849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Finance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Identified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 Oracle implementation team members</a:t>
                      </a:r>
                      <a:endParaRPr lang="en-US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Held Orientation Workshop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Sessions meant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 to begin to acclimate the implementation team to the Oracle Fusion Cloud software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Finalized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 Business Process Mapping/Configuration 1 approach and schedule</a:t>
                      </a:r>
                      <a:endParaRPr lang="en-US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Hold Business Process Mapping/Configuration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 1 meetings to complete Oracle Configuration questionnaires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Complete 1</a:t>
                      </a:r>
                      <a:r>
                        <a:rPr lang="en-US" sz="1200" baseline="30000" dirty="0" smtClean="0">
                          <a:latin typeface="Arial Narrow" panose="020B0606020202030204" pitchFamily="34" charset="0"/>
                        </a:rPr>
                        <a:t>st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 round of system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Hold Business Process Mapping/Configuration 2 sessions to complete Oracle Cloud Fusion system configuration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Complete 2</a:t>
                      </a:r>
                      <a:r>
                        <a:rPr lang="en-US" sz="1200" baseline="30000" dirty="0" smtClean="0">
                          <a:latin typeface="Arial Narrow" panose="020B0606020202030204" pitchFamily="34" charset="0"/>
                        </a:rPr>
                        <a:t>nd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 round of system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Develop Conversion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Develop Integration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9C3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Budget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 Model Design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N/A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Design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 phase to start in November 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6" name="Text Placeholder 1"/>
          <p:cNvSpPr txBox="1">
            <a:spLocks/>
          </p:cNvSpPr>
          <p:nvPr/>
        </p:nvSpPr>
        <p:spPr>
          <a:xfrm>
            <a:off x="304800" y="1066800"/>
            <a:ext cx="8503920" cy="58521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b="1" kern="0" dirty="0" smtClean="0">
                <a:solidFill>
                  <a:srgbClr val="000000"/>
                </a:solidFill>
                <a:latin typeface="Arial Narrow"/>
              </a:rPr>
              <a:t>The Oracle Fusion Cloud implementation team has made significant progress to-date; however, much work is still to be done before the planned July 1</a:t>
            </a:r>
            <a:r>
              <a:rPr lang="en-US" sz="1600" b="1" kern="0" baseline="30000" dirty="0" smtClean="0">
                <a:solidFill>
                  <a:srgbClr val="000000"/>
                </a:solidFill>
                <a:latin typeface="Arial Narrow"/>
              </a:rPr>
              <a:t>st</a:t>
            </a:r>
            <a:r>
              <a:rPr lang="en-US" sz="1600" b="1" kern="0" dirty="0" smtClean="0">
                <a:solidFill>
                  <a:srgbClr val="000000"/>
                </a:solidFill>
                <a:latin typeface="Arial Narrow"/>
              </a:rPr>
              <a:t> go-live date.</a:t>
            </a:r>
            <a:endParaRPr lang="en-US" sz="1600" b="1" kern="0" dirty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059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53343" y="1598485"/>
            <a:ext cx="5094514" cy="101045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05743" y="1717271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53343" y="2711439"/>
            <a:ext cx="5094514" cy="101045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05743" y="2830225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pic>
        <p:nvPicPr>
          <p:cNvPr id="9" name="Picture 4" descr="http://sharepointmaven.com/wp-content/uploads/2013/11/icon_projectmanage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56" y="2960669"/>
            <a:ext cx="484355" cy="4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53343" y="3824393"/>
            <a:ext cx="5094514" cy="1010458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05743" y="3943179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69939" y="4048761"/>
            <a:ext cx="558989" cy="468749"/>
            <a:chOff x="293077" y="1531655"/>
            <a:chExt cx="1307123" cy="1096108"/>
          </a:xfrm>
        </p:grpSpPr>
        <p:sp>
          <p:nvSpPr>
            <p:cNvPr id="13" name="Rectangle 12"/>
            <p:cNvSpPr/>
            <p:nvPr/>
          </p:nvSpPr>
          <p:spPr>
            <a:xfrm>
              <a:off x="726831" y="1531655"/>
              <a:ext cx="457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43000" y="2168749"/>
              <a:ext cx="457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3077" y="2170563"/>
              <a:ext cx="457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0"/>
              <a:endCxn id="13" idx="2"/>
            </p:cNvCxnSpPr>
            <p:nvPr/>
          </p:nvCxnSpPr>
          <p:spPr>
            <a:xfrm rot="5400000" flipH="1" flipV="1">
              <a:off x="647700" y="1862832"/>
              <a:ext cx="181708" cy="433754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4" idx="0"/>
              <a:endCxn id="13" idx="2"/>
            </p:cNvCxnSpPr>
            <p:nvPr/>
          </p:nvCxnSpPr>
          <p:spPr>
            <a:xfrm rot="16200000" flipV="1">
              <a:off x="1073569" y="1870717"/>
              <a:ext cx="179894" cy="416169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2405743" y="5056132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7309" y="1791947"/>
            <a:ext cx="3899399" cy="61264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2800" dirty="0" smtClean="0"/>
              <a:t>How did we get here?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9206" y="2990557"/>
            <a:ext cx="3080193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dirty="0" smtClean="0"/>
              <a:t>What are we doing?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9207" y="4067303"/>
            <a:ext cx="28956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dirty="0" smtClean="0"/>
              <a:t>Who is doing it?</a:t>
            </a:r>
          </a:p>
        </p:txBody>
      </p:sp>
      <p:pic>
        <p:nvPicPr>
          <p:cNvPr id="2050" name="Picture 2" descr="https://cdn2.iconfinder.com/data/icons/windows-8-metro-style/128/map_marke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34" y="1905000"/>
            <a:ext cx="45719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2"/>
          <p:cNvSpPr txBox="1">
            <a:spLocks/>
          </p:cNvSpPr>
          <p:nvPr/>
        </p:nvSpPr>
        <p:spPr>
          <a:xfrm>
            <a:off x="8534400" y="6446520"/>
            <a:ext cx="365760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2656D-1963-1549-B61C-EC61E9853F90}" type="slidenum">
              <a:rPr lang="en-US" sz="800" b="1" smtClean="0">
                <a:latin typeface="Arial Narrow" panose="020B0606020202030204" pitchFamily="34" charset="0"/>
                <a:cs typeface="Arial" panose="020B0604020202020204" pitchFamily="34" charset="0"/>
              </a:rPr>
              <a:pPr/>
              <a:t>11</a:t>
            </a:fld>
            <a:endParaRPr lang="en-US" sz="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Will be a Partnership</a:t>
            </a:r>
            <a:endParaRPr lang="en-US" dirty="0"/>
          </a:p>
        </p:txBody>
      </p:sp>
      <p:pic>
        <p:nvPicPr>
          <p:cNvPr id="3074" name="Picture 2" descr="http://www.atmos.uwyo.edu/uwka/images/UWSig_brow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99" y="2133600"/>
            <a:ext cx="315908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mage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90" y="3627120"/>
            <a:ext cx="233501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s://www.rickscloud.com/wp-content/uploads/2015/07/oracle1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84" y="4846320"/>
            <a:ext cx="2669058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-Right Arrow 3"/>
          <p:cNvSpPr/>
          <p:nvPr/>
        </p:nvSpPr>
        <p:spPr>
          <a:xfrm rot="18922595">
            <a:off x="1452129" y="3827616"/>
            <a:ext cx="2286000" cy="35966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2569303">
            <a:off x="5070348" y="3805383"/>
            <a:ext cx="2377440" cy="35966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3205484" y="5074744"/>
            <a:ext cx="2362200" cy="35966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Huron Brand Launc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4" y="5030737"/>
            <a:ext cx="21145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"/>
          <p:cNvSpPr txBox="1">
            <a:spLocks/>
          </p:cNvSpPr>
          <p:nvPr/>
        </p:nvSpPr>
        <p:spPr>
          <a:xfrm>
            <a:off x="8534400" y="6446520"/>
            <a:ext cx="365760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2656D-1963-1549-B61C-EC61E9853F90}" type="slidenum">
              <a:rPr lang="en-US" sz="800" b="1" smtClean="0">
                <a:latin typeface="Arial Narrow" panose="020B0606020202030204" pitchFamily="34" charset="0"/>
                <a:cs typeface="Arial" panose="020B0604020202020204" pitchFamily="34" charset="0"/>
              </a:rPr>
              <a:pPr/>
              <a:t>12</a:t>
            </a:fld>
            <a:endParaRPr lang="en-US" sz="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Main Executive Steering Committee</a:t>
            </a:r>
            <a:endParaRPr lang="en-US" dirty="0"/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8534400" y="6446520"/>
            <a:ext cx="365760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2656D-1963-1549-B61C-EC61E9853F90}" type="slidenum">
              <a:rPr lang="en-US" sz="800" b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13</a:t>
            </a:fld>
            <a:endParaRPr lang="en-US" sz="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1066799"/>
            <a:ext cx="8311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43D"/>
              </a:buClr>
            </a:pPr>
            <a:r>
              <a:rPr 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 Executive Steering Committee will be responsible for high-level strategic decisions, while the Program Directors will coordinate day-to-day activities with 6 – 7 Project Functional Leads, who will serve as functional experts and leaders for the implementation of each individual module.</a:t>
            </a:r>
            <a:endParaRPr lang="en-US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95" y="1905000"/>
            <a:ext cx="7262610" cy="446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0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346707" y="990600"/>
            <a:ext cx="2578608" cy="3352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 anchorCtr="0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Financials/ERP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3276600" y="990600"/>
            <a:ext cx="2578608" cy="33527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 anchorCtr="0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Reporting</a:t>
            </a:r>
          </a:p>
        </p:txBody>
      </p:sp>
      <p:cxnSp>
        <p:nvCxnSpPr>
          <p:cNvPr id="154" name="Straight Connector 153"/>
          <p:cNvCxnSpPr/>
          <p:nvPr/>
        </p:nvCxnSpPr>
        <p:spPr>
          <a:xfrm>
            <a:off x="4565904" y="1329844"/>
            <a:ext cx="0" cy="1543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3683600" y="1455704"/>
            <a:ext cx="0" cy="381249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3820575" y="1455704"/>
            <a:ext cx="162763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Financial Reporting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Janet Lowe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Juanita Carroll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PJ Shumway</a:t>
            </a:r>
          </a:p>
        </p:txBody>
      </p:sp>
      <p:cxnSp>
        <p:nvCxnSpPr>
          <p:cNvPr id="158" name="Straight Connector 157"/>
          <p:cNvCxnSpPr/>
          <p:nvPr/>
        </p:nvCxnSpPr>
        <p:spPr>
          <a:xfrm flipH="1">
            <a:off x="3683600" y="1455704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3820575" y="2252703"/>
            <a:ext cx="162763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HR Reporting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Mark </a:t>
            </a:r>
            <a:r>
              <a:rPr lang="en-US" sz="9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Berchini</a:t>
            </a:r>
            <a:endParaRPr lang="en-US" sz="9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prstClr val="black"/>
                </a:solidFill>
                <a:latin typeface="Arial Narrow" panose="020B0606020202030204" pitchFamily="34" charset="0"/>
              </a:rPr>
              <a:t>Sheralyn</a:t>
            </a:r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9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Farnham</a:t>
            </a:r>
            <a:endParaRPr lang="en-US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James </a:t>
            </a:r>
            <a:r>
              <a:rPr lang="en-US" sz="9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Thien</a:t>
            </a:r>
            <a:endParaRPr lang="en-US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 flipH="1">
            <a:off x="3683600" y="2252703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6324600" y="990600"/>
            <a:ext cx="2578608" cy="335279"/>
          </a:xfrm>
          <a:prstGeom prst="rect">
            <a:avLst/>
          </a:prstGeom>
          <a:solidFill>
            <a:srgbClr val="006699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 anchorCtr="0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Integrations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7613904" y="1329844"/>
            <a:ext cx="0" cy="1543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6800088" y="1455704"/>
            <a:ext cx="1627632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/>
                </a:solidFill>
                <a:latin typeface="Arial Narrow" panose="020B0606020202030204" pitchFamily="34" charset="0"/>
              </a:rPr>
              <a:t>Tana </a:t>
            </a: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Marsh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Dave </a:t>
            </a:r>
            <a:r>
              <a:rPr lang="en-US" sz="9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Moehrke</a:t>
            </a:r>
            <a:endParaRPr lang="en-US" sz="9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Charles Marsh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Jon </a:t>
            </a:r>
            <a:r>
              <a:rPr lang="en-US" sz="9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Klinker</a:t>
            </a:r>
            <a:endParaRPr lang="en-US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90513" y="2718092"/>
            <a:ext cx="2578608" cy="33527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 anchorCtr="0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HCM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679817" y="3057336"/>
            <a:ext cx="0" cy="1543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42201" y="3183196"/>
            <a:ext cx="16276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Compensation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Mark </a:t>
            </a:r>
            <a:r>
              <a:rPr lang="en-US" sz="9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Berchini</a:t>
            </a:r>
            <a:endParaRPr lang="en-US" sz="9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42201" y="3658411"/>
            <a:ext cx="16276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Payroll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Sheralyn</a:t>
            </a: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9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Farnham</a:t>
            </a:r>
            <a:endParaRPr lang="en-US" sz="9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6789801" y="3183196"/>
            <a:ext cx="0" cy="9507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794465" y="3183196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794465" y="4133910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794465" y="3658411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942201" y="4133626"/>
            <a:ext cx="16276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Benefits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Eric </a:t>
            </a:r>
            <a:r>
              <a:rPr lang="en-US" sz="9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Goldenstein</a:t>
            </a:r>
            <a:endParaRPr lang="en-US" sz="9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1636011" y="1329844"/>
            <a:ext cx="0" cy="1543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42565" y="1455704"/>
            <a:ext cx="0" cy="441169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894965" y="1455704"/>
            <a:ext cx="162982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General Ledger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Juanita Carroll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747229" y="1455704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894964" y="1916668"/>
            <a:ext cx="162982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Accounts Payable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Jon Kelly</a:t>
            </a:r>
          </a:p>
        </p:txBody>
      </p:sp>
      <p:cxnSp>
        <p:nvCxnSpPr>
          <p:cNvPr id="141" name="Straight Connector 140"/>
          <p:cNvCxnSpPr/>
          <p:nvPr/>
        </p:nvCxnSpPr>
        <p:spPr>
          <a:xfrm flipH="1">
            <a:off x="747229" y="1916952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894964" y="2362200"/>
            <a:ext cx="162982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Asset Management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Arin </a:t>
            </a:r>
            <a:r>
              <a:rPr lang="en-US" sz="9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Westnitzer</a:t>
            </a:r>
            <a:endParaRPr lang="en-US" sz="9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94964" y="2819400"/>
            <a:ext cx="162982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Accounts Receivable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Aaron Courtney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894964" y="3276600"/>
            <a:ext cx="162982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Procurement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Office Staff</a:t>
            </a:r>
          </a:p>
        </p:txBody>
      </p:sp>
      <p:cxnSp>
        <p:nvCxnSpPr>
          <p:cNvPr id="150" name="Straight Connector 149"/>
          <p:cNvCxnSpPr/>
          <p:nvPr/>
        </p:nvCxnSpPr>
        <p:spPr>
          <a:xfrm flipH="1">
            <a:off x="747229" y="2362200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747229" y="2819400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747229" y="3276600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894964" y="3733800"/>
            <a:ext cx="162982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COA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Juanita Carroll</a:t>
            </a:r>
          </a:p>
        </p:txBody>
      </p:sp>
      <p:cxnSp>
        <p:nvCxnSpPr>
          <p:cNvPr id="168" name="Straight Connector 167"/>
          <p:cNvCxnSpPr/>
          <p:nvPr/>
        </p:nvCxnSpPr>
        <p:spPr>
          <a:xfrm flipH="1">
            <a:off x="747229" y="3733800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94964" y="4191000"/>
            <a:ext cx="162982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Travel and Expense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Jon Kelly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Martha Miller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Greg Livingston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4964" y="4953000"/>
            <a:ext cx="162982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Project Grant Billing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Jonnie Jenkins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99631" y="5867400"/>
            <a:ext cx="1625160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Capital Non-Sponsored Project Costing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Darcy Bryant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9631" y="5410200"/>
            <a:ext cx="162982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Project/Grants SME</a:t>
            </a:r>
            <a:b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Jonnie Jenkins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47229" y="4191000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42565" y="4953000"/>
            <a:ext cx="14773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47229" y="5410200"/>
            <a:ext cx="14773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47229" y="5867400"/>
            <a:ext cx="14773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20575" y="3049702"/>
            <a:ext cx="16276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Admissions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Christy Oliver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20575" y="3569702"/>
            <a:ext cx="1627632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Financial Aid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Steve Scott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Carrie </a:t>
            </a:r>
            <a:r>
              <a:rPr lang="en-US" sz="9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Gose</a:t>
            </a:r>
            <a:endParaRPr lang="en-US" sz="9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20575" y="4228201"/>
            <a:ext cx="16276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Student Records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Steve Massie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20575" y="4748201"/>
            <a:ext cx="16276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Student Financials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Dave Henry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3683600" y="3049702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683600" y="4228201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83600" y="3569702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683600" y="4748201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20575" y="5268200"/>
            <a:ext cx="16276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Student Reporting SME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Mary Aguayo/Cony Pownall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3683600" y="5268200"/>
            <a:ext cx="1524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8600" y="6629400"/>
            <a:ext cx="21067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Updated 8/10/2016</a:t>
            </a:r>
            <a:endParaRPr lang="en-US" sz="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Slide Number Placeholder 2"/>
          <p:cNvSpPr txBox="1">
            <a:spLocks/>
          </p:cNvSpPr>
          <p:nvPr/>
        </p:nvSpPr>
        <p:spPr>
          <a:xfrm>
            <a:off x="8534400" y="6446520"/>
            <a:ext cx="365760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2656D-1963-1549-B61C-EC61E9853F90}" type="slidenum">
              <a:rPr lang="en-US" sz="800" b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14</a:t>
            </a:fld>
            <a:endParaRPr lang="en-US" sz="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2133600" y="137160"/>
            <a:ext cx="68580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Arial Narrow" panose="020B0606020202030204" pitchFamily="34" charset="0"/>
              </a:rPr>
              <a:t>Subject Matter Experts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0392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71600"/>
            <a:ext cx="850392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WyoCloud website: </a:t>
            </a:r>
            <a:r>
              <a:rPr lang="en-US" u="sng" dirty="0">
                <a:hlinkClick r:id="rId2"/>
              </a:rPr>
              <a:t>http://www.uwyo.edu/wyocloud/</a:t>
            </a:r>
            <a:r>
              <a:rPr lang="en-US" dirty="0"/>
              <a:t> 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Send questions about WyoCloud to </a:t>
            </a:r>
            <a:r>
              <a:rPr lang="en-US" u="sng" dirty="0">
                <a:hlinkClick r:id="rId3"/>
              </a:rPr>
              <a:t>wyo-cloud@uwyo.edu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534400" y="6446520"/>
            <a:ext cx="365760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2656D-1963-1549-B61C-EC61E9853F90}" type="slidenum">
              <a:rPr lang="en-US" sz="800" b="1" smtClean="0">
                <a:latin typeface="Arial Narrow" panose="020B0606020202030204" pitchFamily="34" charset="0"/>
                <a:cs typeface="Arial" panose="020B0604020202020204" pitchFamily="34" charset="0"/>
              </a:rPr>
              <a:pPr/>
              <a:t>15</a:t>
            </a:fld>
            <a:endParaRPr lang="en-US" sz="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53343" y="1598485"/>
            <a:ext cx="5094514" cy="1010458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05743" y="1717271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53343" y="2711439"/>
            <a:ext cx="5094514" cy="101045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05743" y="2830225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pic>
        <p:nvPicPr>
          <p:cNvPr id="9" name="Picture 4" descr="http://sharepointmaven.com/wp-content/uploads/2013/11/icon_projectmanage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56" y="2960669"/>
            <a:ext cx="484355" cy="4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53343" y="3824393"/>
            <a:ext cx="5094514" cy="101045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05743" y="3943179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69939" y="4048761"/>
            <a:ext cx="558989" cy="468749"/>
            <a:chOff x="293077" y="1531655"/>
            <a:chExt cx="1307123" cy="1096108"/>
          </a:xfrm>
        </p:grpSpPr>
        <p:sp>
          <p:nvSpPr>
            <p:cNvPr id="13" name="Rectangle 12"/>
            <p:cNvSpPr/>
            <p:nvPr/>
          </p:nvSpPr>
          <p:spPr>
            <a:xfrm>
              <a:off x="726831" y="1531655"/>
              <a:ext cx="457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43000" y="2168749"/>
              <a:ext cx="457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3077" y="2170563"/>
              <a:ext cx="457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0"/>
              <a:endCxn id="13" idx="2"/>
            </p:cNvCxnSpPr>
            <p:nvPr/>
          </p:nvCxnSpPr>
          <p:spPr>
            <a:xfrm rot="5400000" flipH="1" flipV="1">
              <a:off x="647700" y="1862832"/>
              <a:ext cx="181708" cy="433754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4" idx="0"/>
              <a:endCxn id="13" idx="2"/>
            </p:cNvCxnSpPr>
            <p:nvPr/>
          </p:nvCxnSpPr>
          <p:spPr>
            <a:xfrm rot="16200000" flipV="1">
              <a:off x="1073569" y="1870717"/>
              <a:ext cx="179894" cy="416169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2405743" y="5056132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7309" y="1791947"/>
            <a:ext cx="3899399" cy="61264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2800" dirty="0" smtClean="0"/>
              <a:t>How did we get here?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9206" y="2990557"/>
            <a:ext cx="3080193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dirty="0" smtClean="0"/>
              <a:t>What are we doing?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9207" y="4067303"/>
            <a:ext cx="28956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dirty="0" smtClean="0"/>
              <a:t>Who is doing it?</a:t>
            </a:r>
          </a:p>
        </p:txBody>
      </p:sp>
      <p:pic>
        <p:nvPicPr>
          <p:cNvPr id="2050" name="Picture 2" descr="https://cdn2.iconfinder.com/data/icons/windows-8-metro-style/128/map_marke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34" y="1905000"/>
            <a:ext cx="45719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2"/>
          <p:cNvSpPr txBox="1">
            <a:spLocks/>
          </p:cNvSpPr>
          <p:nvPr/>
        </p:nvSpPr>
        <p:spPr>
          <a:xfrm>
            <a:off x="8534400" y="6446520"/>
            <a:ext cx="365760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2656D-1963-1549-B61C-EC61E9853F90}" type="slidenum">
              <a:rPr lang="en-US" sz="800" b="1" smtClean="0">
                <a:latin typeface="Arial Narrow" panose="020B0606020202030204" pitchFamily="34" charset="0"/>
                <a:cs typeface="Arial" panose="020B0604020202020204" pitchFamily="34" charset="0"/>
              </a:rPr>
              <a:pPr/>
              <a:t>2</a:t>
            </a:fld>
            <a:endParaRPr lang="en-US" sz="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Systems Significantly Hinder UW’s Ability to Efficiently and Effectively Conduct Business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47202" r="55011" b="37676"/>
          <a:stretch/>
        </p:blipFill>
        <p:spPr bwMode="auto">
          <a:xfrm>
            <a:off x="2859529" y="1467134"/>
            <a:ext cx="342494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6" t="66395" r="49284" b="14144"/>
          <a:stretch/>
        </p:blipFill>
        <p:spPr bwMode="auto">
          <a:xfrm>
            <a:off x="1530308" y="2514600"/>
            <a:ext cx="2226016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t="66395" r="28688" b="12443"/>
          <a:stretch/>
        </p:blipFill>
        <p:spPr bwMode="auto">
          <a:xfrm>
            <a:off x="1603354" y="4328160"/>
            <a:ext cx="2079924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t="66395" r="71499" b="14725"/>
          <a:stretch/>
        </p:blipFill>
        <p:spPr bwMode="auto">
          <a:xfrm>
            <a:off x="5504726" y="2477069"/>
            <a:ext cx="2357723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0" t="66395" r="6016" b="7835"/>
          <a:stretch/>
        </p:blipFill>
        <p:spPr bwMode="auto">
          <a:xfrm>
            <a:off x="5528206" y="4053840"/>
            <a:ext cx="2161301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2"/>
          <p:cNvSpPr txBox="1">
            <a:spLocks/>
          </p:cNvSpPr>
          <p:nvPr/>
        </p:nvSpPr>
        <p:spPr>
          <a:xfrm>
            <a:off x="8534400" y="6446520"/>
            <a:ext cx="365760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2656D-1963-1549-B61C-EC61E9853F90}" type="slidenum">
              <a:rPr lang="en-US" sz="800" b="1" smtClean="0">
                <a:latin typeface="Arial Narrow" panose="020B0606020202030204" pitchFamily="34" charset="0"/>
                <a:cs typeface="Arial" panose="020B0604020202020204" pitchFamily="34" charset="0"/>
              </a:rPr>
              <a:pPr/>
              <a:t>3</a:t>
            </a:fld>
            <a:endParaRPr lang="en-US" sz="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UW’s Systems Should Be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2803397"/>
            <a:ext cx="3200400" cy="2377440"/>
            <a:chOff x="477637" y="1962032"/>
            <a:chExt cx="3525286" cy="28646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982" y="196203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37" y="247494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82" y="211443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37" y="262734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782" y="226683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37" y="277974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182" y="241923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837" y="293214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582" y="257163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237" y="308454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982" y="272403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637" y="323694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82" y="287643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037" y="338934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782" y="302883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437" y="354174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82" y="3181232"/>
              <a:ext cx="1424741" cy="1284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2" name="Isosceles Triangle 21"/>
          <p:cNvSpPr/>
          <p:nvPr/>
        </p:nvSpPr>
        <p:spPr>
          <a:xfrm rot="5400000">
            <a:off x="2733554" y="3834500"/>
            <a:ext cx="2055114" cy="361508"/>
          </a:xfrm>
          <a:prstGeom prst="triangle">
            <a:avLst/>
          </a:prstGeom>
          <a:solidFill>
            <a:srgbClr val="FFCC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2252246"/>
            <a:ext cx="292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 smtClean="0">
                <a:solidFill>
                  <a:srgbClr val="000000"/>
                </a:solidFill>
                <a:latin typeface="Arial Narrow"/>
              </a:rPr>
              <a:t>60+ PISTOL PDF/Excel Reports</a:t>
            </a:r>
            <a:endParaRPr lang="en-US" sz="1600" baseline="0" dirty="0">
              <a:solidFill>
                <a:srgbClr val="000000"/>
              </a:solidFill>
              <a:latin typeface="Arial Narrow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191000" y="2237215"/>
            <a:ext cx="4795837" cy="3303081"/>
            <a:chOff x="690563" y="528638"/>
            <a:chExt cx="8220075" cy="5800725"/>
          </a:xfrm>
        </p:grpSpPr>
        <p:pic>
          <p:nvPicPr>
            <p:cNvPr id="25" name="Picture 90" descr="https://s3-us-west-2.amazonaws.com/s.cdpn.io/101702/ipad-air-horizonta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3" y="528638"/>
              <a:ext cx="8220075" cy="580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92" descr="http://images.ipad.qualityindex.com/app_screenshots/557044822/us-ipad-3-salesforce-touch.jpe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892" y="891540"/>
              <a:ext cx="6757416" cy="5074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 Placeholder 1"/>
          <p:cNvSpPr txBox="1">
            <a:spLocks/>
          </p:cNvSpPr>
          <p:nvPr/>
        </p:nvSpPr>
        <p:spPr>
          <a:xfrm>
            <a:off x="304800" y="1066800"/>
            <a:ext cx="8503920" cy="58521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 Narrow"/>
              </a:rPr>
              <a:t>Upgrading the current back office systems provides </a:t>
            </a:r>
            <a:r>
              <a:rPr lang="en-US" sz="1600" b="1" kern="0" dirty="0" smtClean="0">
                <a:solidFill>
                  <a:srgbClr val="000000"/>
                </a:solidFill>
                <a:latin typeface="Arial Narrow"/>
              </a:rPr>
              <a:t>the University of Wyoming </a:t>
            </a:r>
            <a:r>
              <a:rPr lang="en-US" sz="1600" b="1" kern="0" dirty="0">
                <a:solidFill>
                  <a:srgbClr val="000000"/>
                </a:solidFill>
                <a:latin typeface="Arial Narrow"/>
              </a:rPr>
              <a:t>with the ability to </a:t>
            </a:r>
            <a:r>
              <a:rPr lang="en-US" sz="1600" b="1" kern="0" dirty="0" smtClean="0">
                <a:solidFill>
                  <a:srgbClr val="000000"/>
                </a:solidFill>
                <a:latin typeface="Arial Narrow"/>
              </a:rPr>
              <a:t>move </a:t>
            </a:r>
            <a:r>
              <a:rPr lang="en-US" sz="1600" b="1" kern="0" dirty="0">
                <a:solidFill>
                  <a:srgbClr val="000000"/>
                </a:solidFill>
                <a:latin typeface="Arial Narrow"/>
              </a:rPr>
              <a:t>to more contemporary </a:t>
            </a:r>
            <a:r>
              <a:rPr lang="en-US" sz="1600" b="1" kern="0" dirty="0" smtClean="0">
                <a:solidFill>
                  <a:srgbClr val="000000"/>
                </a:solidFill>
                <a:latin typeface="Arial Narrow"/>
              </a:rPr>
              <a:t>solutions.</a:t>
            </a:r>
            <a:endParaRPr lang="en-US" sz="1600" b="1" kern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8" name="Slide Number Placeholder 2"/>
          <p:cNvSpPr txBox="1">
            <a:spLocks/>
          </p:cNvSpPr>
          <p:nvPr/>
        </p:nvSpPr>
        <p:spPr>
          <a:xfrm>
            <a:off x="8534400" y="6446520"/>
            <a:ext cx="365760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2656D-1963-1549-B61C-EC61E9853F90}" type="slidenum">
              <a:rPr lang="en-US" sz="800" b="1" smtClean="0">
                <a:latin typeface="Arial Narrow" panose="020B0606020202030204" pitchFamily="34" charset="0"/>
                <a:cs typeface="Arial" panose="020B0604020202020204" pitchFamily="34" charset="0"/>
              </a:rPr>
              <a:pPr/>
              <a:t>4</a:t>
            </a:fld>
            <a:endParaRPr lang="en-US" sz="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53343" y="1598485"/>
            <a:ext cx="5094514" cy="101045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05743" y="1717271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53343" y="2711439"/>
            <a:ext cx="5094514" cy="1010458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05743" y="2830225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pic>
        <p:nvPicPr>
          <p:cNvPr id="9" name="Picture 4" descr="http://sharepointmaven.com/wp-content/uploads/2013/11/icon_projectmanage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56" y="2960669"/>
            <a:ext cx="484355" cy="4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53343" y="3824393"/>
            <a:ext cx="5094514" cy="101045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05743" y="3943179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69939" y="4048761"/>
            <a:ext cx="558989" cy="468749"/>
            <a:chOff x="293077" y="1531655"/>
            <a:chExt cx="1307123" cy="1096108"/>
          </a:xfrm>
        </p:grpSpPr>
        <p:sp>
          <p:nvSpPr>
            <p:cNvPr id="13" name="Rectangle 12"/>
            <p:cNvSpPr/>
            <p:nvPr/>
          </p:nvSpPr>
          <p:spPr>
            <a:xfrm>
              <a:off x="726831" y="1531655"/>
              <a:ext cx="457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43000" y="2168749"/>
              <a:ext cx="457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3077" y="2170563"/>
              <a:ext cx="457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0"/>
              <a:endCxn id="13" idx="2"/>
            </p:cNvCxnSpPr>
            <p:nvPr/>
          </p:nvCxnSpPr>
          <p:spPr>
            <a:xfrm rot="5400000" flipH="1" flipV="1">
              <a:off x="647700" y="1862832"/>
              <a:ext cx="181708" cy="433754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4" idx="0"/>
              <a:endCxn id="13" idx="2"/>
            </p:cNvCxnSpPr>
            <p:nvPr/>
          </p:nvCxnSpPr>
          <p:spPr>
            <a:xfrm rot="16200000" flipV="1">
              <a:off x="1073569" y="1870717"/>
              <a:ext cx="179894" cy="416169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2405743" y="5056132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7309" y="1791947"/>
            <a:ext cx="3899399" cy="61264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2800" dirty="0" smtClean="0"/>
              <a:t>How did we get here?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9206" y="2990557"/>
            <a:ext cx="3080193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dirty="0" smtClean="0"/>
              <a:t>What are we doing?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9207" y="4067303"/>
            <a:ext cx="28956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dirty="0" smtClean="0"/>
              <a:t>Who is doing it?</a:t>
            </a:r>
          </a:p>
        </p:txBody>
      </p:sp>
      <p:pic>
        <p:nvPicPr>
          <p:cNvPr id="2050" name="Picture 2" descr="https://cdn2.iconfinder.com/data/icons/windows-8-metro-style/128/map_marke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34" y="1905000"/>
            <a:ext cx="45719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2"/>
          <p:cNvSpPr txBox="1">
            <a:spLocks/>
          </p:cNvSpPr>
          <p:nvPr/>
        </p:nvSpPr>
        <p:spPr>
          <a:xfrm>
            <a:off x="8534400" y="6446520"/>
            <a:ext cx="365760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2656D-1963-1549-B61C-EC61E9853F90}" type="slidenum">
              <a:rPr lang="en-US" sz="800" b="1" smtClean="0">
                <a:latin typeface="Arial Narrow" panose="020B0606020202030204" pitchFamily="34" charset="0"/>
                <a:cs typeface="Arial" panose="020B0604020202020204" pitchFamily="34" charset="0"/>
              </a:rPr>
              <a:pPr/>
              <a:t>5</a:t>
            </a:fld>
            <a:endParaRPr lang="en-US" sz="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469" y="1406022"/>
            <a:ext cx="7955280" cy="1960689"/>
            <a:chOff x="594360" y="3836154"/>
            <a:chExt cx="7955280" cy="2539477"/>
          </a:xfrm>
        </p:grpSpPr>
        <p:sp>
          <p:nvSpPr>
            <p:cNvPr id="6" name="Rectangle 5"/>
            <p:cNvSpPr/>
            <p:nvPr/>
          </p:nvSpPr>
          <p:spPr>
            <a:xfrm>
              <a:off x="594360" y="3836154"/>
              <a:ext cx="7955280" cy="2539477"/>
            </a:xfrm>
            <a:prstGeom prst="rect">
              <a:avLst/>
            </a:prstGeom>
            <a:solidFill>
              <a:srgbClr val="FFECA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08970" y="4346710"/>
              <a:ext cx="7326059" cy="14325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65091" y="4595776"/>
              <a:ext cx="3902208" cy="1076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Oracle Cloud Solutions:</a:t>
              </a:r>
            </a:p>
            <a:p>
              <a:pPr marL="742950" lvl="1" indent="-285750" defTabSz="914400">
                <a:buFont typeface="Courier New" panose="02070309020205020404" pitchFamily="49" charset="0"/>
                <a:buChar char="o"/>
              </a:pPr>
              <a:r>
                <a:rPr lang="en-US" sz="1200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Financial Management</a:t>
              </a:r>
            </a:p>
            <a:p>
              <a:pPr marL="742950" lvl="1" indent="-285750" defTabSz="914400">
                <a:buFont typeface="Courier New" panose="02070309020205020404" pitchFamily="49" charset="0"/>
                <a:buChar char="o"/>
              </a:pPr>
              <a:r>
                <a:rPr lang="en-US" sz="1200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Human Capital Management</a:t>
              </a:r>
            </a:p>
            <a:p>
              <a:pPr marL="742950" lvl="1" indent="-285750" defTabSz="914400">
                <a:buFont typeface="Courier New" panose="02070309020205020404" pitchFamily="49" charset="0"/>
                <a:buChar char="o"/>
              </a:pPr>
              <a:r>
                <a:rPr lang="en-US" sz="1200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Grants Management</a:t>
              </a:r>
            </a:p>
          </p:txBody>
        </p:sp>
      </p:grpSp>
      <p:pic>
        <p:nvPicPr>
          <p:cNvPr id="3074" name="Picture 3" descr="image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58" y="2015432"/>
            <a:ext cx="1578696" cy="7418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2"/>
          <p:cNvSpPr txBox="1">
            <a:spLocks/>
          </p:cNvSpPr>
          <p:nvPr/>
        </p:nvSpPr>
        <p:spPr>
          <a:xfrm>
            <a:off x="8534400" y="6446520"/>
            <a:ext cx="365760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2656D-1963-1549-B61C-EC61E9853F90}" type="slidenum">
              <a:rPr lang="en-US" sz="800" b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6</a:t>
            </a:fld>
            <a:endParaRPr lang="en-US" sz="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8119" y="2149810"/>
            <a:ext cx="354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defTabSz="914400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Budgeting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Supply Chain Management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Reporting &amp; Analytics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82" y="3810000"/>
            <a:ext cx="8039676" cy="2205180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133600" y="137160"/>
            <a:ext cx="6858000" cy="548640"/>
          </a:xfrm>
        </p:spPr>
        <p:txBody>
          <a:bodyPr/>
          <a:lstStyle/>
          <a:p>
            <a:r>
              <a:rPr lang="en-US" dirty="0" smtClean="0"/>
              <a:t>What is WyoCloud?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What is in Scope?</a:t>
            </a: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 smtClean="0">
                <a:solidFill>
                  <a:srgbClr val="000000"/>
                </a:solidFill>
                <a:cs typeface="Arial" pitchFamily="-106" charset="0"/>
              </a:rPr>
              <a:t>At the conclusion of the </a:t>
            </a:r>
            <a:r>
              <a:rPr lang="en-US" b="1" kern="0" dirty="0" err="1" smtClean="0">
                <a:solidFill>
                  <a:srgbClr val="000000"/>
                </a:solidFill>
                <a:cs typeface="Arial" pitchFamily="-106" charset="0"/>
              </a:rPr>
              <a:t>WyoCloud</a:t>
            </a:r>
            <a:r>
              <a:rPr lang="en-US" b="1" kern="0" dirty="0" smtClean="0">
                <a:solidFill>
                  <a:srgbClr val="000000"/>
                </a:solidFill>
                <a:cs typeface="Arial" pitchFamily="-106" charset="0"/>
              </a:rPr>
              <a:t> implementation, the University of Wyoming will have modern Financial Management, Human Capital Management, Grants Management, Budgeting &amp; Planning, Supply Chain Management, and Reporting &amp; Analytics technology solutions.</a:t>
            </a:r>
            <a:endParaRPr lang="en-US" b="1" kern="0" dirty="0">
              <a:solidFill>
                <a:srgbClr val="000000"/>
              </a:solidFill>
              <a:cs typeface="Arial" pitchFamily="-106" charset="0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534400" y="6446520"/>
            <a:ext cx="365760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2656D-1963-1549-B61C-EC61E9853F90}" type="slidenum">
              <a:rPr lang="en-US" sz="800" b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7</a:t>
            </a:fld>
            <a:endParaRPr lang="en-US" sz="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956011"/>
              </p:ext>
            </p:extLst>
          </p:nvPr>
        </p:nvGraphicFramePr>
        <p:xfrm>
          <a:off x="400050" y="1982654"/>
          <a:ext cx="8343900" cy="4200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851"/>
                <a:gridCol w="6703049"/>
              </a:tblGrid>
              <a:tr h="27640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Workstream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Workstream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Description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00"/>
                    </a:solidFill>
                  </a:tcPr>
                </a:tc>
              </a:tr>
              <a:tr h="127648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Project Management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Financials, Human Capital Management, and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Grants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Project management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includes project scope and schedule </a:t>
                      </a:r>
                      <a:r>
                        <a:rPr lang="en-US" sz="1200" strike="noStrike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oversight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full staffing and backfill plan, and initiation of change management and project governance activities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Financial Management System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implementation includes General Ledger, Asset Management, Financial Reporting, Accounts Payable, Procurement, Expenses, integrations, and development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Human Capital Management System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implementation includes Core HR, Payroll, Benefits, Time &amp; Labor Lead, Recruiting, Performance Management, integrations, and development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Grants System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implementation includes Billing &amp; Accounts Payable, Project Costing, Project Contracts, Application/Integration Development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492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Budgeting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Budgeting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includes budgeting, forecasting, and financial modeling using data from systems across the enterprise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492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Business Intelligence and Reporting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Business Intelligence and Reporting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implementation will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provide a University-wide reporting solution with initial capabilities to report against student, financial, human resource, and foundation data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4942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Change Management  and Business Process Design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Change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Management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and business process design includes campus communications, training , and efforts focused on redesigning the University’s business processes to utilize system workflow capability and enhance efficiency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492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Performance Improvement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Performance Improvement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includes projects aimed at improving efficiency, reducing costs in various areas of the university, and/or increasing or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diversifying revenue streams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0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65760" y="1122570"/>
            <a:ext cx="8397240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defTabSz="914400">
              <a:spcAft>
                <a:spcPts val="120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 current implementation timeline outlines eight tasks over a 36 month period,  resulting in a go-live for Financials in July 2017 and HCM in January 2019.</a:t>
            </a:r>
            <a:endParaRPr lang="en-US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137160"/>
            <a:ext cx="6858000" cy="5486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Current Implementation Timeline</a:t>
            </a: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8534400" y="6446520"/>
            <a:ext cx="365760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2656D-1963-1549-B61C-EC61E9853F90}" type="slidenum">
              <a:rPr lang="en-US" sz="800" b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8</a:t>
            </a:fld>
            <a:endParaRPr lang="en-US" sz="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52600"/>
            <a:ext cx="86772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6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07836" y="1066790"/>
            <a:ext cx="1917700" cy="2209810"/>
            <a:chOff x="329555" y="3870461"/>
            <a:chExt cx="1917863" cy="1739839"/>
          </a:xfrm>
        </p:grpSpPr>
        <p:sp>
          <p:nvSpPr>
            <p:cNvPr id="30" name="TextBox 29"/>
            <p:cNvSpPr txBox="1"/>
            <p:nvPr/>
          </p:nvSpPr>
          <p:spPr>
            <a:xfrm>
              <a:off x="329555" y="3870461"/>
              <a:ext cx="1917863" cy="4119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SOLUTION-DRIVEN</a:t>
              </a:r>
            </a:p>
            <a:p>
              <a:pPr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(Package-Enabled)</a:t>
              </a:r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357000" y="4303124"/>
              <a:ext cx="1641092" cy="1307176"/>
              <a:chOff x="357000" y="4303124"/>
              <a:chExt cx="1641092" cy="1307176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404838" y="4303124"/>
                <a:ext cx="1544768" cy="13071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US" sz="2286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7203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261" y="4590399"/>
                <a:ext cx="1010974" cy="9811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04" name="TextBox 30"/>
              <p:cNvSpPr txBox="1">
                <a:spLocks noChangeArrowheads="1"/>
              </p:cNvSpPr>
              <p:nvPr/>
            </p:nvSpPr>
            <p:spPr bwMode="auto">
              <a:xfrm>
                <a:off x="357000" y="4350423"/>
                <a:ext cx="1641092" cy="226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n-US" sz="127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Will this work for you?</a:t>
                </a:r>
              </a:p>
            </p:txBody>
          </p:sp>
        </p:grp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93988" y="3825724"/>
            <a:ext cx="8475869" cy="822476"/>
            <a:chOff x="1671961" y="4910138"/>
            <a:chExt cx="4082175" cy="314325"/>
          </a:xfrm>
          <a:solidFill>
            <a:schemeClr val="tx2"/>
          </a:solidFill>
        </p:grpSpPr>
        <p:sp>
          <p:nvSpPr>
            <p:cNvPr id="36" name="Chevron 35"/>
            <p:cNvSpPr/>
            <p:nvPr/>
          </p:nvSpPr>
          <p:spPr bwMode="auto">
            <a:xfrm>
              <a:off x="1671961" y="4910138"/>
              <a:ext cx="806425" cy="314325"/>
            </a:xfrm>
            <a:prstGeom prst="chevron">
              <a:avLst>
                <a:gd name="adj" fmla="val 34848"/>
              </a:avLst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 smtClean="0">
                  <a:latin typeface="Arial Narrow" panose="020B0606020202030204" pitchFamily="34" charset="0"/>
                  <a:cs typeface="Arial" pitchFamily="34" charset="0"/>
                </a:rPr>
                <a:t>Plan  </a:t>
              </a:r>
            </a:p>
            <a:p>
              <a:pPr algn="ctr">
                <a:defRPr/>
              </a:pPr>
              <a:r>
                <a:rPr lang="en-US" sz="1200" b="1" dirty="0" smtClean="0">
                  <a:latin typeface="Arial Narrow" panose="020B0606020202030204" pitchFamily="34" charset="0"/>
                  <a:cs typeface="Arial" pitchFamily="34" charset="0"/>
                </a:rPr>
                <a:t>(To Be Solution)</a:t>
              </a:r>
              <a:endParaRPr lang="en-US" sz="1200" b="1" dirty="0"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38" name="Chevron 37"/>
            <p:cNvSpPr/>
            <p:nvPr/>
          </p:nvSpPr>
          <p:spPr bwMode="auto">
            <a:xfrm>
              <a:off x="2353170" y="4910138"/>
              <a:ext cx="853923" cy="314325"/>
            </a:xfrm>
            <a:prstGeom prst="chevron">
              <a:avLst>
                <a:gd name="adj" fmla="val 34848"/>
              </a:avLst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CA" sz="1200" b="1" dirty="0" smtClean="0">
                  <a:latin typeface="Arial Narrow" panose="020B0606020202030204" pitchFamily="34" charset="0"/>
                </a:rPr>
                <a:t>Design</a:t>
              </a:r>
            </a:p>
            <a:p>
              <a:pPr algn="ctr">
                <a:defRPr/>
              </a:pPr>
              <a:r>
                <a:rPr lang="en-CA" sz="1200" b="1" dirty="0" smtClean="0">
                  <a:latin typeface="Arial Narrow" panose="020B0606020202030204" pitchFamily="34" charset="0"/>
                </a:rPr>
                <a:t>(Prototype)</a:t>
              </a:r>
              <a:endParaRPr lang="en-US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Chevron 38"/>
            <p:cNvSpPr/>
            <p:nvPr/>
          </p:nvSpPr>
          <p:spPr bwMode="auto">
            <a:xfrm>
              <a:off x="3079475" y="4910138"/>
              <a:ext cx="755348" cy="314325"/>
            </a:xfrm>
            <a:prstGeom prst="chevron">
              <a:avLst>
                <a:gd name="adj" fmla="val 34848"/>
              </a:avLst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CA" sz="1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Configure</a:t>
              </a:r>
              <a:endParaRPr lang="en-US" sz="12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hevron 40"/>
            <p:cNvSpPr/>
            <p:nvPr/>
          </p:nvSpPr>
          <p:spPr bwMode="auto">
            <a:xfrm>
              <a:off x="4376362" y="4910138"/>
              <a:ext cx="752475" cy="314325"/>
            </a:xfrm>
            <a:prstGeom prst="chevron">
              <a:avLst>
                <a:gd name="adj" fmla="val 34848"/>
              </a:avLst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Transition</a:t>
              </a:r>
              <a:endParaRPr lang="en-US" sz="12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hevron 42"/>
            <p:cNvSpPr/>
            <p:nvPr/>
          </p:nvSpPr>
          <p:spPr bwMode="auto">
            <a:xfrm>
              <a:off x="4998804" y="4910138"/>
              <a:ext cx="755332" cy="314325"/>
            </a:xfrm>
            <a:prstGeom prst="chevron">
              <a:avLst>
                <a:gd name="adj" fmla="val 34848"/>
              </a:avLst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Realization</a:t>
              </a:r>
              <a:endParaRPr lang="en-US" sz="12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Chevron 43"/>
            <p:cNvSpPr/>
            <p:nvPr/>
          </p:nvSpPr>
          <p:spPr bwMode="auto">
            <a:xfrm>
              <a:off x="3705360" y="4910138"/>
              <a:ext cx="796607" cy="314325"/>
            </a:xfrm>
            <a:prstGeom prst="chevron">
              <a:avLst>
                <a:gd name="adj" fmla="val 34848"/>
              </a:avLst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 smtClean="0">
                  <a:latin typeface="Arial Narrow" panose="020B0606020202030204" pitchFamily="34" charset="0"/>
                </a:rPr>
                <a:t>Validate</a:t>
              </a:r>
            </a:p>
            <a:p>
              <a:pPr algn="ctr">
                <a:defRPr/>
              </a:pPr>
              <a:r>
                <a:rPr lang="en-US" sz="1200" b="1" dirty="0" smtClean="0">
                  <a:latin typeface="Arial Narrow" panose="020B0606020202030204" pitchFamily="34" charset="0"/>
                </a:rPr>
                <a:t> (Test)</a:t>
              </a:r>
              <a:endParaRPr lang="en-US" sz="12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16930" y="1321475"/>
            <a:ext cx="671317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90276" indent="-145138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SOLUTION - DRIVEN APPROACH ATTRIBUTES</a:t>
            </a:r>
          </a:p>
          <a:p>
            <a:pPr marL="290276" indent="-145138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Presumption that out-of-the-box will work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80% +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of the time</a:t>
            </a:r>
          </a:p>
          <a:p>
            <a:pPr marL="290276" indent="-145138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Time spent on defining and solving true gaps</a:t>
            </a:r>
          </a:p>
          <a:p>
            <a:pPr marL="290276" indent="-145138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Drives process improvement discussion via leading practice “straw man”</a:t>
            </a:r>
          </a:p>
          <a:p>
            <a:pPr marL="290276" indent="-145138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Prevents non-strategic differentiator scope creep</a:t>
            </a:r>
          </a:p>
          <a:p>
            <a:pPr marL="290276" indent="-145138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Immediate end-user hands-on, day-in-the-life process experience mitigates change risk</a:t>
            </a:r>
          </a:p>
          <a:p>
            <a:pPr marL="290276" indent="-145138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35% project time savings typical</a:t>
            </a:r>
          </a:p>
        </p:txBody>
      </p:sp>
      <p:sp>
        <p:nvSpPr>
          <p:cNvPr id="33" name="Slide Number Placeholder 2"/>
          <p:cNvSpPr txBox="1">
            <a:spLocks/>
          </p:cNvSpPr>
          <p:nvPr/>
        </p:nvSpPr>
        <p:spPr>
          <a:xfrm>
            <a:off x="8534400" y="6446520"/>
            <a:ext cx="365760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2656D-1963-1549-B61C-EC61E9853F90}" type="slidenum">
              <a:rPr lang="en-US" sz="800" b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9</a:t>
            </a:fld>
            <a:endParaRPr lang="en-US" sz="8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137160"/>
            <a:ext cx="6858000" cy="5486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Solution-Driven Approach</a:t>
            </a: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7596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6056</TotalTime>
  <Words>1093</Words>
  <Application>Microsoft Office PowerPoint</Application>
  <PresentationFormat>On-screen Show (4:3)</PresentationFormat>
  <Paragraphs>197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Office Theme</vt:lpstr>
      <vt:lpstr>Project Update</vt:lpstr>
      <vt:lpstr>Today’s Agenda</vt:lpstr>
      <vt:lpstr>Current Systems Significantly Hinder UW’s Ability to Efficiently and Effectively Conduct Business</vt:lpstr>
      <vt:lpstr>What UW’s Systems Should Be</vt:lpstr>
      <vt:lpstr>Today’s Agenda</vt:lpstr>
      <vt:lpstr>What is WyoCloud?</vt:lpstr>
      <vt:lpstr>What is in Scope?</vt:lpstr>
      <vt:lpstr>Current Implementation Timeline</vt:lpstr>
      <vt:lpstr>Solution-Driven Approach</vt:lpstr>
      <vt:lpstr>Workstream Updates </vt:lpstr>
      <vt:lpstr>Today’s Agenda</vt:lpstr>
      <vt:lpstr>This Will be a Partnership</vt:lpstr>
      <vt:lpstr>UW Main Executive Steering Committee</vt:lpstr>
      <vt:lpstr>PowerPoint Presentation</vt:lpstr>
      <vt:lpstr>Resources</vt:lpstr>
    </vt:vector>
  </TitlesOfParts>
  <Company>Huron Consulting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Day Roadmap</dc:title>
  <dc:creator>Jessie Lum</dc:creator>
  <cp:lastModifiedBy>Alex T Skoney</cp:lastModifiedBy>
  <cp:revision>98</cp:revision>
  <dcterms:created xsi:type="dcterms:W3CDTF">2016-07-20T07:12:02Z</dcterms:created>
  <dcterms:modified xsi:type="dcterms:W3CDTF">2016-09-06T14:45:18Z</dcterms:modified>
</cp:coreProperties>
</file>