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3"/>
  </p:notesMasterIdLst>
  <p:sldIdLst>
    <p:sldId id="256" r:id="rId3"/>
    <p:sldId id="257" r:id="rId4"/>
    <p:sldId id="259" r:id="rId5"/>
    <p:sldId id="260" r:id="rId6"/>
    <p:sldId id="258" r:id="rId7"/>
    <p:sldId id="261" r:id="rId8"/>
    <p:sldId id="262"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4" d="100"/>
          <a:sy n="124" d="100"/>
        </p:scale>
        <p:origin x="12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C9CE7-E279-48E6-BC9A-1159EE94CC41}" type="datetimeFigureOut">
              <a:rPr lang="en-US" smtClean="0"/>
              <a:t>5/30/2017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41989-CEB4-46A2-8352-DE6F42D98D7F}" type="slidenum">
              <a:rPr lang="en-US" smtClean="0"/>
              <a:t>‹#›</a:t>
            </a:fld>
            <a:endParaRPr lang="en-US"/>
          </a:p>
        </p:txBody>
      </p:sp>
    </p:spTree>
    <p:extLst>
      <p:ext uri="{BB962C8B-B14F-4D97-AF65-F5344CB8AC3E}">
        <p14:creationId xmlns:p14="http://schemas.microsoft.com/office/powerpoint/2010/main" val="78617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 The</a:t>
            </a:r>
            <a:r>
              <a:rPr lang="en-US" baseline="0" dirty="0" smtClean="0"/>
              <a:t> contracts module applies to contracts that come through the Office of General Counsel Contract Process right now. Doesn’t include research agreements that currently go through the Research Office, </a:t>
            </a:r>
            <a:r>
              <a:rPr lang="en-US" baseline="0" smtClean="0"/>
              <a:t>or purchases of goods, etc. </a:t>
            </a:r>
            <a:endParaRPr lang="en-US"/>
          </a:p>
        </p:txBody>
      </p:sp>
      <p:sp>
        <p:nvSpPr>
          <p:cNvPr id="4" name="Slide Number Placeholder 3"/>
          <p:cNvSpPr>
            <a:spLocks noGrp="1"/>
          </p:cNvSpPr>
          <p:nvPr>
            <p:ph type="sldNum" sz="quarter" idx="10"/>
          </p:nvPr>
        </p:nvSpPr>
        <p:spPr/>
        <p:txBody>
          <a:bodyPr/>
          <a:lstStyle/>
          <a:p>
            <a:fld id="{64E41989-CEB4-46A2-8352-DE6F42D98D7F}" type="slidenum">
              <a:rPr lang="en-US" smtClean="0"/>
              <a:t>2</a:t>
            </a:fld>
            <a:endParaRPr lang="en-US"/>
          </a:p>
        </p:txBody>
      </p:sp>
    </p:spTree>
    <p:extLst>
      <p:ext uri="{BB962C8B-B14F-4D97-AF65-F5344CB8AC3E}">
        <p14:creationId xmlns:p14="http://schemas.microsoft.com/office/powerpoint/2010/main" val="40141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a:t>
            </a:r>
            <a:r>
              <a:rPr lang="en-US" baseline="0" dirty="0" smtClean="0"/>
              <a:t>the creation of contracts is done before you send the completed contracts to our office. Once completed, contracts </a:t>
            </a:r>
            <a:r>
              <a:rPr lang="en-US" baseline="0" dirty="0" smtClean="0"/>
              <a:t>are sent to our office </a:t>
            </a:r>
            <a:r>
              <a:rPr lang="en-US" baseline="0" smtClean="0"/>
              <a:t>for review via </a:t>
            </a:r>
            <a:r>
              <a:rPr lang="en-US" baseline="0" dirty="0" smtClean="0"/>
              <a:t>email, campus mail, or delivered in person. The new way to initiate contracts will be within </a:t>
            </a:r>
            <a:r>
              <a:rPr lang="en-US" baseline="0" dirty="0" err="1" smtClean="0"/>
              <a:t>WyoCloud</a:t>
            </a:r>
            <a:r>
              <a:rPr lang="en-US" baseline="0" dirty="0" smtClean="0"/>
              <a:t>. The contract owner (can be accountant/office associate/business manager/faculty member – as long as they take the training) will sign into </a:t>
            </a:r>
            <a:r>
              <a:rPr lang="en-US" baseline="0" dirty="0" err="1" smtClean="0"/>
              <a:t>WyoCloud</a:t>
            </a:r>
            <a:r>
              <a:rPr lang="en-US" baseline="0" dirty="0" smtClean="0"/>
              <a:t>, open up the Contracts module and click on Create Contract. A pop-up box will appear that looks like the one on the slide and that will start the process toward creating a contract. There are more steps involved, but on a high level, that is the major difference between initiating the contract process now and initiating the contract process in </a:t>
            </a:r>
            <a:r>
              <a:rPr lang="en-US" baseline="0" dirty="0" err="1" smtClean="0"/>
              <a:t>WyoCloud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E41989-CEB4-46A2-8352-DE6F42D98D7F}" type="slidenum">
              <a:rPr lang="en-US" smtClean="0"/>
              <a:t>6</a:t>
            </a:fld>
            <a:endParaRPr lang="en-US"/>
          </a:p>
        </p:txBody>
      </p:sp>
    </p:spTree>
    <p:extLst>
      <p:ext uri="{BB962C8B-B14F-4D97-AF65-F5344CB8AC3E}">
        <p14:creationId xmlns:p14="http://schemas.microsoft.com/office/powerpoint/2010/main" val="13307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41989-CEB4-46A2-8352-DE6F42D98D7F}" type="slidenum">
              <a:rPr lang="en-US" smtClean="0"/>
              <a:t>8</a:t>
            </a:fld>
            <a:endParaRPr lang="en-US"/>
          </a:p>
        </p:txBody>
      </p:sp>
    </p:spTree>
    <p:extLst>
      <p:ext uri="{BB962C8B-B14F-4D97-AF65-F5344CB8AC3E}">
        <p14:creationId xmlns:p14="http://schemas.microsoft.com/office/powerpoint/2010/main" val="299729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a:t>
            </a:r>
            <a:r>
              <a:rPr lang="en-US" baseline="0" dirty="0" smtClean="0"/>
              <a:t> DocuSign in the system, on the main page of each contract, there will be a checkbox that says “Enable electronic signature.” That box must be checked in order to use DocuSign. Other than making sure the box is checked, the rest of the steps involved with DocuSign are going to be completed by the legal office. The contract owner will receive emails along with the signers about the DocuSign contract. The final email from DocuSign that the contract owner will receive will state that the contract has been fully executed. That way, the contract owner can activate the contract within </a:t>
            </a:r>
            <a:r>
              <a:rPr lang="en-US" baseline="0" dirty="0" err="1" smtClean="0"/>
              <a:t>WyoCloud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E41989-CEB4-46A2-8352-DE6F42D98D7F}" type="slidenum">
              <a:rPr lang="en-US" smtClean="0"/>
              <a:t>9</a:t>
            </a:fld>
            <a:endParaRPr lang="en-US"/>
          </a:p>
        </p:txBody>
      </p:sp>
    </p:spTree>
    <p:extLst>
      <p:ext uri="{BB962C8B-B14F-4D97-AF65-F5344CB8AC3E}">
        <p14:creationId xmlns:p14="http://schemas.microsoft.com/office/powerpoint/2010/main" val="92507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053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2065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700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5647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469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0665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16347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78634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93827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2963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3904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96205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279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43450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5/30/2017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6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38834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3980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6012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7352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90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3546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a:p>
        </p:txBody>
      </p:sp>
      <p:pic>
        <p:nvPicPr>
          <p:cNvPr id="9" name="Picture 8" descr="BrandBar_New_flag_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112641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4279511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Contracts</a:t>
            </a:r>
            <a:endParaRPr lang="en-US" sz="5400" b="1" dirty="0"/>
          </a:p>
        </p:txBody>
      </p:sp>
      <p:sp>
        <p:nvSpPr>
          <p:cNvPr id="3" name="Subtitle 2"/>
          <p:cNvSpPr>
            <a:spLocks noGrp="1"/>
          </p:cNvSpPr>
          <p:nvPr>
            <p:ph type="subTitle" idx="1"/>
          </p:nvPr>
        </p:nvSpPr>
        <p:spPr>
          <a:xfrm>
            <a:off x="1083449" y="3302213"/>
            <a:ext cx="6984786" cy="1752600"/>
          </a:xfrm>
        </p:spPr>
        <p:txBody>
          <a:bodyPr>
            <a:normAutofit/>
          </a:bodyPr>
          <a:lstStyle/>
          <a:p>
            <a:r>
              <a:rPr lang="en-US" sz="3600" b="1" dirty="0" smtClean="0">
                <a:solidFill>
                  <a:schemeClr val="tx1"/>
                </a:solidFill>
              </a:rPr>
              <a:t>The New Process with </a:t>
            </a:r>
            <a:r>
              <a:rPr lang="en-US" sz="3600" b="1" dirty="0" err="1" smtClean="0">
                <a:solidFill>
                  <a:schemeClr val="tx1"/>
                </a:solidFill>
              </a:rPr>
              <a:t>WyoCloud</a:t>
            </a:r>
            <a:endParaRPr lang="en-US" sz="3600" b="1" dirty="0">
              <a:solidFill>
                <a:schemeClr val="tx1"/>
              </a:solidFill>
            </a:endParaRPr>
          </a:p>
        </p:txBody>
      </p:sp>
    </p:spTree>
    <p:extLst>
      <p:ext uri="{BB962C8B-B14F-4D97-AF65-F5344CB8AC3E}">
        <p14:creationId xmlns:p14="http://schemas.microsoft.com/office/powerpoint/2010/main" val="2569579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20" y="1548440"/>
            <a:ext cx="7772400" cy="1362075"/>
          </a:xfrm>
        </p:spPr>
        <p:txBody>
          <a:bodyPr/>
          <a:lstStyle/>
          <a:p>
            <a:pPr algn="ctr"/>
            <a:r>
              <a:rPr lang="en-US" sz="6000" dirty="0" smtClean="0"/>
              <a:t>Questions? </a:t>
            </a:r>
            <a:endParaRPr lang="en-US" sz="6000" dirty="0"/>
          </a:p>
        </p:txBody>
      </p:sp>
    </p:spTree>
    <p:extLst>
      <p:ext uri="{BB962C8B-B14F-4D97-AF65-F5344CB8AC3E}">
        <p14:creationId xmlns:p14="http://schemas.microsoft.com/office/powerpoint/2010/main" val="552625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a:xfrm>
            <a:off x="122945" y="1567543"/>
            <a:ext cx="8759797" cy="4057170"/>
          </a:xfrm>
        </p:spPr>
        <p:txBody>
          <a:bodyPr/>
          <a:lstStyle/>
          <a:p>
            <a:r>
              <a:rPr lang="en-US" dirty="0" smtClean="0"/>
              <a:t>Office of General Counsel Checklist</a:t>
            </a:r>
          </a:p>
          <a:p>
            <a:r>
              <a:rPr lang="en-US" dirty="0" smtClean="0"/>
              <a:t>Initiating Contract Process</a:t>
            </a:r>
          </a:p>
          <a:p>
            <a:r>
              <a:rPr lang="en-US" dirty="0" smtClean="0"/>
              <a:t>Process for using UW </a:t>
            </a:r>
            <a:r>
              <a:rPr lang="en-US" dirty="0" smtClean="0"/>
              <a:t>templates</a:t>
            </a:r>
          </a:p>
          <a:p>
            <a:r>
              <a:rPr lang="en-US" dirty="0"/>
              <a:t>P</a:t>
            </a:r>
            <a:r>
              <a:rPr lang="en-US" dirty="0" smtClean="0"/>
              <a:t>rocess </a:t>
            </a:r>
            <a:r>
              <a:rPr lang="en-US" dirty="0" smtClean="0"/>
              <a:t>for using external supplier contracts</a:t>
            </a:r>
          </a:p>
          <a:p>
            <a:r>
              <a:rPr lang="en-US" dirty="0" smtClean="0"/>
              <a:t>DocuSign</a:t>
            </a:r>
          </a:p>
          <a:p>
            <a:r>
              <a:rPr lang="en-US" dirty="0" smtClean="0"/>
              <a:t>Questions</a:t>
            </a:r>
          </a:p>
          <a:p>
            <a:endParaRPr lang="en-US" dirty="0"/>
          </a:p>
        </p:txBody>
      </p:sp>
    </p:spTree>
    <p:extLst>
      <p:ext uri="{BB962C8B-B14F-4D97-AF65-F5344CB8AC3E}">
        <p14:creationId xmlns:p14="http://schemas.microsoft.com/office/powerpoint/2010/main" val="33923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78"/>
            <a:ext cx="8229600" cy="1143000"/>
          </a:xfrm>
        </p:spPr>
        <p:txBody>
          <a:bodyPr/>
          <a:lstStyle/>
          <a:p>
            <a:r>
              <a:rPr lang="en-US" dirty="0" smtClean="0"/>
              <a:t>Office of General Counsel Checklist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982" t="5081" r="4769" b="7267"/>
          <a:stretch/>
        </p:blipFill>
        <p:spPr>
          <a:xfrm>
            <a:off x="2389734" y="834948"/>
            <a:ext cx="4153129" cy="5220069"/>
          </a:xfrm>
        </p:spPr>
      </p:pic>
    </p:spTree>
    <p:extLst>
      <p:ext uri="{BB962C8B-B14F-4D97-AF65-F5344CB8AC3E}">
        <p14:creationId xmlns:p14="http://schemas.microsoft.com/office/powerpoint/2010/main" val="3748603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WyoCloud</a:t>
            </a:r>
            <a:r>
              <a:rPr lang="en-US" dirty="0" smtClean="0"/>
              <a:t> “Checklist”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646"/>
          <a:stretch/>
        </p:blipFill>
        <p:spPr>
          <a:xfrm>
            <a:off x="110183" y="2059320"/>
            <a:ext cx="8923633" cy="1515399"/>
          </a:xfrm>
        </p:spPr>
      </p:pic>
    </p:spTree>
    <p:extLst>
      <p:ext uri="{BB962C8B-B14F-4D97-AF65-F5344CB8AC3E}">
        <p14:creationId xmlns:p14="http://schemas.microsoft.com/office/powerpoint/2010/main" val="21984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v. </a:t>
            </a:r>
            <a:r>
              <a:rPr lang="en-US" dirty="0" err="1" smtClean="0"/>
              <a:t>WyoCloud</a:t>
            </a:r>
            <a:endParaRPr lang="en-US" dirty="0"/>
          </a:p>
        </p:txBody>
      </p:sp>
      <p:sp>
        <p:nvSpPr>
          <p:cNvPr id="3" name="Text Placeholder 2"/>
          <p:cNvSpPr>
            <a:spLocks noGrp="1"/>
          </p:cNvSpPr>
          <p:nvPr>
            <p:ph type="body" idx="1"/>
          </p:nvPr>
        </p:nvSpPr>
        <p:spPr>
          <a:xfrm>
            <a:off x="-395728" y="899032"/>
            <a:ext cx="4040188" cy="441424"/>
          </a:xfrm>
        </p:spPr>
        <p:txBody>
          <a:bodyPr/>
          <a:lstStyle/>
          <a:p>
            <a:pPr algn="ctr"/>
            <a:r>
              <a:rPr lang="en-US" dirty="0" smtClean="0"/>
              <a:t>Checklist</a:t>
            </a:r>
            <a:endParaRPr lang="en-US" dirty="0"/>
          </a:p>
        </p:txBody>
      </p:sp>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95" t="5002" r="5152" b="2943"/>
          <a:stretch/>
        </p:blipFill>
        <p:spPr>
          <a:xfrm>
            <a:off x="111418" y="1340456"/>
            <a:ext cx="3323345" cy="4381835"/>
          </a:xfrm>
        </p:spPr>
      </p:pic>
      <p:sp>
        <p:nvSpPr>
          <p:cNvPr id="5" name="Text Placeholder 4"/>
          <p:cNvSpPr>
            <a:spLocks noGrp="1"/>
          </p:cNvSpPr>
          <p:nvPr>
            <p:ph type="body" sz="quarter" idx="3"/>
          </p:nvPr>
        </p:nvSpPr>
        <p:spPr>
          <a:xfrm>
            <a:off x="4207034" y="899032"/>
            <a:ext cx="4041775" cy="441424"/>
          </a:xfrm>
        </p:spPr>
        <p:txBody>
          <a:bodyPr/>
          <a:lstStyle/>
          <a:p>
            <a:pPr algn="ctr"/>
            <a:r>
              <a:rPr lang="en-US" dirty="0" err="1" smtClean="0"/>
              <a:t>WyoCloud</a:t>
            </a:r>
            <a:endParaRPr lang="en-US" dirty="0"/>
          </a:p>
        </p:txBody>
      </p:sp>
      <p:pic>
        <p:nvPicPr>
          <p:cNvPr id="9"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8121" t="34008" r="11580"/>
          <a:stretch/>
        </p:blipFill>
        <p:spPr>
          <a:xfrm>
            <a:off x="3478561" y="1833544"/>
            <a:ext cx="5626217" cy="1183341"/>
          </a:xfrm>
        </p:spPr>
      </p:pic>
      <p:sp>
        <p:nvSpPr>
          <p:cNvPr id="11" name="Oval 10"/>
          <p:cNvSpPr/>
          <p:nvPr/>
        </p:nvSpPr>
        <p:spPr>
          <a:xfrm>
            <a:off x="111418" y="2067005"/>
            <a:ext cx="1512948" cy="215153"/>
          </a:xfrm>
          <a:prstGeom prst="ellipse">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69634" y="2325321"/>
            <a:ext cx="1091132" cy="287250"/>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11418" y="3016885"/>
            <a:ext cx="2147688" cy="294440"/>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588444" y="2528047"/>
            <a:ext cx="822191" cy="222837"/>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5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the Contract Process</a:t>
            </a:r>
            <a:endParaRPr lang="en-US" dirty="0"/>
          </a:p>
        </p:txBody>
      </p:sp>
      <p:sp>
        <p:nvSpPr>
          <p:cNvPr id="3" name="Text Placeholder 2"/>
          <p:cNvSpPr>
            <a:spLocks noGrp="1"/>
          </p:cNvSpPr>
          <p:nvPr>
            <p:ph type="body" idx="1"/>
          </p:nvPr>
        </p:nvSpPr>
        <p:spPr>
          <a:xfrm>
            <a:off x="-76840" y="1135746"/>
            <a:ext cx="4243815" cy="461336"/>
          </a:xfrm>
        </p:spPr>
        <p:txBody>
          <a:bodyPr/>
          <a:lstStyle/>
          <a:p>
            <a:pPr algn="ctr"/>
            <a:r>
              <a:rPr lang="en-US" sz="1800" dirty="0" smtClean="0"/>
              <a:t>Now: Email/Campus Mail/In-person</a:t>
            </a:r>
            <a:endParaRPr lang="en-US" sz="18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2395" y="1571722"/>
            <a:ext cx="3686175" cy="3714750"/>
          </a:xfrm>
        </p:spPr>
      </p:pic>
      <p:sp>
        <p:nvSpPr>
          <p:cNvPr id="5" name="Text Placeholder 4"/>
          <p:cNvSpPr>
            <a:spLocks noGrp="1"/>
          </p:cNvSpPr>
          <p:nvPr>
            <p:ph type="body" sz="quarter" idx="3"/>
          </p:nvPr>
        </p:nvSpPr>
        <p:spPr>
          <a:xfrm>
            <a:off x="4227805" y="1219513"/>
            <a:ext cx="4041775" cy="422915"/>
          </a:xfrm>
        </p:spPr>
        <p:txBody>
          <a:bodyPr/>
          <a:lstStyle/>
          <a:p>
            <a:pPr algn="ctr"/>
            <a:r>
              <a:rPr lang="en-US" dirty="0" err="1" smtClean="0"/>
              <a:t>WyoCloud</a:t>
            </a:r>
            <a:endParaRPr lang="en-US" dirty="0"/>
          </a:p>
        </p:txBody>
      </p:sp>
      <p:pic>
        <p:nvPicPr>
          <p:cNvPr id="8" name="Content Placeholder 7"/>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r="51611" b="2298"/>
          <a:stretch/>
        </p:blipFill>
        <p:spPr>
          <a:xfrm>
            <a:off x="4210753" y="1597082"/>
            <a:ext cx="1821935" cy="3860500"/>
          </a:xfrm>
        </p:spPr>
      </p:pic>
      <p:sp>
        <p:nvSpPr>
          <p:cNvPr id="9" name="Oval 8"/>
          <p:cNvSpPr/>
          <p:nvPr/>
        </p:nvSpPr>
        <p:spPr>
          <a:xfrm>
            <a:off x="4355232" y="2362513"/>
            <a:ext cx="841415" cy="215153"/>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0181" t="8850" r="16723" b="12656"/>
          <a:stretch/>
        </p:blipFill>
        <p:spPr>
          <a:xfrm>
            <a:off x="6324871" y="1744275"/>
            <a:ext cx="2727702" cy="2958354"/>
          </a:xfrm>
          <a:prstGeom prst="rect">
            <a:avLst/>
          </a:prstGeom>
        </p:spPr>
      </p:pic>
      <p:cxnSp>
        <p:nvCxnSpPr>
          <p:cNvPr id="12" name="Straight Arrow Connector 11"/>
          <p:cNvCxnSpPr/>
          <p:nvPr/>
        </p:nvCxnSpPr>
        <p:spPr>
          <a:xfrm>
            <a:off x="5816813" y="3081297"/>
            <a:ext cx="508058"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95594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3" y="274638"/>
            <a:ext cx="8706010" cy="1143000"/>
          </a:xfrm>
        </p:spPr>
        <p:txBody>
          <a:bodyPr/>
          <a:lstStyle/>
          <a:p>
            <a:r>
              <a:rPr lang="en-US" sz="4000" dirty="0" smtClean="0"/>
              <a:t>Process – UW Template Contracts</a:t>
            </a:r>
            <a:endParaRPr lang="en-US" sz="4000" dirty="0"/>
          </a:p>
        </p:txBody>
      </p:sp>
      <p:sp>
        <p:nvSpPr>
          <p:cNvPr id="3" name="Text Placeholder 2"/>
          <p:cNvSpPr>
            <a:spLocks noGrp="1"/>
          </p:cNvSpPr>
          <p:nvPr>
            <p:ph type="body" idx="1"/>
          </p:nvPr>
        </p:nvSpPr>
        <p:spPr>
          <a:xfrm>
            <a:off x="-5017" y="1115609"/>
            <a:ext cx="4040188" cy="461969"/>
          </a:xfrm>
        </p:spPr>
        <p:txBody>
          <a:bodyPr/>
          <a:lstStyle/>
          <a:p>
            <a:pPr algn="ctr"/>
            <a:r>
              <a:rPr lang="en-US" dirty="0" smtClean="0"/>
              <a:t>Current Process</a:t>
            </a:r>
            <a:endParaRPr lang="en-US" dirty="0"/>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70" r="2873"/>
          <a:stretch/>
        </p:blipFill>
        <p:spPr>
          <a:xfrm>
            <a:off x="378008" y="1737519"/>
            <a:ext cx="3274138" cy="4040874"/>
          </a:xfrm>
        </p:spPr>
      </p:pic>
      <p:sp>
        <p:nvSpPr>
          <p:cNvPr id="5" name="Text Placeholder 4"/>
          <p:cNvSpPr>
            <a:spLocks noGrp="1"/>
          </p:cNvSpPr>
          <p:nvPr>
            <p:ph type="body" sz="quarter" idx="3"/>
          </p:nvPr>
        </p:nvSpPr>
        <p:spPr>
          <a:xfrm>
            <a:off x="4645025" y="1103303"/>
            <a:ext cx="4041775" cy="499756"/>
          </a:xfrm>
        </p:spPr>
        <p:txBody>
          <a:bodyPr/>
          <a:lstStyle/>
          <a:p>
            <a:pPr algn="ctr"/>
            <a:r>
              <a:rPr lang="en-US" dirty="0" err="1" smtClean="0"/>
              <a:t>WyoCloud</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480" t="14490" r="8425" b="10601"/>
          <a:stretch/>
        </p:blipFill>
        <p:spPr>
          <a:xfrm>
            <a:off x="5194408" y="1565272"/>
            <a:ext cx="2743200" cy="1482811"/>
          </a:xfrm>
          <a:prstGeom prst="rect">
            <a:avLst/>
          </a:prstGeom>
        </p:spPr>
      </p:pic>
      <p:sp>
        <p:nvSpPr>
          <p:cNvPr id="12" name="Oval 11"/>
          <p:cNvSpPr/>
          <p:nvPr/>
        </p:nvSpPr>
        <p:spPr>
          <a:xfrm>
            <a:off x="291994" y="4049486"/>
            <a:ext cx="3851929" cy="637775"/>
          </a:xfrm>
          <a:prstGeom prst="ellipse">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393" r="2214" b="2909"/>
          <a:stretch/>
        </p:blipFill>
        <p:spPr>
          <a:xfrm>
            <a:off x="4143923" y="2916467"/>
            <a:ext cx="4633474" cy="3077080"/>
          </a:xfrm>
        </p:spPr>
      </p:pic>
    </p:spTree>
    <p:extLst>
      <p:ext uri="{BB962C8B-B14F-4D97-AF65-F5344CB8AC3E}">
        <p14:creationId xmlns:p14="http://schemas.microsoft.com/office/powerpoint/2010/main" val="4139423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495"/>
          </a:xfrm>
        </p:spPr>
        <p:txBody>
          <a:bodyPr/>
          <a:lstStyle/>
          <a:p>
            <a:r>
              <a:rPr lang="en-US" sz="4000" dirty="0" smtClean="0"/>
              <a:t>Process – External Supplier Contracts</a:t>
            </a:r>
            <a:endParaRPr lang="en-US" sz="4000" dirty="0"/>
          </a:p>
        </p:txBody>
      </p:sp>
      <p:sp>
        <p:nvSpPr>
          <p:cNvPr id="3" name="Text Placeholder 2"/>
          <p:cNvSpPr>
            <a:spLocks noGrp="1"/>
          </p:cNvSpPr>
          <p:nvPr>
            <p:ph type="body" idx="1"/>
          </p:nvPr>
        </p:nvSpPr>
        <p:spPr>
          <a:xfrm>
            <a:off x="234903" y="983085"/>
            <a:ext cx="4040188" cy="509595"/>
          </a:xfrm>
        </p:spPr>
        <p:txBody>
          <a:bodyPr/>
          <a:lstStyle/>
          <a:p>
            <a:pPr algn="ctr"/>
            <a:r>
              <a:rPr lang="en-US" dirty="0" smtClean="0"/>
              <a:t>Current Process</a:t>
            </a:r>
            <a:endParaRPr lang="en-US" dirty="0"/>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134" r="8208" b="1995"/>
          <a:stretch/>
        </p:blipFill>
        <p:spPr>
          <a:xfrm>
            <a:off x="234903" y="1715834"/>
            <a:ext cx="4218219" cy="4154767"/>
          </a:xfrm>
        </p:spPr>
      </p:pic>
      <p:sp>
        <p:nvSpPr>
          <p:cNvPr id="5" name="Text Placeholder 4"/>
          <p:cNvSpPr>
            <a:spLocks noGrp="1"/>
          </p:cNvSpPr>
          <p:nvPr>
            <p:ph type="body" sz="quarter" idx="3"/>
          </p:nvPr>
        </p:nvSpPr>
        <p:spPr>
          <a:xfrm>
            <a:off x="4645024" y="1091886"/>
            <a:ext cx="4041775" cy="512675"/>
          </a:xfrm>
        </p:spPr>
        <p:txBody>
          <a:bodyPr/>
          <a:lstStyle/>
          <a:p>
            <a:pPr algn="ctr"/>
            <a:r>
              <a:rPr lang="en-US" dirty="0" err="1" smtClean="0"/>
              <a:t>WyoCloud</a:t>
            </a:r>
            <a:endParaRPr lang="en-US" dirty="0"/>
          </a:p>
        </p:txBody>
      </p:sp>
      <p:pic>
        <p:nvPicPr>
          <p:cNvPr id="8" name="Content Placeholder 7"/>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4353" t="13104" r="11692" b="16650"/>
          <a:stretch/>
        </p:blipFill>
        <p:spPr>
          <a:xfrm>
            <a:off x="5415335" y="1604561"/>
            <a:ext cx="2501151" cy="1948197"/>
          </a:xfr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2269" b="31347"/>
          <a:stretch/>
        </p:blipFill>
        <p:spPr>
          <a:xfrm>
            <a:off x="4645024" y="3417156"/>
            <a:ext cx="4364531" cy="2453445"/>
          </a:xfrm>
          <a:prstGeom prst="rect">
            <a:avLst/>
          </a:prstGeom>
        </p:spPr>
      </p:pic>
    </p:spTree>
    <p:extLst>
      <p:ext uri="{BB962C8B-B14F-4D97-AF65-F5344CB8AC3E}">
        <p14:creationId xmlns:p14="http://schemas.microsoft.com/office/powerpoint/2010/main" val="1013668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5651"/>
          </a:xfrm>
        </p:spPr>
        <p:txBody>
          <a:bodyPr/>
          <a:lstStyle/>
          <a:p>
            <a:r>
              <a:rPr lang="en-US" dirty="0" smtClean="0"/>
              <a:t>DocuSign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776" y="1129878"/>
            <a:ext cx="7618834" cy="4664497"/>
          </a:xfrm>
        </p:spPr>
      </p:pic>
      <p:sp>
        <p:nvSpPr>
          <p:cNvPr id="5" name="Oval 4"/>
          <p:cNvSpPr/>
          <p:nvPr/>
        </p:nvSpPr>
        <p:spPr>
          <a:xfrm>
            <a:off x="2773936" y="3112034"/>
            <a:ext cx="1237130" cy="338097"/>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590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1466</TotalTime>
  <Words>370</Words>
  <Application>Microsoft Office PowerPoint</Application>
  <PresentationFormat>On-screen Show (4:3)</PresentationFormat>
  <Paragraphs>32</Paragraphs>
  <Slides>10</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Custom Design</vt:lpstr>
      <vt:lpstr>1_Custom Design</vt:lpstr>
      <vt:lpstr>Contracts</vt:lpstr>
      <vt:lpstr>Summary</vt:lpstr>
      <vt:lpstr>Office of General Counsel Checklist</vt:lpstr>
      <vt:lpstr>WyoCloud “Checklist”</vt:lpstr>
      <vt:lpstr>Checklist v. WyoCloud</vt:lpstr>
      <vt:lpstr>Initiating the Contract Process</vt:lpstr>
      <vt:lpstr>Process – UW Template Contracts</vt:lpstr>
      <vt:lpstr>Process – External Supplier Contracts</vt:lpstr>
      <vt:lpstr>DocuSign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Institutional Marketing</dc:creator>
  <cp:lastModifiedBy>Andara Jessie Frasier</cp:lastModifiedBy>
  <cp:revision>33</cp:revision>
  <dcterms:created xsi:type="dcterms:W3CDTF">2014-09-17T21:08:03Z</dcterms:created>
  <dcterms:modified xsi:type="dcterms:W3CDTF">2017-05-30T22:49:36Z</dcterms:modified>
</cp:coreProperties>
</file>