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4"/>
  </p:sldMasterIdLst>
  <p:notesMasterIdLst>
    <p:notesMasterId r:id="rId9"/>
  </p:notesMasterIdLst>
  <p:handoutMasterIdLst>
    <p:handoutMasterId r:id="rId10"/>
  </p:handoutMasterIdLst>
  <p:sldIdLst>
    <p:sldId id="257" r:id="rId5"/>
    <p:sldId id="258" r:id="rId6"/>
    <p:sldId id="259" r:id="rId7"/>
    <p:sldId id="260" r:id="rId8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3839">
          <p15:clr>
            <a:srgbClr val="A4A3A4"/>
          </p15:clr>
        </p15:guide>
        <p15:guide id="9" pos="671">
          <p15:clr>
            <a:srgbClr val="A4A3A4"/>
          </p15:clr>
        </p15:guide>
        <p15:guide id="10" pos="7007">
          <p15:clr>
            <a:srgbClr val="A4A3A4"/>
          </p15:clr>
        </p15:guide>
        <p15:guide id="11" pos="6143">
          <p15:clr>
            <a:srgbClr val="A4A3A4"/>
          </p15:clr>
        </p15:guide>
        <p15:guide id="12" pos="3263">
          <p15:clr>
            <a:srgbClr val="A4A3A4"/>
          </p15:clr>
        </p15:guide>
        <p15:guide id="13" pos="7391">
          <p15:clr>
            <a:srgbClr val="A4A3A4"/>
          </p15:clr>
        </p15:guide>
        <p15:guide id="14" pos="3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86470" autoAdjust="0"/>
  </p:normalViewPr>
  <p:slideViewPr>
    <p:cSldViewPr showGuides="1">
      <p:cViewPr varScale="1">
        <p:scale>
          <a:sx n="103" d="100"/>
          <a:sy n="103" d="100"/>
        </p:scale>
        <p:origin x="150" y="402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3839"/>
        <p:guide pos="671"/>
        <p:guide pos="7007"/>
        <p:guide pos="6143"/>
        <p:guide pos="3263"/>
        <p:guide pos="7391"/>
        <p:guide pos="3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168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E221E-83ED-4F6C-BA5F-3F9E6FDB6953}" type="datetimeFigureOut">
              <a:rPr lang="en-US"/>
              <a:t>5/31/2017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CBEF8-5CDE-472B-839B-B8BB0C881006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6328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853E5F-CE67-483C-A264-F17AC70E9CA2}" type="datetimeFigureOut">
              <a:rPr lang="en-US"/>
              <a:t>5/31/2017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AFB-CB0D-4DFE-87B9-B4B0D0DE73C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1280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98AFB-CB0D-4DFE-87B9-B4B0D0DE73C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14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0556" y="1300786"/>
            <a:ext cx="8687713" cy="2509213"/>
          </a:xfrm>
        </p:spPr>
        <p:txBody>
          <a:bodyPr anchor="b">
            <a:normAutofit/>
          </a:bodyPr>
          <a:lstStyle>
            <a:lvl1pPr algn="ctr">
              <a:defRPr sz="47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0556" y="3886201"/>
            <a:ext cx="8687713" cy="1371599"/>
          </a:xfrm>
        </p:spPr>
        <p:txBody>
          <a:bodyPr>
            <a:normAutofit/>
          </a:bodyPr>
          <a:lstStyle>
            <a:lvl1pPr marL="0" indent="0" algn="ctr">
              <a:buNone/>
              <a:defRPr sz="2199">
                <a:solidFill>
                  <a:schemeClr val="bg1">
                    <a:lumMod val="50000"/>
                  </a:schemeClr>
                </a:solidFill>
              </a:defRPr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88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556" y="4289374"/>
            <a:ext cx="10361733" cy="81161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435" y="698261"/>
            <a:ext cx="9819974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536" y="5108728"/>
            <a:ext cx="10361753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43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536" y="609600"/>
            <a:ext cx="10361753" cy="3427245"/>
          </a:xfrm>
        </p:spPr>
        <p:txBody>
          <a:bodyPr anchor="ctr"/>
          <a:lstStyle>
            <a:lvl1pPr algn="ctr"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537" y="4204821"/>
            <a:ext cx="10361753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900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836" y="609600"/>
            <a:ext cx="9300329" cy="2992904"/>
          </a:xfrm>
        </p:spPr>
        <p:txBody>
          <a:bodyPr anchor="ctr"/>
          <a:lstStyle>
            <a:lvl1pPr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196" y="3610032"/>
            <a:ext cx="8750020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536" y="4372797"/>
            <a:ext cx="10361753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227" y="75416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4809" y="29935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8621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537" y="2138722"/>
            <a:ext cx="10361753" cy="2511835"/>
          </a:xfrm>
        </p:spPr>
        <p:txBody>
          <a:bodyPr anchor="b"/>
          <a:lstStyle>
            <a:lvl1pPr algn="ctr"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537" y="4662335"/>
            <a:ext cx="1036175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324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536" y="609600"/>
            <a:ext cx="10361753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536" y="2367093"/>
            <a:ext cx="329811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3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536" y="2943356"/>
            <a:ext cx="3298117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1230" y="2367093"/>
            <a:ext cx="3290664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3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0192" y="2943356"/>
            <a:ext cx="330249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1222" y="2367093"/>
            <a:ext cx="330406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3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1222" y="2943356"/>
            <a:ext cx="3304067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931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536" y="610772"/>
            <a:ext cx="10361753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536" y="4204820"/>
            <a:ext cx="329555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1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536" y="2367093"/>
            <a:ext cx="3295551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536" y="4781082"/>
            <a:ext cx="3295551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1602" y="4204820"/>
            <a:ext cx="330096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1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0191" y="2367093"/>
            <a:ext cx="330249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0191" y="4781081"/>
            <a:ext cx="330249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1222" y="4204820"/>
            <a:ext cx="32998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1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1222" y="2367093"/>
            <a:ext cx="3304067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1097" y="4781079"/>
            <a:ext cx="3304192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474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537" y="2367094"/>
            <a:ext cx="10361753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61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609602"/>
            <a:ext cx="2552661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537" y="609602"/>
            <a:ext cx="7656730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5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536" y="2367093"/>
            <a:ext cx="10361127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54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536" y="828564"/>
            <a:ext cx="10349056" cy="2736819"/>
          </a:xfrm>
        </p:spPr>
        <p:txBody>
          <a:bodyPr anchor="b">
            <a:normAutofit/>
          </a:bodyPr>
          <a:lstStyle>
            <a:lvl1pPr>
              <a:defRPr sz="39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536" y="3657458"/>
            <a:ext cx="10349056" cy="1368183"/>
          </a:xfrm>
        </p:spPr>
        <p:txBody>
          <a:bodyPr>
            <a:normAutofit/>
          </a:bodyPr>
          <a:lstStyle>
            <a:lvl1pPr marL="0" indent="0" algn="ctr">
              <a:buNone/>
              <a:defRPr sz="1999">
                <a:solidFill>
                  <a:schemeClr val="bg1">
                    <a:lumMod val="50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6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537" y="618518"/>
            <a:ext cx="10361752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536" y="2367093"/>
            <a:ext cx="510469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0593" y="2367093"/>
            <a:ext cx="510407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174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537" y="618518"/>
            <a:ext cx="10361752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029" y="2371018"/>
            <a:ext cx="4872205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5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537" y="3051013"/>
            <a:ext cx="510469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4757" y="2371018"/>
            <a:ext cx="4880533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5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0593" y="3051013"/>
            <a:ext cx="510407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4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87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93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537" y="609600"/>
            <a:ext cx="3934663" cy="2023252"/>
          </a:xfrm>
        </p:spPr>
        <p:txBody>
          <a:bodyPr anchor="b"/>
          <a:lstStyle>
            <a:lvl1pPr algn="ctr"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6740" y="609601"/>
            <a:ext cx="6198548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537" y="2632852"/>
            <a:ext cx="3934664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A9E5-6744-4841-888F-9E7CC0C2B7EC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AE4A8-A6E5-453E-B946-FB774B73F4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211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537" y="609600"/>
            <a:ext cx="5933423" cy="2023254"/>
          </a:xfrm>
        </p:spPr>
        <p:txBody>
          <a:bodyPr anchor="b"/>
          <a:lstStyle>
            <a:lvl1pPr algn="ctr">
              <a:defRPr sz="31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2870" y="609601"/>
            <a:ext cx="3254510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557" y="2632853"/>
            <a:ext cx="5933403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5/31/2017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53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88828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537" y="618518"/>
            <a:ext cx="10361752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537" y="2367094"/>
            <a:ext cx="10361753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6737" y="5883276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E0FA9E5-6744-4841-888F-9E7CC0C2B7EC}" type="datetimeFigureOut">
              <a:rPr lang="en-US" smtClean="0"/>
              <a:pPr/>
              <a:t>5/31/2017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537" y="5883276"/>
            <a:ext cx="66711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1273" y="5883276"/>
            <a:ext cx="7640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AEAE4A8-A6E5-453E-B946-FB774B73F4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13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126" rtl="0" eaLnBrk="1" latinLnBrk="0" hangingPunct="1">
        <a:lnSpc>
          <a:spcPct val="90000"/>
        </a:lnSpc>
        <a:spcBef>
          <a:spcPct val="0"/>
        </a:spcBef>
        <a:buNone/>
        <a:defRPr sz="3599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1999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799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50556" y="1300787"/>
            <a:ext cx="8687713" cy="1366214"/>
          </a:xfrm>
        </p:spPr>
        <p:txBody>
          <a:bodyPr/>
          <a:lstStyle/>
          <a:p>
            <a:r>
              <a:rPr lang="en-US" dirty="0" smtClean="0"/>
              <a:t>STRATEGIC SOURCING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812" y="3886201"/>
            <a:ext cx="3785616" cy="987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12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SOURCING 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US" dirty="0" smtClean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SCOPE &amp; DETAILS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r>
              <a:rPr lang="en-US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</a:t>
            </a:r>
            <a:r>
              <a:rPr lang="en-US" b="1" i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eginning </a:t>
            </a:r>
            <a:r>
              <a:rPr lang="en-US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 December 2016, the UW Procurement team has </a:t>
            </a:r>
            <a:r>
              <a:rPr lang="en-US" b="1" i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been working </a:t>
            </a:r>
            <a:r>
              <a:rPr lang="en-US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 Huron to obtain cost savings for </a:t>
            </a:r>
            <a:r>
              <a:rPr lang="en-US" b="1" i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three commodity categories </a:t>
            </a:r>
            <a:r>
              <a:rPr lang="en-US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through a full-cycle strategic sourcing process</a:t>
            </a:r>
            <a:r>
              <a:rPr lang="en-US" sz="1600" b="1" i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</a:p>
          <a:p>
            <a:pPr marL="171450" indent="-171450">
              <a:buClr>
                <a:schemeClr val="accent1"/>
              </a:buClr>
              <a:buFont typeface="Arial" panose="020B0604020202020204" pitchFamily="34" charset="0"/>
              <a:buChar char="+"/>
            </a:pPr>
            <a:endParaRPr lang="en-US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accent1"/>
              </a:buClr>
              <a:buNone/>
            </a:pPr>
            <a:r>
              <a:rPr lang="en-US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The </a:t>
            </a:r>
            <a:r>
              <a:rPr lang="en-US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sourcing initiatives have covered the following categories</a:t>
            </a:r>
            <a:r>
              <a:rPr lang="en-US" b="1" i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  <a:endParaRPr lang="en-US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marL="628650" lvl="1" indent="-171450"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sz="2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Scientific Supplies </a:t>
            </a:r>
          </a:p>
          <a:p>
            <a:pPr marL="628650" lvl="1" indent="-171450"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sz="2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Office Related Products </a:t>
            </a:r>
          </a:p>
          <a:p>
            <a:pPr marL="628650" lvl="1" indent="-171450"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sz="2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Desktops and Laptops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10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8289" y="533400"/>
            <a:ext cx="8686801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STRATEGIC SOURCING PROCESS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065212" y="1600200"/>
            <a:ext cx="8686801" cy="4419600"/>
          </a:xfrm>
        </p:spPr>
        <p:txBody>
          <a:bodyPr>
            <a:noAutofit/>
          </a:bodyPr>
          <a:lstStyle/>
          <a:p>
            <a:pPr marL="0" indent="0">
              <a:buClr>
                <a:schemeClr val="accent1"/>
              </a:buClr>
              <a:buNone/>
            </a:pPr>
            <a:r>
              <a:rPr lang="en-US" sz="16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working collaboratively with Huron, the UW Procurement team </a:t>
            </a:r>
            <a:r>
              <a:rPr lang="en-US" sz="16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along with committees comprised of campus members have </a:t>
            </a:r>
            <a:r>
              <a:rPr lang="en-US" sz="16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engaged in the below strategic sourcing methodology for each of the </a:t>
            </a:r>
            <a:r>
              <a:rPr lang="en-US" sz="16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categories.</a:t>
            </a:r>
            <a:endParaRPr lang="en-US" sz="1600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Clr>
                <a:schemeClr val="accent1"/>
              </a:buClr>
              <a:buFont typeface="Arial" panose="020B0604020202020204" pitchFamily="34" charset="0"/>
              <a:buChar char="+"/>
            </a:pPr>
            <a:endParaRPr lang="en-US" sz="1100" dirty="0">
              <a:solidFill>
                <a:schemeClr val="tx2"/>
              </a:solidFill>
            </a:endParaRPr>
          </a:p>
          <a:p>
            <a:pPr marL="628650" lvl="1" indent="-171450">
              <a:buClr>
                <a:schemeClr val="accent1"/>
              </a:buClr>
              <a:buFont typeface="Arial" panose="020B0604020202020204" pitchFamily="34" charset="0"/>
              <a:buChar char="-"/>
            </a:pPr>
            <a:endParaRPr lang="en-US" sz="1100" dirty="0">
              <a:solidFill>
                <a:schemeClr val="tx2"/>
              </a:solidFill>
            </a:endParaRPr>
          </a:p>
          <a:p>
            <a:pPr marL="171450" indent="-171450">
              <a:buClr>
                <a:schemeClr val="accent1"/>
              </a:buClr>
              <a:buFont typeface="Arial" panose="020B0604020202020204" pitchFamily="34" charset="0"/>
              <a:buChar char="+"/>
            </a:pPr>
            <a:endParaRPr lang="en-US" sz="1100" dirty="0" smtClean="0">
              <a:solidFill>
                <a:schemeClr val="tx2"/>
              </a:solidFill>
            </a:endParaRPr>
          </a:p>
          <a:p>
            <a:pPr marL="0" indent="0">
              <a:buClr>
                <a:schemeClr val="accent1"/>
              </a:buClr>
              <a:buNone/>
            </a:pPr>
            <a:endParaRPr lang="en-US" sz="1600" b="1" i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accent1"/>
              </a:buClr>
              <a:buNone/>
            </a:pPr>
            <a:r>
              <a:rPr lang="en-US" sz="16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</a:t>
            </a:r>
            <a:r>
              <a:rPr lang="en-US" sz="16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process mapping, benchmarking exercises, and sourcing execution facilitation have been conducted to generate cost savings through competitive establishment of preferred supplier contracts and through demand management activities across the </a:t>
            </a:r>
            <a:r>
              <a:rPr lang="en-US" sz="16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University.</a:t>
            </a:r>
            <a:endParaRPr lang="en-US" sz="1600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accent1"/>
              </a:buClr>
              <a:buNone/>
            </a:pPr>
            <a:r>
              <a:rPr lang="en-US" sz="16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Scientific Supplies Strategic Sourcing RFP has also included an assessment of UW’s scientific supplies purchase, delivery, and tracking processes. </a:t>
            </a:r>
          </a:p>
          <a:p>
            <a:endParaRPr lang="en-US" sz="1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310" y="1371600"/>
            <a:ext cx="9333349" cy="426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89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537" y="228600"/>
            <a:ext cx="10361752" cy="1986095"/>
          </a:xfrm>
        </p:spPr>
        <p:txBody>
          <a:bodyPr/>
          <a:lstStyle/>
          <a:p>
            <a:r>
              <a:rPr lang="en-US" dirty="0" smtClean="0"/>
              <a:t>STRATEGIC SOURCING PROCESS</a:t>
            </a:r>
            <a:br>
              <a:rPr lang="en-US" dirty="0" smtClean="0"/>
            </a:br>
            <a:r>
              <a:rPr lang="en-US" dirty="0" smtClean="0"/>
              <a:t>TO-DATE STATUS &amp; ESTIMATED SAVINGS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65212" y="1600200"/>
            <a:ext cx="8686801" cy="4419600"/>
          </a:xfrm>
        </p:spPr>
        <p:txBody>
          <a:bodyPr/>
          <a:lstStyle/>
          <a:p>
            <a:endParaRPr lang="en-US" sz="1400" b="1" i="1" dirty="0" smtClean="0"/>
          </a:p>
          <a:p>
            <a:r>
              <a:rPr lang="en-US" sz="1400" b="1" i="1" dirty="0" smtClean="0"/>
              <a:t>Together</a:t>
            </a:r>
            <a:r>
              <a:rPr lang="en-US" sz="1400" b="1" i="1" dirty="0"/>
              <a:t>, the UW Procurement and Huron team were able to achieve ~$1M in savings for year 1 and ~$2.7M in savings over 3 </a:t>
            </a:r>
            <a:r>
              <a:rPr lang="en-US" sz="1400" b="1" i="1" dirty="0" smtClean="0"/>
              <a:t>years.</a:t>
            </a:r>
          </a:p>
          <a:p>
            <a:r>
              <a:rPr lang="en-US" sz="1400" b="1" i="1" dirty="0" smtClean="0"/>
              <a:t>As </a:t>
            </a:r>
            <a:r>
              <a:rPr lang="en-US" sz="1400" b="1" i="1" dirty="0"/>
              <a:t>preferred supplier relationships are confidential until contract finalization, awarded suppliers cannot be announced at this time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248" y="3196376"/>
            <a:ext cx="8312727" cy="3052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1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7CB30B94-6D3B-4C91-947C-5EB8E8EFF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3E1689-1E09-4ADC-A5E7-6718BF79A8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FF1070-8794-47AC-90B7-1F2E078096FF}">
  <ds:schemaRefs>
    <ds:schemaRef ds:uri="http://schemas.microsoft.com/office/2006/documentManagement/types"/>
    <ds:schemaRef ds:uri="a4f35948-e619-41b3-aa29-22878b09cfd2"/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40262f94-9f35-4ac3-9a90-690165a166b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146</TotalTime>
  <Words>199</Words>
  <Application>Microsoft Office PowerPoint</Application>
  <PresentationFormat>Custom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Palatino Linotype</vt:lpstr>
      <vt:lpstr>Tw Cen MT</vt:lpstr>
      <vt:lpstr>Verdana</vt:lpstr>
      <vt:lpstr>Droplet</vt:lpstr>
      <vt:lpstr>STRATEGIC SOURCING SUMMARY</vt:lpstr>
      <vt:lpstr>STRATEGIC SOURCING SUMMARY </vt:lpstr>
      <vt:lpstr>STRATEGIC SOURCING PROCESS</vt:lpstr>
      <vt:lpstr>STRATEGIC SOURCING PROCESS TO-DATE STATUS &amp; ESTIMATED SAVINGS</vt:lpstr>
    </vt:vector>
  </TitlesOfParts>
  <Company>U of Wyoming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SOURCING SUMMARY</dc:title>
  <dc:creator>Trinidad G. Padilla</dc:creator>
  <cp:lastModifiedBy>Trinidad G. Padilla</cp:lastModifiedBy>
  <cp:revision>11</cp:revision>
  <dcterms:created xsi:type="dcterms:W3CDTF">2017-05-30T20:37:34Z</dcterms:created>
  <dcterms:modified xsi:type="dcterms:W3CDTF">2017-05-31T15:25:23Z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74069400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