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0"/>
  </p:notesMasterIdLst>
  <p:sldIdLst>
    <p:sldId id="268" r:id="rId2"/>
    <p:sldId id="278" r:id="rId3"/>
    <p:sldId id="282" r:id="rId4"/>
    <p:sldId id="287" r:id="rId5"/>
    <p:sldId id="288" r:id="rId6"/>
    <p:sldId id="286" r:id="rId7"/>
    <p:sldId id="284" r:id="rId8"/>
    <p:sldId id="285" r:id="rId9"/>
    <p:sldId id="279" r:id="rId10"/>
    <p:sldId id="276" r:id="rId11"/>
    <p:sldId id="291" r:id="rId12"/>
    <p:sldId id="292" r:id="rId13"/>
    <p:sldId id="281" r:id="rId14"/>
    <p:sldId id="283" r:id="rId15"/>
    <p:sldId id="277" r:id="rId16"/>
    <p:sldId id="272" r:id="rId17"/>
    <p:sldId id="273" r:id="rId18"/>
    <p:sldId id="289" r:id="rId19"/>
    <p:sldId id="280" r:id="rId20"/>
    <p:sldId id="263" r:id="rId21"/>
    <p:sldId id="271" r:id="rId22"/>
    <p:sldId id="266" r:id="rId23"/>
    <p:sldId id="270" r:id="rId24"/>
    <p:sldId id="274" r:id="rId25"/>
    <p:sldId id="275" r:id="rId26"/>
    <p:sldId id="293" r:id="rId27"/>
    <p:sldId id="261" r:id="rId28"/>
    <p:sldId id="26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0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58FCFAE-2FD0-4BC9-BBF6-D541AFD67211}" type="datetimeFigureOut">
              <a:rPr lang="en-US" smtClean="0"/>
              <a:t>9/2/2016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73F1CC-D614-4FB3-AC7D-98319C689F5D}" type="slidenum">
              <a:rPr lang="en-US" smtClean="0"/>
              <a:t>‹#›</a:t>
            </a:fld>
            <a:endParaRPr lang="en-US"/>
          </a:p>
        </p:txBody>
      </p:sp>
    </p:spTree>
    <p:extLst>
      <p:ext uri="{BB962C8B-B14F-4D97-AF65-F5344CB8AC3E}">
        <p14:creationId xmlns:p14="http://schemas.microsoft.com/office/powerpoint/2010/main" val="863744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3F1CC-D614-4FB3-AC7D-98319C689F5D}" type="slidenum">
              <a:rPr lang="en-US" smtClean="0"/>
              <a:t>1</a:t>
            </a:fld>
            <a:endParaRPr lang="en-US"/>
          </a:p>
        </p:txBody>
      </p:sp>
    </p:spTree>
    <p:extLst>
      <p:ext uri="{BB962C8B-B14F-4D97-AF65-F5344CB8AC3E}">
        <p14:creationId xmlns:p14="http://schemas.microsoft.com/office/powerpoint/2010/main" val="3731553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D4A45A-EAE5-45DA-9D5B-18546C25A323}"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812931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6C381CE-3832-4F6D-B5A3-702D0600C8B9}"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1588129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884613" y="8685362"/>
            <a:ext cx="2973387" cy="45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24" tIns="45311" rIns="90624" bIns="45311" anchor="b"/>
          <a:lstStyle>
            <a:lvl1pPr defTabSz="901700" eaLnBrk="0" hangingPunct="0">
              <a:defRPr sz="1200">
                <a:solidFill>
                  <a:schemeClr val="tx1"/>
                </a:solidFill>
                <a:latin typeface="Arial" charset="0"/>
                <a:cs typeface="Arial" charset="0"/>
              </a:defRPr>
            </a:lvl1pPr>
            <a:lvl2pPr marL="742950" indent="-285750" defTabSz="901700" eaLnBrk="0" hangingPunct="0">
              <a:defRPr sz="1200">
                <a:solidFill>
                  <a:schemeClr val="tx1"/>
                </a:solidFill>
                <a:latin typeface="Arial" charset="0"/>
                <a:cs typeface="Arial" charset="0"/>
              </a:defRPr>
            </a:lvl2pPr>
            <a:lvl3pPr marL="1143000" indent="-228600" defTabSz="901700" eaLnBrk="0" hangingPunct="0">
              <a:defRPr sz="1200">
                <a:solidFill>
                  <a:schemeClr val="tx1"/>
                </a:solidFill>
                <a:latin typeface="Arial" charset="0"/>
                <a:cs typeface="Arial" charset="0"/>
              </a:defRPr>
            </a:lvl3pPr>
            <a:lvl4pPr marL="1600200" indent="-228600" defTabSz="901700" eaLnBrk="0" hangingPunct="0">
              <a:defRPr sz="1200">
                <a:solidFill>
                  <a:schemeClr val="tx1"/>
                </a:solidFill>
                <a:latin typeface="Arial" charset="0"/>
                <a:cs typeface="Arial" charset="0"/>
              </a:defRPr>
            </a:lvl4pPr>
            <a:lvl5pPr marL="2057400" indent="-228600" defTabSz="901700" eaLnBrk="0" hangingPunct="0">
              <a:defRPr sz="1200">
                <a:solidFill>
                  <a:schemeClr val="tx1"/>
                </a:solidFill>
                <a:latin typeface="Arial" charset="0"/>
                <a:cs typeface="Arial" charset="0"/>
              </a:defRPr>
            </a:lvl5pPr>
            <a:lvl6pPr marL="2514600" indent="-228600" defTabSz="901700" eaLnBrk="0" fontAlgn="base" hangingPunct="0">
              <a:spcBef>
                <a:spcPct val="0"/>
              </a:spcBef>
              <a:spcAft>
                <a:spcPct val="0"/>
              </a:spcAft>
              <a:defRPr sz="1200">
                <a:solidFill>
                  <a:schemeClr val="tx1"/>
                </a:solidFill>
                <a:latin typeface="Arial" charset="0"/>
                <a:cs typeface="Arial" charset="0"/>
              </a:defRPr>
            </a:lvl6pPr>
            <a:lvl7pPr marL="2971800" indent="-228600" defTabSz="901700" eaLnBrk="0" fontAlgn="base" hangingPunct="0">
              <a:spcBef>
                <a:spcPct val="0"/>
              </a:spcBef>
              <a:spcAft>
                <a:spcPct val="0"/>
              </a:spcAft>
              <a:defRPr sz="1200">
                <a:solidFill>
                  <a:schemeClr val="tx1"/>
                </a:solidFill>
                <a:latin typeface="Arial" charset="0"/>
                <a:cs typeface="Arial" charset="0"/>
              </a:defRPr>
            </a:lvl7pPr>
            <a:lvl8pPr marL="3429000" indent="-228600" defTabSz="901700" eaLnBrk="0" fontAlgn="base" hangingPunct="0">
              <a:spcBef>
                <a:spcPct val="0"/>
              </a:spcBef>
              <a:spcAft>
                <a:spcPct val="0"/>
              </a:spcAft>
              <a:defRPr sz="1200">
                <a:solidFill>
                  <a:schemeClr val="tx1"/>
                </a:solidFill>
                <a:latin typeface="Arial" charset="0"/>
                <a:cs typeface="Arial" charset="0"/>
              </a:defRPr>
            </a:lvl8pPr>
            <a:lvl9pPr marL="3886200" indent="-228600" defTabSz="901700" eaLnBrk="0" fontAlgn="base" hangingPunct="0">
              <a:spcBef>
                <a:spcPct val="0"/>
              </a:spcBef>
              <a:spcAft>
                <a:spcPct val="0"/>
              </a:spcAft>
              <a:defRPr sz="1200">
                <a:solidFill>
                  <a:schemeClr val="tx1"/>
                </a:solidFill>
                <a:latin typeface="Arial" charset="0"/>
                <a:cs typeface="Arial" charset="0"/>
              </a:defRPr>
            </a:lvl9pPr>
          </a:lstStyle>
          <a:p>
            <a:pPr algn="r"/>
            <a:fld id="{1D4E3001-C455-4665-A534-D208F3586D69}" type="slidenum">
              <a:rPr lang="en-US">
                <a:solidFill>
                  <a:srgbClr val="000000"/>
                </a:solidFill>
              </a:rPr>
              <a:pPr algn="r"/>
              <a:t>12</a:t>
            </a:fld>
            <a:endParaRPr lang="en-US" dirty="0">
              <a:solidFill>
                <a:srgbClr val="000000"/>
              </a:solidFill>
            </a:endParaRPr>
          </a:p>
        </p:txBody>
      </p:sp>
      <p:sp>
        <p:nvSpPr>
          <p:cNvPr id="22531" name="Rectangle 2"/>
          <p:cNvSpPr>
            <a:spLocks noGrp="1" noRot="1" noChangeAspect="1" noChangeArrowheads="1" noTextEdit="1"/>
          </p:cNvSpPr>
          <p:nvPr>
            <p:ph type="sldImg"/>
          </p:nvPr>
        </p:nvSpPr>
        <p:spPr>
          <a:xfrm>
            <a:off x="1163638" y="685800"/>
            <a:ext cx="4564062" cy="3424238"/>
          </a:xfrm>
          <a:ln/>
        </p:spPr>
      </p:sp>
      <p:sp>
        <p:nvSpPr>
          <p:cNvPr id="22532" name="Rectangle 3"/>
          <p:cNvSpPr>
            <a:spLocks noGrp="1" noChangeArrowheads="1"/>
          </p:cNvSpPr>
          <p:nvPr>
            <p:ph type="body" idx="1"/>
          </p:nvPr>
        </p:nvSpPr>
        <p:spPr>
          <a:xfrm>
            <a:off x="915989" y="4341882"/>
            <a:ext cx="5026025" cy="411495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624" tIns="45311" rIns="90624" bIns="45311"/>
          <a:lstStyle/>
          <a:p>
            <a:endParaRPr lang="en-US" baseline="0" dirty="0" smtClean="0"/>
          </a:p>
        </p:txBody>
      </p:sp>
      <p:sp>
        <p:nvSpPr>
          <p:cNvPr id="2" name="Slide Number Placeholder 1"/>
          <p:cNvSpPr>
            <a:spLocks noGrp="1"/>
          </p:cNvSpPr>
          <p:nvPr>
            <p:ph type="sldNum" sz="quarter" idx="10"/>
          </p:nvPr>
        </p:nvSpPr>
        <p:spPr/>
        <p:txBody>
          <a:bodyPr/>
          <a:lstStyle/>
          <a:p>
            <a:pPr>
              <a:defRPr/>
            </a:pPr>
            <a:fld id="{8839E9B5-F756-E441-A191-462654A539FF}" type="slidenum">
              <a:rPr lang="en-US" smtClean="0">
                <a:solidFill>
                  <a:prstClr val="black"/>
                </a:solidFill>
              </a:rPr>
              <a:pPr>
                <a:defRPr/>
              </a:pPr>
              <a:t>12</a:t>
            </a:fld>
            <a:endParaRPr lang="en-US" dirty="0">
              <a:solidFill>
                <a:prstClr val="black"/>
              </a:solidFill>
            </a:endParaRPr>
          </a:p>
        </p:txBody>
      </p:sp>
    </p:spTree>
    <p:extLst>
      <p:ext uri="{BB962C8B-B14F-4D97-AF65-F5344CB8AC3E}">
        <p14:creationId xmlns:p14="http://schemas.microsoft.com/office/powerpoint/2010/main" val="2581002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43000" y="684213"/>
            <a:ext cx="4572000" cy="3430587"/>
          </a:xfrm>
          <a:ln/>
        </p:spPr>
      </p:sp>
      <p:sp>
        <p:nvSpPr>
          <p:cNvPr id="35843" name="Notes Placeholder 2"/>
          <p:cNvSpPr>
            <a:spLocks noGrp="1"/>
          </p:cNvSpPr>
          <p:nvPr>
            <p:ph type="body" idx="1"/>
          </p:nvPr>
        </p:nvSpPr>
        <p:spPr>
          <a:noFill/>
          <a:ln/>
        </p:spPr>
        <p:txBody>
          <a:bodyPr/>
          <a:lstStyle/>
          <a:p>
            <a:pPr defTabSz="919513">
              <a:defRPr/>
            </a:pPr>
            <a:r>
              <a:rPr lang="en-US" dirty="0" smtClean="0"/>
              <a:t>Susan</a:t>
            </a:r>
            <a:endParaRPr lang="en-US" dirty="0"/>
          </a:p>
        </p:txBody>
      </p:sp>
      <p:sp>
        <p:nvSpPr>
          <p:cNvPr id="35844" name="Slide Number Placeholder 3"/>
          <p:cNvSpPr>
            <a:spLocks noGrp="1"/>
          </p:cNvSpPr>
          <p:nvPr>
            <p:ph type="sldNum" sz="quarter" idx="5"/>
          </p:nvPr>
        </p:nvSpPr>
        <p:spPr>
          <a:noFill/>
        </p:spPr>
        <p:txBody>
          <a:bodyPr/>
          <a:lstStyle/>
          <a:p>
            <a:fld id="{BB28FB4B-8321-4DCC-97E2-D9D8B6ACEF20}" type="slidenum">
              <a:rPr lang="en-US" smtClean="0"/>
              <a:pPr/>
              <a:t>20</a:t>
            </a:fld>
            <a:endParaRPr lang="en-US" dirty="0" smtClean="0"/>
          </a:p>
        </p:txBody>
      </p:sp>
    </p:spTree>
    <p:extLst>
      <p:ext uri="{BB962C8B-B14F-4D97-AF65-F5344CB8AC3E}">
        <p14:creationId xmlns:p14="http://schemas.microsoft.com/office/powerpoint/2010/main" val="2518871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3F1CC-D614-4FB3-AC7D-98319C689F5D}" type="slidenum">
              <a:rPr lang="en-US" smtClean="0"/>
              <a:t>23</a:t>
            </a:fld>
            <a:endParaRPr lang="en-US"/>
          </a:p>
        </p:txBody>
      </p:sp>
    </p:spTree>
    <p:extLst>
      <p:ext uri="{BB962C8B-B14F-4D97-AF65-F5344CB8AC3E}">
        <p14:creationId xmlns:p14="http://schemas.microsoft.com/office/powerpoint/2010/main" val="40103531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373F1CC-D614-4FB3-AC7D-98319C689F5D}" type="slidenum">
              <a:rPr lang="en-US" smtClean="0"/>
              <a:t>24</a:t>
            </a:fld>
            <a:endParaRPr lang="en-US"/>
          </a:p>
        </p:txBody>
      </p:sp>
    </p:spTree>
    <p:extLst>
      <p:ext uri="{BB962C8B-B14F-4D97-AF65-F5344CB8AC3E}">
        <p14:creationId xmlns:p14="http://schemas.microsoft.com/office/powerpoint/2010/main" val="40103531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8" name="Picture 3" descr="image00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209911" y="1295400"/>
            <a:ext cx="2724178" cy="1280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descr="http://wyoweb.uwyo.edu/images/footer-logo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419714" y="6172200"/>
            <a:ext cx="4304573" cy="457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08426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762000"/>
          </a:xfrm>
        </p:spPr>
        <p:txBody>
          <a:bodyPr/>
          <a:lstStyle>
            <a:lvl1pPr algn="ctr">
              <a:defRPr sz="2800" b="1"/>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pic>
        <p:nvPicPr>
          <p:cNvPr id="8" name="Picture 3" descr="image009"/>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52400" y="5974080"/>
            <a:ext cx="1556674" cy="731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7653773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82880" indent="-182880">
              <a:buFont typeface="Wingdings" panose="05000000000000000000" pitchFamily="2" charset="2"/>
              <a:buChar char="§"/>
              <a:defRPr sz="1600"/>
            </a:lvl1pPr>
            <a:lvl2pPr marL="742950" indent="-285750">
              <a:buFont typeface="Courier New" panose="02070309020205020404" pitchFamily="49" charset="0"/>
              <a:buChar char="o"/>
              <a:defRPr/>
            </a:lvl2pPr>
            <a:lvl4pPr marL="1600200" indent="-228600">
              <a:buFont typeface="Wingdings" panose="05000000000000000000" pitchFamily="2" charset="2"/>
              <a:buChar char="Ø"/>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9"/>
          <p:cNvSpPr>
            <a:spLocks noGrp="1"/>
          </p:cNvSpPr>
          <p:nvPr>
            <p:ph type="body" sz="quarter" idx="13"/>
          </p:nvPr>
        </p:nvSpPr>
        <p:spPr>
          <a:xfrm>
            <a:off x="304800" y="1066800"/>
            <a:ext cx="8503920" cy="585216"/>
          </a:xfrm>
        </p:spPr>
        <p:txBody>
          <a:bodyPr>
            <a:normAutofit/>
          </a:bodyPr>
          <a:lstStyle>
            <a:lvl1pPr marL="0" indent="0">
              <a:buNone/>
              <a:defRPr sz="1600"/>
            </a:lvl1pPr>
          </a:lstStyle>
          <a:p>
            <a:pPr lvl="0"/>
            <a:r>
              <a:rPr lang="en-US" dirty="0" smtClean="0"/>
              <a:t>Click to edit Master text styles</a:t>
            </a:r>
          </a:p>
        </p:txBody>
      </p:sp>
      <p:sp>
        <p:nvSpPr>
          <p:cNvPr id="5"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302483966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4" name="Title 3"/>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385355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289301380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Tree>
    <p:extLst>
      <p:ext uri="{BB962C8B-B14F-4D97-AF65-F5344CB8AC3E}">
        <p14:creationId xmlns:p14="http://schemas.microsoft.com/office/powerpoint/2010/main" val="2720683937"/>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Title w/Subtitle">
    <p:spTree>
      <p:nvGrpSpPr>
        <p:cNvPr id="1" name=""/>
        <p:cNvGrpSpPr/>
        <p:nvPr/>
      </p:nvGrpSpPr>
      <p:grpSpPr>
        <a:xfrm>
          <a:off x="0" y="0"/>
          <a:ext cx="0" cy="0"/>
          <a:chOff x="0" y="0"/>
          <a:chExt cx="0" cy="0"/>
        </a:xfrm>
      </p:grpSpPr>
      <p:sp>
        <p:nvSpPr>
          <p:cNvPr id="5" name="Title 1"/>
          <p:cNvSpPr>
            <a:spLocks noGrp="1"/>
          </p:cNvSpPr>
          <p:nvPr>
            <p:ph type="title"/>
          </p:nvPr>
        </p:nvSpPr>
        <p:spPr>
          <a:xfrm>
            <a:off x="457200" y="640652"/>
            <a:ext cx="8229600" cy="565045"/>
          </a:xfrm>
        </p:spPr>
        <p:txBody>
          <a:bodyPr anchor="b" anchorCtr="0"/>
          <a:lstStyle>
            <a:lvl1pPr>
              <a:defRPr/>
            </a:lvl1pPr>
          </a:lstStyle>
          <a:p>
            <a:r>
              <a:rPr lang="en-US" smtClean="0"/>
              <a:t>Click to edit Master title style</a:t>
            </a:r>
            <a:endParaRPr lang="en-US" dirty="0"/>
          </a:p>
        </p:txBody>
      </p:sp>
      <p:sp>
        <p:nvSpPr>
          <p:cNvPr id="8" name="Text Placeholder 4"/>
          <p:cNvSpPr>
            <a:spLocks noGrp="1"/>
          </p:cNvSpPr>
          <p:nvPr>
            <p:ph type="body" sz="quarter" idx="13"/>
          </p:nvPr>
        </p:nvSpPr>
        <p:spPr>
          <a:xfrm>
            <a:off x="457200" y="1225547"/>
            <a:ext cx="8229600" cy="406400"/>
          </a:xfrm>
        </p:spPr>
        <p:txBody>
          <a:bodyPr anchor="t" anchorCtr="0">
            <a:noAutofit/>
          </a:bodyPr>
          <a:lstStyle>
            <a:lvl1pPr marL="0" indent="0">
              <a:spcAft>
                <a:spcPts val="0"/>
              </a:spcAft>
              <a:buFontTx/>
              <a:buNone/>
              <a:defRPr sz="2540">
                <a:solidFill>
                  <a:schemeClr val="accent1"/>
                </a:solidFill>
              </a:defRPr>
            </a:lvl1pPr>
            <a:lvl2pPr marL="580553" indent="0">
              <a:buFontTx/>
              <a:buNone/>
              <a:defRPr/>
            </a:lvl2pPr>
            <a:lvl3pPr marL="1161105" indent="0">
              <a:buFontTx/>
              <a:buNone/>
              <a:defRPr/>
            </a:lvl3pPr>
            <a:lvl4pPr marL="1741658" indent="0">
              <a:buFontTx/>
              <a:buNone/>
              <a:defRPr/>
            </a:lvl4pPr>
            <a:lvl5pPr marL="2322210" indent="0">
              <a:buFontTx/>
              <a:buNone/>
              <a:defRPr/>
            </a:lvl5pPr>
          </a:lstStyle>
          <a:p>
            <a:pPr lvl="0"/>
            <a:r>
              <a:rPr lang="en-US" smtClean="0"/>
              <a:t>Edit Master text styles</a:t>
            </a:r>
          </a:p>
        </p:txBody>
      </p:sp>
    </p:spTree>
    <p:extLst>
      <p:ext uri="{BB962C8B-B14F-4D97-AF65-F5344CB8AC3E}">
        <p14:creationId xmlns:p14="http://schemas.microsoft.com/office/powerpoint/2010/main" val="9758506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4_Title-No Subtitle-Bulletpoi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65760" y="329184"/>
            <a:ext cx="6773332" cy="632513"/>
          </a:xfrm>
          <a:prstGeom prst="rect">
            <a:avLst/>
          </a:prstGeom>
        </p:spPr>
        <p:txBody>
          <a:bodyPr vert="horz"/>
          <a:lstStyle>
            <a:lvl1pPr algn="l">
              <a:defRPr sz="2800" b="1">
                <a:solidFill>
                  <a:schemeClr val="bg1"/>
                </a:solidFill>
                <a:latin typeface="Arial Narrow"/>
                <a:cs typeface="Arial Narrow"/>
              </a:defRPr>
            </a:lvl1pPr>
          </a:lstStyle>
          <a:p>
            <a:r>
              <a:rPr lang="en-US" dirty="0" smtClean="0"/>
              <a:t>Title is Arial Narrow pt. 28</a:t>
            </a:r>
            <a:endParaRPr lang="en-US" dirty="0"/>
          </a:p>
        </p:txBody>
      </p:sp>
      <p:sp>
        <p:nvSpPr>
          <p:cNvPr id="7" name="Content Placeholder 2"/>
          <p:cNvSpPr>
            <a:spLocks noGrp="1"/>
          </p:cNvSpPr>
          <p:nvPr>
            <p:ph idx="10"/>
          </p:nvPr>
        </p:nvSpPr>
        <p:spPr>
          <a:xfrm>
            <a:off x="365760" y="1371600"/>
            <a:ext cx="8412480" cy="4846320"/>
          </a:xfrm>
          <a:prstGeom prst="rect">
            <a:avLst/>
          </a:prstGeom>
        </p:spPr>
        <p:txBody>
          <a:bodyPr vert="horz"/>
          <a:lstStyle>
            <a:lvl1pPr marL="347663" indent="-347663">
              <a:buFont typeface="Wingdings" pitchFamily="2" charset="2"/>
              <a:buChar char="§"/>
              <a:defRPr sz="2800">
                <a:latin typeface="Arial Narrow"/>
                <a:cs typeface="Arial Narrow"/>
              </a:defRPr>
            </a:lvl1pPr>
            <a:lvl2pPr marL="682625" indent="-334963">
              <a:buFont typeface="Arial" pitchFamily="34" charset="0"/>
              <a:buChar char="•"/>
              <a:defRPr sz="2400">
                <a:latin typeface="Arial Narrow"/>
                <a:cs typeface="Arial Narrow"/>
              </a:defRPr>
            </a:lvl2pPr>
            <a:lvl3pPr marL="1030288" indent="-347663">
              <a:buFont typeface="Arial Narrow" pitchFamily="34" charset="0"/>
              <a:buChar char="–"/>
              <a:defRPr sz="2000">
                <a:latin typeface="Arial Narrow"/>
                <a:cs typeface="Arial Narrow"/>
              </a:defRPr>
            </a:lvl3pPr>
            <a:lvl4pPr marL="1379538" indent="-349250">
              <a:buFont typeface="Courier New" pitchFamily="49" charset="0"/>
              <a:buChar char="o"/>
              <a:defRPr sz="1800">
                <a:latin typeface="Arial Narrow"/>
                <a:cs typeface="Arial Narrow"/>
              </a:defRPr>
            </a:lvl4pPr>
            <a:lvl5pPr marL="1712913" indent="-333375">
              <a:defRPr sz="1800">
                <a:latin typeface="Arial Narrow"/>
                <a:cs typeface="Arial Narrow"/>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4"/>
          <p:cNvSpPr>
            <a:spLocks noGrp="1"/>
          </p:cNvSpPr>
          <p:nvPr>
            <p:ph type="ftr" sz="quarter" idx="3"/>
          </p:nvPr>
        </p:nvSpPr>
        <p:spPr>
          <a:xfrm>
            <a:off x="230287" y="6453406"/>
            <a:ext cx="3491107" cy="365125"/>
          </a:xfrm>
          <a:prstGeom prst="rect">
            <a:avLst/>
          </a:prstGeom>
        </p:spPr>
        <p:txBody>
          <a:bodyPr vert="horz" lIns="91440" tIns="45720" rIns="91440" bIns="45720" rtlCol="0" anchor="ctr"/>
          <a:lstStyle>
            <a:lvl1pPr algn="l">
              <a:defRPr sz="800" baseline="0" smtClean="0">
                <a:solidFill>
                  <a:srgbClr val="675C53"/>
                </a:solidFill>
                <a:latin typeface="Arial Narrow"/>
                <a:ea typeface="Arial" charset="0"/>
                <a:cs typeface="Arial Narrow"/>
              </a:defRPr>
            </a:lvl1pPr>
          </a:lstStyle>
          <a:p>
            <a:pPr defTabSz="457200">
              <a:defRPr/>
            </a:pPr>
            <a:r>
              <a:rPr lang="en-US" dirty="0"/>
              <a:t>© 2016 Huron Consulting Group. All Rights Reserved. Proprietary &amp; Confidential.</a:t>
            </a:r>
          </a:p>
        </p:txBody>
      </p:sp>
    </p:spTree>
    <p:extLst>
      <p:ext uri="{BB962C8B-B14F-4D97-AF65-F5344CB8AC3E}">
        <p14:creationId xmlns:p14="http://schemas.microsoft.com/office/powerpoint/2010/main" val="278958020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9" name="Straight Connector 8"/>
          <p:cNvCxnSpPr/>
          <p:nvPr userDrawn="1"/>
        </p:nvCxnSpPr>
        <p:spPr>
          <a:xfrm>
            <a:off x="152400" y="838200"/>
            <a:ext cx="8610600" cy="0"/>
          </a:xfrm>
          <a:prstGeom prst="line">
            <a:avLst/>
          </a:prstGeom>
          <a:ln w="38100">
            <a:solidFill>
              <a:schemeClr val="bg1">
                <a:lumMod val="65000"/>
              </a:schemeClr>
            </a:solidFill>
          </a:ln>
          <a:effectLst>
            <a:outerShdw dist="85090" dir="1596000" rotWithShape="0">
              <a:srgbClr val="FFCC00"/>
            </a:outerShdw>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133600" y="137160"/>
            <a:ext cx="6858000" cy="54864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04800" y="1752600"/>
            <a:ext cx="8503920" cy="4373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Rounded Rectangle 9"/>
          <p:cNvSpPr/>
          <p:nvPr userDrawn="1"/>
        </p:nvSpPr>
        <p:spPr>
          <a:xfrm>
            <a:off x="228600" y="6477000"/>
            <a:ext cx="7040880" cy="137160"/>
          </a:xfrm>
          <a:prstGeom prst="roundRect">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n>
                <a:solidFill>
                  <a:sysClr val="windowText" lastClr="000000"/>
                </a:solidFill>
              </a:ln>
              <a:solidFill>
                <a:schemeClr val="tx1"/>
              </a:solidFill>
            </a:endParaRPr>
          </a:p>
        </p:txBody>
      </p:sp>
      <p:sp>
        <p:nvSpPr>
          <p:cNvPr id="13" name="Rounded Rectangle 12"/>
          <p:cNvSpPr/>
          <p:nvPr userDrawn="1"/>
        </p:nvSpPr>
        <p:spPr>
          <a:xfrm>
            <a:off x="7376160" y="6477000"/>
            <a:ext cx="1463040" cy="137160"/>
          </a:xfrm>
          <a:prstGeom prst="roundRect">
            <a:avLst/>
          </a:prstGeom>
          <a:solidFill>
            <a:srgbClr val="FFCC00"/>
          </a:solidFill>
          <a:ln>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2" name="Slide Number Placeholder 5"/>
          <p:cNvSpPr>
            <a:spLocks noGrp="1"/>
          </p:cNvSpPr>
          <p:nvPr>
            <p:ph type="sldNum" sz="quarter" idx="4"/>
          </p:nvPr>
        </p:nvSpPr>
        <p:spPr>
          <a:xfrm>
            <a:off x="8458200" y="6451398"/>
            <a:ext cx="454905" cy="178002"/>
          </a:xfrm>
          <a:prstGeom prst="rect">
            <a:avLst/>
          </a:prstGeom>
        </p:spPr>
        <p:txBody>
          <a:bodyPr vert="horz" wrap="square" lIns="91440" tIns="45720" rIns="91440" bIns="45720" numCol="1" anchor="ctr" anchorCtr="0" compatLnSpc="1">
            <a:prstTxWarp prst="textNoShape">
              <a:avLst/>
            </a:prstTxWarp>
          </a:bodyPr>
          <a:lstStyle>
            <a:lvl1pPr>
              <a:defRPr sz="1000" b="1" baseline="0">
                <a:solidFill>
                  <a:schemeClr val="tx1"/>
                </a:solidFill>
                <a:latin typeface="Arial Narrow" panose="020B0606020202030204" pitchFamily="34" charset="0"/>
                <a:ea typeface="Arial Narrow" panose="020B0606020202030204" pitchFamily="34" charset="0"/>
                <a:cs typeface="Arial" pitchFamily="34" charset="0"/>
              </a:defRPr>
            </a:lvl1pPr>
          </a:lstStyle>
          <a:p>
            <a:fld id="{5E9B6195-AEF7-4DF8-B36C-B411EC6C02A9}" type="slidenum">
              <a:rPr lang="en-US" smtClean="0"/>
              <a:pPr/>
              <a:t>‹#›</a:t>
            </a:fld>
            <a:endParaRPr lang="en-US" dirty="0"/>
          </a:p>
        </p:txBody>
      </p:sp>
      <p:sp>
        <p:nvSpPr>
          <p:cNvPr id="14" name="Rectangle 13"/>
          <p:cNvSpPr/>
          <p:nvPr userDrawn="1"/>
        </p:nvSpPr>
        <p:spPr bwMode="auto">
          <a:xfrm>
            <a:off x="3749040" y="6431280"/>
            <a:ext cx="1645920" cy="228600"/>
          </a:xfrm>
          <a:prstGeom prst="rect">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fontAlgn="base">
              <a:spcBef>
                <a:spcPct val="0"/>
              </a:spcBef>
              <a:spcAft>
                <a:spcPct val="0"/>
              </a:spcAft>
            </a:pPr>
            <a:r>
              <a:rPr lang="en-US" sz="900" b="1" spc="130" dirty="0">
                <a:solidFill>
                  <a:schemeClr val="tx1"/>
                </a:solidFill>
                <a:latin typeface="Arial Narrow" panose="020B0606020202030204" pitchFamily="34" charset="0"/>
              </a:rPr>
              <a:t>UNIVERSITY OF WYOMING</a:t>
            </a:r>
          </a:p>
        </p:txBody>
      </p:sp>
      <p:pic>
        <p:nvPicPr>
          <p:cNvPr id="1026" name="Picture 3" descr="image009"/>
          <p:cNvPicPr>
            <a:picLocks noChangeAspect="1" noChangeArrowheads="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58387" y="34348"/>
            <a:ext cx="1618013" cy="760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79546266"/>
      </p:ext>
    </p:extLst>
  </p:cSld>
  <p:clrMap bg1="lt1" tx1="dk1" bg2="lt2" tx2="dk2" accent1="accent1" accent2="accent2" accent3="accent3" accent4="accent4" accent5="accent5" accent6="accent6" hlink="hlink" folHlink="folHlink"/>
  <p:sldLayoutIdLst>
    <p:sldLayoutId id="2147483663" r:id="rId1"/>
    <p:sldLayoutId id="2147483669" r:id="rId2"/>
    <p:sldLayoutId id="2147483664" r:id="rId3"/>
    <p:sldLayoutId id="2147483665" r:id="rId4"/>
    <p:sldLayoutId id="2147483666" r:id="rId5"/>
    <p:sldLayoutId id="2147483667" r:id="rId6"/>
    <p:sldLayoutId id="2147483668" r:id="rId7"/>
    <p:sldLayoutId id="2147483670" r:id="rId8"/>
  </p:sldLayoutIdLst>
  <p:timing>
    <p:tnLst>
      <p:par>
        <p:cTn id="1" dur="indefinite" restart="never" nodeType="tmRoot"/>
      </p:par>
    </p:tnLst>
  </p:timing>
  <p:hf hdr="0" ftr="0" dt="0"/>
  <p:txStyles>
    <p:titleStyle>
      <a:lvl1pPr algn="l" defTabSz="914400" rtl="0" eaLnBrk="1" latinLnBrk="0" hangingPunct="1">
        <a:spcBef>
          <a:spcPct val="0"/>
        </a:spcBef>
        <a:buNone/>
        <a:defRPr sz="2400" b="1" kern="1200">
          <a:solidFill>
            <a:schemeClr val="tx1"/>
          </a:solidFill>
          <a:latin typeface="Arial Narrow" panose="020B0606020202030204" pitchFamily="34" charset="0"/>
          <a:ea typeface="+mj-ea"/>
          <a:cs typeface="+mj-cs"/>
        </a:defRPr>
      </a:lvl1pPr>
    </p:titleStyle>
    <p:body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2.png"/><Relationship Id="rId1" Type="http://schemas.openxmlformats.org/officeDocument/2006/relationships/slideLayout" Target="../slideLayouts/slideLayout4.xml"/><Relationship Id="rId6" Type="http://schemas.openxmlformats.org/officeDocument/2006/relationships/image" Target="../media/image14.png"/><Relationship Id="rId5" Type="http://schemas.openxmlformats.org/officeDocument/2006/relationships/hyperlink" Target="https://omega.huronconsultinggroup.com/brand/" TargetMode="External"/><Relationship Id="rId4" Type="http://schemas.openxmlformats.org/officeDocument/2006/relationships/image" Target="../media/image13.png"/></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jpeg"/><Relationship Id="rId1" Type="http://schemas.openxmlformats.org/officeDocument/2006/relationships/slideLayout" Target="../slideLayouts/slideLayout4.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latin typeface="Arial Narrow" panose="020B0606020202030204" pitchFamily="34" charset="0"/>
              </a:rPr>
              <a:t>Core Project Team Kickoff</a:t>
            </a:r>
            <a:endParaRPr lang="en-US" dirty="0">
              <a:latin typeface="Arial Narrow" panose="020B0606020202030204" pitchFamily="34" charset="0"/>
            </a:endParaRPr>
          </a:p>
        </p:txBody>
      </p:sp>
      <p:sp>
        <p:nvSpPr>
          <p:cNvPr id="5" name="Subtitle 4"/>
          <p:cNvSpPr>
            <a:spLocks noGrp="1"/>
          </p:cNvSpPr>
          <p:nvPr>
            <p:ph type="subTitle" idx="1"/>
          </p:nvPr>
        </p:nvSpPr>
        <p:spPr/>
        <p:txBody>
          <a:bodyPr/>
          <a:lstStyle/>
          <a:p>
            <a:r>
              <a:rPr lang="en-US" dirty="0" smtClean="0">
                <a:latin typeface="Arial Narrow" panose="020B0606020202030204" pitchFamily="34" charset="0"/>
              </a:rPr>
              <a:t>August 1, 2016</a:t>
            </a:r>
            <a:endParaRPr lang="en-US" dirty="0">
              <a:latin typeface="Arial Narrow" panose="020B0606020202030204" pitchFamily="34" charset="0"/>
            </a:endParaRPr>
          </a:p>
        </p:txBody>
      </p:sp>
    </p:spTree>
    <p:extLst>
      <p:ext uri="{BB962C8B-B14F-4D97-AF65-F5344CB8AC3E}">
        <p14:creationId xmlns:p14="http://schemas.microsoft.com/office/powerpoint/2010/main" val="15726667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WyoSolutions</a:t>
            </a:r>
            <a:r>
              <a:rPr lang="en-US" dirty="0" smtClean="0"/>
              <a:t> &amp; </a:t>
            </a:r>
            <a:r>
              <a:rPr lang="en-US" dirty="0" err="1" smtClean="0"/>
              <a:t>WyoCloud</a:t>
            </a:r>
            <a:endParaRPr lang="en-US" dirty="0"/>
          </a:p>
        </p:txBody>
      </p:sp>
      <p:sp>
        <p:nvSpPr>
          <p:cNvPr id="20" name="Text Box 4"/>
          <p:cNvSpPr txBox="1">
            <a:spLocks noChangeArrowheads="1"/>
          </p:cNvSpPr>
          <p:nvPr/>
        </p:nvSpPr>
        <p:spPr bwMode="auto">
          <a:xfrm>
            <a:off x="297520" y="1081626"/>
            <a:ext cx="8397240" cy="1323427"/>
          </a:xfrm>
          <a:prstGeom prst="rect">
            <a:avLst/>
          </a:prstGeom>
          <a:noFill/>
          <a:ln w="9525">
            <a:noFill/>
            <a:miter lim="800000"/>
            <a:headEnd/>
            <a:tailEnd/>
          </a:ln>
        </p:spPr>
        <p:txBody>
          <a:bodyPr wrap="square" lIns="91429" tIns="45714" rIns="91429" bIns="45714">
            <a:spAutoFit/>
          </a:bodyPr>
          <a:lstStyle/>
          <a:p>
            <a:r>
              <a:rPr lang="en-US" sz="1600" b="1" dirty="0" err="1">
                <a:solidFill>
                  <a:prstClr val="black"/>
                </a:solidFill>
                <a:latin typeface="Arial Narrow" panose="020B0606020202030204" pitchFamily="34" charset="0"/>
              </a:rPr>
              <a:t>WyoSolutions</a:t>
            </a:r>
            <a:r>
              <a:rPr lang="en-US" sz="1600" b="1" dirty="0">
                <a:solidFill>
                  <a:prstClr val="black"/>
                </a:solidFill>
                <a:latin typeface="Arial Narrow" panose="020B0606020202030204" pitchFamily="34" charset="0"/>
              </a:rPr>
              <a:t> is the University of Wyoming’s comprehensive approach to provide modern and sophisticated solutions to today’s demands and challenges on our University.  </a:t>
            </a:r>
            <a:r>
              <a:rPr lang="en-US" sz="1600" b="1" dirty="0" err="1">
                <a:solidFill>
                  <a:prstClr val="black"/>
                </a:solidFill>
                <a:latin typeface="Arial Narrow" panose="020B0606020202030204" pitchFamily="34" charset="0"/>
              </a:rPr>
              <a:t>WyoSolutions</a:t>
            </a:r>
            <a:r>
              <a:rPr lang="en-US" sz="1600" b="1" dirty="0">
                <a:solidFill>
                  <a:prstClr val="black"/>
                </a:solidFill>
                <a:latin typeface="Arial Narrow" panose="020B0606020202030204" pitchFamily="34" charset="0"/>
              </a:rPr>
              <a:t> represents a portfolio of interconnected strategic projects all with the common purpose of re-inventing the way the University of Wyoming operates in order to better support our core missions of teaching, research and service.</a:t>
            </a:r>
          </a:p>
        </p:txBody>
      </p:sp>
      <p:grpSp>
        <p:nvGrpSpPr>
          <p:cNvPr id="5" name="Group 4"/>
          <p:cNvGrpSpPr/>
          <p:nvPr/>
        </p:nvGrpSpPr>
        <p:grpSpPr>
          <a:xfrm>
            <a:off x="594360" y="3561099"/>
            <a:ext cx="7955280" cy="1960689"/>
            <a:chOff x="594360" y="3836154"/>
            <a:chExt cx="7955280" cy="2539477"/>
          </a:xfrm>
        </p:grpSpPr>
        <p:sp>
          <p:nvSpPr>
            <p:cNvPr id="6" name="Rectangle 5"/>
            <p:cNvSpPr/>
            <p:nvPr/>
          </p:nvSpPr>
          <p:spPr>
            <a:xfrm>
              <a:off x="594360" y="3836154"/>
              <a:ext cx="7955280" cy="2539477"/>
            </a:xfrm>
            <a:prstGeom prst="rect">
              <a:avLst/>
            </a:prstGeom>
            <a:solidFill>
              <a:srgbClr val="FFECAF"/>
            </a:solidFill>
            <a:ln>
              <a:solidFill>
                <a:schemeClr val="bg1">
                  <a:lumMod val="50000"/>
                </a:schemeClr>
              </a:solidFill>
            </a:ln>
          </p:spPr>
          <p:style>
            <a:lnRef idx="0">
              <a:schemeClr val="accent5"/>
            </a:lnRef>
            <a:fillRef idx="3">
              <a:schemeClr val="accent5"/>
            </a:fillRef>
            <a:effectRef idx="3">
              <a:schemeClr val="accent5"/>
            </a:effectRef>
            <a:fontRef idx="minor">
              <a:schemeClr val="lt1"/>
            </a:fontRef>
          </p:style>
          <p:txBody>
            <a:bodyPr rtlCol="0" anchor="ctr"/>
            <a:lstStyle/>
            <a:p>
              <a:pPr algn="ctr" defTabSz="914400"/>
              <a:endParaRPr lang="en-US" dirty="0">
                <a:solidFill>
                  <a:srgbClr val="FF0000"/>
                </a:solidFill>
                <a:latin typeface="Arial Narrow" panose="020B0606020202030204" pitchFamily="34" charset="0"/>
              </a:endParaRPr>
            </a:p>
          </p:txBody>
        </p:sp>
        <p:sp>
          <p:nvSpPr>
            <p:cNvPr id="17" name="Rectangle 16"/>
            <p:cNvSpPr/>
            <p:nvPr/>
          </p:nvSpPr>
          <p:spPr>
            <a:xfrm>
              <a:off x="889894" y="4761888"/>
              <a:ext cx="7326059" cy="1432583"/>
            </a:xfrm>
            <a:prstGeom prst="rect">
              <a:avLst/>
            </a:prstGeom>
            <a:solidFill>
              <a:schemeClr val="bg1">
                <a:lumMod val="75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defTabSz="914400"/>
              <a:endParaRPr lang="en-US" dirty="0">
                <a:solidFill>
                  <a:prstClr val="white"/>
                </a:solidFill>
                <a:latin typeface="Arial Narrow" panose="020B0606020202030204" pitchFamily="34" charset="0"/>
              </a:endParaRPr>
            </a:p>
          </p:txBody>
        </p:sp>
        <p:sp>
          <p:nvSpPr>
            <p:cNvPr id="7" name="TextBox 6"/>
            <p:cNvSpPr txBox="1"/>
            <p:nvPr/>
          </p:nvSpPr>
          <p:spPr>
            <a:xfrm>
              <a:off x="3280844" y="4953006"/>
              <a:ext cx="3902208" cy="1076304"/>
            </a:xfrm>
            <a:prstGeom prst="rect">
              <a:avLst/>
            </a:prstGeom>
            <a:noFill/>
          </p:spPr>
          <p:txBody>
            <a:bodyPr wrap="square" rtlCol="0">
              <a:spAutoFit/>
            </a:bodyPr>
            <a:lstStyle/>
            <a:p>
              <a:pPr marL="285750" indent="-285750" defTabSz="914400">
                <a:buFont typeface="Arial" panose="020B0604020202020204" pitchFamily="34" charset="0"/>
                <a:buChar char="•"/>
              </a:pPr>
              <a:r>
                <a:rPr lang="en-US" sz="1200" b="1" dirty="0" smtClean="0">
                  <a:solidFill>
                    <a:prstClr val="black"/>
                  </a:solidFill>
                  <a:latin typeface="Arial Narrow" panose="020B0606020202030204" pitchFamily="34" charset="0"/>
                </a:rPr>
                <a:t>Modern Cloud Systems:</a:t>
              </a:r>
            </a:p>
            <a:p>
              <a:pPr marL="742950" lvl="1" indent="-285750" defTabSz="914400">
                <a:buFont typeface="Courier New" panose="02070309020205020404" pitchFamily="49" charset="0"/>
                <a:buChar char="o"/>
              </a:pPr>
              <a:r>
                <a:rPr lang="en-US" sz="1200" b="1" dirty="0" smtClean="0">
                  <a:solidFill>
                    <a:prstClr val="black"/>
                  </a:solidFill>
                  <a:latin typeface="Arial Narrow" panose="020B0606020202030204" pitchFamily="34" charset="0"/>
                </a:rPr>
                <a:t>Financial Management</a:t>
              </a:r>
            </a:p>
            <a:p>
              <a:pPr marL="742950" lvl="1" indent="-285750" defTabSz="914400">
                <a:buFont typeface="Courier New" panose="02070309020205020404" pitchFamily="49" charset="0"/>
                <a:buChar char="o"/>
              </a:pPr>
              <a:r>
                <a:rPr lang="en-US" sz="1200" b="1" dirty="0" smtClean="0">
                  <a:solidFill>
                    <a:prstClr val="black"/>
                  </a:solidFill>
                  <a:latin typeface="Arial Narrow" panose="020B0606020202030204" pitchFamily="34" charset="0"/>
                </a:rPr>
                <a:t>Human Capital Management</a:t>
              </a:r>
            </a:p>
            <a:p>
              <a:pPr marL="742950" lvl="1" indent="-285750" defTabSz="914400">
                <a:buFont typeface="Courier New" panose="02070309020205020404" pitchFamily="49" charset="0"/>
                <a:buChar char="o"/>
              </a:pPr>
              <a:r>
                <a:rPr lang="en-US" sz="1200" b="1" dirty="0" smtClean="0">
                  <a:solidFill>
                    <a:prstClr val="black"/>
                  </a:solidFill>
                  <a:latin typeface="Arial Narrow" panose="020B0606020202030204" pitchFamily="34" charset="0"/>
                </a:rPr>
                <a:t>Grants Management</a:t>
              </a:r>
            </a:p>
          </p:txBody>
        </p:sp>
        <p:sp>
          <p:nvSpPr>
            <p:cNvPr id="22" name="TextBox 21"/>
            <p:cNvSpPr txBox="1"/>
            <p:nvPr/>
          </p:nvSpPr>
          <p:spPr>
            <a:xfrm>
              <a:off x="4749430" y="3905617"/>
              <a:ext cx="3545544" cy="837125"/>
            </a:xfrm>
            <a:prstGeom prst="rect">
              <a:avLst/>
            </a:prstGeom>
            <a:noFill/>
          </p:spPr>
          <p:txBody>
            <a:bodyPr wrap="square" rtlCol="0">
              <a:spAutoFit/>
            </a:bodyPr>
            <a:lstStyle/>
            <a:p>
              <a:pPr marL="285750" indent="-285750" defTabSz="914400">
                <a:buFont typeface="Arial" panose="020B0604020202020204" pitchFamily="34" charset="0"/>
                <a:buChar char="•"/>
              </a:pPr>
              <a:r>
                <a:rPr lang="en-US" sz="1200" b="1" dirty="0" smtClean="0">
                  <a:solidFill>
                    <a:prstClr val="black"/>
                  </a:solidFill>
                  <a:latin typeface="Arial Narrow" panose="020B0606020202030204" pitchFamily="34" charset="0"/>
                </a:rPr>
                <a:t>Diversified Revenue Plan</a:t>
              </a:r>
            </a:p>
            <a:p>
              <a:pPr marL="285750" indent="-285750" defTabSz="914400">
                <a:buFont typeface="Arial" panose="020B0604020202020204" pitchFamily="34" charset="0"/>
                <a:buChar char="•"/>
              </a:pPr>
              <a:r>
                <a:rPr lang="en-US" sz="1200" b="1" dirty="0" smtClean="0">
                  <a:solidFill>
                    <a:prstClr val="black"/>
                  </a:solidFill>
                  <a:latin typeface="Arial Narrow" panose="020B0606020202030204" pitchFamily="34" charset="0"/>
                </a:rPr>
                <a:t>Student Success</a:t>
              </a:r>
            </a:p>
            <a:p>
              <a:pPr marL="285750" indent="-285750" defTabSz="914400">
                <a:buFont typeface="Arial" panose="020B0604020202020204" pitchFamily="34" charset="0"/>
                <a:buChar char="•"/>
              </a:pPr>
              <a:r>
                <a:rPr lang="en-US" sz="1200" b="1" dirty="0" smtClean="0">
                  <a:solidFill>
                    <a:prstClr val="black"/>
                  </a:solidFill>
                  <a:latin typeface="Arial Narrow" panose="020B0606020202030204" pitchFamily="34" charset="0"/>
                </a:rPr>
                <a:t>Faculty Performance Support</a:t>
              </a:r>
              <a:endParaRPr lang="en-US" sz="1200" b="1" dirty="0">
                <a:solidFill>
                  <a:prstClr val="black"/>
                </a:solidFill>
                <a:latin typeface="Arial Narrow" panose="020B0606020202030204" pitchFamily="34" charset="0"/>
              </a:endParaRPr>
            </a:p>
          </p:txBody>
        </p:sp>
      </p:grpSp>
      <p:sp>
        <p:nvSpPr>
          <p:cNvPr id="23" name="TextBox 22"/>
          <p:cNvSpPr txBox="1"/>
          <p:nvPr/>
        </p:nvSpPr>
        <p:spPr>
          <a:xfrm>
            <a:off x="192247" y="5608615"/>
            <a:ext cx="8759507" cy="804789"/>
          </a:xfrm>
          <a:prstGeom prst="rect">
            <a:avLst/>
          </a:prstGeom>
          <a:noFill/>
          <a:ln>
            <a:solidFill>
              <a:schemeClr val="tx1"/>
            </a:solidFill>
          </a:ln>
        </p:spPr>
        <p:txBody>
          <a:bodyPr wrap="square" rtlCol="0" anchor="ctr" anchorCtr="0">
            <a:noAutofit/>
          </a:bodyPr>
          <a:lstStyle>
            <a:defPPr>
              <a:defRPr lang="en-US"/>
            </a:defPPr>
            <a:lvl1pPr algn="ctr">
              <a:defRPr sz="1600" b="1" baseline="0">
                <a:solidFill>
                  <a:srgbClr val="000000"/>
                </a:solidFill>
                <a:latin typeface="Arial Narrow" panose="020B0606020202030204" pitchFamily="34" charset="0"/>
              </a:defRPr>
            </a:lvl1pPr>
          </a:lstStyle>
          <a:p>
            <a:r>
              <a:rPr lang="en-US" dirty="0" err="1" smtClean="0"/>
              <a:t>WyoCloud</a:t>
            </a:r>
            <a:r>
              <a:rPr lang="en-US" dirty="0" smtClean="0"/>
              <a:t> is one of the </a:t>
            </a:r>
            <a:r>
              <a:rPr lang="en-US" dirty="0" err="1" smtClean="0"/>
              <a:t>WyoSolution</a:t>
            </a:r>
            <a:r>
              <a:rPr lang="en-US" dirty="0" smtClean="0"/>
              <a:t> projects/initiatives, and it describes the Oracle Cloud Systems implementation of Financial Management, Human Capital Management, Grants Management, Budgeting &amp; Planning, Supply Chain Management, and Reporting &amp; Analytics.</a:t>
            </a:r>
            <a:endParaRPr lang="en-US" dirty="0"/>
          </a:p>
        </p:txBody>
      </p:sp>
      <p:pic>
        <p:nvPicPr>
          <p:cNvPr id="3074" name="Picture 3" descr="image0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196" y="4495262"/>
            <a:ext cx="1578696" cy="74186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3075"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2084" y="2261120"/>
            <a:ext cx="3148112" cy="120541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10</a:t>
            </a:fld>
            <a:endParaRPr lang="en-US" sz="800" b="1" dirty="0">
              <a:solidFill>
                <a:prstClr val="black"/>
              </a:solidFill>
              <a:latin typeface="Arial Narrow" panose="020B0606020202030204" pitchFamily="34" charset="0"/>
              <a:cs typeface="Arial" panose="020B0604020202020204" pitchFamily="34" charset="0"/>
            </a:endParaRPr>
          </a:p>
        </p:txBody>
      </p:sp>
      <p:sp>
        <p:nvSpPr>
          <p:cNvPr id="14" name="TextBox 13"/>
          <p:cNvSpPr txBox="1"/>
          <p:nvPr/>
        </p:nvSpPr>
        <p:spPr>
          <a:xfrm>
            <a:off x="1557493" y="3615693"/>
            <a:ext cx="3545544" cy="646331"/>
          </a:xfrm>
          <a:prstGeom prst="rect">
            <a:avLst/>
          </a:prstGeom>
          <a:noFill/>
        </p:spPr>
        <p:txBody>
          <a:bodyPr wrap="square" rtlCol="0">
            <a:spAutoFit/>
          </a:bodyPr>
          <a:lstStyle/>
          <a:p>
            <a:pPr marL="285750" indent="-285750" defTabSz="914400">
              <a:buFont typeface="Arial" panose="020B0604020202020204" pitchFamily="34" charset="0"/>
              <a:buChar char="•"/>
            </a:pPr>
            <a:r>
              <a:rPr lang="en-US" sz="1200" b="1" dirty="0">
                <a:solidFill>
                  <a:prstClr val="black"/>
                </a:solidFill>
                <a:latin typeface="Arial Narrow" panose="020B0606020202030204" pitchFamily="34" charset="0"/>
              </a:rPr>
              <a:t>Workforce Organization &amp; Structure</a:t>
            </a:r>
          </a:p>
          <a:p>
            <a:pPr marL="285750" indent="-285750" defTabSz="914400">
              <a:buFont typeface="Arial" panose="020B0604020202020204" pitchFamily="34" charset="0"/>
              <a:buChar char="•"/>
            </a:pPr>
            <a:r>
              <a:rPr lang="en-US" sz="1200" b="1" dirty="0" smtClean="0">
                <a:solidFill>
                  <a:prstClr val="black"/>
                </a:solidFill>
                <a:latin typeface="Arial Narrow" panose="020B0606020202030204" pitchFamily="34" charset="0"/>
              </a:rPr>
              <a:t>Financial Crisis Advisory Committee</a:t>
            </a:r>
            <a:endParaRPr lang="en-US" sz="1200" b="1" dirty="0">
              <a:solidFill>
                <a:prstClr val="black"/>
              </a:solidFill>
              <a:latin typeface="Arial Narrow" panose="020B0606020202030204" pitchFamily="34" charset="0"/>
            </a:endParaRPr>
          </a:p>
          <a:p>
            <a:pPr marL="285750" indent="-285750" defTabSz="914400">
              <a:buFont typeface="Arial" panose="020B0604020202020204" pitchFamily="34" charset="0"/>
              <a:buChar char="•"/>
            </a:pPr>
            <a:r>
              <a:rPr lang="en-US" sz="1200" b="1" dirty="0">
                <a:solidFill>
                  <a:prstClr val="black"/>
                </a:solidFill>
                <a:latin typeface="Arial Narrow" panose="020B0606020202030204" pitchFamily="34" charset="0"/>
              </a:rPr>
              <a:t>Performance Improvement Opportunities</a:t>
            </a:r>
          </a:p>
        </p:txBody>
      </p:sp>
      <p:sp>
        <p:nvSpPr>
          <p:cNvPr id="15" name="TextBox 14"/>
          <p:cNvSpPr txBox="1"/>
          <p:nvPr/>
        </p:nvSpPr>
        <p:spPr>
          <a:xfrm>
            <a:off x="5420421" y="4552424"/>
            <a:ext cx="3545544" cy="646331"/>
          </a:xfrm>
          <a:prstGeom prst="rect">
            <a:avLst/>
          </a:prstGeom>
          <a:noFill/>
        </p:spPr>
        <p:txBody>
          <a:bodyPr wrap="square" rtlCol="0">
            <a:spAutoFit/>
          </a:bodyPr>
          <a:lstStyle/>
          <a:p>
            <a:pPr marL="742950" lvl="1" indent="-285750" defTabSz="914400">
              <a:buFont typeface="Courier New" panose="02070309020205020404" pitchFamily="49" charset="0"/>
              <a:buChar char="o"/>
            </a:pPr>
            <a:r>
              <a:rPr lang="en-US" sz="1200" b="1" dirty="0">
                <a:solidFill>
                  <a:prstClr val="black"/>
                </a:solidFill>
                <a:latin typeface="Arial Narrow" panose="020B0606020202030204" pitchFamily="34" charset="0"/>
              </a:rPr>
              <a:t>Budgeting</a:t>
            </a:r>
          </a:p>
          <a:p>
            <a:pPr marL="742950" lvl="1" indent="-285750" defTabSz="914400">
              <a:buFont typeface="Courier New" panose="02070309020205020404" pitchFamily="49" charset="0"/>
              <a:buChar char="o"/>
            </a:pPr>
            <a:r>
              <a:rPr lang="en-US" sz="1200" b="1" dirty="0">
                <a:solidFill>
                  <a:prstClr val="black"/>
                </a:solidFill>
                <a:latin typeface="Arial Narrow" panose="020B0606020202030204" pitchFamily="34" charset="0"/>
              </a:rPr>
              <a:t>Supply Chain Management</a:t>
            </a:r>
          </a:p>
          <a:p>
            <a:pPr marL="742950" lvl="1" indent="-285750" defTabSz="914400">
              <a:buFont typeface="Courier New" panose="02070309020205020404" pitchFamily="49" charset="0"/>
              <a:buChar char="o"/>
            </a:pPr>
            <a:r>
              <a:rPr lang="en-US" sz="1200" b="1" dirty="0">
                <a:solidFill>
                  <a:prstClr val="black"/>
                </a:solidFill>
                <a:latin typeface="Arial Narrow" panose="020B0606020202030204" pitchFamily="34" charset="0"/>
              </a:rPr>
              <a:t>Reporting &amp; Analytics</a:t>
            </a:r>
          </a:p>
        </p:txBody>
      </p:sp>
    </p:spTree>
    <p:extLst>
      <p:ext uri="{BB962C8B-B14F-4D97-AF65-F5344CB8AC3E}">
        <p14:creationId xmlns:p14="http://schemas.microsoft.com/office/powerpoint/2010/main" val="1629199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p:txBody>
          <a:bodyPr vert="horz" lIns="91440" tIns="45720" rIns="91440" bIns="45720" rtlCol="0" anchor="ctr">
            <a:noAutofit/>
          </a:bodyPr>
          <a:lstStyle/>
          <a:p>
            <a:r>
              <a:rPr lang="en-US" dirty="0" smtClean="0"/>
              <a:t>What is in Scope?</a:t>
            </a:r>
            <a:endParaRPr lang="en-US" sz="2400" dirty="0">
              <a:solidFill>
                <a:schemeClr val="tx1"/>
              </a:solidFill>
              <a:latin typeface="Arial Narrow" panose="020B0606020202030204" pitchFamily="34" charset="0"/>
              <a:cs typeface="+mj-cs"/>
            </a:endParaRPr>
          </a:p>
        </p:txBody>
      </p:sp>
      <p:sp>
        <p:nvSpPr>
          <p:cNvPr id="2" name="Text Placeholder 1"/>
          <p:cNvSpPr>
            <a:spLocks noGrp="1"/>
          </p:cNvSpPr>
          <p:nvPr>
            <p:ph type="body" sz="quarter" idx="13"/>
          </p:nvPr>
        </p:nvSpPr>
        <p:spPr/>
        <p:txBody>
          <a:bodyPr>
            <a:noAutofit/>
          </a:bodyPr>
          <a:lstStyle/>
          <a:p>
            <a:pPr fontAlgn="base">
              <a:spcBef>
                <a:spcPct val="0"/>
              </a:spcBef>
              <a:spcAft>
                <a:spcPct val="0"/>
              </a:spcAft>
            </a:pPr>
            <a:r>
              <a:rPr lang="en-US" b="1" kern="0" dirty="0" smtClean="0">
                <a:solidFill>
                  <a:srgbClr val="000000"/>
                </a:solidFill>
                <a:cs typeface="Arial" pitchFamily="-106" charset="0"/>
              </a:rPr>
              <a:t>At the conclusion of the </a:t>
            </a:r>
            <a:r>
              <a:rPr lang="en-US" b="1" kern="0" dirty="0" err="1" smtClean="0">
                <a:solidFill>
                  <a:srgbClr val="000000"/>
                </a:solidFill>
                <a:cs typeface="Arial" pitchFamily="-106" charset="0"/>
              </a:rPr>
              <a:t>WyoCloud</a:t>
            </a:r>
            <a:r>
              <a:rPr lang="en-US" b="1" kern="0" dirty="0" smtClean="0">
                <a:solidFill>
                  <a:srgbClr val="000000"/>
                </a:solidFill>
                <a:cs typeface="Arial" pitchFamily="-106" charset="0"/>
              </a:rPr>
              <a:t> implementation, the University of Wyoming will have modern Financial Management, Human Capital Management, Grants Management, Budgeting &amp; Planning, Supply Chain Management, and Reporting &amp; Analytics technology solutions.</a:t>
            </a:r>
            <a:endParaRPr lang="en-US" b="1" kern="0" dirty="0">
              <a:solidFill>
                <a:srgbClr val="000000"/>
              </a:solidFill>
              <a:cs typeface="Arial" pitchFamily="-106" charset="0"/>
            </a:endParaRPr>
          </a:p>
        </p:txBody>
      </p:sp>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11</a:t>
            </a:fld>
            <a:endParaRPr lang="en-US" sz="800" b="1" dirty="0">
              <a:solidFill>
                <a:prstClr val="black"/>
              </a:solidFill>
              <a:latin typeface="Arial Narrow" panose="020B0606020202030204" pitchFamily="34" charset="0"/>
              <a:cs typeface="Arial" panose="020B0604020202020204" pitchFamily="34"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4218956011"/>
              </p:ext>
            </p:extLst>
          </p:nvPr>
        </p:nvGraphicFramePr>
        <p:xfrm>
          <a:off x="400050" y="1982654"/>
          <a:ext cx="8343900" cy="4200586"/>
        </p:xfrm>
        <a:graphic>
          <a:graphicData uri="http://schemas.openxmlformats.org/drawingml/2006/table">
            <a:tbl>
              <a:tblPr firstRow="1" bandRow="1">
                <a:tableStyleId>{5C22544A-7EE6-4342-B048-85BDC9FD1C3A}</a:tableStyleId>
              </a:tblPr>
              <a:tblGrid>
                <a:gridCol w="1640851"/>
                <a:gridCol w="6703049"/>
              </a:tblGrid>
              <a:tr h="276404">
                <a:tc>
                  <a:txBody>
                    <a:bodyPr/>
                    <a:lstStyle/>
                    <a:p>
                      <a:pPr algn="l"/>
                      <a:r>
                        <a:rPr lang="en-US" sz="1200" dirty="0" err="1" smtClean="0">
                          <a:solidFill>
                            <a:schemeClr val="tx1"/>
                          </a:solidFill>
                          <a:latin typeface="Arial Narrow" panose="020B0606020202030204" pitchFamily="34" charset="0"/>
                        </a:rPr>
                        <a:t>Workstream</a:t>
                      </a:r>
                      <a:endParaRPr lang="en-US" sz="12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FCC00"/>
                    </a:solidFill>
                  </a:tcPr>
                </a:tc>
                <a:tc>
                  <a:txBody>
                    <a:bodyPr/>
                    <a:lstStyle/>
                    <a:p>
                      <a:pPr algn="l"/>
                      <a:r>
                        <a:rPr lang="en-US" sz="1200" dirty="0" err="1" smtClean="0">
                          <a:solidFill>
                            <a:schemeClr val="tx1"/>
                          </a:solidFill>
                          <a:latin typeface="Arial Narrow" panose="020B0606020202030204" pitchFamily="34" charset="0"/>
                        </a:rPr>
                        <a:t>Workstream</a:t>
                      </a:r>
                      <a:r>
                        <a:rPr lang="en-US" sz="1200" baseline="0" dirty="0" smtClean="0">
                          <a:solidFill>
                            <a:schemeClr val="tx1"/>
                          </a:solidFill>
                          <a:latin typeface="Arial Narrow" panose="020B0606020202030204" pitchFamily="34" charset="0"/>
                        </a:rPr>
                        <a:t> Description</a:t>
                      </a:r>
                      <a:endParaRPr lang="en-US" sz="1200" dirty="0">
                        <a:solidFill>
                          <a:schemeClr val="tx1"/>
                        </a:solidFill>
                        <a:latin typeface="Arial Narrow" panose="020B060602020203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FCC00"/>
                    </a:solidFill>
                  </a:tcPr>
                </a:tc>
              </a:tr>
              <a:tr h="1276480">
                <a:tc>
                  <a:txBody>
                    <a:bodyPr/>
                    <a:lstStyle/>
                    <a:p>
                      <a:r>
                        <a:rPr lang="en-US" sz="1200" kern="1200" dirty="0" smtClean="0">
                          <a:solidFill>
                            <a:schemeClr val="tx1"/>
                          </a:solidFill>
                          <a:latin typeface="Arial Narrow" panose="020B0606020202030204" pitchFamily="34" charset="0"/>
                          <a:ea typeface="+mn-ea"/>
                          <a:cs typeface="+mn-cs"/>
                        </a:rPr>
                        <a:t>Project Management</a:t>
                      </a:r>
                      <a:r>
                        <a:rPr lang="en-US" sz="1200" kern="1200" dirty="0" smtClean="0">
                          <a:solidFill>
                            <a:srgbClr val="FF0000"/>
                          </a:solidFill>
                          <a:latin typeface="Arial Narrow" panose="020B0606020202030204" pitchFamily="34" charset="0"/>
                          <a:ea typeface="+mn-ea"/>
                          <a:cs typeface="+mn-cs"/>
                        </a:rPr>
                        <a:t>,</a:t>
                      </a:r>
                      <a:r>
                        <a:rPr lang="en-US" sz="1200" kern="1200" dirty="0" smtClean="0">
                          <a:solidFill>
                            <a:schemeClr val="tx1"/>
                          </a:solidFill>
                          <a:latin typeface="Arial Narrow" panose="020B0606020202030204" pitchFamily="34" charset="0"/>
                          <a:ea typeface="+mn-ea"/>
                          <a:cs typeface="+mn-cs"/>
                        </a:rPr>
                        <a:t> Financials, Human Capital Management, and</a:t>
                      </a:r>
                      <a:r>
                        <a:rPr lang="en-US" sz="1200" kern="1200" baseline="0" dirty="0" smtClean="0">
                          <a:solidFill>
                            <a:schemeClr val="tx1"/>
                          </a:solidFill>
                          <a:latin typeface="Arial Narrow" panose="020B0606020202030204" pitchFamily="34" charset="0"/>
                          <a:ea typeface="+mn-ea"/>
                          <a:cs typeface="+mn-cs"/>
                        </a:rPr>
                        <a:t> Grants</a:t>
                      </a:r>
                      <a:endParaRPr lang="en-US" sz="1200" kern="1200" dirty="0" smtClean="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solidFill>
                      <a:schemeClr val="bg2">
                        <a:lumMod val="90000"/>
                      </a:schemeClr>
                    </a:solid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latin typeface="Arial Narrow" panose="020B0606020202030204" pitchFamily="34" charset="0"/>
                          <a:ea typeface="+mn-ea"/>
                          <a:cs typeface="+mn-cs"/>
                        </a:rPr>
                        <a:t>Project management</a:t>
                      </a:r>
                      <a:r>
                        <a:rPr lang="en-US" sz="1200" kern="1200" dirty="0" smtClean="0">
                          <a:solidFill>
                            <a:schemeClr val="tx1"/>
                          </a:solidFill>
                          <a:latin typeface="Arial Narrow" panose="020B0606020202030204" pitchFamily="34" charset="0"/>
                          <a:ea typeface="+mn-ea"/>
                          <a:cs typeface="+mn-cs"/>
                        </a:rPr>
                        <a:t> includes project scope and schedule </a:t>
                      </a:r>
                      <a:r>
                        <a:rPr lang="en-US" sz="1200" strike="noStrike" kern="1200" dirty="0" smtClean="0">
                          <a:solidFill>
                            <a:schemeClr val="tx1"/>
                          </a:solidFill>
                          <a:latin typeface="Arial Narrow" panose="020B0606020202030204" pitchFamily="34" charset="0"/>
                          <a:ea typeface="+mn-ea"/>
                          <a:cs typeface="+mn-cs"/>
                        </a:rPr>
                        <a:t>oversight</a:t>
                      </a:r>
                      <a:r>
                        <a:rPr lang="en-US" sz="1200" kern="1200" dirty="0" smtClean="0">
                          <a:solidFill>
                            <a:schemeClr val="tx1"/>
                          </a:solidFill>
                          <a:latin typeface="Arial Narrow" panose="020B0606020202030204" pitchFamily="34" charset="0"/>
                          <a:ea typeface="+mn-ea"/>
                          <a:cs typeface="+mn-cs"/>
                        </a:rPr>
                        <a:t>, full staffing and backfill plan, and initiation of change management and project governance activities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latin typeface="Arial Narrow" panose="020B0606020202030204" pitchFamily="34" charset="0"/>
                          <a:ea typeface="+mn-ea"/>
                          <a:cs typeface="+mn-cs"/>
                        </a:rPr>
                        <a:t>Financial Management System</a:t>
                      </a:r>
                      <a:r>
                        <a:rPr lang="en-US" sz="1200" kern="1200" dirty="0" smtClean="0">
                          <a:solidFill>
                            <a:schemeClr val="tx1"/>
                          </a:solidFill>
                          <a:latin typeface="Arial Narrow" panose="020B0606020202030204" pitchFamily="34" charset="0"/>
                          <a:ea typeface="+mn-ea"/>
                          <a:cs typeface="+mn-cs"/>
                        </a:rPr>
                        <a:t> implementation includes General Ledger, Asset Management, Financial Reporting, Accounts Payable, Procurement, Expenses, integrations, and development</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latin typeface="Arial Narrow" panose="020B0606020202030204" pitchFamily="34" charset="0"/>
                          <a:ea typeface="+mn-ea"/>
                          <a:cs typeface="+mn-cs"/>
                        </a:rPr>
                        <a:t>Human Capital Management System</a:t>
                      </a:r>
                      <a:r>
                        <a:rPr lang="en-US" sz="1200" kern="1200" dirty="0" smtClean="0">
                          <a:solidFill>
                            <a:schemeClr val="tx1"/>
                          </a:solidFill>
                          <a:latin typeface="Arial Narrow" panose="020B0606020202030204" pitchFamily="34" charset="0"/>
                          <a:ea typeface="+mn-ea"/>
                          <a:cs typeface="+mn-cs"/>
                        </a:rPr>
                        <a:t> implementation includes Core HR, Payroll, Benefits, Time &amp; Labor Lead, Recruiting, Performance Management, integrations, and development</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latin typeface="Arial Narrow" panose="020B0606020202030204" pitchFamily="34" charset="0"/>
                          <a:ea typeface="+mn-ea"/>
                          <a:cs typeface="+mn-cs"/>
                        </a:rPr>
                        <a:t>Grants System</a:t>
                      </a:r>
                      <a:r>
                        <a:rPr lang="en-US" sz="1200" kern="1200" dirty="0" smtClean="0">
                          <a:solidFill>
                            <a:schemeClr val="tx1"/>
                          </a:solidFill>
                          <a:latin typeface="Arial Narrow" panose="020B0606020202030204" pitchFamily="34" charset="0"/>
                          <a:ea typeface="+mn-ea"/>
                          <a:cs typeface="+mn-cs"/>
                        </a:rPr>
                        <a:t> implementation includes Billing &amp; Accounts Payable, Project Costing, Project Contracts, Application/Integration Development</a:t>
                      </a:r>
                    </a:p>
                  </a:txBody>
                  <a:tcPr anchor="ctr">
                    <a:lnR w="12700" cap="flat" cmpd="sng" algn="ctr">
                      <a:solidFill>
                        <a:schemeClr val="tx1"/>
                      </a:solidFill>
                      <a:prstDash val="solid"/>
                      <a:round/>
                      <a:headEnd type="none" w="med" len="med"/>
                      <a:tailEnd type="none" w="med" len="med"/>
                    </a:lnR>
                    <a:solidFill>
                      <a:schemeClr val="bg2">
                        <a:lumMod val="90000"/>
                      </a:schemeClr>
                    </a:solidFill>
                  </a:tcPr>
                </a:tc>
              </a:tr>
              <a:tr h="574920">
                <a:tc>
                  <a:txBody>
                    <a:bodyPr/>
                    <a:lstStyle/>
                    <a:p>
                      <a:r>
                        <a:rPr lang="en-US" sz="1200" kern="1200" dirty="0" smtClean="0">
                          <a:solidFill>
                            <a:schemeClr val="tx1"/>
                          </a:solidFill>
                          <a:latin typeface="Arial Narrow" panose="020B0606020202030204" pitchFamily="34" charset="0"/>
                          <a:ea typeface="+mn-ea"/>
                          <a:cs typeface="+mn-cs"/>
                        </a:rPr>
                        <a:t>Budgeting</a:t>
                      </a:r>
                      <a:endParaRPr lang="en-US" sz="12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solidFill>
                      <a:schemeClr val="bg2">
                        <a:lumMod val="90000"/>
                      </a:schemeClr>
                    </a:solidFill>
                  </a:tcPr>
                </a:tc>
                <a:tc>
                  <a:txBody>
                    <a:bodyPr/>
                    <a:lstStyle/>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kern="1200" dirty="0" smtClean="0">
                          <a:solidFill>
                            <a:schemeClr val="tx1"/>
                          </a:solidFill>
                          <a:latin typeface="Arial Narrow" panose="020B0606020202030204" pitchFamily="34" charset="0"/>
                          <a:ea typeface="+mn-ea"/>
                          <a:cs typeface="+mn-cs"/>
                        </a:rPr>
                        <a:t>Budgeting</a:t>
                      </a:r>
                      <a:r>
                        <a:rPr lang="en-US" sz="1200" kern="1200" dirty="0" smtClean="0">
                          <a:solidFill>
                            <a:schemeClr val="tx1"/>
                          </a:solidFill>
                          <a:latin typeface="Arial Narrow" panose="020B0606020202030204" pitchFamily="34" charset="0"/>
                          <a:ea typeface="+mn-ea"/>
                          <a:cs typeface="+mn-cs"/>
                        </a:rPr>
                        <a:t> includes budgeting, forecasting, and financial modeling using data from systems across the enterprise</a:t>
                      </a:r>
                    </a:p>
                  </a:txBody>
                  <a:tcPr anchor="ctr">
                    <a:lnR w="12700" cap="flat" cmpd="sng" algn="ctr">
                      <a:solidFill>
                        <a:schemeClr val="tx1"/>
                      </a:solidFill>
                      <a:prstDash val="solid"/>
                      <a:round/>
                      <a:headEnd type="none" w="med" len="med"/>
                      <a:tailEnd type="none" w="med" len="med"/>
                    </a:lnR>
                    <a:solidFill>
                      <a:schemeClr val="bg2">
                        <a:lumMod val="90000"/>
                      </a:schemeClr>
                    </a:solidFill>
                  </a:tcPr>
                </a:tc>
              </a:tr>
              <a:tr h="574920">
                <a:tc>
                  <a:txBody>
                    <a:bodyPr/>
                    <a:lstStyle/>
                    <a:p>
                      <a:r>
                        <a:rPr lang="en-US" sz="1200" kern="1200" dirty="0" smtClean="0">
                          <a:solidFill>
                            <a:schemeClr val="tx1"/>
                          </a:solidFill>
                          <a:latin typeface="Arial Narrow" panose="020B0606020202030204" pitchFamily="34" charset="0"/>
                          <a:ea typeface="+mn-ea"/>
                          <a:cs typeface="+mn-cs"/>
                        </a:rPr>
                        <a:t>Business Intelligence and Reporting</a:t>
                      </a:r>
                      <a:endParaRPr lang="en-US" sz="12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solidFill>
                      <a:schemeClr val="bg2">
                        <a:lumMod val="90000"/>
                      </a:schemeClr>
                    </a:solidFill>
                  </a:tcPr>
                </a:tc>
                <a:tc>
                  <a:txBody>
                    <a:bodyPr/>
                    <a:lstStyle/>
                    <a:p>
                      <a:pPr marL="285750" indent="-285750">
                        <a:buFont typeface="Arial" panose="020B0604020202020204" pitchFamily="34" charset="0"/>
                        <a:buChar char="•"/>
                      </a:pPr>
                      <a:r>
                        <a:rPr lang="en-US" sz="1200" b="1" kern="1200" dirty="0" smtClean="0">
                          <a:solidFill>
                            <a:schemeClr val="tx1"/>
                          </a:solidFill>
                          <a:latin typeface="Arial Narrow" panose="020B0606020202030204" pitchFamily="34" charset="0"/>
                          <a:ea typeface="+mn-ea"/>
                          <a:cs typeface="+mn-cs"/>
                        </a:rPr>
                        <a:t>Business Intelligence and Reporting</a:t>
                      </a:r>
                      <a:r>
                        <a:rPr lang="en-US" sz="1200" kern="1200" dirty="0" smtClean="0">
                          <a:solidFill>
                            <a:schemeClr val="tx1"/>
                          </a:solidFill>
                          <a:latin typeface="Arial Narrow" panose="020B0606020202030204" pitchFamily="34" charset="0"/>
                          <a:ea typeface="+mn-ea"/>
                          <a:cs typeface="+mn-cs"/>
                        </a:rPr>
                        <a:t> implementation will</a:t>
                      </a:r>
                      <a:r>
                        <a:rPr lang="en-US" sz="1200" kern="1200" baseline="0" dirty="0" smtClean="0">
                          <a:solidFill>
                            <a:schemeClr val="tx1"/>
                          </a:solidFill>
                          <a:latin typeface="Arial Narrow" panose="020B0606020202030204" pitchFamily="34" charset="0"/>
                          <a:ea typeface="+mn-ea"/>
                          <a:cs typeface="+mn-cs"/>
                        </a:rPr>
                        <a:t> provide a University-wide reporting solution with initial capabilities to report against student, financial, human resource, and foundation data</a:t>
                      </a:r>
                      <a:endParaRPr lang="en-US" sz="1200" kern="1200" dirty="0" smtClean="0">
                        <a:solidFill>
                          <a:schemeClr val="tx1"/>
                        </a:solidFill>
                        <a:latin typeface="Arial Narrow" panose="020B0606020202030204" pitchFamily="34" charset="0"/>
                        <a:ea typeface="+mn-ea"/>
                        <a:cs typeface="+mn-cs"/>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r>
              <a:tr h="644942">
                <a:tc>
                  <a:txBody>
                    <a:bodyPr/>
                    <a:lstStyle/>
                    <a:p>
                      <a:r>
                        <a:rPr lang="en-US" sz="1200" kern="1200" dirty="0" smtClean="0">
                          <a:solidFill>
                            <a:schemeClr val="tx1"/>
                          </a:solidFill>
                          <a:latin typeface="Arial Narrow" panose="020B0606020202030204" pitchFamily="34" charset="0"/>
                          <a:ea typeface="+mn-ea"/>
                          <a:cs typeface="+mn-cs"/>
                        </a:rPr>
                        <a:t>Change Management  and Business Process Design</a:t>
                      </a:r>
                      <a:endParaRPr lang="en-US" sz="12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solidFill>
                      <a:schemeClr val="bg2">
                        <a:lumMod val="90000"/>
                      </a:schemeClr>
                    </a:solidFill>
                  </a:tcPr>
                </a:tc>
                <a:tc>
                  <a:txBody>
                    <a:bodyPr/>
                    <a:lstStyle/>
                    <a:p>
                      <a:pPr marL="285750" indent="-285750">
                        <a:buFont typeface="Arial" panose="020B0604020202020204" pitchFamily="34" charset="0"/>
                        <a:buChar char="•"/>
                      </a:pPr>
                      <a:r>
                        <a:rPr lang="en-US" sz="1200" b="1" kern="1200" dirty="0" smtClean="0">
                          <a:solidFill>
                            <a:schemeClr val="tx1"/>
                          </a:solidFill>
                          <a:latin typeface="Arial Narrow" panose="020B0606020202030204" pitchFamily="34" charset="0"/>
                          <a:ea typeface="+mn-ea"/>
                          <a:cs typeface="+mn-cs"/>
                        </a:rPr>
                        <a:t>Change</a:t>
                      </a:r>
                      <a:r>
                        <a:rPr lang="en-US" sz="1200" b="1" kern="1200" baseline="0" dirty="0" smtClean="0">
                          <a:solidFill>
                            <a:schemeClr val="tx1"/>
                          </a:solidFill>
                          <a:latin typeface="Arial Narrow" panose="020B0606020202030204" pitchFamily="34" charset="0"/>
                          <a:ea typeface="+mn-ea"/>
                          <a:cs typeface="+mn-cs"/>
                        </a:rPr>
                        <a:t> Management</a:t>
                      </a:r>
                      <a:r>
                        <a:rPr lang="en-US" sz="1200" kern="1200" baseline="0" dirty="0" smtClean="0">
                          <a:solidFill>
                            <a:schemeClr val="tx1"/>
                          </a:solidFill>
                          <a:latin typeface="Arial Narrow" panose="020B0606020202030204" pitchFamily="34" charset="0"/>
                          <a:ea typeface="+mn-ea"/>
                          <a:cs typeface="+mn-cs"/>
                        </a:rPr>
                        <a:t> and business process design includes campus communications, training , and efforts focused on redesigning the University’s business processes to utilize system workflow capability and enhance efficiency</a:t>
                      </a:r>
                      <a:endParaRPr lang="en-US" sz="1200" kern="1200" dirty="0" smtClean="0">
                        <a:solidFill>
                          <a:schemeClr val="tx1"/>
                        </a:solidFill>
                        <a:latin typeface="Arial Narrow" panose="020B0606020202030204" pitchFamily="34" charset="0"/>
                        <a:ea typeface="+mn-ea"/>
                        <a:cs typeface="+mn-cs"/>
                      </a:endParaRPr>
                    </a:p>
                  </a:txBody>
                  <a:tcPr anchor="ctr">
                    <a:lnR w="12700" cap="flat" cmpd="sng" algn="ctr">
                      <a:solidFill>
                        <a:schemeClr val="tx1"/>
                      </a:solidFill>
                      <a:prstDash val="solid"/>
                      <a:round/>
                      <a:headEnd type="none" w="med" len="med"/>
                      <a:tailEnd type="none" w="med" len="med"/>
                    </a:lnR>
                    <a:solidFill>
                      <a:schemeClr val="bg2">
                        <a:lumMod val="90000"/>
                      </a:schemeClr>
                    </a:solidFill>
                  </a:tcPr>
                </a:tc>
              </a:tr>
              <a:tr h="574920">
                <a:tc>
                  <a:txBody>
                    <a:bodyPr/>
                    <a:lstStyle/>
                    <a:p>
                      <a:r>
                        <a:rPr lang="en-US" sz="1200" kern="1200" dirty="0" smtClean="0">
                          <a:solidFill>
                            <a:schemeClr val="tx1"/>
                          </a:solidFill>
                          <a:latin typeface="Arial Narrow" panose="020B0606020202030204" pitchFamily="34" charset="0"/>
                          <a:ea typeface="+mn-ea"/>
                          <a:cs typeface="+mn-cs"/>
                        </a:rPr>
                        <a:t>Performance Improvement</a:t>
                      </a:r>
                      <a:endParaRPr lang="en-US" sz="1200" kern="1200" dirty="0">
                        <a:solidFill>
                          <a:schemeClr val="tx1"/>
                        </a:solidFill>
                        <a:latin typeface="Arial Narrow" panose="020B0606020202030204" pitchFamily="34" charset="0"/>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lumMod val="90000"/>
                      </a:schemeClr>
                    </a:solidFill>
                  </a:tcPr>
                </a:tc>
                <a:tc>
                  <a:txBody>
                    <a:bodyPr/>
                    <a:lstStyle/>
                    <a:p>
                      <a:pPr marL="285750" indent="-285750">
                        <a:buFont typeface="Arial" panose="020B0604020202020204" pitchFamily="34" charset="0"/>
                        <a:buChar char="•"/>
                      </a:pPr>
                      <a:r>
                        <a:rPr lang="en-US" sz="1200" b="1" kern="1200" dirty="0" smtClean="0">
                          <a:solidFill>
                            <a:schemeClr val="tx1"/>
                          </a:solidFill>
                          <a:latin typeface="Arial Narrow" panose="020B0606020202030204" pitchFamily="34" charset="0"/>
                          <a:ea typeface="+mn-ea"/>
                          <a:cs typeface="+mn-cs"/>
                        </a:rPr>
                        <a:t>Performance Improvement</a:t>
                      </a:r>
                      <a:r>
                        <a:rPr lang="en-US" sz="1200" kern="1200" dirty="0" smtClean="0">
                          <a:solidFill>
                            <a:schemeClr val="tx1"/>
                          </a:solidFill>
                          <a:latin typeface="Arial Narrow" panose="020B0606020202030204" pitchFamily="34" charset="0"/>
                          <a:ea typeface="+mn-ea"/>
                          <a:cs typeface="+mn-cs"/>
                        </a:rPr>
                        <a:t> includes projects aimed at improving efficiency, reducing costs in various areas of the university, and/or increasing or</a:t>
                      </a:r>
                      <a:r>
                        <a:rPr lang="en-US" sz="1200" kern="1200" baseline="0" dirty="0" smtClean="0">
                          <a:solidFill>
                            <a:schemeClr val="tx1"/>
                          </a:solidFill>
                          <a:latin typeface="Arial Narrow" panose="020B0606020202030204" pitchFamily="34" charset="0"/>
                          <a:ea typeface="+mn-ea"/>
                          <a:cs typeface="+mn-cs"/>
                        </a:rPr>
                        <a:t> diversifying revenue streams</a:t>
                      </a:r>
                      <a:endParaRPr lang="en-US" sz="1200" kern="1200" dirty="0" smtClean="0">
                        <a:solidFill>
                          <a:schemeClr val="tx1"/>
                        </a:solidFill>
                        <a:latin typeface="Arial Narrow" panose="020B0606020202030204" pitchFamily="34" charset="0"/>
                        <a:ea typeface="+mn-ea"/>
                        <a:cs typeface="+mn-cs"/>
                      </a:endParaRPr>
                    </a:p>
                  </a:txBody>
                  <a:tcPr anchor="ct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bg2">
                        <a:lumMod val="90000"/>
                      </a:schemeClr>
                    </a:solidFill>
                  </a:tcPr>
                </a:tc>
              </a:tr>
            </a:tbl>
          </a:graphicData>
        </a:graphic>
      </p:graphicFrame>
    </p:spTree>
    <p:extLst>
      <p:ext uri="{BB962C8B-B14F-4D97-AF65-F5344CB8AC3E}">
        <p14:creationId xmlns:p14="http://schemas.microsoft.com/office/powerpoint/2010/main" val="19130376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a:xfrm>
            <a:off x="330199" y="1981200"/>
            <a:ext cx="8247063" cy="3828507"/>
          </a:xfrm>
          <a:prstGeom prst="rect">
            <a:avLst/>
          </a:prstGeom>
        </p:spPr>
        <p:txBody>
          <a:bodyPr/>
          <a:lstStyle/>
          <a:p>
            <a:pPr marL="228600" indent="-228600" defTabSz="914400" eaLnBrk="0" hangingPunct="0">
              <a:spcBef>
                <a:spcPts val="1800"/>
              </a:spcBef>
              <a:buClr>
                <a:srgbClr val="000000"/>
              </a:buClr>
              <a:buFont typeface="Wingdings" pitchFamily="2" charset="2"/>
              <a:buChar char="§"/>
              <a:defRPr/>
            </a:pPr>
            <a:endParaRPr lang="en-US" sz="1600" kern="0" dirty="0">
              <a:solidFill>
                <a:srgbClr val="000000"/>
              </a:solidFill>
              <a:latin typeface="Arial Narrow" panose="020B0606020202030204" pitchFamily="34" charset="0"/>
            </a:endParaRPr>
          </a:p>
          <a:p>
            <a:pPr marL="228600" indent="-228600" defTabSz="914400" eaLnBrk="0" hangingPunct="0">
              <a:spcBef>
                <a:spcPct val="50000"/>
              </a:spcBef>
              <a:buClr>
                <a:srgbClr val="000000"/>
              </a:buClr>
              <a:buFont typeface="Wingdings" pitchFamily="2" charset="2"/>
              <a:buChar char="§"/>
              <a:defRPr/>
            </a:pPr>
            <a:endParaRPr lang="en-US" sz="1600" kern="0" dirty="0">
              <a:solidFill>
                <a:srgbClr val="000000"/>
              </a:solidFill>
              <a:latin typeface="Arial Narrow" panose="020B0606020202030204" pitchFamily="34" charset="0"/>
            </a:endParaRPr>
          </a:p>
          <a:p>
            <a:pPr marL="228600" indent="-228600" defTabSz="914400" eaLnBrk="0" hangingPunct="0">
              <a:spcBef>
                <a:spcPct val="50000"/>
              </a:spcBef>
              <a:buClr>
                <a:srgbClr val="000000"/>
              </a:buClr>
              <a:buFont typeface="Wingdings" pitchFamily="2" charset="2"/>
              <a:buChar char="§"/>
              <a:defRPr/>
            </a:pPr>
            <a:endParaRPr lang="en-US" sz="1600" kern="0" dirty="0">
              <a:solidFill>
                <a:srgbClr val="000000"/>
              </a:solidFill>
              <a:latin typeface="Arial Narrow" panose="020B0606020202030204" pitchFamily="34" charset="0"/>
            </a:endParaRPr>
          </a:p>
        </p:txBody>
      </p:sp>
      <p:sp>
        <p:nvSpPr>
          <p:cNvPr id="10" name="Text Box 4"/>
          <p:cNvSpPr txBox="1">
            <a:spLocks noChangeArrowheads="1"/>
          </p:cNvSpPr>
          <p:nvPr/>
        </p:nvSpPr>
        <p:spPr bwMode="auto">
          <a:xfrm>
            <a:off x="365760" y="1122570"/>
            <a:ext cx="8397240" cy="584763"/>
          </a:xfrm>
          <a:prstGeom prst="rect">
            <a:avLst/>
          </a:prstGeom>
          <a:noFill/>
          <a:ln w="9525">
            <a:noFill/>
            <a:miter lim="800000"/>
            <a:headEnd/>
            <a:tailEnd/>
          </a:ln>
        </p:spPr>
        <p:txBody>
          <a:bodyPr wrap="square" lIns="91429" tIns="45714" rIns="91429" bIns="45714">
            <a:spAutoFit/>
          </a:bodyPr>
          <a:lstStyle/>
          <a:p>
            <a:pPr defTabSz="914400">
              <a:spcAft>
                <a:spcPts val="1200"/>
              </a:spcAft>
              <a:defRPr/>
            </a:pPr>
            <a:r>
              <a:rPr lang="en-US" sz="1600" b="1" dirty="0" smtClean="0">
                <a:solidFill>
                  <a:prstClr val="black"/>
                </a:solidFill>
                <a:latin typeface="Arial Narrow" panose="020B0606020202030204" pitchFamily="34" charset="0"/>
              </a:rPr>
              <a:t>The current </a:t>
            </a:r>
            <a:r>
              <a:rPr lang="en-US" sz="1600" b="1" smtClean="0">
                <a:solidFill>
                  <a:prstClr val="black"/>
                </a:solidFill>
                <a:latin typeface="Arial Narrow" panose="020B0606020202030204" pitchFamily="34" charset="0"/>
              </a:rPr>
              <a:t>implementation timeline </a:t>
            </a:r>
            <a:r>
              <a:rPr lang="en-US" sz="1600" b="1" dirty="0" smtClean="0">
                <a:solidFill>
                  <a:prstClr val="black"/>
                </a:solidFill>
                <a:latin typeface="Arial Narrow" panose="020B0606020202030204" pitchFamily="34" charset="0"/>
              </a:rPr>
              <a:t>outlines eight tasks over a 36 month period,  resulting in a go-live for Financials in July 2017 and HCM in January 2019.</a:t>
            </a:r>
            <a:endParaRPr lang="en-US" sz="1600" b="1" dirty="0">
              <a:solidFill>
                <a:prstClr val="black"/>
              </a:solidFill>
              <a:latin typeface="Arial Narrow" panose="020B0606020202030204" pitchFamily="34" charset="0"/>
            </a:endParaRPr>
          </a:p>
        </p:txBody>
      </p:sp>
      <p:sp>
        <p:nvSpPr>
          <p:cNvPr id="9" name="Rectangle 4"/>
          <p:cNvSpPr>
            <a:spLocks noGrp="1" noChangeArrowheads="1"/>
          </p:cNvSpPr>
          <p:nvPr>
            <p:ph type="title"/>
          </p:nvPr>
        </p:nvSpPr>
        <p:spPr>
          <a:xfrm>
            <a:off x="2133600" y="137160"/>
            <a:ext cx="6858000" cy="548640"/>
          </a:xfrm>
        </p:spPr>
        <p:txBody>
          <a:bodyPr vert="horz" lIns="91440" tIns="45720" rIns="91440" bIns="45720" rtlCol="0" anchor="ctr">
            <a:noAutofit/>
          </a:bodyPr>
          <a:lstStyle/>
          <a:p>
            <a:r>
              <a:rPr lang="en-US" sz="2400" dirty="0" smtClean="0">
                <a:solidFill>
                  <a:schemeClr val="tx1"/>
                </a:solidFill>
                <a:latin typeface="Arial Narrow" panose="020B0606020202030204" pitchFamily="34" charset="0"/>
                <a:cs typeface="+mj-cs"/>
              </a:rPr>
              <a:t>Current Implementation Timeline</a:t>
            </a:r>
            <a:endParaRPr lang="en-US" sz="2400" dirty="0">
              <a:solidFill>
                <a:schemeClr val="tx1"/>
              </a:solidFill>
              <a:latin typeface="Arial Narrow" panose="020B0606020202030204" pitchFamily="34" charset="0"/>
              <a:cs typeface="+mj-cs"/>
            </a:endParaRPr>
          </a:p>
        </p:txBody>
      </p:sp>
      <p:sp>
        <p:nvSpPr>
          <p:cNvPr id="13"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12</a:t>
            </a:fld>
            <a:endParaRPr lang="en-US" sz="800" b="1" dirty="0">
              <a:solidFill>
                <a:prstClr val="black"/>
              </a:solidFill>
              <a:latin typeface="Arial Narrow" panose="020B0606020202030204" pitchFamily="34" charset="0"/>
              <a:cs typeface="Arial" panose="020B0604020202020204" pitchFamily="34" charset="0"/>
            </a:endParaRPr>
          </a:p>
        </p:txBody>
      </p:sp>
      <p:graphicFrame>
        <p:nvGraphicFramePr>
          <p:cNvPr id="12" name="Table 11"/>
          <p:cNvGraphicFramePr>
            <a:graphicFrameLocks noGrp="1"/>
          </p:cNvGraphicFramePr>
          <p:nvPr>
            <p:extLst>
              <p:ext uri="{D42A27DB-BD31-4B8C-83A1-F6EECF244321}">
                <p14:modId xmlns:p14="http://schemas.microsoft.com/office/powerpoint/2010/main" val="436288304"/>
              </p:ext>
            </p:extLst>
          </p:nvPr>
        </p:nvGraphicFramePr>
        <p:xfrm>
          <a:off x="384572" y="2075447"/>
          <a:ext cx="8359620" cy="3233574"/>
        </p:xfrm>
        <a:graphic>
          <a:graphicData uri="http://schemas.openxmlformats.org/drawingml/2006/table">
            <a:tbl>
              <a:tblPr/>
              <a:tblGrid>
                <a:gridCol w="2065957"/>
                <a:gridCol w="449547"/>
                <a:gridCol w="449547"/>
                <a:gridCol w="449547"/>
                <a:gridCol w="449547"/>
                <a:gridCol w="224774"/>
                <a:gridCol w="224774"/>
                <a:gridCol w="449547"/>
                <a:gridCol w="449547"/>
                <a:gridCol w="224774"/>
                <a:gridCol w="224774"/>
                <a:gridCol w="224774"/>
                <a:gridCol w="224774"/>
                <a:gridCol w="224774"/>
                <a:gridCol w="224774"/>
                <a:gridCol w="224774"/>
                <a:gridCol w="224774"/>
                <a:gridCol w="449547"/>
                <a:gridCol w="449547"/>
                <a:gridCol w="449547"/>
              </a:tblGrid>
              <a:tr h="226244">
                <a:tc row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a:solidFill>
                            <a:schemeClr val="tx1"/>
                          </a:solidFill>
                          <a:effectLst/>
                          <a:latin typeface="Arial Narrow" panose="020B0606020202030204" pitchFamily="34" charset="0"/>
                          <a:ea typeface="MS Mincho"/>
                          <a:cs typeface="Helvetica-Narrow-BoldOblique"/>
                        </a:rPr>
                        <a:t>Project Work Stream</a:t>
                      </a:r>
                      <a:endParaRPr lang="en-US" sz="1100" dirty="0">
                        <a:solidFill>
                          <a:schemeClr val="tx1"/>
                        </a:solidFill>
                        <a:effectLst/>
                        <a:latin typeface="Arial Narrow" panose="020B0606020202030204" pitchFamily="34" charset="0"/>
                        <a:ea typeface="MS Mincho"/>
                        <a:cs typeface="Times New Roman"/>
                      </a:endParaRPr>
                    </a:p>
                  </a:txBody>
                  <a:tcPr marL="9525" marR="9525" marT="9525"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gridSpan="19">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Approximate 36 Month Timeline </a:t>
                      </a:r>
                    </a:p>
                  </a:txBody>
                  <a:tcPr marL="9525" marR="9525" marT="9525"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lnSpc>
                          <a:spcPct val="115000"/>
                        </a:lnSpc>
                        <a:spcBef>
                          <a:spcPts val="0"/>
                        </a:spcBef>
                        <a:spcAft>
                          <a:spcPts val="0"/>
                        </a:spcAft>
                      </a:pPr>
                      <a:endParaRPr lang="en-US" sz="1000" b="1" dirty="0" smtClean="0">
                        <a:solidFill>
                          <a:srgbClr val="FFFFFF"/>
                        </a:solidFill>
                        <a:effectLst/>
                        <a:latin typeface="Arial Narrow"/>
                        <a:ea typeface="MS Mincho"/>
                        <a:cs typeface="Helvetica-Narrow-BoldOblique"/>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pPr marL="0" marR="0" algn="ctr">
                        <a:lnSpc>
                          <a:spcPct val="115000"/>
                        </a:lnSpc>
                        <a:spcBef>
                          <a:spcPts val="0"/>
                        </a:spcBef>
                        <a:spcAft>
                          <a:spcPts val="0"/>
                        </a:spcAft>
                      </a:pPr>
                      <a:endParaRPr lang="en-US" sz="1000" b="1" dirty="0" smtClean="0">
                        <a:solidFill>
                          <a:srgbClr val="FFFFFF"/>
                        </a:solidFill>
                        <a:effectLst/>
                        <a:latin typeface="Arial Narrow"/>
                        <a:ea typeface="MS Mincho"/>
                        <a:cs typeface="Helvetica-Narrow-BoldOblique"/>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pPr marL="0" marR="0" algn="ctr">
                        <a:lnSpc>
                          <a:spcPct val="115000"/>
                        </a:lnSpc>
                        <a:spcBef>
                          <a:spcPts val="0"/>
                        </a:spcBef>
                        <a:spcAft>
                          <a:spcPts val="0"/>
                        </a:spcAft>
                      </a:pPr>
                      <a:endParaRPr lang="en-US" sz="1000" b="1" dirty="0" smtClean="0">
                        <a:solidFill>
                          <a:srgbClr val="FFFFFF"/>
                        </a:solidFill>
                        <a:effectLst/>
                        <a:latin typeface="Arial Narrow"/>
                        <a:ea typeface="MS Mincho"/>
                        <a:cs typeface="Helvetica-Narrow-BoldOblique"/>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r>
              <a:tr h="226244">
                <a:tc vMerge="1">
                  <a:txBody>
                    <a:bodyPr/>
                    <a:lstStyle/>
                    <a:p>
                      <a:pPr>
                        <a:lnSpc>
                          <a:spcPct val="115000"/>
                        </a:lnSpc>
                      </a:pPr>
                      <a:endParaRPr lang="en-US" sz="1100" dirty="0">
                        <a:effectLst/>
                        <a:latin typeface="Calibri"/>
                      </a:endParaRP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FY16</a:t>
                      </a:r>
                      <a:endParaRPr lang="en-US" sz="11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gridSpan="5">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FY17</a:t>
                      </a:r>
                      <a:endParaRPr lang="en-US" sz="11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endParaRPr lang="en-US"/>
                    </a:p>
                  </a:txBody>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gridSpan="7">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Times New Roman"/>
                        </a:rPr>
                        <a:t>FY18</a:t>
                      </a:r>
                      <a:endParaRPr lang="en-US" sz="1000" b="1" dirty="0">
                        <a:solidFill>
                          <a:schemeClr val="tx1"/>
                        </a:solidFill>
                        <a:effectLst/>
                        <a:latin typeface="Arial Narrow" panose="020B0606020202030204" pitchFamily="34" charset="0"/>
                        <a:ea typeface="MS Mincho"/>
                        <a:cs typeface="Times New Roman"/>
                      </a:endParaRPr>
                    </a:p>
                  </a:txBody>
                  <a:tcPr marL="0" marR="0" marT="0" marB="0">
                    <a:lnL w="12700" cap="flat" cmpd="sng" algn="ctr">
                      <a:solidFill>
                        <a:srgbClr val="000000"/>
                      </a:solidFill>
                      <a:prstDash val="sysDot"/>
                      <a:round/>
                      <a:headEnd type="none" w="med" len="med"/>
                      <a:tailEnd type="none" w="med" len="med"/>
                    </a:lnL>
                    <a:lnR w="12700" cap="flat" cmpd="sng" algn="ctr">
                      <a:solidFill>
                        <a:srgbClr val="000000"/>
                      </a:solidFill>
                      <a:prstDash val="sys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endParaRPr lang="en-US"/>
                    </a:p>
                  </a:txBody>
                  <a:tcPr/>
                </a:tc>
                <a:tc gridSpan="5">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Times New Roman"/>
                        </a:rPr>
                        <a:t>FY19</a:t>
                      </a:r>
                      <a:endParaRPr lang="en-US" sz="1000" b="1" dirty="0">
                        <a:solidFill>
                          <a:schemeClr val="tx1"/>
                        </a:solidFill>
                        <a:effectLst/>
                        <a:latin typeface="Arial Narrow" panose="020B0606020202030204" pitchFamily="34" charset="0"/>
                        <a:ea typeface="MS Mincho"/>
                        <a:cs typeface="Times New Roman"/>
                      </a:endParaRPr>
                    </a:p>
                  </a:txBody>
                  <a:tcPr marL="0" marR="0" marT="0" marB="0">
                    <a:lnL w="12700" cap="flat" cmpd="sng" algn="ctr">
                      <a:solidFill>
                        <a:srgbClr val="000000"/>
                      </a:solidFill>
                      <a:prstDash val="sysDot"/>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hMerge="1">
                  <a:txBody>
                    <a:bodyPr/>
                    <a:lstStyle/>
                    <a:p>
                      <a:endParaRPr lang="en-US"/>
                    </a:p>
                  </a:txBody>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c hMerge="1">
                  <a:txBody>
                    <a:bodyPr/>
                    <a:lstStyle/>
                    <a:p>
                      <a:pPr marL="0" marR="0" algn="ctr">
                        <a:lnSpc>
                          <a:spcPct val="115000"/>
                        </a:lnSpc>
                        <a:spcBef>
                          <a:spcPts val="0"/>
                        </a:spcBef>
                        <a:spcAft>
                          <a:spcPts val="0"/>
                        </a:spcAft>
                      </a:pPr>
                      <a:endParaRPr lang="en-US" sz="1100" dirty="0">
                        <a:effectLst/>
                        <a:latin typeface="Calibri"/>
                        <a:ea typeface="MS Mincho"/>
                        <a:cs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4165"/>
                    </a:solid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kern="1200" dirty="0" smtClean="0">
                          <a:solidFill>
                            <a:srgbClr val="000000"/>
                          </a:solidFill>
                          <a:effectLst/>
                          <a:latin typeface="Arial Narrow" panose="020B0606020202030204" pitchFamily="34" charset="0"/>
                          <a:ea typeface="MS Mincho"/>
                          <a:cs typeface="Helvetica-Narrow-BoldOblique"/>
                        </a:rPr>
                        <a:t>Software Selection</a:t>
                      </a:r>
                      <a:endParaRPr lang="en-US" sz="1000" b="1" kern="1200" dirty="0">
                        <a:solidFill>
                          <a:srgbClr val="000000"/>
                        </a:solidFill>
                        <a:effectLst/>
                        <a:latin typeface="Arial Narrow" panose="020B0606020202030204" pitchFamily="34" charset="0"/>
                        <a:ea typeface="MS Mincho"/>
                        <a:cs typeface="Helvetica-Narrow-BoldOblique"/>
                      </a:endParaRPr>
                    </a:p>
                  </a:txBody>
                  <a:tcPr marL="85725" marR="9525" marT="9525"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endParaRPr lang="en-US" sz="1100" dirty="0">
                        <a:effectLst/>
                        <a:latin typeface="Arial Narrow" panose="020B0606020202030204" pitchFamily="34" charset="0"/>
                        <a:ea typeface="MS Mincho"/>
                        <a:cs typeface="Times New Roman"/>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endParaRPr lang="en-US" sz="1100" dirty="0">
                        <a:effectLst/>
                        <a:latin typeface="Arial Narrow" panose="020B0606020202030204" pitchFamily="34" charset="0"/>
                        <a:ea typeface="MS Mincho"/>
                        <a:cs typeface="Times New Roman"/>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BoldOblique"/>
                        </a:rPr>
                        <a:t>Chart of Accounts &amp; Planning</a:t>
                      </a:r>
                      <a:endParaRPr lang="en-US" sz="1100" b="1" dirty="0">
                        <a:effectLst/>
                        <a:latin typeface="Arial Narrow" panose="020B0606020202030204" pitchFamily="34" charset="0"/>
                        <a:ea typeface="MS Mincho"/>
                        <a:cs typeface="Times New Roman"/>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endParaRPr lang="en-US" sz="1100" dirty="0">
                        <a:effectLst/>
                        <a:latin typeface="Arial Narrow" panose="020B0606020202030204" pitchFamily="34" charset="0"/>
                        <a:ea typeface="MS Mincho"/>
                        <a:cs typeface="Times New Roman"/>
                      </a:endParaRPr>
                    </a:p>
                  </a:txBody>
                  <a:tcPr marL="9525" marR="9525" marT="9525"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endParaRPr lang="en-US" sz="1100" dirty="0">
                        <a:effectLst/>
                        <a:latin typeface="Arial Narrow" panose="020B0606020202030204" pitchFamily="34" charset="0"/>
                        <a:ea typeface="MS Mincho"/>
                        <a:cs typeface="Times New Roman"/>
                      </a:endParaRPr>
                    </a:p>
                  </a:txBody>
                  <a:tcPr marL="9525" marR="9525" marT="9525" marB="0" anchor="ctr">
                    <a:lnL w="28575" cap="flat" cmpd="sng" algn="ctr">
                      <a:solidFill>
                        <a:schemeClr val="tx1"/>
                      </a:solid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BoldOblique"/>
                        </a:rPr>
                        <a:t>Reporting and Analytics</a:t>
                      </a:r>
                      <a:endParaRPr lang="en-US" sz="1100" b="1" dirty="0">
                        <a:effectLst/>
                        <a:latin typeface="Arial Narrow" panose="020B0606020202030204" pitchFamily="34" charset="0"/>
                        <a:ea typeface="MS Mincho"/>
                        <a:cs typeface="Times New Roman"/>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kern="1200" dirty="0">
                        <a:solidFill>
                          <a:schemeClr val="tx1"/>
                        </a:solidFill>
                        <a:effectLst/>
                        <a:latin typeface="Arial Narrow" panose="020B0606020202030204" pitchFamily="34" charset="0"/>
                        <a:ea typeface="+mn-ea"/>
                        <a:cs typeface="+mn-cs"/>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p>
                      <a:endParaRPr lang="en-US" dirty="0">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
                        </a:rPr>
                        <a:t>Financials (Includes Grant Financials)</a:t>
                      </a:r>
                      <a:endParaRPr lang="en-US" sz="1100" b="1" dirty="0">
                        <a:effectLst/>
                        <a:latin typeface="Arial Narrow" panose="020B0606020202030204" pitchFamily="34" charset="0"/>
                        <a:ea typeface="MS Mincho"/>
                        <a:cs typeface="Times New Roman"/>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nchor="ctr">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BoldOblique"/>
                        </a:rPr>
                        <a:t>Human Capital Management (HCM)</a:t>
                      </a: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r h="335867">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l" defTabSz="457200" rtl="0" eaLnBrk="1" latinLnBrk="0" hangingPunct="1">
                        <a:lnSpc>
                          <a:spcPct val="115000"/>
                        </a:lnSpc>
                        <a:spcBef>
                          <a:spcPts val="0"/>
                        </a:spcBef>
                        <a:spcAft>
                          <a:spcPts val="0"/>
                        </a:spcAft>
                      </a:pPr>
                      <a:r>
                        <a:rPr lang="en-US" sz="1000" b="1" kern="1200" dirty="0" smtClean="0">
                          <a:solidFill>
                            <a:srgbClr val="000000"/>
                          </a:solidFill>
                          <a:effectLst/>
                          <a:latin typeface="Arial Narrow" panose="020B0606020202030204" pitchFamily="34" charset="0"/>
                          <a:ea typeface="MS Mincho"/>
                          <a:cs typeface="Helvetica-Narrow-BoldOblique"/>
                        </a:rPr>
                        <a:t>Budgeting</a:t>
                      </a:r>
                      <a:endParaRPr lang="en-US" sz="1000" b="1" kern="1200" dirty="0">
                        <a:solidFill>
                          <a:srgbClr val="000000"/>
                        </a:solidFill>
                        <a:effectLst/>
                        <a:latin typeface="Arial Narrow" panose="020B0606020202030204" pitchFamily="34" charset="0"/>
                        <a:ea typeface="MS Mincho"/>
                        <a:cs typeface="Helvetica-Narrow-BoldOblique"/>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ysDot"/>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dirty="0">
                          <a:solidFill>
                            <a:srgbClr val="000000"/>
                          </a:solidFill>
                          <a:effectLst/>
                          <a:latin typeface="Arial Narrow" panose="020B0606020202030204" pitchFamily="34" charset="0"/>
                          <a:ea typeface="MS Mincho"/>
                          <a:cs typeface="Helvetica-Narrow-BoldOblique"/>
                        </a:rPr>
                        <a:t> </a:t>
                      </a:r>
                      <a:endParaRPr lang="en-US" sz="1100" dirty="0">
                        <a:effectLst/>
                        <a:latin typeface="Arial Narrow" panose="020B0606020202030204" pitchFamily="34" charset="0"/>
                        <a:ea typeface="MS Mincho"/>
                        <a:cs typeface="Times New Roman"/>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BoldOblique"/>
                        </a:rPr>
                        <a:t>Grants (A/R, Billing, etc.)</a:t>
                      </a:r>
                      <a:endParaRPr lang="en-US" sz="1100" b="1" dirty="0">
                        <a:effectLst/>
                        <a:latin typeface="Arial Narrow" panose="020B0606020202030204" pitchFamily="34" charset="0"/>
                        <a:ea typeface="MS Mincho"/>
                        <a:cs typeface="Times New Roman"/>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olid"/>
                      <a:round/>
                      <a:headEnd type="none" w="med" len="med"/>
                      <a:tailEnd type="none" w="med" len="med"/>
                    </a:lnL>
                    <a:lnR w="12700" cap="flat" cmpd="sng" algn="ctr">
                      <a:noFill/>
                      <a:prstDash val="sysDot"/>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12700" cap="flat" cmpd="sng" algn="ctr">
                      <a:noFill/>
                      <a:prstDash val="sysDot"/>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270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r>
              <a:tr h="347529">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l" defTabSz="457200" rtl="0" eaLnBrk="1" latinLnBrk="0" hangingPunct="1">
                        <a:lnSpc>
                          <a:spcPct val="115000"/>
                        </a:lnSpc>
                        <a:spcBef>
                          <a:spcPts val="0"/>
                        </a:spcBef>
                        <a:spcAft>
                          <a:spcPts val="0"/>
                        </a:spcAft>
                      </a:pPr>
                      <a:r>
                        <a:rPr lang="en-US" sz="1000" b="1" kern="1200" dirty="0" smtClean="0">
                          <a:solidFill>
                            <a:srgbClr val="000000"/>
                          </a:solidFill>
                          <a:effectLst/>
                          <a:latin typeface="Arial Narrow" panose="020B0606020202030204" pitchFamily="34" charset="0"/>
                          <a:ea typeface="MS Mincho"/>
                          <a:cs typeface="Helvetica-Narrow-BoldOblique"/>
                        </a:rPr>
                        <a:t>Performance Improvement</a:t>
                      </a:r>
                      <a:r>
                        <a:rPr lang="en-US" sz="1000" b="1" kern="1200" baseline="0" dirty="0" smtClean="0">
                          <a:solidFill>
                            <a:srgbClr val="000000"/>
                          </a:solidFill>
                          <a:effectLst/>
                          <a:latin typeface="Arial Narrow" panose="020B0606020202030204" pitchFamily="34" charset="0"/>
                          <a:ea typeface="MS Mincho"/>
                          <a:cs typeface="Helvetica-Narrow-BoldOblique"/>
                        </a:rPr>
                        <a:t> Opportunities</a:t>
                      </a:r>
                      <a:endParaRPr lang="en-US" sz="1000" b="1" kern="1200" dirty="0">
                        <a:solidFill>
                          <a:srgbClr val="000000"/>
                        </a:solidFill>
                        <a:effectLst/>
                        <a:latin typeface="Arial Narrow" panose="020B0606020202030204" pitchFamily="34" charset="0"/>
                        <a:ea typeface="MS Mincho"/>
                        <a:cs typeface="Helvetica-Narrow-BoldOblique"/>
                      </a:endParaRPr>
                    </a:p>
                  </a:txBody>
                  <a:tcPr marL="85725" marR="9525" marT="9525"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nchor="ctr">
                    <a:lnL w="19050" cap="flat" cmpd="sng" algn="ctr">
                      <a:solidFill>
                        <a:srgbClr val="000000"/>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nchor="ctr">
                    <a:lnL w="28575" cap="flat" cmpd="sng" algn="ctr">
                      <a:solidFill>
                        <a:schemeClr val="tx1"/>
                      </a:solidFill>
                      <a:prstDash val="solid"/>
                      <a:round/>
                      <a:headEnd type="none" w="med" len="med"/>
                      <a:tailEnd type="none" w="med" len="med"/>
                    </a:lnL>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pPr>
                        <a:lnSpc>
                          <a:spcPct val="115000"/>
                        </a:lnSpc>
                      </a:pPr>
                      <a:endParaRPr lang="en-US" sz="1100" dirty="0">
                        <a:effectLst/>
                        <a:latin typeface="Calibri"/>
                      </a:endParaRPr>
                    </a:p>
                  </a:txBody>
                  <a:tcPr marL="9525" marR="9525" marT="9525" marB="0" anchor="ctr">
                    <a:lnL w="12700" cap="flat" cmpd="sng" algn="ctr">
                      <a:no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noFill/>
                      <a:prstDash val="solid"/>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2700" cap="flat" cmpd="sng" algn="ctr">
                      <a:noFill/>
                      <a:prstDash val="sysDot"/>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ysDot"/>
                      <a:round/>
                      <a:headEnd type="none" w="med" len="med"/>
                      <a:tailEnd type="none" w="med" len="med"/>
                    </a:lnL>
                    <a:lnR w="1270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2700"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gridSpan="2">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endParaRPr lang="en-US" dirty="0">
                        <a:latin typeface="Arial Narrow" panose="020B0606020202030204" pitchFamily="34" charset="0"/>
                      </a:endParaRPr>
                    </a:p>
                  </a:txBody>
                  <a:tcPr marL="9525" marR="9525" marT="9525" marB="0">
                    <a:lnL w="28575"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hMerge="1">
                  <a:txBody>
                    <a:bodyPr/>
                    <a:lstStyle/>
                    <a:p>
                      <a:endParaRPr lang="en-US"/>
                    </a:p>
                  </a:txBody>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19050"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Arial Narrow" panose="020B0606020202030204" pitchFamily="34" charset="0"/>
                      </a:endParaRPr>
                    </a:p>
                  </a:txBody>
                  <a:tcPr marL="9525" marR="9525" marT="9525" marB="0">
                    <a:lnL w="28575" cap="flat" cmpd="sng" algn="ctr">
                      <a:noFill/>
                      <a:prstDash val="solid"/>
                      <a:round/>
                      <a:headEnd type="none" w="med" len="med"/>
                      <a:tailEnd type="none" w="med" len="med"/>
                    </a:lnL>
                    <a:lnR w="19050"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a:lnSpc>
                          <a:spcPct val="115000"/>
                        </a:lnSpc>
                      </a:pPr>
                      <a:endParaRPr lang="en-US" sz="1100" dirty="0">
                        <a:effectLst/>
                        <a:latin typeface="Calibri"/>
                      </a:endParaRPr>
                    </a:p>
                  </a:txBody>
                  <a:tcPr marL="9525" marR="9525" marT="9525" marB="0">
                    <a:lnL w="19050" cap="flat" cmpd="sng" algn="ctr">
                      <a:no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4A3C4"/>
                    </a:solidFill>
                  </a:tcPr>
                </a:tc>
              </a:tr>
            </a:tbl>
          </a:graphicData>
        </a:graphic>
      </p:graphicFrame>
      <p:sp>
        <p:nvSpPr>
          <p:cNvPr id="2" name="TextBox 1"/>
          <p:cNvSpPr txBox="1"/>
          <p:nvPr/>
        </p:nvSpPr>
        <p:spPr>
          <a:xfrm>
            <a:off x="3394870" y="3248146"/>
            <a:ext cx="1024730" cy="246221"/>
          </a:xfrm>
          <a:prstGeom prst="rect">
            <a:avLst/>
          </a:prstGeom>
          <a:noFill/>
        </p:spPr>
        <p:txBody>
          <a:bodyPr wrap="square" rtlCol="0">
            <a:spAutoFit/>
          </a:bodyPr>
          <a:lstStyle/>
          <a:p>
            <a:pPr algn="ctr" defTabSz="914400"/>
            <a:r>
              <a:rPr lang="en-US" sz="1000" b="1" dirty="0" smtClean="0">
                <a:solidFill>
                  <a:prstClr val="black"/>
                </a:solidFill>
                <a:latin typeface="Arial Narrow" panose="020B0606020202030204" pitchFamily="34" charset="0"/>
              </a:rPr>
              <a:t>Student Data</a:t>
            </a:r>
            <a:endParaRPr lang="en-US" sz="1000" b="1" dirty="0">
              <a:solidFill>
                <a:prstClr val="black"/>
              </a:solidFill>
              <a:latin typeface="Arial Narrow" panose="020B0606020202030204" pitchFamily="34" charset="0"/>
            </a:endParaRPr>
          </a:p>
        </p:txBody>
      </p:sp>
      <p:sp>
        <p:nvSpPr>
          <p:cNvPr id="11" name="TextBox 10"/>
          <p:cNvSpPr txBox="1"/>
          <p:nvPr/>
        </p:nvSpPr>
        <p:spPr>
          <a:xfrm>
            <a:off x="4724400" y="3253094"/>
            <a:ext cx="1024730" cy="246221"/>
          </a:xfrm>
          <a:prstGeom prst="rect">
            <a:avLst/>
          </a:prstGeom>
          <a:noFill/>
        </p:spPr>
        <p:txBody>
          <a:bodyPr wrap="square" rtlCol="0">
            <a:spAutoFit/>
          </a:bodyPr>
          <a:lstStyle/>
          <a:p>
            <a:pPr algn="ctr" defTabSz="914400"/>
            <a:r>
              <a:rPr lang="en-US" sz="1000" b="1" dirty="0" smtClean="0">
                <a:solidFill>
                  <a:prstClr val="black"/>
                </a:solidFill>
                <a:latin typeface="Arial Narrow" panose="020B0606020202030204" pitchFamily="34" charset="0"/>
              </a:rPr>
              <a:t>Financial Data</a:t>
            </a:r>
            <a:endParaRPr lang="en-US" sz="1000" b="1" dirty="0">
              <a:solidFill>
                <a:prstClr val="black"/>
              </a:solidFill>
              <a:latin typeface="Arial Narrow" panose="020B0606020202030204" pitchFamily="34" charset="0"/>
            </a:endParaRPr>
          </a:p>
        </p:txBody>
      </p:sp>
      <p:sp>
        <p:nvSpPr>
          <p:cNvPr id="14" name="TextBox 13"/>
          <p:cNvSpPr txBox="1"/>
          <p:nvPr/>
        </p:nvSpPr>
        <p:spPr>
          <a:xfrm>
            <a:off x="6214270" y="3248146"/>
            <a:ext cx="1024730" cy="246221"/>
          </a:xfrm>
          <a:prstGeom prst="rect">
            <a:avLst/>
          </a:prstGeom>
          <a:noFill/>
        </p:spPr>
        <p:txBody>
          <a:bodyPr wrap="square" rtlCol="0">
            <a:spAutoFit/>
          </a:bodyPr>
          <a:lstStyle/>
          <a:p>
            <a:pPr algn="ctr" defTabSz="914400"/>
            <a:r>
              <a:rPr lang="en-US" sz="1000" b="1" dirty="0" smtClean="0">
                <a:solidFill>
                  <a:prstClr val="black"/>
                </a:solidFill>
                <a:latin typeface="Arial Narrow" panose="020B0606020202030204" pitchFamily="34" charset="0"/>
              </a:rPr>
              <a:t>HR Data</a:t>
            </a:r>
            <a:endParaRPr lang="en-US" sz="1000" b="1" dirty="0">
              <a:solidFill>
                <a:prstClr val="black"/>
              </a:solidFill>
              <a:latin typeface="Arial Narrow" panose="020B0606020202030204" pitchFamily="34" charset="0"/>
            </a:endParaRPr>
          </a:p>
        </p:txBody>
      </p:sp>
      <p:sp>
        <p:nvSpPr>
          <p:cNvPr id="15" name="TextBox 14"/>
          <p:cNvSpPr txBox="1"/>
          <p:nvPr/>
        </p:nvSpPr>
        <p:spPr>
          <a:xfrm>
            <a:off x="3735549" y="4238746"/>
            <a:ext cx="1024730" cy="400110"/>
          </a:xfrm>
          <a:prstGeom prst="rect">
            <a:avLst/>
          </a:prstGeom>
          <a:noFill/>
        </p:spPr>
        <p:txBody>
          <a:bodyPr wrap="square" rtlCol="0">
            <a:spAutoFit/>
          </a:bodyPr>
          <a:lstStyle/>
          <a:p>
            <a:pPr algn="ctr" defTabSz="914400"/>
            <a:r>
              <a:rPr lang="en-US" sz="1000" b="1" dirty="0" smtClean="0">
                <a:solidFill>
                  <a:prstClr val="black"/>
                </a:solidFill>
                <a:latin typeface="Arial Narrow" panose="020B0606020202030204" pitchFamily="34" charset="0"/>
              </a:rPr>
              <a:t>Budget Model Redesign</a:t>
            </a:r>
            <a:endParaRPr lang="en-US" sz="1000" b="1" dirty="0">
              <a:solidFill>
                <a:prstClr val="black"/>
              </a:solidFill>
              <a:latin typeface="Arial Narrow" panose="020B0606020202030204" pitchFamily="34" charset="0"/>
            </a:endParaRPr>
          </a:p>
        </p:txBody>
      </p:sp>
      <p:sp>
        <p:nvSpPr>
          <p:cNvPr id="16" name="TextBox 15"/>
          <p:cNvSpPr txBox="1"/>
          <p:nvPr/>
        </p:nvSpPr>
        <p:spPr>
          <a:xfrm>
            <a:off x="5071270" y="4278524"/>
            <a:ext cx="1024730" cy="246221"/>
          </a:xfrm>
          <a:prstGeom prst="rect">
            <a:avLst/>
          </a:prstGeom>
          <a:noFill/>
        </p:spPr>
        <p:txBody>
          <a:bodyPr wrap="square" rtlCol="0">
            <a:spAutoFit/>
          </a:bodyPr>
          <a:lstStyle/>
          <a:p>
            <a:pPr algn="ctr" defTabSz="914400"/>
            <a:r>
              <a:rPr lang="en-US" sz="1000" b="1" dirty="0" smtClean="0">
                <a:solidFill>
                  <a:prstClr val="black"/>
                </a:solidFill>
                <a:latin typeface="Arial Narrow" panose="020B0606020202030204" pitchFamily="34" charset="0"/>
              </a:rPr>
              <a:t>Budget System</a:t>
            </a:r>
            <a:endParaRPr lang="en-US" sz="1000" b="1" dirty="0">
              <a:solidFill>
                <a:prstClr val="black"/>
              </a:solidFill>
              <a:latin typeface="Arial Narrow" panose="020B0606020202030204" pitchFamily="34" charset="0"/>
            </a:endParaRPr>
          </a:p>
        </p:txBody>
      </p:sp>
    </p:spTree>
    <p:extLst>
      <p:ext uri="{BB962C8B-B14F-4D97-AF65-F5344CB8AC3E}">
        <p14:creationId xmlns:p14="http://schemas.microsoft.com/office/powerpoint/2010/main" val="1280671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Today’s Agenda</a:t>
            </a:r>
            <a:endParaRPr lang="en-US" dirty="0"/>
          </a:p>
        </p:txBody>
      </p:sp>
      <p:sp>
        <p:nvSpPr>
          <p:cNvPr id="4" name="Rounded Rectangle 3"/>
          <p:cNvSpPr/>
          <p:nvPr/>
        </p:nvSpPr>
        <p:spPr>
          <a:xfrm>
            <a:off x="2253343" y="1598485"/>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5" name="Oval 4"/>
          <p:cNvSpPr/>
          <p:nvPr/>
        </p:nvSpPr>
        <p:spPr>
          <a:xfrm>
            <a:off x="2405743" y="1717271"/>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7" name="Rounded Rectangle 6"/>
          <p:cNvSpPr/>
          <p:nvPr/>
        </p:nvSpPr>
        <p:spPr>
          <a:xfrm>
            <a:off x="2253343" y="2711439"/>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8" name="Oval 7"/>
          <p:cNvSpPr/>
          <p:nvPr/>
        </p:nvSpPr>
        <p:spPr>
          <a:xfrm>
            <a:off x="2405743" y="2830225"/>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9" name="Picture 4" descr="http://sharepointmaven.com/wp-content/uploads/2013/11/icon_projectmanagement.jpg"/>
          <p:cNvPicPr>
            <a:picLocks noChangeAspect="1" noChangeArrowheads="1"/>
          </p:cNvPicPr>
          <p:nvPr/>
        </p:nvPicPr>
        <p:blipFill>
          <a:blip r:embed="rId2" cstate="print">
            <a:clrChange>
              <a:clrFrom>
                <a:srgbClr val="FFFFFF"/>
              </a:clrFrom>
              <a:clrTo>
                <a:srgbClr val="FFFFFF">
                  <a:alpha val="0"/>
                </a:srgbClr>
              </a:clrTo>
            </a:clrChange>
            <a:biLevel thresh="5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507256" y="2960669"/>
            <a:ext cx="484355" cy="49066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253343" y="3824393"/>
            <a:ext cx="5094514" cy="1010458"/>
          </a:xfrm>
          <a:prstGeom prst="roundRect">
            <a:avLst>
              <a:gd name="adj" fmla="val 50000"/>
            </a:avLst>
          </a:prstGeom>
          <a:solidFill>
            <a:srgbClr val="FFCC00"/>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1" name="Oval 10"/>
          <p:cNvSpPr/>
          <p:nvPr/>
        </p:nvSpPr>
        <p:spPr>
          <a:xfrm>
            <a:off x="2405743" y="3943179"/>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grpSp>
        <p:nvGrpSpPr>
          <p:cNvPr id="12" name="Group 11"/>
          <p:cNvGrpSpPr/>
          <p:nvPr/>
        </p:nvGrpSpPr>
        <p:grpSpPr>
          <a:xfrm>
            <a:off x="2469939" y="4048761"/>
            <a:ext cx="558989" cy="468749"/>
            <a:chOff x="293077" y="1531655"/>
            <a:chExt cx="1307123" cy="1096108"/>
          </a:xfrm>
        </p:grpSpPr>
        <p:sp>
          <p:nvSpPr>
            <p:cNvPr id="13" name="Rectangle 12"/>
            <p:cNvSpPr/>
            <p:nvPr/>
          </p:nvSpPr>
          <p:spPr>
            <a:xfrm>
              <a:off x="726831" y="1531655"/>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4" name="Rectangle 13"/>
            <p:cNvSpPr/>
            <p:nvPr/>
          </p:nvSpPr>
          <p:spPr>
            <a:xfrm>
              <a:off x="1143000" y="2168749"/>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5" name="Rectangle 14"/>
            <p:cNvSpPr/>
            <p:nvPr/>
          </p:nvSpPr>
          <p:spPr>
            <a:xfrm>
              <a:off x="293077" y="2170563"/>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cxnSp>
          <p:nvCxnSpPr>
            <p:cNvPr id="16" name="Elbow Connector 15"/>
            <p:cNvCxnSpPr>
              <a:stCxn id="15" idx="0"/>
              <a:endCxn id="13" idx="2"/>
            </p:cNvCxnSpPr>
            <p:nvPr/>
          </p:nvCxnSpPr>
          <p:spPr>
            <a:xfrm rot="5400000" flipH="1" flipV="1">
              <a:off x="647700" y="1862832"/>
              <a:ext cx="181708" cy="43375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4" idx="0"/>
              <a:endCxn id="13" idx="2"/>
            </p:cNvCxnSpPr>
            <p:nvPr/>
          </p:nvCxnSpPr>
          <p:spPr>
            <a:xfrm rot="16200000" flipV="1">
              <a:off x="1073569" y="1870717"/>
              <a:ext cx="179894" cy="416169"/>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ounded Rectangle 17"/>
          <p:cNvSpPr/>
          <p:nvPr/>
        </p:nvSpPr>
        <p:spPr>
          <a:xfrm>
            <a:off x="2253343" y="4937346"/>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9" name="Oval 18"/>
          <p:cNvSpPr/>
          <p:nvPr/>
        </p:nvSpPr>
        <p:spPr>
          <a:xfrm>
            <a:off x="2405743" y="5056132"/>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20" name="Picture 6" descr="https://conceptdraw.com/a3182c3/p33/preview/640/pict--merging-arrows-sales-arrows-vector-stencils-library"/>
          <p:cNvPicPr>
            <a:picLocks noChangeAspect="1" noChangeArrowheads="1"/>
          </p:cNvPicPr>
          <p:nvPr/>
        </p:nvPicPr>
        <p:blipFill>
          <a:blip r:embed="rId4" cstate="print">
            <a:clrChange>
              <a:clrFrom>
                <a:srgbClr val="EBFFFF"/>
              </a:clrFrom>
              <a:clrTo>
                <a:srgbClr val="EBFFFF">
                  <a:alpha val="0"/>
                </a:srgbClr>
              </a:clrTo>
            </a:clrChange>
            <a:biLevel thresh="75000"/>
            <a:extLst>
              <a:ext uri="{28A0092B-C50C-407E-A947-70E740481C1C}">
                <a14:useLocalDpi xmlns:a14="http://schemas.microsoft.com/office/drawing/2010/main" val="0"/>
              </a:ext>
            </a:extLst>
          </a:blip>
          <a:srcRect/>
          <a:stretch>
            <a:fillRect/>
          </a:stretch>
        </p:blipFill>
        <p:spPr bwMode="auto">
          <a:xfrm>
            <a:off x="2362200" y="5103024"/>
            <a:ext cx="774466" cy="680078"/>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047309" y="1791947"/>
            <a:ext cx="3899399" cy="612645"/>
          </a:xfrm>
          <a:prstGeom prst="rect">
            <a:avLst/>
          </a:prstGeom>
          <a:noFill/>
        </p:spPr>
        <p:txBody>
          <a:bodyPr wrap="square" tIns="90000" bIns="90000" rtlCol="0" anchor="t">
            <a:spAutoFit/>
          </a:bodyPr>
          <a:lstStyle/>
          <a:p>
            <a:pPr algn="ctr"/>
            <a:r>
              <a:rPr lang="en-US" sz="2800" dirty="0" smtClean="0"/>
              <a:t>How did we get here?</a:t>
            </a:r>
          </a:p>
        </p:txBody>
      </p:sp>
      <p:sp>
        <p:nvSpPr>
          <p:cNvPr id="22" name="TextBox 21"/>
          <p:cNvSpPr txBox="1"/>
          <p:nvPr/>
        </p:nvSpPr>
        <p:spPr>
          <a:xfrm>
            <a:off x="3549206" y="2990557"/>
            <a:ext cx="3080193" cy="430887"/>
          </a:xfrm>
          <a:prstGeom prst="rect">
            <a:avLst/>
          </a:prstGeom>
          <a:noFill/>
        </p:spPr>
        <p:txBody>
          <a:bodyPr wrap="square" lIns="0" tIns="0" rIns="0" bIns="0" rtlCol="0" anchor="ctr">
            <a:spAutoFit/>
          </a:bodyPr>
          <a:lstStyle/>
          <a:p>
            <a:pPr algn="ctr"/>
            <a:r>
              <a:rPr lang="en-US" sz="2800" dirty="0" smtClean="0"/>
              <a:t>What are we doing?</a:t>
            </a:r>
          </a:p>
        </p:txBody>
      </p:sp>
      <p:sp>
        <p:nvSpPr>
          <p:cNvPr id="23" name="TextBox 22"/>
          <p:cNvSpPr txBox="1"/>
          <p:nvPr/>
        </p:nvSpPr>
        <p:spPr>
          <a:xfrm>
            <a:off x="3549207" y="4067303"/>
            <a:ext cx="2895602" cy="430887"/>
          </a:xfrm>
          <a:prstGeom prst="rect">
            <a:avLst/>
          </a:prstGeom>
          <a:noFill/>
        </p:spPr>
        <p:txBody>
          <a:bodyPr wrap="square" lIns="0" tIns="0" rIns="0" bIns="0" rtlCol="0" anchor="ctr">
            <a:spAutoFit/>
          </a:bodyPr>
          <a:lstStyle/>
          <a:p>
            <a:pPr algn="ctr"/>
            <a:r>
              <a:rPr lang="en-US" sz="2800" dirty="0" smtClean="0"/>
              <a:t>Who is doing it?</a:t>
            </a:r>
          </a:p>
        </p:txBody>
      </p:sp>
      <p:sp>
        <p:nvSpPr>
          <p:cNvPr id="24" name="TextBox 23"/>
          <p:cNvSpPr txBox="1"/>
          <p:nvPr/>
        </p:nvSpPr>
        <p:spPr>
          <a:xfrm>
            <a:off x="3549206" y="5221688"/>
            <a:ext cx="3232593" cy="430887"/>
          </a:xfrm>
          <a:prstGeom prst="rect">
            <a:avLst/>
          </a:prstGeom>
          <a:noFill/>
        </p:spPr>
        <p:txBody>
          <a:bodyPr wrap="square" lIns="0" tIns="0" rIns="0" bIns="0" rtlCol="0" anchor="ctr">
            <a:spAutoFit/>
          </a:bodyPr>
          <a:lstStyle/>
          <a:p>
            <a:pPr algn="ctr"/>
            <a:r>
              <a:rPr lang="en-US" sz="2800" dirty="0" smtClean="0"/>
              <a:t>How are we doing it?</a:t>
            </a:r>
          </a:p>
        </p:txBody>
      </p:sp>
      <p:pic>
        <p:nvPicPr>
          <p:cNvPr id="2050" name="Picture 2" descr="https://cdn2.iconfinder.com/data/icons/windows-8-metro-style/128/map_marker.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0834" y="1905000"/>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2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13</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1433664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This Will be a Partnership</a:t>
            </a:r>
            <a:endParaRPr lang="en-US" dirty="0"/>
          </a:p>
        </p:txBody>
      </p:sp>
      <p:pic>
        <p:nvPicPr>
          <p:cNvPr id="3074" name="Picture 2" descr="http://www.atmos.uwyo.edu/uwka/images/UWSig_brow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70999" y="2133600"/>
            <a:ext cx="3159086" cy="9144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3" descr="image0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3790" y="3627120"/>
            <a:ext cx="2335010" cy="1097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6" descr="https://www.rickscloud.com/wp-content/uploads/2015/07/oracle1-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67684" y="4846320"/>
            <a:ext cx="2669058" cy="822960"/>
          </a:xfrm>
          <a:prstGeom prst="rect">
            <a:avLst/>
          </a:prstGeom>
          <a:noFill/>
          <a:extLst>
            <a:ext uri="{909E8E84-426E-40DD-AFC4-6F175D3DCCD1}">
              <a14:hiddenFill xmlns:a14="http://schemas.microsoft.com/office/drawing/2010/main">
                <a:solidFill>
                  <a:srgbClr val="FFFFFF"/>
                </a:solidFill>
              </a14:hiddenFill>
            </a:ext>
          </a:extLst>
        </p:spPr>
      </p:pic>
      <p:sp>
        <p:nvSpPr>
          <p:cNvPr id="4" name="Left-Right Arrow 3"/>
          <p:cNvSpPr/>
          <p:nvPr/>
        </p:nvSpPr>
        <p:spPr>
          <a:xfrm rot="18922595">
            <a:off x="1452129" y="3827616"/>
            <a:ext cx="2286000" cy="359662"/>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8" name="Left-Right Arrow 7"/>
          <p:cNvSpPr/>
          <p:nvPr/>
        </p:nvSpPr>
        <p:spPr>
          <a:xfrm rot="2569303">
            <a:off x="5070348" y="3805383"/>
            <a:ext cx="2377440" cy="359662"/>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9" name="Left-Right Arrow 8"/>
          <p:cNvSpPr/>
          <p:nvPr/>
        </p:nvSpPr>
        <p:spPr>
          <a:xfrm>
            <a:off x="3205484" y="5074744"/>
            <a:ext cx="2362200" cy="359662"/>
          </a:xfrm>
          <a:prstGeom prst="lef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pic>
        <p:nvPicPr>
          <p:cNvPr id="3080" name="Picture 8" descr="Huron Brand Launch">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434" y="5030737"/>
            <a:ext cx="2114550" cy="447675"/>
          </a:xfrm>
          <a:prstGeom prst="rect">
            <a:avLst/>
          </a:prstGeom>
          <a:noFill/>
          <a:extLst>
            <a:ext uri="{909E8E84-426E-40DD-AFC4-6F175D3DCCD1}">
              <a14:hiddenFill xmlns:a14="http://schemas.microsoft.com/office/drawing/2010/main">
                <a:solidFill>
                  <a:srgbClr val="FFFFFF"/>
                </a:solidFill>
              </a14:hiddenFill>
            </a:ext>
          </a:extLst>
        </p:spPr>
      </p:pic>
      <p:sp>
        <p:nvSpPr>
          <p:cNvPr id="12"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14</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886855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5" y="1979682"/>
            <a:ext cx="7143750" cy="43830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US" dirty="0" smtClean="0"/>
              <a:t>UW Main Executive Steering Committee</a:t>
            </a:r>
            <a:endParaRPr lang="en-US" dirty="0"/>
          </a:p>
        </p:txBody>
      </p:sp>
      <p:sp>
        <p:nvSpPr>
          <p:cNvPr id="19"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15</a:t>
            </a:fld>
            <a:endParaRPr lang="en-US" sz="800" b="1" dirty="0">
              <a:solidFill>
                <a:prstClr val="black"/>
              </a:solidFill>
              <a:latin typeface="Arial Narrow" panose="020B0606020202030204" pitchFamily="34" charset="0"/>
              <a:cs typeface="Arial" panose="020B0604020202020204" pitchFamily="34" charset="0"/>
            </a:endParaRPr>
          </a:p>
        </p:txBody>
      </p:sp>
      <p:sp>
        <p:nvSpPr>
          <p:cNvPr id="8" name="Rectangle 3"/>
          <p:cNvSpPr>
            <a:spLocks noChangeArrowheads="1"/>
          </p:cNvSpPr>
          <p:nvPr/>
        </p:nvSpPr>
        <p:spPr bwMode="auto">
          <a:xfrm>
            <a:off x="304800" y="1066799"/>
            <a:ext cx="8311670" cy="830997"/>
          </a:xfrm>
          <a:prstGeom prst="rect">
            <a:avLst/>
          </a:prstGeom>
          <a:noFill/>
        </p:spPr>
        <p:txBody>
          <a:bodyPr wrap="square" rtlCol="0">
            <a:spAutoFit/>
          </a:bodyPr>
          <a:lstStyle/>
          <a:p>
            <a:pPr>
              <a:buClr>
                <a:srgbClr val="00243D"/>
              </a:buClr>
            </a:pPr>
            <a:r>
              <a:rPr lang="en-US" sz="1600" b="1" dirty="0" smtClean="0">
                <a:solidFill>
                  <a:prstClr val="black"/>
                </a:solidFill>
                <a:latin typeface="Arial Narrow" panose="020B0606020202030204" pitchFamily="34" charset="0"/>
              </a:rPr>
              <a:t>The Executive Steering Committee will be responsible for high-level strategic decisions, while the Program Directors will coordinate day-to-day activities with 6 – 7 Project Managers, who will serve as functional experts and leaders for the implementation of each individual module.</a:t>
            </a:r>
            <a:endParaRPr lang="en-US" sz="1600" b="1" dirty="0">
              <a:solidFill>
                <a:srgbClr val="000000"/>
              </a:solidFill>
              <a:latin typeface="Arial Narrow" panose="020B0606020202030204" pitchFamily="34" charset="0"/>
            </a:endParaRPr>
          </a:p>
        </p:txBody>
      </p:sp>
      <p:grpSp>
        <p:nvGrpSpPr>
          <p:cNvPr id="9" name="Group 8"/>
          <p:cNvGrpSpPr/>
          <p:nvPr/>
        </p:nvGrpSpPr>
        <p:grpSpPr>
          <a:xfrm>
            <a:off x="5948640" y="3875352"/>
            <a:ext cx="2585760" cy="646331"/>
            <a:chOff x="993008" y="4004441"/>
            <a:chExt cx="2585760" cy="646331"/>
          </a:xfrm>
        </p:grpSpPr>
        <p:sp>
          <p:nvSpPr>
            <p:cNvPr id="10" name="Rectangle 9"/>
            <p:cNvSpPr/>
            <p:nvPr/>
          </p:nvSpPr>
          <p:spPr>
            <a:xfrm>
              <a:off x="993008" y="4209399"/>
              <a:ext cx="205171" cy="212008"/>
            </a:xfrm>
            <a:prstGeom prst="rect">
              <a:avLst/>
            </a:prstGeom>
            <a:solidFill>
              <a:schemeClr val="bg1">
                <a:lumMod val="7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229706" y="4004441"/>
              <a:ext cx="2349062" cy="646331"/>
            </a:xfrm>
            <a:prstGeom prst="rect">
              <a:avLst/>
            </a:prstGeom>
            <a:noFill/>
          </p:spPr>
          <p:txBody>
            <a:bodyPr wrap="square" rtlCol="0">
              <a:spAutoFit/>
            </a:bodyPr>
            <a:lstStyle/>
            <a:p>
              <a:r>
                <a:rPr lang="en-US" sz="1200" dirty="0" smtClean="0">
                  <a:latin typeface="Arial Narrow" panose="020B0606020202030204" pitchFamily="34" charset="0"/>
                </a:rPr>
                <a:t>Denotes additional Performance Improvement Committee members for the 10-week assessment</a:t>
              </a:r>
              <a:endParaRPr lang="en-US" sz="1200" dirty="0">
                <a:latin typeface="Arial Narrow" panose="020B0606020202030204" pitchFamily="34" charset="0"/>
              </a:endParaRPr>
            </a:p>
          </p:txBody>
        </p:sp>
      </p:grpSp>
    </p:spTree>
    <p:extLst>
      <p:ext uri="{BB962C8B-B14F-4D97-AF65-F5344CB8AC3E}">
        <p14:creationId xmlns:p14="http://schemas.microsoft.com/office/powerpoint/2010/main" val="32950980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Project Roles</a:t>
            </a:r>
            <a:endParaRPr lang="en-US" dirty="0"/>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1527473497"/>
              </p:ext>
            </p:extLst>
          </p:nvPr>
        </p:nvGraphicFramePr>
        <p:xfrm>
          <a:off x="1991895" y="1066800"/>
          <a:ext cx="5160211" cy="5261064"/>
        </p:xfrm>
        <a:graphic>
          <a:graphicData uri="http://schemas.openxmlformats.org/drawingml/2006/table">
            <a:tbl>
              <a:tblPr>
                <a:tableStyleId>{5C22544A-7EE6-4342-B048-85BDC9FD1C3A}</a:tableStyleId>
              </a:tblPr>
              <a:tblGrid>
                <a:gridCol w="1091866"/>
                <a:gridCol w="2454357"/>
                <a:gridCol w="1613988"/>
              </a:tblGrid>
              <a:tr h="71101">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2838" marR="2838" marT="28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fontAlgn="b"/>
                      <a:r>
                        <a:rPr lang="en-US" sz="1000" b="1" u="none" strike="noStrike" dirty="0">
                          <a:effectLst/>
                          <a:latin typeface="Arial Narrow" panose="020B0606020202030204" pitchFamily="34" charset="0"/>
                        </a:rPr>
                        <a:t>Role Title</a:t>
                      </a:r>
                      <a:endParaRPr lang="en-US" sz="1000" b="1" i="0" u="none" strike="noStrike" dirty="0">
                        <a:solidFill>
                          <a:srgbClr val="000000"/>
                        </a:solidFill>
                        <a:effectLst/>
                        <a:latin typeface="Arial Narrow" panose="020B0606020202030204" pitchFamily="34" charset="0"/>
                      </a:endParaRPr>
                    </a:p>
                  </a:txBody>
                  <a:tcPr marL="2838" marR="2838" marT="28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fontAlgn="b"/>
                      <a:r>
                        <a:rPr lang="en-US" sz="1000" b="1" u="none" strike="noStrike" dirty="0">
                          <a:effectLst/>
                          <a:latin typeface="Arial Narrow" panose="020B0606020202030204" pitchFamily="34" charset="0"/>
                        </a:rPr>
                        <a:t>Resource</a:t>
                      </a:r>
                      <a:endParaRPr lang="en-US" sz="1000" b="1" i="0" u="none" strike="noStrike" dirty="0">
                        <a:solidFill>
                          <a:srgbClr val="000000"/>
                        </a:solidFill>
                        <a:effectLst/>
                        <a:latin typeface="Arial Narrow" panose="020B0606020202030204" pitchFamily="34" charset="0"/>
                      </a:endParaRPr>
                    </a:p>
                  </a:txBody>
                  <a:tcPr marL="2838" marR="2838" marT="283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63261">
                <a:tc rowSpan="2">
                  <a:txBody>
                    <a:bodyPr/>
                    <a:lstStyle/>
                    <a:p>
                      <a:pPr algn="ctr" fontAlgn="b"/>
                      <a:r>
                        <a:rPr lang="en-US" sz="1000" b="1" u="none" strike="noStrike" dirty="0">
                          <a:effectLst/>
                          <a:latin typeface="Arial Narrow" panose="020B0606020202030204" pitchFamily="34" charset="0"/>
                        </a:rPr>
                        <a:t>PMO</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Project Manager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Jen Chavez</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Project Manager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Megan </a:t>
                      </a:r>
                      <a:r>
                        <a:rPr lang="en-US" sz="1000" u="none" strike="noStrike" dirty="0" err="1">
                          <a:effectLst/>
                          <a:latin typeface="Arial Narrow" panose="020B0606020202030204" pitchFamily="34" charset="0"/>
                        </a:rPr>
                        <a:t>Hanneman</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rowSpan="2">
                  <a:txBody>
                    <a:bodyPr/>
                    <a:lstStyle/>
                    <a:p>
                      <a:pPr algn="ctr" fontAlgn="ctr"/>
                      <a:r>
                        <a:rPr lang="en-US" sz="1000" b="1" u="none" strike="noStrike" dirty="0">
                          <a:effectLst/>
                          <a:latin typeface="Arial Narrow" panose="020B0606020202030204" pitchFamily="34" charset="0"/>
                        </a:rPr>
                        <a:t>Change </a:t>
                      </a:r>
                      <a:r>
                        <a:rPr lang="en-US" sz="1000" b="1" u="none" strike="noStrike" dirty="0" smtClean="0">
                          <a:effectLst/>
                          <a:latin typeface="Arial Narrow" panose="020B0606020202030204" pitchFamily="34" charset="0"/>
                        </a:rPr>
                        <a:t>Management</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Change and Training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Stacy </a:t>
                      </a:r>
                      <a:r>
                        <a:rPr lang="en-US" sz="1000" u="none" strike="noStrike" dirty="0" err="1">
                          <a:effectLst/>
                          <a:latin typeface="Arial Narrow" panose="020B0606020202030204" pitchFamily="34" charset="0"/>
                        </a:rPr>
                        <a:t>Holzwarth</a:t>
                      </a:r>
                      <a:r>
                        <a:rPr lang="en-US" sz="1000" u="none" strike="noStrike" dirty="0">
                          <a:effectLst/>
                          <a:latin typeface="Arial Narrow" panose="020B0606020202030204" pitchFamily="34" charset="0"/>
                        </a:rPr>
                        <a:t>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Change and Training Analyst</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New resource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rowSpan="6">
                  <a:txBody>
                    <a:bodyPr/>
                    <a:lstStyle/>
                    <a:p>
                      <a:pPr algn="ctr" fontAlgn="ctr"/>
                      <a:r>
                        <a:rPr lang="en-US" sz="1000" b="1" u="none" strike="noStrike" dirty="0">
                          <a:effectLst/>
                          <a:latin typeface="Arial Narrow" panose="020B0606020202030204" pitchFamily="34" charset="0"/>
                        </a:rPr>
                        <a:t>Leads </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a:effectLst/>
                          <a:latin typeface="Arial Narrow" panose="020B0606020202030204" pitchFamily="34" charset="0"/>
                        </a:rPr>
                        <a:t>Finance Lead (GL, AP, AR, AM)</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smtClean="0">
                          <a:effectLst/>
                          <a:latin typeface="Arial Narrow" panose="020B0606020202030204" pitchFamily="34" charset="0"/>
                        </a:rPr>
                        <a:t>Janet</a:t>
                      </a:r>
                      <a:r>
                        <a:rPr lang="en-US" sz="1000" u="none" strike="noStrike" baseline="0" dirty="0" smtClean="0">
                          <a:effectLst/>
                          <a:latin typeface="Arial Narrow" panose="020B0606020202030204" pitchFamily="34" charset="0"/>
                        </a:rPr>
                        <a:t> Lowe</a:t>
                      </a:r>
                      <a:r>
                        <a:rPr lang="en-US" sz="1000" u="none" strike="noStrike" dirty="0" smtClean="0">
                          <a:effectLst/>
                          <a:latin typeface="Arial Narrow" panose="020B0606020202030204" pitchFamily="34" charset="0"/>
                        </a:rPr>
                        <a:t>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Procurement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Martha Miller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Project Contracts / Grants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Jonnie Jenkins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CoA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Janet Lowe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Reporting Lead</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Sue </a:t>
                      </a:r>
                      <a:r>
                        <a:rPr lang="en-US" sz="1000" u="none" strike="noStrike" dirty="0" err="1">
                          <a:effectLst/>
                          <a:latin typeface="Arial Narrow" panose="020B0606020202030204" pitchFamily="34" charset="0"/>
                        </a:rPr>
                        <a:t>Koller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HCM Core Lead</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000" u="none" strike="noStrike" dirty="0">
                          <a:effectLst/>
                          <a:latin typeface="Arial Narrow" panose="020B0606020202030204" pitchFamily="34" charset="0"/>
                        </a:rPr>
                        <a:t>Mark </a:t>
                      </a:r>
                      <a:r>
                        <a:rPr lang="en-US" sz="1000" u="none" strike="noStrike" dirty="0" err="1" smtClean="0">
                          <a:effectLst/>
                          <a:latin typeface="Arial Narrow" panose="020B0606020202030204" pitchFamily="34" charset="0"/>
                        </a:rPr>
                        <a:t>Berchini</a:t>
                      </a:r>
                      <a:r>
                        <a:rPr lang="en-US" sz="1000" u="none" strike="noStrike" dirty="0" smtClean="0">
                          <a:effectLst/>
                          <a:latin typeface="Arial Narrow" panose="020B0606020202030204" pitchFamily="34" charset="0"/>
                        </a:rPr>
                        <a:t>;</a:t>
                      </a:r>
                      <a:r>
                        <a:rPr lang="en-US" sz="1000" u="none" strike="noStrike" baseline="0" dirty="0" smtClean="0">
                          <a:effectLst/>
                          <a:latin typeface="Arial Narrow" panose="020B0606020202030204" pitchFamily="34" charset="0"/>
                        </a:rPr>
                        <a:t> </a:t>
                      </a:r>
                      <a:r>
                        <a:rPr lang="en-US" sz="1000" u="none" strike="noStrike" dirty="0" err="1" smtClean="0">
                          <a:effectLst/>
                          <a:latin typeface="Arial Narrow" panose="020B0606020202030204" pitchFamily="34" charset="0"/>
                        </a:rPr>
                        <a:t>Sheralyn</a:t>
                      </a:r>
                      <a:r>
                        <a:rPr lang="en-US" sz="1000" u="none" strike="noStrike" dirty="0" smtClean="0">
                          <a:effectLst/>
                          <a:latin typeface="Arial Narrow" panose="020B0606020202030204" pitchFamily="34" charset="0"/>
                        </a:rPr>
                        <a:t> </a:t>
                      </a:r>
                      <a:r>
                        <a:rPr lang="en-US" sz="1000" u="none" strike="noStrike" dirty="0" err="1" smtClean="0">
                          <a:effectLst/>
                          <a:latin typeface="Arial Narrow" panose="020B0606020202030204" pitchFamily="34" charset="0"/>
                        </a:rPr>
                        <a:t>Farnham</a:t>
                      </a:r>
                      <a:r>
                        <a:rPr lang="en-US" sz="1000" u="none" strike="noStrike" dirty="0" smtClean="0">
                          <a:effectLst/>
                          <a:latin typeface="Arial Narrow" panose="020B0606020202030204" pitchFamily="34" charset="0"/>
                        </a:rPr>
                        <a:t> </a:t>
                      </a:r>
                      <a:endParaRPr lang="en-US" sz="1000" b="0" i="0" u="none" strike="noStrike" dirty="0" smtClean="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rowSpan="17">
                  <a:txBody>
                    <a:bodyPr/>
                    <a:lstStyle/>
                    <a:p>
                      <a:pPr algn="ctr" fontAlgn="ctr"/>
                      <a:r>
                        <a:rPr lang="en-US" sz="1000" b="1" u="none" strike="noStrike" dirty="0" smtClean="0">
                          <a:effectLst/>
                          <a:latin typeface="Arial Narrow" panose="020B0606020202030204" pitchFamily="34" charset="0"/>
                        </a:rPr>
                        <a:t>Subject Matter Experts</a:t>
                      </a:r>
                    </a:p>
                    <a:p>
                      <a:pPr algn="ctr" fontAlgn="ctr"/>
                      <a:r>
                        <a:rPr lang="en-US" sz="1000" b="1" u="none" strike="noStrike" dirty="0" smtClean="0">
                          <a:effectLst/>
                          <a:latin typeface="Arial Narrow" panose="020B0606020202030204" pitchFamily="34" charset="0"/>
                        </a:rPr>
                        <a:t>(SMEs) </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GL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a:effectLst/>
                          <a:latin typeface="Arial Narrow" panose="020B0606020202030204" pitchFamily="34" charset="0"/>
                        </a:rPr>
                        <a:t>Juanita Carroll</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AP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a:effectLst/>
                          <a:latin typeface="Arial Narrow" panose="020B0606020202030204" pitchFamily="34" charset="0"/>
                        </a:rPr>
                        <a:t>Jon Kelly</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AM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Arin </a:t>
                      </a:r>
                      <a:r>
                        <a:rPr lang="en-US" sz="1000" u="none" strike="noStrike" dirty="0" err="1">
                          <a:effectLst/>
                          <a:latin typeface="Arial Narrow" panose="020B0606020202030204" pitchFamily="34" charset="0"/>
                        </a:rPr>
                        <a:t>Westnitzer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AR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Aaron Courtney</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COMP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Mark </a:t>
                      </a:r>
                      <a:r>
                        <a:rPr lang="en-US" sz="1000" u="none" strike="noStrike" dirty="0" err="1">
                          <a:effectLst/>
                          <a:latin typeface="Arial Narrow" panose="020B0606020202030204" pitchFamily="34" charset="0"/>
                        </a:rPr>
                        <a:t>Berchini</a:t>
                      </a:r>
                      <a:r>
                        <a:rPr lang="en-US" sz="1000" u="none" strike="noStrike" dirty="0">
                          <a:effectLst/>
                          <a:latin typeface="Arial Narrow" panose="020B0606020202030204" pitchFamily="34" charset="0"/>
                        </a:rPr>
                        <a:t>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PY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err="1">
                          <a:effectLst/>
                          <a:latin typeface="Arial Narrow" panose="020B0606020202030204" pitchFamily="34" charset="0"/>
                        </a:rPr>
                        <a:t>Sheralyn</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Farnham</a:t>
                      </a:r>
                      <a:r>
                        <a:rPr lang="en-US" sz="1000" u="none" strike="noStrike" dirty="0">
                          <a:effectLst/>
                          <a:latin typeface="Arial Narrow" panose="020B0606020202030204" pitchFamily="34" charset="0"/>
                        </a:rPr>
                        <a:t>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BEN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Eric </a:t>
                      </a:r>
                      <a:r>
                        <a:rPr lang="en-US" sz="1000" u="none" strike="noStrike" dirty="0" err="1">
                          <a:effectLst/>
                          <a:latin typeface="Arial Narrow" panose="020B0606020202030204" pitchFamily="34" charset="0"/>
                        </a:rPr>
                        <a:t>Goldenstein</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2336">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T&amp;E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Jon Kelly; Martha Miller; Greg Livingston</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4672">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Student SME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Christy Oliver -AD; Steve Scott - FA; Carrie </a:t>
                      </a:r>
                      <a:r>
                        <a:rPr lang="en-US" sz="1000" u="none" strike="noStrike" dirty="0" err="1">
                          <a:effectLst/>
                          <a:latin typeface="Arial Narrow" panose="020B0606020202030204" pitchFamily="34" charset="0"/>
                        </a:rPr>
                        <a:t>Gose</a:t>
                      </a:r>
                      <a:r>
                        <a:rPr lang="en-US" sz="1000" u="none" strike="noStrike" dirty="0">
                          <a:effectLst/>
                          <a:latin typeface="Arial Narrow" panose="020B0606020202030204" pitchFamily="34" charset="0"/>
                        </a:rPr>
                        <a:t>- FA; Cony </a:t>
                      </a:r>
                      <a:r>
                        <a:rPr lang="en-US" sz="1000" u="none" strike="noStrike" dirty="0" err="1">
                          <a:effectLst/>
                          <a:latin typeface="Arial Narrow" panose="020B0606020202030204" pitchFamily="34" charset="0"/>
                        </a:rPr>
                        <a:t>Pownall</a:t>
                      </a:r>
                      <a:r>
                        <a:rPr lang="en-US" sz="1000" u="none" strike="noStrike" dirty="0">
                          <a:effectLst/>
                          <a:latin typeface="Arial Narrow" panose="020B0606020202030204" pitchFamily="34" charset="0"/>
                        </a:rPr>
                        <a:t> - SR; Dave Henry - SF</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Financial Reporting SME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Janet Lowe; Juanita </a:t>
                      </a:r>
                      <a:r>
                        <a:rPr lang="en-US" sz="1000" u="none" strike="noStrike" dirty="0" smtClean="0">
                          <a:effectLst/>
                          <a:latin typeface="Arial Narrow" panose="020B0606020202030204" pitchFamily="34" charset="0"/>
                        </a:rPr>
                        <a:t>Carroll; PJ Shumway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2336">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HR Reporting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Mark </a:t>
                      </a:r>
                      <a:r>
                        <a:rPr lang="en-US" sz="1000" u="none" strike="noStrike" dirty="0" err="1">
                          <a:effectLst/>
                          <a:latin typeface="Arial Narrow" panose="020B0606020202030204" pitchFamily="34" charset="0"/>
                        </a:rPr>
                        <a:t>Berchini</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Sheralyn</a:t>
                      </a:r>
                      <a:r>
                        <a:rPr lang="en-US" sz="1000" u="none" strike="noStrike" dirty="0">
                          <a:effectLst/>
                          <a:latin typeface="Arial Narrow" panose="020B0606020202030204" pitchFamily="34" charset="0"/>
                        </a:rPr>
                        <a:t> </a:t>
                      </a:r>
                      <a:r>
                        <a:rPr lang="en-US" sz="1000" u="none" strike="noStrike" dirty="0" err="1" smtClean="0">
                          <a:effectLst/>
                          <a:latin typeface="Arial Narrow" panose="020B0606020202030204" pitchFamily="34" charset="0"/>
                        </a:rPr>
                        <a:t>Farnham</a:t>
                      </a:r>
                      <a:r>
                        <a:rPr lang="en-US" sz="1000" u="none" strike="noStrike" dirty="0" smtClean="0">
                          <a:effectLst/>
                          <a:latin typeface="Arial Narrow" panose="020B0606020202030204" pitchFamily="34" charset="0"/>
                        </a:rPr>
                        <a:t>;  James </a:t>
                      </a:r>
                      <a:r>
                        <a:rPr lang="en-US" sz="1000" u="none" strike="noStrike" dirty="0" err="1" smtClean="0">
                          <a:effectLst/>
                          <a:latin typeface="Arial Narrow" panose="020B0606020202030204" pitchFamily="34" charset="0"/>
                        </a:rPr>
                        <a:t>Thien</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Procurement SME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smtClean="0">
                          <a:effectLst/>
                          <a:latin typeface="Arial Narrow" panose="020B0606020202030204" pitchFamily="34" charset="0"/>
                        </a:rPr>
                        <a:t>Procurement Office Staff</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Project Grant  Billing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Jonnie Jenkins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42336">
                <a:tc vMerge="1">
                  <a:txBody>
                    <a:bodyPr/>
                    <a:lstStyle/>
                    <a:p>
                      <a:endParaRPr lang="en-US"/>
                    </a:p>
                  </a:txBody>
                  <a:tcPr/>
                </a:tc>
                <a:tc>
                  <a:txBody>
                    <a:bodyPr/>
                    <a:lstStyle/>
                    <a:p>
                      <a:pPr algn="l" fontAlgn="t"/>
                      <a:r>
                        <a:rPr lang="en-US" sz="1000" u="none" strike="noStrike">
                          <a:effectLst/>
                          <a:latin typeface="Arial Narrow" panose="020B0606020202030204" pitchFamily="34" charset="0"/>
                        </a:rPr>
                        <a:t>Capital  (non-sponsored) Project Costing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Darcy Bryant</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Projects/Grants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Jonnie Jenkins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COA SME</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Juanita Carroll</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978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Integrations SME </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Tana Marsh; Dave </a:t>
                      </a:r>
                      <a:r>
                        <a:rPr lang="en-US" sz="1000" u="none" strike="noStrike" dirty="0" err="1">
                          <a:effectLst/>
                          <a:latin typeface="Arial Narrow" panose="020B0606020202030204" pitchFamily="34" charset="0"/>
                        </a:rPr>
                        <a:t>Moehrke</a:t>
                      </a:r>
                      <a:r>
                        <a:rPr lang="en-US" sz="1000" u="none" strike="noStrike" dirty="0">
                          <a:effectLst/>
                          <a:latin typeface="Arial Narrow" panose="020B0606020202030204" pitchFamily="34" charset="0"/>
                        </a:rPr>
                        <a:t>; Charles Marsh; Jon </a:t>
                      </a:r>
                      <a:r>
                        <a:rPr lang="en-US" sz="1000" u="none" strike="noStrike" dirty="0" err="1">
                          <a:effectLst/>
                          <a:latin typeface="Arial Narrow" panose="020B0606020202030204" pitchFamily="34" charset="0"/>
                        </a:rPr>
                        <a:t>Klinker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16</a:t>
            </a:fld>
            <a:endParaRPr lang="en-US" sz="800" b="1"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5533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Project Roles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79215627"/>
              </p:ext>
            </p:extLst>
          </p:nvPr>
        </p:nvGraphicFramePr>
        <p:xfrm>
          <a:off x="1993392" y="1012878"/>
          <a:ext cx="5157216" cy="4016322"/>
        </p:xfrm>
        <a:graphic>
          <a:graphicData uri="http://schemas.openxmlformats.org/drawingml/2006/table">
            <a:tbl>
              <a:tblPr>
                <a:tableStyleId>{5C22544A-7EE6-4342-B048-85BDC9FD1C3A}</a:tableStyleId>
              </a:tblPr>
              <a:tblGrid>
                <a:gridCol w="1029773"/>
                <a:gridCol w="2185918"/>
                <a:gridCol w="1941525"/>
              </a:tblGrid>
              <a:tr h="142336">
                <a:tc>
                  <a:txBody>
                    <a:bodyPr/>
                    <a:lstStyle/>
                    <a:p>
                      <a:pPr algn="ctr" fontAlgn="ct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fontAlgn="t"/>
                      <a:r>
                        <a:rPr lang="en-US" sz="1000" b="1" i="0" u="none" strike="noStrike" dirty="0" smtClean="0">
                          <a:solidFill>
                            <a:srgbClr val="000000"/>
                          </a:solidFill>
                          <a:effectLst/>
                          <a:latin typeface="Arial Narrow" panose="020B0606020202030204" pitchFamily="34" charset="0"/>
                        </a:rPr>
                        <a:t>Role</a:t>
                      </a:r>
                      <a:endParaRPr lang="en-US" sz="1000" b="1"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fontAlgn="t"/>
                      <a:r>
                        <a:rPr lang="en-US" sz="1000" b="1" i="0" u="none" strike="noStrike" dirty="0" smtClean="0">
                          <a:solidFill>
                            <a:srgbClr val="000000"/>
                          </a:solidFill>
                          <a:effectLst/>
                          <a:latin typeface="Arial Narrow" panose="020B0606020202030204" pitchFamily="34" charset="0"/>
                        </a:rPr>
                        <a:t>Resource</a:t>
                      </a:r>
                      <a:endParaRPr lang="en-US" sz="1000" b="1"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142336">
                <a:tc rowSpan="7">
                  <a:txBody>
                    <a:bodyPr/>
                    <a:lstStyle/>
                    <a:p>
                      <a:pPr algn="ctr" fontAlgn="ctr"/>
                      <a:r>
                        <a:rPr lang="en-US" sz="1000" b="1" u="none" strike="noStrike" dirty="0">
                          <a:effectLst/>
                          <a:latin typeface="Arial Narrow" panose="020B0606020202030204" pitchFamily="34" charset="0"/>
                        </a:rPr>
                        <a:t>Reporting</a:t>
                      </a:r>
                      <a:endParaRPr lang="en-US" sz="1000" b="1" i="0" u="none" strike="noStrike" dirty="0">
                        <a:solidFill>
                          <a:srgbClr val="000000"/>
                        </a:solidFill>
                        <a:effectLst/>
                        <a:latin typeface="Arial Narrow" panose="020B0606020202030204" pitchFamily="34" charset="0"/>
                      </a:endParaRPr>
                    </a:p>
                    <a:p>
                      <a:pPr algn="ctr" fontAlgn="ctr"/>
                      <a:r>
                        <a:rPr lang="en-US" sz="1000" b="1" u="none" strike="noStrike" dirty="0">
                          <a:effectLst/>
                          <a:latin typeface="Arial Narrow" panose="020B0606020202030204" pitchFamily="34" charset="0"/>
                        </a:rPr>
                        <a:t> </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Student Reporting Integrations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Charles(Chuck) Marsh; Jon </a:t>
                      </a:r>
                      <a:r>
                        <a:rPr lang="en-US" sz="1000" u="none" strike="noStrike" dirty="0" err="1">
                          <a:effectLst/>
                          <a:latin typeface="Arial Narrow" panose="020B0606020202030204" pitchFamily="34" charset="0"/>
                        </a:rPr>
                        <a:t>Klinker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Student Reporting Analyst</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Cony </a:t>
                      </a:r>
                      <a:r>
                        <a:rPr lang="en-US" sz="1000" u="none" strike="noStrike" dirty="0" err="1">
                          <a:effectLst/>
                          <a:latin typeface="Arial Narrow" panose="020B0606020202030204" pitchFamily="34" charset="0"/>
                        </a:rPr>
                        <a:t>Pownall</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Financial Reporting Integrations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Tana Marsh</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Financial Reporting Analyst</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Tana Marsh; Jon Kelly</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HR Reporting Integrations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TBD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94891">
                <a:tc vMerge="1">
                  <a:txBody>
                    <a:bodyPr/>
                    <a:lstStyle/>
                    <a:p>
                      <a:endParaRPr lang="en-US"/>
                    </a:p>
                  </a:txBody>
                  <a:tcPr/>
                </a:tc>
                <a:tc>
                  <a:txBody>
                    <a:bodyPr/>
                    <a:lstStyle/>
                    <a:p>
                      <a:pPr algn="l" fontAlgn="t"/>
                      <a:r>
                        <a:rPr lang="en-US" sz="1000" u="none" strike="noStrike">
                          <a:effectLst/>
                          <a:latin typeface="Arial Narrow" panose="020B0606020202030204" pitchFamily="34" charset="0"/>
                        </a:rPr>
                        <a:t>HR Reporting Analyst</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TBD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vMerge="1">
                  <a:txBody>
                    <a:bodyPr/>
                    <a:lstStyle/>
                    <a:p>
                      <a:pPr algn="ctr" fontAlgn="ctr"/>
                      <a:endParaRPr lang="en-US" sz="1000" b="1" i="0" u="none" strike="noStrike" dirty="0">
                        <a:solidFill>
                          <a:srgbClr val="000000"/>
                        </a:solidFill>
                        <a:effectLst/>
                        <a:latin typeface="Arial Narrow" panose="020B0606020202030204" pitchFamily="34" charset="0"/>
                      </a:endParaRPr>
                    </a:p>
                  </a:txBody>
                  <a:tcPr marL="2838" marR="2838" marT="2838" marB="0" anchor="ctr"/>
                </a:tc>
                <a:tc>
                  <a:txBody>
                    <a:bodyPr/>
                    <a:lstStyle/>
                    <a:p>
                      <a:pPr algn="l" fontAlgn="t"/>
                      <a:r>
                        <a:rPr lang="en-US" sz="1000" u="none" strike="noStrike">
                          <a:effectLst/>
                          <a:latin typeface="Arial Narrow" panose="020B0606020202030204" pitchFamily="34" charset="0"/>
                        </a:rPr>
                        <a:t>Reporting DBA</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Jerome Cornelius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237227">
                <a:tc rowSpan="2">
                  <a:txBody>
                    <a:bodyPr/>
                    <a:lstStyle/>
                    <a:p>
                      <a:pPr algn="ctr" fontAlgn="ctr"/>
                      <a:r>
                        <a:rPr lang="en-US" sz="1000" b="1" u="none" strike="noStrike" dirty="0">
                          <a:effectLst/>
                          <a:latin typeface="Arial Narrow" panose="020B0606020202030204" pitchFamily="34" charset="0"/>
                        </a:rPr>
                        <a:t>Conversion</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Conversion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a:effectLst/>
                          <a:latin typeface="Arial Narrow" panose="020B0606020202030204" pitchFamily="34" charset="0"/>
                        </a:rPr>
                        <a:t>Dave Moehrke; Tana Marsh, Charles Marsh, Jon Klinker - Leads</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978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Conversion Developers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Spencer, Shelby </a:t>
                      </a:r>
                      <a:r>
                        <a:rPr lang="en-US" sz="1000" u="none" strike="noStrike" dirty="0" err="1">
                          <a:effectLst/>
                          <a:latin typeface="Arial Narrow" panose="020B0606020202030204" pitchFamily="34" charset="0"/>
                        </a:rPr>
                        <a:t>Piche</a:t>
                      </a:r>
                      <a:r>
                        <a:rPr lang="en-US" sz="1000" u="none" strike="noStrike" dirty="0">
                          <a:effectLst/>
                          <a:latin typeface="Arial Narrow" panose="020B0606020202030204" pitchFamily="34" charset="0"/>
                        </a:rPr>
                        <a:t>; Banner Developers as needed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3261">
                <a:tc rowSpan="4">
                  <a:txBody>
                    <a:bodyPr/>
                    <a:lstStyle/>
                    <a:p>
                      <a:pPr algn="ctr" fontAlgn="ctr"/>
                      <a:r>
                        <a:rPr lang="en-US" sz="1000" b="1" u="none" strike="noStrike" dirty="0">
                          <a:effectLst/>
                          <a:latin typeface="Arial Narrow" panose="020B0606020202030204" pitchFamily="34" charset="0"/>
                        </a:rPr>
                        <a:t>Interfaces and Integrations</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Interfaces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Chris Muenster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42336">
                <a:tc vMerge="1">
                  <a:txBody>
                    <a:bodyPr/>
                    <a:lstStyle/>
                    <a:p>
                      <a:endParaRPr lang="en-US"/>
                    </a:p>
                  </a:txBody>
                  <a:tcPr/>
                </a:tc>
                <a:tc>
                  <a:txBody>
                    <a:bodyPr/>
                    <a:lstStyle/>
                    <a:p>
                      <a:pPr algn="l" fontAlgn="t"/>
                      <a:r>
                        <a:rPr lang="en-US" sz="1000" u="none" strike="noStrike" dirty="0" err="1">
                          <a:effectLst/>
                          <a:latin typeface="Arial Narrow" panose="020B0606020202030204" pitchFamily="34" charset="0"/>
                        </a:rPr>
                        <a:t>Paas</a:t>
                      </a:r>
                      <a:r>
                        <a:rPr lang="en-US" sz="1000" u="none" strike="noStrike" dirty="0">
                          <a:effectLst/>
                          <a:latin typeface="Arial Narrow" panose="020B0606020202030204" pitchFamily="34" charset="0"/>
                        </a:rPr>
                        <a:t>/Integration Lead Developer</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Dave </a:t>
                      </a:r>
                      <a:r>
                        <a:rPr lang="en-US" sz="1000" u="none" strike="noStrike" dirty="0" err="1">
                          <a:effectLst/>
                          <a:latin typeface="Arial Narrow" panose="020B0606020202030204" pitchFamily="34" charset="0"/>
                        </a:rPr>
                        <a:t>Moehrke</a:t>
                      </a:r>
                      <a:r>
                        <a:rPr lang="en-US" sz="1000" u="none" strike="noStrike" dirty="0">
                          <a:effectLst/>
                          <a:latin typeface="Arial Narrow" panose="020B0606020202030204" pitchFamily="34" charset="0"/>
                        </a:rPr>
                        <a:t>-Lead; 1 or 2 Other Developers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42336">
                <a:tc vMerge="1">
                  <a:txBody>
                    <a:bodyPr/>
                    <a:lstStyle/>
                    <a:p>
                      <a:endParaRPr lang="en-US"/>
                    </a:p>
                  </a:txBody>
                  <a:tcPr/>
                </a:tc>
                <a:tc>
                  <a:txBody>
                    <a:bodyPr/>
                    <a:lstStyle/>
                    <a:p>
                      <a:pPr algn="l" fontAlgn="t"/>
                      <a:r>
                        <a:rPr lang="en-US" sz="1000" u="none" strike="noStrike">
                          <a:effectLst/>
                          <a:latin typeface="Arial Narrow" panose="020B0606020202030204" pitchFamily="34" charset="0"/>
                        </a:rPr>
                        <a:t>PaaS/Integration Developer 1</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Dave </a:t>
                      </a:r>
                      <a:r>
                        <a:rPr lang="en-US" sz="1000" u="none" strike="noStrike" dirty="0" err="1">
                          <a:effectLst/>
                          <a:latin typeface="Arial Narrow" panose="020B0606020202030204" pitchFamily="34" charset="0"/>
                        </a:rPr>
                        <a:t>Moehrke</a:t>
                      </a:r>
                      <a:r>
                        <a:rPr lang="en-US" sz="1000" u="none" strike="noStrike" dirty="0">
                          <a:effectLst/>
                          <a:latin typeface="Arial Narrow" panose="020B0606020202030204" pitchFamily="34" charset="0"/>
                        </a:rPr>
                        <a:t>-Lead; 1 or 2 Other Developers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142336">
                <a:tc vMerge="1">
                  <a:txBody>
                    <a:bodyPr/>
                    <a:lstStyle/>
                    <a:p>
                      <a:endParaRPr lang="en-US"/>
                    </a:p>
                  </a:txBody>
                  <a:tcPr/>
                </a:tc>
                <a:tc>
                  <a:txBody>
                    <a:bodyPr/>
                    <a:lstStyle/>
                    <a:p>
                      <a:pPr algn="l" fontAlgn="t"/>
                      <a:r>
                        <a:rPr lang="en-US" sz="1000" u="none" strike="noStrike">
                          <a:effectLst/>
                          <a:latin typeface="Arial Narrow" panose="020B0606020202030204" pitchFamily="34" charset="0"/>
                        </a:rPr>
                        <a:t>Paas/ Integration Developer 2</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Dave </a:t>
                      </a:r>
                      <a:r>
                        <a:rPr lang="en-US" sz="1000" u="none" strike="noStrike" dirty="0" err="1">
                          <a:effectLst/>
                          <a:latin typeface="Arial Narrow" panose="020B0606020202030204" pitchFamily="34" charset="0"/>
                        </a:rPr>
                        <a:t>Moehrke</a:t>
                      </a:r>
                      <a:r>
                        <a:rPr lang="en-US" sz="1000" u="none" strike="noStrike" dirty="0">
                          <a:effectLst/>
                          <a:latin typeface="Arial Narrow" panose="020B0606020202030204" pitchFamily="34" charset="0"/>
                        </a:rPr>
                        <a:t>-Lead; 1 or 2 Other Developers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rowSpan="3">
                  <a:txBody>
                    <a:bodyPr/>
                    <a:lstStyle/>
                    <a:p>
                      <a:pPr algn="ctr" fontAlgn="ctr"/>
                      <a:r>
                        <a:rPr lang="en-US" sz="1000" b="1" u="none" strike="noStrike" dirty="0">
                          <a:effectLst/>
                          <a:latin typeface="Arial Narrow" panose="020B0606020202030204" pitchFamily="34" charset="0"/>
                        </a:rPr>
                        <a:t>Testing</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a:effectLst/>
                          <a:latin typeface="Arial Narrow" panose="020B0606020202030204" pitchFamily="34" charset="0"/>
                        </a:rPr>
                        <a:t>Testing Lead</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Chris Muenster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978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Student Reporting Testing Support (4 resources quarter time)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Leverage SME's to determine consumers of reports</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89781">
                <a:tc vMerge="1">
                  <a:txBody>
                    <a:bodyPr/>
                    <a:lstStyle/>
                    <a:p>
                      <a:endParaRPr lang="en-US"/>
                    </a:p>
                  </a:txBody>
                  <a:tcPr/>
                </a:tc>
                <a:tc>
                  <a:txBody>
                    <a:bodyPr/>
                    <a:lstStyle/>
                    <a:p>
                      <a:pPr algn="l" fontAlgn="t"/>
                      <a:r>
                        <a:rPr lang="en-US" sz="1000" u="none" strike="noStrike" dirty="0">
                          <a:effectLst/>
                          <a:latin typeface="Arial Narrow" panose="020B0606020202030204" pitchFamily="34" charset="0"/>
                        </a:rPr>
                        <a:t>Testing Support (8 resources half time)</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Leverage SME's to determine additional resources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4891">
                <a:tc>
                  <a:txBody>
                    <a:bodyPr/>
                    <a:lstStyle/>
                    <a:p>
                      <a:pPr algn="ctr" fontAlgn="ctr"/>
                      <a:r>
                        <a:rPr lang="en-US" sz="1000" b="1" u="none" strike="noStrike" dirty="0">
                          <a:effectLst/>
                          <a:latin typeface="Arial Narrow" panose="020B0606020202030204" pitchFamily="34" charset="0"/>
                        </a:rPr>
                        <a:t>Security</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a:effectLst/>
                          <a:latin typeface="Arial Narrow" panose="020B0606020202030204" pitchFamily="34" charset="0"/>
                        </a:rPr>
                        <a:t>Security Lead</a:t>
                      </a:r>
                      <a:endParaRPr lang="en-US" sz="1000" b="0" i="0" u="none" strike="noStrike">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c>
                  <a:txBody>
                    <a:bodyPr/>
                    <a:lstStyle/>
                    <a:p>
                      <a:pPr algn="l" fontAlgn="t"/>
                      <a:r>
                        <a:rPr lang="en-US" sz="1000" u="none" strike="noStrike" dirty="0">
                          <a:effectLst/>
                          <a:latin typeface="Arial Narrow" panose="020B0606020202030204" pitchFamily="34" charset="0"/>
                        </a:rPr>
                        <a:t>Gaylene </a:t>
                      </a:r>
                      <a:r>
                        <a:rPr lang="en-US" sz="1000" u="none" strike="noStrike" dirty="0" err="1">
                          <a:effectLst/>
                          <a:latin typeface="Arial Narrow" panose="020B0606020202030204" pitchFamily="34" charset="0"/>
                        </a:rPr>
                        <a:t>Feldbush</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75000"/>
                      </a:schemeClr>
                    </a:solidFill>
                  </a:tcPr>
                </a:tc>
              </a:tr>
              <a:tr h="63261">
                <a:tc>
                  <a:txBody>
                    <a:bodyPr/>
                    <a:lstStyle/>
                    <a:p>
                      <a:pPr algn="ctr" fontAlgn="ctr"/>
                      <a:r>
                        <a:rPr lang="en-US" sz="1000" b="1" u="none" strike="noStrike" dirty="0">
                          <a:effectLst/>
                          <a:latin typeface="Arial Narrow" panose="020B0606020202030204" pitchFamily="34" charset="0"/>
                        </a:rPr>
                        <a:t>Cutover</a:t>
                      </a:r>
                      <a:endParaRPr lang="en-US" sz="1000" b="1" i="0" u="none" strike="noStrike" dirty="0">
                        <a:solidFill>
                          <a:srgbClr val="000000"/>
                        </a:solidFill>
                        <a:effectLst/>
                        <a:latin typeface="Arial Narrow" panose="020B0606020202030204" pitchFamily="34" charset="0"/>
                      </a:endParaRPr>
                    </a:p>
                  </a:txBody>
                  <a:tcPr marL="2838" marR="2838" marT="2838"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Cutover Lead</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t"/>
                      <a:r>
                        <a:rPr lang="en-US" sz="1000" u="none" strike="noStrike" dirty="0">
                          <a:effectLst/>
                          <a:latin typeface="Arial Narrow" panose="020B0606020202030204" pitchFamily="34" charset="0"/>
                        </a:rPr>
                        <a:t>Chris Muenster </a:t>
                      </a:r>
                      <a:endParaRPr lang="en-US" sz="1000" b="0" i="0" u="none" strike="noStrike" dirty="0">
                        <a:solidFill>
                          <a:srgbClr val="000000"/>
                        </a:solidFill>
                        <a:effectLst/>
                        <a:latin typeface="Arial Narrow" panose="020B0606020202030204" pitchFamily="34" charset="0"/>
                      </a:endParaRPr>
                    </a:p>
                  </a:txBody>
                  <a:tcPr marL="2838" marR="2838" marT="2838"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6"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17</a:t>
            </a:fld>
            <a:endParaRPr lang="en-US" sz="800" b="1"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2270312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Expectations</a:t>
            </a:r>
            <a:endParaRPr lang="en-US" dirty="0"/>
          </a:p>
        </p:txBody>
      </p:sp>
      <p:grpSp>
        <p:nvGrpSpPr>
          <p:cNvPr id="11" name="Group 10"/>
          <p:cNvGrpSpPr/>
          <p:nvPr/>
        </p:nvGrpSpPr>
        <p:grpSpPr>
          <a:xfrm>
            <a:off x="609600" y="1752600"/>
            <a:ext cx="3657600" cy="3981986"/>
            <a:chOff x="609600" y="2209800"/>
            <a:chExt cx="3657600" cy="3981986"/>
          </a:xfrm>
        </p:grpSpPr>
        <p:sp>
          <p:nvSpPr>
            <p:cNvPr id="7" name="TextBox 6"/>
            <p:cNvSpPr txBox="1"/>
            <p:nvPr/>
          </p:nvSpPr>
          <p:spPr>
            <a:xfrm>
              <a:off x="609600" y="2209800"/>
              <a:ext cx="3657600" cy="369332"/>
            </a:xfrm>
            <a:prstGeom prst="rect">
              <a:avLst/>
            </a:prstGeom>
            <a:solidFill>
              <a:srgbClr val="FFCC00"/>
            </a:solidFill>
            <a:ln>
              <a:solidFill>
                <a:schemeClr val="tx1"/>
              </a:solidFill>
            </a:ln>
          </p:spPr>
          <p:txBody>
            <a:bodyPr wrap="square" rtlCol="0">
              <a:spAutoFit/>
            </a:bodyPr>
            <a:lstStyle/>
            <a:p>
              <a:pPr algn="ctr"/>
              <a:r>
                <a:rPr lang="en-US" dirty="0" smtClean="0">
                  <a:latin typeface="Arial Narrow" panose="020B0606020202030204" pitchFamily="34" charset="0"/>
                </a:rPr>
                <a:t>University of Wyoming</a:t>
              </a:r>
              <a:endParaRPr lang="en-US" dirty="0">
                <a:latin typeface="Arial Narrow" panose="020B0606020202030204" pitchFamily="34" charset="0"/>
              </a:endParaRPr>
            </a:p>
          </p:txBody>
        </p:sp>
        <p:sp>
          <p:nvSpPr>
            <p:cNvPr id="9" name="TextBox 8"/>
            <p:cNvSpPr txBox="1"/>
            <p:nvPr/>
          </p:nvSpPr>
          <p:spPr>
            <a:xfrm>
              <a:off x="609600" y="2590800"/>
              <a:ext cx="3657600" cy="3600986"/>
            </a:xfrm>
            <a:prstGeom prst="rect">
              <a:avLst/>
            </a:prstGeom>
            <a:noFill/>
            <a:ln>
              <a:solidFill>
                <a:schemeClr val="tx1"/>
              </a:solidFill>
            </a:ln>
          </p:spPr>
          <p:txBody>
            <a:bodyPr wrap="square" rtlCol="0">
              <a:spAutoFit/>
            </a:bodyPr>
            <a:lstStyle/>
            <a:p>
              <a:pPr marL="285750" indent="-285750">
                <a:spcAft>
                  <a:spcPts val="600"/>
                </a:spcAft>
                <a:buFont typeface="Arial" panose="020B0604020202020204" pitchFamily="34" charset="0"/>
                <a:buChar char="•"/>
              </a:pPr>
              <a:r>
                <a:rPr lang="en-US" dirty="0" smtClean="0">
                  <a:latin typeface="Arial Narrow" panose="020B0606020202030204" pitchFamily="34" charset="0"/>
                </a:rPr>
                <a:t>When needed, this project is a top priority.</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You don’t have to have all the answers.</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Need to ensure the right people are at the table.</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Be open and direct.</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Share all the background and context – help us help you.</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Ask questions – lots of questions.</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Hold each other accountable.</a:t>
              </a:r>
            </a:p>
          </p:txBody>
        </p:sp>
      </p:grpSp>
      <p:grpSp>
        <p:nvGrpSpPr>
          <p:cNvPr id="12" name="Group 11"/>
          <p:cNvGrpSpPr/>
          <p:nvPr/>
        </p:nvGrpSpPr>
        <p:grpSpPr>
          <a:xfrm>
            <a:off x="4648200" y="1753737"/>
            <a:ext cx="3657600" cy="3903905"/>
            <a:chOff x="4648200" y="2210937"/>
            <a:chExt cx="3657600" cy="3903905"/>
          </a:xfrm>
        </p:grpSpPr>
        <p:sp>
          <p:nvSpPr>
            <p:cNvPr id="8" name="TextBox 7"/>
            <p:cNvSpPr txBox="1"/>
            <p:nvPr/>
          </p:nvSpPr>
          <p:spPr>
            <a:xfrm>
              <a:off x="4648200" y="2210937"/>
              <a:ext cx="3657600" cy="369332"/>
            </a:xfrm>
            <a:prstGeom prst="rect">
              <a:avLst/>
            </a:prstGeom>
            <a:solidFill>
              <a:schemeClr val="bg1">
                <a:lumMod val="65000"/>
              </a:schemeClr>
            </a:solidFill>
            <a:ln>
              <a:solidFill>
                <a:schemeClr val="tx1"/>
              </a:solidFill>
            </a:ln>
          </p:spPr>
          <p:txBody>
            <a:bodyPr wrap="square" rtlCol="0">
              <a:spAutoFit/>
            </a:bodyPr>
            <a:lstStyle/>
            <a:p>
              <a:pPr algn="ctr"/>
              <a:r>
                <a:rPr lang="en-US" dirty="0" smtClean="0">
                  <a:latin typeface="Arial Narrow" panose="020B0606020202030204" pitchFamily="34" charset="0"/>
                </a:rPr>
                <a:t>Huron</a:t>
              </a:r>
              <a:endParaRPr lang="en-US" dirty="0">
                <a:latin typeface="Arial Narrow" panose="020B0606020202030204" pitchFamily="34" charset="0"/>
              </a:endParaRPr>
            </a:p>
          </p:txBody>
        </p:sp>
        <p:sp>
          <p:nvSpPr>
            <p:cNvPr id="10" name="TextBox 9"/>
            <p:cNvSpPr txBox="1"/>
            <p:nvPr/>
          </p:nvSpPr>
          <p:spPr>
            <a:xfrm>
              <a:off x="4648200" y="2590800"/>
              <a:ext cx="3657600" cy="3524042"/>
            </a:xfrm>
            <a:prstGeom prst="rect">
              <a:avLst/>
            </a:prstGeom>
            <a:noFill/>
            <a:ln>
              <a:solidFill>
                <a:schemeClr val="tx1"/>
              </a:solidFill>
            </a:ln>
          </p:spPr>
          <p:txBody>
            <a:bodyPr wrap="square" rtlCol="0">
              <a:spAutoFit/>
            </a:bodyPr>
            <a:lstStyle/>
            <a:p>
              <a:pPr marL="285750" indent="-285750">
                <a:spcAft>
                  <a:spcPts val="600"/>
                </a:spcAft>
                <a:buFont typeface="Arial" panose="020B0604020202020204" pitchFamily="34" charset="0"/>
                <a:buChar char="•"/>
              </a:pPr>
              <a:r>
                <a:rPr lang="en-US" dirty="0" smtClean="0">
                  <a:latin typeface="Arial Narrow" panose="020B0606020202030204" pitchFamily="34" charset="0"/>
                </a:rPr>
                <a:t>Your time is respected and used effectively and efficiently.</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Preparation materials and agendas are sent to you in advance whenever possible.</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We don’t have all the answers – we need your help.</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Be open and direct.</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Teaching and training – make us keep explaining.</a:t>
              </a:r>
            </a:p>
            <a:p>
              <a:pPr marL="285750" indent="-285750">
                <a:spcAft>
                  <a:spcPts val="600"/>
                </a:spcAft>
                <a:buFont typeface="Arial" panose="020B0604020202020204" pitchFamily="34" charset="0"/>
                <a:buChar char="•"/>
              </a:pPr>
              <a:r>
                <a:rPr lang="en-US" dirty="0" smtClean="0">
                  <a:latin typeface="Arial Narrow" panose="020B0606020202030204" pitchFamily="34" charset="0"/>
                </a:rPr>
                <a:t>Hold each other accountable</a:t>
              </a:r>
              <a:endParaRPr lang="en-US" dirty="0">
                <a:latin typeface="Arial Narrow" panose="020B0606020202030204" pitchFamily="34" charset="0"/>
              </a:endParaRPr>
            </a:p>
          </p:txBody>
        </p:sp>
      </p:grpSp>
      <p:sp>
        <p:nvSpPr>
          <p:cNvPr id="13"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18</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60025849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Today’s Agenda</a:t>
            </a:r>
            <a:endParaRPr lang="en-US" dirty="0"/>
          </a:p>
        </p:txBody>
      </p:sp>
      <p:sp>
        <p:nvSpPr>
          <p:cNvPr id="4" name="Rounded Rectangle 3"/>
          <p:cNvSpPr/>
          <p:nvPr/>
        </p:nvSpPr>
        <p:spPr>
          <a:xfrm>
            <a:off x="2253343" y="1598485"/>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5" name="Oval 4"/>
          <p:cNvSpPr/>
          <p:nvPr/>
        </p:nvSpPr>
        <p:spPr>
          <a:xfrm>
            <a:off x="2405743" y="1717271"/>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7" name="Rounded Rectangle 6"/>
          <p:cNvSpPr/>
          <p:nvPr/>
        </p:nvSpPr>
        <p:spPr>
          <a:xfrm>
            <a:off x="2253343" y="2711439"/>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8" name="Oval 7"/>
          <p:cNvSpPr/>
          <p:nvPr/>
        </p:nvSpPr>
        <p:spPr>
          <a:xfrm>
            <a:off x="2405743" y="2830225"/>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9" name="Picture 4" descr="http://sharepointmaven.com/wp-content/uploads/2013/11/icon_projectmanagement.jpg"/>
          <p:cNvPicPr>
            <a:picLocks noChangeAspect="1" noChangeArrowheads="1"/>
          </p:cNvPicPr>
          <p:nvPr/>
        </p:nvPicPr>
        <p:blipFill>
          <a:blip r:embed="rId2" cstate="print">
            <a:clrChange>
              <a:clrFrom>
                <a:srgbClr val="FFFFFF"/>
              </a:clrFrom>
              <a:clrTo>
                <a:srgbClr val="FFFFFF">
                  <a:alpha val="0"/>
                </a:srgbClr>
              </a:clrTo>
            </a:clrChange>
            <a:biLevel thresh="5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507256" y="2960669"/>
            <a:ext cx="484355" cy="49066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253343" y="3824393"/>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1" name="Oval 10"/>
          <p:cNvSpPr/>
          <p:nvPr/>
        </p:nvSpPr>
        <p:spPr>
          <a:xfrm>
            <a:off x="2405743" y="3943179"/>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grpSp>
        <p:nvGrpSpPr>
          <p:cNvPr id="12" name="Group 11"/>
          <p:cNvGrpSpPr/>
          <p:nvPr/>
        </p:nvGrpSpPr>
        <p:grpSpPr>
          <a:xfrm>
            <a:off x="2469939" y="4048761"/>
            <a:ext cx="558989" cy="468749"/>
            <a:chOff x="293077" y="1531655"/>
            <a:chExt cx="1307123" cy="1096108"/>
          </a:xfrm>
        </p:grpSpPr>
        <p:sp>
          <p:nvSpPr>
            <p:cNvPr id="13" name="Rectangle 12"/>
            <p:cNvSpPr/>
            <p:nvPr/>
          </p:nvSpPr>
          <p:spPr>
            <a:xfrm>
              <a:off x="726831" y="1531655"/>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4" name="Rectangle 13"/>
            <p:cNvSpPr/>
            <p:nvPr/>
          </p:nvSpPr>
          <p:spPr>
            <a:xfrm>
              <a:off x="1143000" y="2168749"/>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5" name="Rectangle 14"/>
            <p:cNvSpPr/>
            <p:nvPr/>
          </p:nvSpPr>
          <p:spPr>
            <a:xfrm>
              <a:off x="293077" y="2170563"/>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cxnSp>
          <p:nvCxnSpPr>
            <p:cNvPr id="16" name="Elbow Connector 15"/>
            <p:cNvCxnSpPr>
              <a:stCxn id="15" idx="0"/>
              <a:endCxn id="13" idx="2"/>
            </p:cNvCxnSpPr>
            <p:nvPr/>
          </p:nvCxnSpPr>
          <p:spPr>
            <a:xfrm rot="5400000" flipH="1" flipV="1">
              <a:off x="647700" y="1862832"/>
              <a:ext cx="181708" cy="43375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4" idx="0"/>
              <a:endCxn id="13" idx="2"/>
            </p:cNvCxnSpPr>
            <p:nvPr/>
          </p:nvCxnSpPr>
          <p:spPr>
            <a:xfrm rot="16200000" flipV="1">
              <a:off x="1073569" y="1870717"/>
              <a:ext cx="179894" cy="416169"/>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ounded Rectangle 17"/>
          <p:cNvSpPr/>
          <p:nvPr/>
        </p:nvSpPr>
        <p:spPr>
          <a:xfrm>
            <a:off x="2253343" y="4937346"/>
            <a:ext cx="5094514" cy="1010458"/>
          </a:xfrm>
          <a:prstGeom prst="roundRect">
            <a:avLst>
              <a:gd name="adj" fmla="val 50000"/>
            </a:avLst>
          </a:prstGeom>
          <a:solidFill>
            <a:srgbClr val="FFCC00"/>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9" name="Oval 18"/>
          <p:cNvSpPr/>
          <p:nvPr/>
        </p:nvSpPr>
        <p:spPr>
          <a:xfrm>
            <a:off x="2405743" y="5056132"/>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20" name="Picture 6" descr="https://conceptdraw.com/a3182c3/p33/preview/640/pict--merging-arrows-sales-arrows-vector-stencils-library"/>
          <p:cNvPicPr>
            <a:picLocks noChangeAspect="1" noChangeArrowheads="1"/>
          </p:cNvPicPr>
          <p:nvPr/>
        </p:nvPicPr>
        <p:blipFill>
          <a:blip r:embed="rId4" cstate="print">
            <a:clrChange>
              <a:clrFrom>
                <a:srgbClr val="EBFFFF"/>
              </a:clrFrom>
              <a:clrTo>
                <a:srgbClr val="EBFFFF">
                  <a:alpha val="0"/>
                </a:srgbClr>
              </a:clrTo>
            </a:clrChange>
            <a:biLevel thresh="75000"/>
            <a:extLst>
              <a:ext uri="{28A0092B-C50C-407E-A947-70E740481C1C}">
                <a14:useLocalDpi xmlns:a14="http://schemas.microsoft.com/office/drawing/2010/main" val="0"/>
              </a:ext>
            </a:extLst>
          </a:blip>
          <a:srcRect/>
          <a:stretch>
            <a:fillRect/>
          </a:stretch>
        </p:blipFill>
        <p:spPr bwMode="auto">
          <a:xfrm>
            <a:off x="2362200" y="5103024"/>
            <a:ext cx="774466" cy="680078"/>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047309" y="1791947"/>
            <a:ext cx="3899399" cy="612645"/>
          </a:xfrm>
          <a:prstGeom prst="rect">
            <a:avLst/>
          </a:prstGeom>
          <a:noFill/>
        </p:spPr>
        <p:txBody>
          <a:bodyPr wrap="square" tIns="90000" bIns="90000" rtlCol="0" anchor="t">
            <a:spAutoFit/>
          </a:bodyPr>
          <a:lstStyle/>
          <a:p>
            <a:pPr algn="ctr"/>
            <a:r>
              <a:rPr lang="en-US" sz="2800" dirty="0" smtClean="0"/>
              <a:t>How did we get here?</a:t>
            </a:r>
          </a:p>
        </p:txBody>
      </p:sp>
      <p:sp>
        <p:nvSpPr>
          <p:cNvPr id="22" name="TextBox 21"/>
          <p:cNvSpPr txBox="1"/>
          <p:nvPr/>
        </p:nvSpPr>
        <p:spPr>
          <a:xfrm>
            <a:off x="3549206" y="2990557"/>
            <a:ext cx="3080193" cy="430887"/>
          </a:xfrm>
          <a:prstGeom prst="rect">
            <a:avLst/>
          </a:prstGeom>
          <a:noFill/>
        </p:spPr>
        <p:txBody>
          <a:bodyPr wrap="square" lIns="0" tIns="0" rIns="0" bIns="0" rtlCol="0" anchor="ctr">
            <a:spAutoFit/>
          </a:bodyPr>
          <a:lstStyle/>
          <a:p>
            <a:pPr algn="ctr"/>
            <a:r>
              <a:rPr lang="en-US" sz="2800" dirty="0" smtClean="0"/>
              <a:t>What are we doing?</a:t>
            </a:r>
          </a:p>
        </p:txBody>
      </p:sp>
      <p:sp>
        <p:nvSpPr>
          <p:cNvPr id="23" name="TextBox 22"/>
          <p:cNvSpPr txBox="1"/>
          <p:nvPr/>
        </p:nvSpPr>
        <p:spPr>
          <a:xfrm>
            <a:off x="3549207" y="4067303"/>
            <a:ext cx="2895602" cy="430887"/>
          </a:xfrm>
          <a:prstGeom prst="rect">
            <a:avLst/>
          </a:prstGeom>
          <a:noFill/>
        </p:spPr>
        <p:txBody>
          <a:bodyPr wrap="square" lIns="0" tIns="0" rIns="0" bIns="0" rtlCol="0" anchor="ctr">
            <a:spAutoFit/>
          </a:bodyPr>
          <a:lstStyle/>
          <a:p>
            <a:pPr algn="ctr"/>
            <a:r>
              <a:rPr lang="en-US" sz="2800" dirty="0" smtClean="0"/>
              <a:t>Who is doing it?</a:t>
            </a:r>
          </a:p>
        </p:txBody>
      </p:sp>
      <p:sp>
        <p:nvSpPr>
          <p:cNvPr id="24" name="TextBox 23"/>
          <p:cNvSpPr txBox="1"/>
          <p:nvPr/>
        </p:nvSpPr>
        <p:spPr>
          <a:xfrm>
            <a:off x="3549206" y="5221688"/>
            <a:ext cx="3232593" cy="430887"/>
          </a:xfrm>
          <a:prstGeom prst="rect">
            <a:avLst/>
          </a:prstGeom>
          <a:noFill/>
        </p:spPr>
        <p:txBody>
          <a:bodyPr wrap="square" lIns="0" tIns="0" rIns="0" bIns="0" rtlCol="0" anchor="ctr">
            <a:spAutoFit/>
          </a:bodyPr>
          <a:lstStyle/>
          <a:p>
            <a:pPr algn="ctr"/>
            <a:r>
              <a:rPr lang="en-US" sz="2800" dirty="0" smtClean="0"/>
              <a:t>How are we doing it?</a:t>
            </a:r>
          </a:p>
        </p:txBody>
      </p:sp>
      <p:pic>
        <p:nvPicPr>
          <p:cNvPr id="2050" name="Picture 2" descr="https://cdn2.iconfinder.com/data/icons/windows-8-metro-style/128/map_marker.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0834" y="1905000"/>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2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19</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936600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Today’s Agenda</a:t>
            </a:r>
            <a:endParaRPr lang="en-US" dirty="0"/>
          </a:p>
        </p:txBody>
      </p:sp>
      <p:sp>
        <p:nvSpPr>
          <p:cNvPr id="4" name="Rounded Rectangle 3"/>
          <p:cNvSpPr/>
          <p:nvPr/>
        </p:nvSpPr>
        <p:spPr>
          <a:xfrm>
            <a:off x="2253343" y="1598485"/>
            <a:ext cx="5094514" cy="1010458"/>
          </a:xfrm>
          <a:prstGeom prst="roundRect">
            <a:avLst>
              <a:gd name="adj" fmla="val 50000"/>
            </a:avLst>
          </a:prstGeom>
          <a:solidFill>
            <a:srgbClr val="FFCC00"/>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5" name="Oval 4"/>
          <p:cNvSpPr/>
          <p:nvPr/>
        </p:nvSpPr>
        <p:spPr>
          <a:xfrm>
            <a:off x="2405743" y="1717271"/>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7" name="Rounded Rectangle 6"/>
          <p:cNvSpPr/>
          <p:nvPr/>
        </p:nvSpPr>
        <p:spPr>
          <a:xfrm>
            <a:off x="2253343" y="2711439"/>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8" name="Oval 7"/>
          <p:cNvSpPr/>
          <p:nvPr/>
        </p:nvSpPr>
        <p:spPr>
          <a:xfrm>
            <a:off x="2405743" y="2830225"/>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9" name="Picture 4" descr="http://sharepointmaven.com/wp-content/uploads/2013/11/icon_projectmanagement.jpg"/>
          <p:cNvPicPr>
            <a:picLocks noChangeAspect="1" noChangeArrowheads="1"/>
          </p:cNvPicPr>
          <p:nvPr/>
        </p:nvPicPr>
        <p:blipFill>
          <a:blip r:embed="rId2" cstate="print">
            <a:clrChange>
              <a:clrFrom>
                <a:srgbClr val="FFFFFF"/>
              </a:clrFrom>
              <a:clrTo>
                <a:srgbClr val="FFFFFF">
                  <a:alpha val="0"/>
                </a:srgbClr>
              </a:clrTo>
            </a:clrChange>
            <a:biLevel thresh="5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507256" y="2960669"/>
            <a:ext cx="484355" cy="49066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253343" y="3824393"/>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1" name="Oval 10"/>
          <p:cNvSpPr/>
          <p:nvPr/>
        </p:nvSpPr>
        <p:spPr>
          <a:xfrm>
            <a:off x="2405743" y="3943179"/>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grpSp>
        <p:nvGrpSpPr>
          <p:cNvPr id="12" name="Group 11"/>
          <p:cNvGrpSpPr/>
          <p:nvPr/>
        </p:nvGrpSpPr>
        <p:grpSpPr>
          <a:xfrm>
            <a:off x="2469939" y="4048761"/>
            <a:ext cx="558989" cy="468749"/>
            <a:chOff x="293077" y="1531655"/>
            <a:chExt cx="1307123" cy="1096108"/>
          </a:xfrm>
        </p:grpSpPr>
        <p:sp>
          <p:nvSpPr>
            <p:cNvPr id="13" name="Rectangle 12"/>
            <p:cNvSpPr/>
            <p:nvPr/>
          </p:nvSpPr>
          <p:spPr>
            <a:xfrm>
              <a:off x="726831" y="1531655"/>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4" name="Rectangle 13"/>
            <p:cNvSpPr/>
            <p:nvPr/>
          </p:nvSpPr>
          <p:spPr>
            <a:xfrm>
              <a:off x="1143000" y="2168749"/>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5" name="Rectangle 14"/>
            <p:cNvSpPr/>
            <p:nvPr/>
          </p:nvSpPr>
          <p:spPr>
            <a:xfrm>
              <a:off x="293077" y="2170563"/>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cxnSp>
          <p:nvCxnSpPr>
            <p:cNvPr id="16" name="Elbow Connector 15"/>
            <p:cNvCxnSpPr>
              <a:stCxn id="15" idx="0"/>
              <a:endCxn id="13" idx="2"/>
            </p:cNvCxnSpPr>
            <p:nvPr/>
          </p:nvCxnSpPr>
          <p:spPr>
            <a:xfrm rot="5400000" flipH="1" flipV="1">
              <a:off x="647700" y="1862832"/>
              <a:ext cx="181708" cy="43375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4" idx="0"/>
              <a:endCxn id="13" idx="2"/>
            </p:cNvCxnSpPr>
            <p:nvPr/>
          </p:nvCxnSpPr>
          <p:spPr>
            <a:xfrm rot="16200000" flipV="1">
              <a:off x="1073569" y="1870717"/>
              <a:ext cx="179894" cy="416169"/>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ounded Rectangle 17"/>
          <p:cNvSpPr/>
          <p:nvPr/>
        </p:nvSpPr>
        <p:spPr>
          <a:xfrm>
            <a:off x="2253343" y="4937346"/>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9" name="Oval 18"/>
          <p:cNvSpPr/>
          <p:nvPr/>
        </p:nvSpPr>
        <p:spPr>
          <a:xfrm>
            <a:off x="2405743" y="5056132"/>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20" name="Picture 6" descr="https://conceptdraw.com/a3182c3/p33/preview/640/pict--merging-arrows-sales-arrows-vector-stencils-library"/>
          <p:cNvPicPr>
            <a:picLocks noChangeAspect="1" noChangeArrowheads="1"/>
          </p:cNvPicPr>
          <p:nvPr/>
        </p:nvPicPr>
        <p:blipFill>
          <a:blip r:embed="rId4" cstate="print">
            <a:clrChange>
              <a:clrFrom>
                <a:srgbClr val="EBFFFF"/>
              </a:clrFrom>
              <a:clrTo>
                <a:srgbClr val="EBFFFF">
                  <a:alpha val="0"/>
                </a:srgbClr>
              </a:clrTo>
            </a:clrChange>
            <a:biLevel thresh="75000"/>
            <a:extLst>
              <a:ext uri="{28A0092B-C50C-407E-A947-70E740481C1C}">
                <a14:useLocalDpi xmlns:a14="http://schemas.microsoft.com/office/drawing/2010/main" val="0"/>
              </a:ext>
            </a:extLst>
          </a:blip>
          <a:srcRect/>
          <a:stretch>
            <a:fillRect/>
          </a:stretch>
        </p:blipFill>
        <p:spPr bwMode="auto">
          <a:xfrm>
            <a:off x="2362200" y="5103024"/>
            <a:ext cx="774466" cy="680078"/>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047309" y="1791947"/>
            <a:ext cx="3899399" cy="612645"/>
          </a:xfrm>
          <a:prstGeom prst="rect">
            <a:avLst/>
          </a:prstGeom>
          <a:noFill/>
        </p:spPr>
        <p:txBody>
          <a:bodyPr wrap="square" tIns="90000" bIns="90000" rtlCol="0" anchor="t">
            <a:spAutoFit/>
          </a:bodyPr>
          <a:lstStyle/>
          <a:p>
            <a:pPr algn="ctr"/>
            <a:r>
              <a:rPr lang="en-US" sz="2800" dirty="0" smtClean="0"/>
              <a:t>How did we get here?</a:t>
            </a:r>
          </a:p>
        </p:txBody>
      </p:sp>
      <p:sp>
        <p:nvSpPr>
          <p:cNvPr id="22" name="TextBox 21"/>
          <p:cNvSpPr txBox="1"/>
          <p:nvPr/>
        </p:nvSpPr>
        <p:spPr>
          <a:xfrm>
            <a:off x="3549206" y="2990557"/>
            <a:ext cx="3080193" cy="430887"/>
          </a:xfrm>
          <a:prstGeom prst="rect">
            <a:avLst/>
          </a:prstGeom>
          <a:noFill/>
        </p:spPr>
        <p:txBody>
          <a:bodyPr wrap="square" lIns="0" tIns="0" rIns="0" bIns="0" rtlCol="0" anchor="ctr">
            <a:spAutoFit/>
          </a:bodyPr>
          <a:lstStyle/>
          <a:p>
            <a:pPr algn="ctr"/>
            <a:r>
              <a:rPr lang="en-US" sz="2800" dirty="0" smtClean="0"/>
              <a:t>What are we doing?</a:t>
            </a:r>
          </a:p>
        </p:txBody>
      </p:sp>
      <p:sp>
        <p:nvSpPr>
          <p:cNvPr id="23" name="TextBox 22"/>
          <p:cNvSpPr txBox="1"/>
          <p:nvPr/>
        </p:nvSpPr>
        <p:spPr>
          <a:xfrm>
            <a:off x="3549207" y="4067303"/>
            <a:ext cx="2895602" cy="430887"/>
          </a:xfrm>
          <a:prstGeom prst="rect">
            <a:avLst/>
          </a:prstGeom>
          <a:noFill/>
        </p:spPr>
        <p:txBody>
          <a:bodyPr wrap="square" lIns="0" tIns="0" rIns="0" bIns="0" rtlCol="0" anchor="ctr">
            <a:spAutoFit/>
          </a:bodyPr>
          <a:lstStyle/>
          <a:p>
            <a:pPr algn="ctr"/>
            <a:r>
              <a:rPr lang="en-US" sz="2800" dirty="0" smtClean="0"/>
              <a:t>Who is doing it?</a:t>
            </a:r>
          </a:p>
        </p:txBody>
      </p:sp>
      <p:sp>
        <p:nvSpPr>
          <p:cNvPr id="24" name="TextBox 23"/>
          <p:cNvSpPr txBox="1"/>
          <p:nvPr/>
        </p:nvSpPr>
        <p:spPr>
          <a:xfrm>
            <a:off x="3549206" y="5221688"/>
            <a:ext cx="3232593" cy="430887"/>
          </a:xfrm>
          <a:prstGeom prst="rect">
            <a:avLst/>
          </a:prstGeom>
          <a:noFill/>
        </p:spPr>
        <p:txBody>
          <a:bodyPr wrap="square" lIns="0" tIns="0" rIns="0" bIns="0" rtlCol="0" anchor="ctr">
            <a:spAutoFit/>
          </a:bodyPr>
          <a:lstStyle/>
          <a:p>
            <a:pPr algn="ctr"/>
            <a:r>
              <a:rPr lang="en-US" sz="2800" dirty="0" smtClean="0"/>
              <a:t>How are we doing it?</a:t>
            </a:r>
          </a:p>
        </p:txBody>
      </p:sp>
      <p:pic>
        <p:nvPicPr>
          <p:cNvPr id="2050" name="Picture 2" descr="https://cdn2.iconfinder.com/data/icons/windows-8-metro-style/128/map_marker.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0834" y="1905000"/>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2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1962775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32"/>
          <p:cNvGrpSpPr>
            <a:grpSpLocks/>
          </p:cNvGrpSpPr>
          <p:nvPr/>
        </p:nvGrpSpPr>
        <p:grpSpPr bwMode="auto">
          <a:xfrm>
            <a:off x="383115" y="4822009"/>
            <a:ext cx="1967574" cy="1587415"/>
            <a:chOff x="241277" y="1368357"/>
            <a:chExt cx="1967742" cy="1249810"/>
          </a:xfrm>
        </p:grpSpPr>
        <p:sp>
          <p:nvSpPr>
            <p:cNvPr id="12" name="Rectangle 11"/>
            <p:cNvSpPr/>
            <p:nvPr/>
          </p:nvSpPr>
          <p:spPr bwMode="auto">
            <a:xfrm>
              <a:off x="322245" y="1751586"/>
              <a:ext cx="1463800" cy="866581"/>
            </a:xfrm>
            <a:prstGeom prst="rect">
              <a:avLst/>
            </a:prstGeom>
            <a:solidFill>
              <a:schemeClr val="bg1">
                <a:lumMod val="65000"/>
              </a:schemeClr>
            </a:solidFill>
            <a:ln w="9525" cap="flat" cmpd="sng" algn="ctr">
              <a:solidFill>
                <a:schemeClr val="bg1">
                  <a:lumMod val="65000"/>
                </a:schemeClr>
              </a:solidFill>
              <a:prstDash val="solid"/>
              <a:round/>
              <a:headEnd type="none" w="med" len="med"/>
              <a:tailEnd type="none" w="med" len="med"/>
            </a:ln>
            <a:effectLst/>
          </p:spPr>
          <p:txBody>
            <a:bodyPr anchor="ctr"/>
            <a:lstStyle/>
            <a:p>
              <a:pPr>
                <a:defRPr/>
              </a:pPr>
              <a:endParaRPr lang="en-US" sz="2286" dirty="0">
                <a:latin typeface="Arial Narrow" panose="020B0606020202030204" pitchFamily="34" charset="0"/>
              </a:endParaRPr>
            </a:p>
          </p:txBody>
        </p:sp>
        <p:pic>
          <p:nvPicPr>
            <p:cNvPr id="7206" name="Picture 2"/>
            <p:cNvPicPr>
              <a:picLocks noChangeAspect="1" noChangeArrowheads="1"/>
            </p:cNvPicPr>
            <p:nvPr/>
          </p:nvPicPr>
          <p:blipFill>
            <a:blip r:embed="rId3" cstate="print"/>
            <a:srcRect/>
            <a:stretch>
              <a:fillRect/>
            </a:stretch>
          </p:blipFill>
          <p:spPr bwMode="auto">
            <a:xfrm>
              <a:off x="747336" y="2016322"/>
              <a:ext cx="586982" cy="568274"/>
            </a:xfrm>
            <a:prstGeom prst="rect">
              <a:avLst/>
            </a:prstGeom>
            <a:noFill/>
            <a:ln w="9525">
              <a:noFill/>
              <a:miter lim="800000"/>
              <a:headEnd/>
              <a:tailEnd/>
            </a:ln>
          </p:spPr>
        </p:pic>
        <p:sp>
          <p:nvSpPr>
            <p:cNvPr id="15" name="TextBox 14"/>
            <p:cNvSpPr txBox="1"/>
            <p:nvPr/>
          </p:nvSpPr>
          <p:spPr>
            <a:xfrm>
              <a:off x="291155" y="1368357"/>
              <a:ext cx="1917864" cy="355352"/>
            </a:xfrm>
            <a:prstGeom prst="rect">
              <a:avLst/>
            </a:prstGeom>
            <a:noFill/>
          </p:spPr>
          <p:txBody>
            <a:bodyPr>
              <a:spAutoFit/>
            </a:bodyPr>
            <a:lstStyle/>
            <a:p>
              <a:pPr>
                <a:defRPr/>
              </a:pPr>
              <a:r>
                <a:rPr lang="en-US" sz="1333" b="1" dirty="0">
                  <a:solidFill>
                    <a:schemeClr val="tx2"/>
                  </a:solidFill>
                  <a:latin typeface="Arial Narrow" panose="020B0606020202030204" pitchFamily="34" charset="0"/>
                </a:rPr>
                <a:t>REQUIREMENTS-DRIVEN</a:t>
              </a:r>
            </a:p>
            <a:p>
              <a:pPr>
                <a:defRPr/>
              </a:pPr>
              <a:r>
                <a:rPr lang="en-US" sz="1000" b="1" dirty="0">
                  <a:solidFill>
                    <a:schemeClr val="tx2"/>
                  </a:solidFill>
                  <a:latin typeface="Arial Narrow" panose="020B0606020202030204" pitchFamily="34" charset="0"/>
                </a:rPr>
                <a:t>(Blank White Board)</a:t>
              </a:r>
            </a:p>
          </p:txBody>
        </p:sp>
        <p:sp>
          <p:nvSpPr>
            <p:cNvPr id="7208" name="TextBox 16"/>
            <p:cNvSpPr txBox="1">
              <a:spLocks noChangeArrowheads="1"/>
            </p:cNvSpPr>
            <p:nvPr/>
          </p:nvSpPr>
          <p:spPr bwMode="auto">
            <a:xfrm>
              <a:off x="241277" y="1773896"/>
              <a:ext cx="1495425" cy="226569"/>
            </a:xfrm>
            <a:prstGeom prst="rect">
              <a:avLst/>
            </a:prstGeom>
            <a:noFill/>
            <a:ln w="9525">
              <a:noFill/>
              <a:miter lim="800000"/>
              <a:headEnd/>
              <a:tailEnd/>
            </a:ln>
          </p:spPr>
          <p:txBody>
            <a:bodyPr>
              <a:spAutoFit/>
            </a:bodyPr>
            <a:lstStyle/>
            <a:p>
              <a:pPr algn="ctr"/>
              <a:r>
                <a:rPr lang="en-US" sz="1270" b="1" dirty="0">
                  <a:solidFill>
                    <a:schemeClr val="bg1"/>
                  </a:solidFill>
                  <a:latin typeface="Arial Narrow" panose="020B0606020202030204" pitchFamily="34" charset="0"/>
                </a:rPr>
                <a:t>What do you want?</a:t>
              </a:r>
            </a:p>
          </p:txBody>
        </p:sp>
      </p:grpSp>
      <p:grpSp>
        <p:nvGrpSpPr>
          <p:cNvPr id="3" name="Group 34"/>
          <p:cNvGrpSpPr>
            <a:grpSpLocks/>
          </p:cNvGrpSpPr>
          <p:nvPr/>
        </p:nvGrpSpPr>
        <p:grpSpPr bwMode="auto">
          <a:xfrm>
            <a:off x="307836" y="970236"/>
            <a:ext cx="1917700" cy="1542281"/>
            <a:chOff x="329555" y="3870459"/>
            <a:chExt cx="1917864" cy="1214274"/>
          </a:xfrm>
        </p:grpSpPr>
        <p:sp>
          <p:nvSpPr>
            <p:cNvPr id="30" name="TextBox 29"/>
            <p:cNvSpPr txBox="1"/>
            <p:nvPr/>
          </p:nvSpPr>
          <p:spPr>
            <a:xfrm>
              <a:off x="329555" y="3870459"/>
              <a:ext cx="1917864" cy="355352"/>
            </a:xfrm>
            <a:prstGeom prst="rect">
              <a:avLst/>
            </a:prstGeom>
            <a:noFill/>
          </p:spPr>
          <p:txBody>
            <a:bodyPr>
              <a:spAutoFit/>
            </a:bodyPr>
            <a:lstStyle/>
            <a:p>
              <a:pPr>
                <a:defRPr/>
              </a:pPr>
              <a:r>
                <a:rPr lang="en-US" sz="1333" b="1" dirty="0">
                  <a:solidFill>
                    <a:schemeClr val="accent1"/>
                  </a:solidFill>
                  <a:latin typeface="Arial Narrow" panose="020B0606020202030204" pitchFamily="34" charset="0"/>
                </a:rPr>
                <a:t>SOLUTION-DRIVEN</a:t>
              </a:r>
            </a:p>
            <a:p>
              <a:pPr>
                <a:defRPr/>
              </a:pPr>
              <a:r>
                <a:rPr lang="en-US" sz="1000" b="1" dirty="0">
                  <a:solidFill>
                    <a:schemeClr val="accent1"/>
                  </a:solidFill>
                  <a:latin typeface="Arial Narrow" panose="020B0606020202030204" pitchFamily="34" charset="0"/>
                </a:rPr>
                <a:t>(Package-Enabled)</a:t>
              </a:r>
            </a:p>
          </p:txBody>
        </p:sp>
        <p:grpSp>
          <p:nvGrpSpPr>
            <p:cNvPr id="4" name="Group 33"/>
            <p:cNvGrpSpPr>
              <a:grpSpLocks/>
            </p:cNvGrpSpPr>
            <p:nvPr/>
          </p:nvGrpSpPr>
          <p:grpSpPr bwMode="auto">
            <a:xfrm>
              <a:off x="404838" y="4169376"/>
              <a:ext cx="1641092" cy="915357"/>
              <a:chOff x="404838" y="4169376"/>
              <a:chExt cx="1641092" cy="915357"/>
            </a:xfrm>
          </p:grpSpPr>
          <p:sp>
            <p:nvSpPr>
              <p:cNvPr id="28" name="Rectangle 27"/>
              <p:cNvSpPr/>
              <p:nvPr/>
            </p:nvSpPr>
            <p:spPr bwMode="auto">
              <a:xfrm>
                <a:off x="404838" y="4197520"/>
                <a:ext cx="1544768" cy="887213"/>
              </a:xfrm>
              <a:prstGeom prst="rect">
                <a:avLst/>
              </a:prstGeom>
              <a:solidFill>
                <a:schemeClr val="bg1">
                  <a:lumMod val="65000"/>
                </a:schemeClr>
              </a:solidFill>
              <a:ln w="9525" cap="flat" cmpd="sng" algn="ctr">
                <a:solidFill>
                  <a:schemeClr val="bg1">
                    <a:lumMod val="65000"/>
                  </a:schemeClr>
                </a:solidFill>
                <a:prstDash val="solid"/>
                <a:round/>
                <a:headEnd type="none" w="med" len="med"/>
                <a:tailEnd type="none" w="med" len="med"/>
              </a:ln>
              <a:effectLst/>
            </p:spPr>
            <p:txBody>
              <a:bodyPr anchor="ctr"/>
              <a:lstStyle/>
              <a:p>
                <a:pPr>
                  <a:defRPr/>
                </a:pPr>
                <a:endParaRPr lang="en-US" sz="2286" dirty="0">
                  <a:latin typeface="Arial Narrow" panose="020B0606020202030204" pitchFamily="34" charset="0"/>
                </a:endParaRPr>
              </a:p>
            </p:txBody>
          </p:sp>
          <p:pic>
            <p:nvPicPr>
              <p:cNvPr id="7203" name="Picture 7"/>
              <p:cNvPicPr>
                <a:picLocks noChangeAspect="1" noChangeArrowheads="1"/>
              </p:cNvPicPr>
              <p:nvPr/>
            </p:nvPicPr>
            <p:blipFill>
              <a:blip r:embed="rId4" cstate="print"/>
              <a:srcRect/>
              <a:stretch>
                <a:fillRect/>
              </a:stretch>
            </p:blipFill>
            <p:spPr bwMode="auto">
              <a:xfrm>
                <a:off x="819263" y="4471238"/>
                <a:ext cx="584144" cy="566929"/>
              </a:xfrm>
              <a:prstGeom prst="rect">
                <a:avLst/>
              </a:prstGeom>
              <a:solidFill>
                <a:schemeClr val="bg1"/>
              </a:solidFill>
              <a:ln w="9525">
                <a:noFill/>
                <a:miter lim="800000"/>
                <a:headEnd/>
                <a:tailEnd/>
              </a:ln>
            </p:spPr>
          </p:pic>
          <p:sp>
            <p:nvSpPr>
              <p:cNvPr id="7204" name="TextBox 30"/>
              <p:cNvSpPr txBox="1">
                <a:spLocks noChangeArrowheads="1"/>
              </p:cNvSpPr>
              <p:nvPr/>
            </p:nvSpPr>
            <p:spPr bwMode="auto">
              <a:xfrm>
                <a:off x="404838" y="4169376"/>
                <a:ext cx="1641092" cy="226569"/>
              </a:xfrm>
              <a:prstGeom prst="rect">
                <a:avLst/>
              </a:prstGeom>
              <a:noFill/>
              <a:ln w="9525">
                <a:noFill/>
                <a:miter lim="800000"/>
                <a:headEnd/>
                <a:tailEnd/>
              </a:ln>
            </p:spPr>
            <p:txBody>
              <a:bodyPr wrap="square" lIns="0" rIns="0">
                <a:spAutoFit/>
              </a:bodyPr>
              <a:lstStyle/>
              <a:p>
                <a:pPr algn="ctr"/>
                <a:r>
                  <a:rPr lang="en-US" sz="1270" b="1" dirty="0">
                    <a:solidFill>
                      <a:schemeClr val="bg1"/>
                    </a:solidFill>
                    <a:latin typeface="Arial Narrow" panose="020B0606020202030204" pitchFamily="34" charset="0"/>
                  </a:rPr>
                  <a:t>Will this work for you?</a:t>
                </a:r>
              </a:p>
            </p:txBody>
          </p:sp>
        </p:grpSp>
      </p:grpSp>
      <p:grpSp>
        <p:nvGrpSpPr>
          <p:cNvPr id="5" name="Group 45"/>
          <p:cNvGrpSpPr>
            <a:grpSpLocks/>
          </p:cNvGrpSpPr>
          <p:nvPr/>
        </p:nvGrpSpPr>
        <p:grpSpPr bwMode="auto">
          <a:xfrm>
            <a:off x="124137" y="3864429"/>
            <a:ext cx="8943662" cy="794688"/>
            <a:chOff x="1140963" y="2709862"/>
            <a:chExt cx="8389630" cy="315298"/>
          </a:xfrm>
          <a:solidFill>
            <a:schemeClr val="bg1">
              <a:lumMod val="65000"/>
            </a:schemeClr>
          </a:solidFill>
        </p:grpSpPr>
        <p:sp>
          <p:nvSpPr>
            <p:cNvPr id="19" name="Chevron 18"/>
            <p:cNvSpPr/>
            <p:nvPr/>
          </p:nvSpPr>
          <p:spPr bwMode="auto">
            <a:xfrm>
              <a:off x="1140963" y="2709863"/>
              <a:ext cx="1384626"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cs typeface="Arial" pitchFamily="34" charset="0"/>
                </a:rPr>
                <a:t>As Is</a:t>
              </a:r>
            </a:p>
            <a:p>
              <a:pPr algn="ctr">
                <a:defRPr/>
              </a:pPr>
              <a:r>
                <a:rPr lang="en-US" sz="1200" b="1" dirty="0">
                  <a:solidFill>
                    <a:schemeClr val="bg1"/>
                  </a:solidFill>
                  <a:latin typeface="Arial Narrow" panose="020B0606020202030204" pitchFamily="34" charset="0"/>
                  <a:cs typeface="Arial" pitchFamily="34" charset="0"/>
                </a:rPr>
                <a:t>Documentation</a:t>
              </a:r>
            </a:p>
          </p:txBody>
        </p:sp>
        <p:sp>
          <p:nvSpPr>
            <p:cNvPr id="21" name="Chevron 20"/>
            <p:cNvSpPr/>
            <p:nvPr/>
          </p:nvSpPr>
          <p:spPr bwMode="auto">
            <a:xfrm>
              <a:off x="2220055" y="2709862"/>
              <a:ext cx="1306248"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cs typeface="Arial" panose="020B0604020202020204" pitchFamily="34" charset="0"/>
                </a:rPr>
                <a:t>To Be Design</a:t>
              </a:r>
            </a:p>
            <a:p>
              <a:pPr algn="ctr">
                <a:defRPr/>
              </a:pPr>
              <a:r>
                <a:rPr lang="en-US" sz="1200" b="1" dirty="0">
                  <a:solidFill>
                    <a:schemeClr val="bg1"/>
                  </a:solidFill>
                  <a:latin typeface="Arial Narrow" panose="020B0606020202030204" pitchFamily="34" charset="0"/>
                  <a:cs typeface="Arial" panose="020B0604020202020204" pitchFamily="34" charset="0"/>
                </a:rPr>
                <a:t>(Visio)</a:t>
              </a:r>
            </a:p>
          </p:txBody>
        </p:sp>
        <p:sp>
          <p:nvSpPr>
            <p:cNvPr id="22" name="Chevron 21"/>
            <p:cNvSpPr/>
            <p:nvPr/>
          </p:nvSpPr>
          <p:spPr bwMode="auto">
            <a:xfrm>
              <a:off x="3238090" y="2709863"/>
              <a:ext cx="1360408"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cs typeface="Arial" panose="020B0604020202020204" pitchFamily="34" charset="0"/>
                </a:rPr>
                <a:t>To Be Design</a:t>
              </a:r>
              <a:br>
                <a:rPr lang="en-US" sz="1200" b="1" dirty="0">
                  <a:solidFill>
                    <a:schemeClr val="bg1"/>
                  </a:solidFill>
                  <a:latin typeface="Arial Narrow" panose="020B0606020202030204" pitchFamily="34" charset="0"/>
                  <a:cs typeface="Arial" panose="020B0604020202020204" pitchFamily="34" charset="0"/>
                </a:rPr>
              </a:br>
              <a:r>
                <a:rPr lang="en-US" sz="1200" b="1" dirty="0" smtClean="0">
                  <a:solidFill>
                    <a:schemeClr val="bg1"/>
                  </a:solidFill>
                  <a:latin typeface="Arial Narrow" panose="020B0606020202030204" pitchFamily="34" charset="0"/>
                  <a:cs typeface="Arial" panose="020B0604020202020204" pitchFamily="34" charset="0"/>
                </a:rPr>
                <a:t>vs</a:t>
              </a:r>
              <a:r>
                <a:rPr lang="en-US" sz="1200" b="1" dirty="0">
                  <a:solidFill>
                    <a:schemeClr val="bg1"/>
                  </a:solidFill>
                  <a:latin typeface="Arial Narrow" panose="020B0606020202030204" pitchFamily="34" charset="0"/>
                  <a:cs typeface="Arial" panose="020B0604020202020204" pitchFamily="34" charset="0"/>
                </a:rPr>
                <a:t>. </a:t>
              </a:r>
              <a:r>
                <a:rPr lang="en-US" sz="1200" b="1" dirty="0" smtClean="0">
                  <a:solidFill>
                    <a:schemeClr val="bg1"/>
                  </a:solidFill>
                  <a:latin typeface="Arial Narrow" panose="020B0606020202030204" pitchFamily="34" charset="0"/>
                  <a:cs typeface="Arial" panose="020B0604020202020204" pitchFamily="34" charset="0"/>
                </a:rPr>
                <a:t>Fit/Gap</a:t>
              </a:r>
              <a:endParaRPr lang="en-US" sz="1200" b="1" dirty="0">
                <a:solidFill>
                  <a:schemeClr val="bg1"/>
                </a:solidFill>
                <a:latin typeface="Arial Narrow" panose="020B0606020202030204" pitchFamily="34" charset="0"/>
                <a:cs typeface="Arial" panose="020B0604020202020204" pitchFamily="34" charset="0"/>
              </a:endParaRPr>
            </a:p>
          </p:txBody>
        </p:sp>
        <p:sp>
          <p:nvSpPr>
            <p:cNvPr id="23" name="Chevron 22"/>
            <p:cNvSpPr/>
            <p:nvPr/>
          </p:nvSpPr>
          <p:spPr bwMode="auto">
            <a:xfrm>
              <a:off x="4333939" y="2709863"/>
              <a:ext cx="1122315"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rPr>
                <a:t>  </a:t>
              </a:r>
              <a:r>
                <a:rPr lang="en-US" sz="1200" b="1" dirty="0">
                  <a:solidFill>
                    <a:schemeClr val="bg1"/>
                  </a:solidFill>
                  <a:latin typeface="Arial Narrow" panose="020B0606020202030204" pitchFamily="34" charset="0"/>
                  <a:cs typeface="Arial" panose="020B0604020202020204" pitchFamily="34" charset="0"/>
                </a:rPr>
                <a:t>Tech </a:t>
              </a:r>
              <a:br>
                <a:rPr lang="en-US" sz="1200" b="1" dirty="0">
                  <a:solidFill>
                    <a:schemeClr val="bg1"/>
                  </a:solidFill>
                  <a:latin typeface="Arial Narrow" panose="020B0606020202030204" pitchFamily="34" charset="0"/>
                  <a:cs typeface="Arial" panose="020B0604020202020204" pitchFamily="34" charset="0"/>
                </a:rPr>
              </a:br>
              <a:r>
                <a:rPr lang="en-US" sz="1200" b="1" dirty="0">
                  <a:solidFill>
                    <a:schemeClr val="bg1"/>
                  </a:solidFill>
                  <a:latin typeface="Arial Narrow" panose="020B0606020202030204" pitchFamily="34" charset="0"/>
                  <a:cs typeface="Arial" panose="020B0604020202020204" pitchFamily="34" charset="0"/>
                </a:rPr>
                <a:t>  Design</a:t>
              </a:r>
            </a:p>
          </p:txBody>
        </p:sp>
        <p:sp>
          <p:nvSpPr>
            <p:cNvPr id="24" name="Chevron 23"/>
            <p:cNvSpPr/>
            <p:nvPr/>
          </p:nvSpPr>
          <p:spPr bwMode="auto">
            <a:xfrm>
              <a:off x="5189389" y="2709863"/>
              <a:ext cx="1482019"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cs typeface="Arial" panose="020B0604020202020204" pitchFamily="34" charset="0"/>
                </a:rPr>
                <a:t>Solution Development</a:t>
              </a:r>
            </a:p>
          </p:txBody>
        </p:sp>
        <p:sp>
          <p:nvSpPr>
            <p:cNvPr id="25" name="Chevron 24"/>
            <p:cNvSpPr/>
            <p:nvPr/>
          </p:nvSpPr>
          <p:spPr bwMode="auto">
            <a:xfrm>
              <a:off x="8067691" y="2711420"/>
              <a:ext cx="1462902" cy="311213"/>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rPr>
                <a:t> </a:t>
              </a:r>
              <a:r>
                <a:rPr lang="en-US" sz="1200" b="1" dirty="0">
                  <a:solidFill>
                    <a:schemeClr val="bg1"/>
                  </a:solidFill>
                  <a:latin typeface="Arial Narrow" panose="020B0606020202030204" pitchFamily="34" charset="0"/>
                  <a:cs typeface="Arial" panose="020B0604020202020204" pitchFamily="34" charset="0"/>
                </a:rPr>
                <a:t>Deployment</a:t>
              </a:r>
            </a:p>
          </p:txBody>
        </p:sp>
        <p:sp>
          <p:nvSpPr>
            <p:cNvPr id="42" name="Chevron 41"/>
            <p:cNvSpPr/>
            <p:nvPr/>
          </p:nvSpPr>
          <p:spPr bwMode="auto">
            <a:xfrm>
              <a:off x="7267003" y="2710835"/>
              <a:ext cx="1119916" cy="314325"/>
            </a:xfrm>
            <a:prstGeom prst="chevron">
              <a:avLst>
                <a:gd name="adj" fmla="val 34848"/>
              </a:avLst>
            </a:prstGeom>
            <a:grp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200" b="1" dirty="0">
                  <a:solidFill>
                    <a:schemeClr val="bg1"/>
                  </a:solidFill>
                  <a:latin typeface="Arial Narrow" panose="020B0606020202030204" pitchFamily="34" charset="0"/>
                </a:rPr>
                <a:t>  </a:t>
              </a:r>
              <a:r>
                <a:rPr lang="en-US" sz="1200" b="1" dirty="0">
                  <a:solidFill>
                    <a:schemeClr val="bg1"/>
                  </a:solidFill>
                  <a:latin typeface="Arial Narrow" panose="020B0606020202030204" pitchFamily="34" charset="0"/>
                  <a:cs typeface="Arial" panose="020B0604020202020204" pitchFamily="34" charset="0"/>
                </a:rPr>
                <a:t>UAT</a:t>
              </a:r>
            </a:p>
          </p:txBody>
        </p:sp>
      </p:grpSp>
      <p:grpSp>
        <p:nvGrpSpPr>
          <p:cNvPr id="6" name="Group 44"/>
          <p:cNvGrpSpPr>
            <a:grpSpLocks/>
          </p:cNvGrpSpPr>
          <p:nvPr/>
        </p:nvGrpSpPr>
        <p:grpSpPr bwMode="auto">
          <a:xfrm>
            <a:off x="244383" y="2978490"/>
            <a:ext cx="8518617" cy="822476"/>
            <a:chOff x="1599909" y="4910138"/>
            <a:chExt cx="4102763" cy="314325"/>
          </a:xfrm>
          <a:solidFill>
            <a:schemeClr val="tx2"/>
          </a:solidFill>
        </p:grpSpPr>
        <p:sp>
          <p:nvSpPr>
            <p:cNvPr id="36" name="Chevron 35"/>
            <p:cNvSpPr/>
            <p:nvPr/>
          </p:nvSpPr>
          <p:spPr bwMode="auto">
            <a:xfrm>
              <a:off x="1599909" y="4910138"/>
              <a:ext cx="806425"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US" sz="1200" b="1" dirty="0" smtClean="0">
                  <a:solidFill>
                    <a:schemeClr val="bg1"/>
                  </a:solidFill>
                  <a:latin typeface="Arial Narrow" panose="020B0606020202030204" pitchFamily="34" charset="0"/>
                  <a:cs typeface="Arial" pitchFamily="34" charset="0"/>
                </a:rPr>
                <a:t>Plan  </a:t>
              </a:r>
            </a:p>
            <a:p>
              <a:pPr algn="ctr">
                <a:defRPr/>
              </a:pPr>
              <a:r>
                <a:rPr lang="en-US" sz="1200" b="1" dirty="0" smtClean="0">
                  <a:solidFill>
                    <a:schemeClr val="bg1"/>
                  </a:solidFill>
                  <a:latin typeface="Arial Narrow" panose="020B0606020202030204" pitchFamily="34" charset="0"/>
                  <a:cs typeface="Arial" pitchFamily="34" charset="0"/>
                </a:rPr>
                <a:t>(To Be Solution)</a:t>
              </a:r>
              <a:endParaRPr lang="en-US" sz="1200" b="1" dirty="0">
                <a:solidFill>
                  <a:schemeClr val="bg1"/>
                </a:solidFill>
                <a:latin typeface="Arial Narrow" panose="020B0606020202030204" pitchFamily="34" charset="0"/>
                <a:cs typeface="Arial" pitchFamily="34" charset="0"/>
              </a:endParaRPr>
            </a:p>
          </p:txBody>
        </p:sp>
        <p:sp>
          <p:nvSpPr>
            <p:cNvPr id="38" name="Chevron 37"/>
            <p:cNvSpPr/>
            <p:nvPr/>
          </p:nvSpPr>
          <p:spPr bwMode="auto">
            <a:xfrm>
              <a:off x="2279771" y="4910138"/>
              <a:ext cx="893815"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CA" sz="1200" b="1" dirty="0" smtClean="0">
                  <a:solidFill>
                    <a:schemeClr val="bg1"/>
                  </a:solidFill>
                  <a:latin typeface="Arial Narrow" panose="020B0606020202030204" pitchFamily="34" charset="0"/>
                </a:rPr>
                <a:t>Design (Prototype)</a:t>
              </a:r>
              <a:endParaRPr lang="en-US" sz="1200" b="1" dirty="0">
                <a:solidFill>
                  <a:schemeClr val="bg1"/>
                </a:solidFill>
                <a:latin typeface="Arial Narrow" panose="020B0606020202030204" pitchFamily="34" charset="0"/>
              </a:endParaRPr>
            </a:p>
          </p:txBody>
        </p:sp>
        <p:sp>
          <p:nvSpPr>
            <p:cNvPr id="39" name="Chevron 38"/>
            <p:cNvSpPr/>
            <p:nvPr/>
          </p:nvSpPr>
          <p:spPr bwMode="auto">
            <a:xfrm>
              <a:off x="3044512" y="4910138"/>
              <a:ext cx="740466"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CA" sz="1200" b="1" dirty="0" smtClean="0">
                  <a:solidFill>
                    <a:schemeClr val="bg1"/>
                  </a:solidFill>
                  <a:latin typeface="Arial Narrow" panose="020B0606020202030204" pitchFamily="34" charset="0"/>
                  <a:cs typeface="Arial" panose="020B0604020202020204" pitchFamily="34" charset="0"/>
                </a:rPr>
                <a:t>Configure</a:t>
              </a:r>
              <a:endParaRPr lang="en-US" sz="1200" b="1" dirty="0">
                <a:solidFill>
                  <a:schemeClr val="bg1"/>
                </a:solidFill>
                <a:latin typeface="Arial Narrow" panose="020B0606020202030204" pitchFamily="34" charset="0"/>
                <a:cs typeface="Arial" panose="020B0604020202020204" pitchFamily="34" charset="0"/>
              </a:endParaRPr>
            </a:p>
          </p:txBody>
        </p:sp>
        <p:sp>
          <p:nvSpPr>
            <p:cNvPr id="41" name="Chevron 40"/>
            <p:cNvSpPr/>
            <p:nvPr/>
          </p:nvSpPr>
          <p:spPr bwMode="auto">
            <a:xfrm>
              <a:off x="4325243" y="4910138"/>
              <a:ext cx="752475"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US" sz="1200" b="1" dirty="0" smtClean="0">
                  <a:solidFill>
                    <a:schemeClr val="bg1"/>
                  </a:solidFill>
                  <a:latin typeface="Arial Narrow" panose="020B0606020202030204" pitchFamily="34" charset="0"/>
                  <a:cs typeface="Arial" panose="020B0604020202020204" pitchFamily="34" charset="0"/>
                </a:rPr>
                <a:t>Transition</a:t>
              </a:r>
              <a:endParaRPr lang="en-US" sz="1200" b="1" dirty="0">
                <a:solidFill>
                  <a:schemeClr val="bg1"/>
                </a:solidFill>
                <a:latin typeface="Arial Narrow" panose="020B0606020202030204" pitchFamily="34" charset="0"/>
                <a:cs typeface="Arial" panose="020B0604020202020204" pitchFamily="34" charset="0"/>
              </a:endParaRPr>
            </a:p>
          </p:txBody>
        </p:sp>
        <p:sp>
          <p:nvSpPr>
            <p:cNvPr id="43" name="Chevron 42"/>
            <p:cNvSpPr/>
            <p:nvPr/>
          </p:nvSpPr>
          <p:spPr bwMode="auto">
            <a:xfrm>
              <a:off x="4947340" y="4910138"/>
              <a:ext cx="755332"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US" sz="1200" b="1" dirty="0" smtClean="0">
                  <a:solidFill>
                    <a:schemeClr val="bg1"/>
                  </a:solidFill>
                  <a:latin typeface="Arial Narrow" panose="020B0606020202030204" pitchFamily="34" charset="0"/>
                  <a:cs typeface="Arial" panose="020B0604020202020204" pitchFamily="34" charset="0"/>
                </a:rPr>
                <a:t>Realization</a:t>
              </a:r>
              <a:endParaRPr lang="en-US" sz="1200" b="1" dirty="0">
                <a:solidFill>
                  <a:schemeClr val="bg1"/>
                </a:solidFill>
                <a:latin typeface="Arial Narrow" panose="020B0606020202030204" pitchFamily="34" charset="0"/>
                <a:cs typeface="Arial" panose="020B0604020202020204" pitchFamily="34" charset="0"/>
              </a:endParaRPr>
            </a:p>
          </p:txBody>
        </p:sp>
        <p:sp>
          <p:nvSpPr>
            <p:cNvPr id="44" name="Chevron 43"/>
            <p:cNvSpPr/>
            <p:nvPr/>
          </p:nvSpPr>
          <p:spPr bwMode="auto">
            <a:xfrm>
              <a:off x="3658278" y="4910138"/>
              <a:ext cx="796607" cy="314325"/>
            </a:xfrm>
            <a:prstGeom prst="chevron">
              <a:avLst>
                <a:gd name="adj" fmla="val 34848"/>
              </a:avLst>
            </a:prstGeom>
            <a:grpFill/>
            <a:ln w="9525" cap="flat" cmpd="sng" algn="ctr">
              <a:noFill/>
              <a:prstDash val="solid"/>
              <a:round/>
              <a:headEnd type="none" w="med" len="med"/>
              <a:tailEnd type="none" w="med" len="med"/>
            </a:ln>
            <a:effectLst>
              <a:outerShdw blurRad="44450" dist="27940" dir="5400000" algn="ctr">
                <a:srgbClr val="000000">
                  <a:alpha val="32000"/>
                </a:srgbClr>
              </a:outerShdw>
            </a:effectLst>
          </p:spPr>
          <p:txBody>
            <a:bodyPr lIns="0" rIns="0" anchor="ctr"/>
            <a:lstStyle/>
            <a:p>
              <a:pPr algn="ctr">
                <a:defRPr/>
              </a:pPr>
              <a:r>
                <a:rPr lang="en-US" sz="1200" b="1" dirty="0" smtClean="0">
                  <a:solidFill>
                    <a:schemeClr val="bg1"/>
                  </a:solidFill>
                  <a:latin typeface="Arial Narrow" panose="020B0606020202030204" pitchFamily="34" charset="0"/>
                </a:rPr>
                <a:t>Validate</a:t>
              </a:r>
            </a:p>
            <a:p>
              <a:pPr algn="ctr">
                <a:defRPr/>
              </a:pPr>
              <a:r>
                <a:rPr lang="en-US" sz="1200" b="1" dirty="0" smtClean="0">
                  <a:solidFill>
                    <a:schemeClr val="bg1"/>
                  </a:solidFill>
                  <a:latin typeface="Arial Narrow" panose="020B0606020202030204" pitchFamily="34" charset="0"/>
                </a:rPr>
                <a:t> (Test)</a:t>
              </a:r>
              <a:endParaRPr lang="en-US" sz="1200" b="1" dirty="0">
                <a:solidFill>
                  <a:schemeClr val="bg1"/>
                </a:solidFill>
                <a:latin typeface="Arial Narrow" panose="020B0606020202030204" pitchFamily="34" charset="0"/>
              </a:endParaRPr>
            </a:p>
          </p:txBody>
        </p:sp>
      </p:grpSp>
      <p:sp>
        <p:nvSpPr>
          <p:cNvPr id="47" name="TextBox 46"/>
          <p:cNvSpPr txBox="1"/>
          <p:nvPr/>
        </p:nvSpPr>
        <p:spPr>
          <a:xfrm>
            <a:off x="2200561" y="5018149"/>
            <a:ext cx="6725076" cy="1384995"/>
          </a:xfrm>
          <a:prstGeom prst="rect">
            <a:avLst/>
          </a:prstGeom>
          <a:noFill/>
          <a:ln>
            <a:solidFill>
              <a:schemeClr val="bg1">
                <a:lumMod val="65000"/>
              </a:schemeClr>
            </a:solidFill>
            <a:prstDash val="dash"/>
          </a:ln>
        </p:spPr>
        <p:txBody>
          <a:bodyPr wrap="square">
            <a:spAutoFit/>
          </a:bodyPr>
          <a:lstStyle/>
          <a:p>
            <a:pPr marL="290276" indent="-145138">
              <a:defRPr/>
            </a:pPr>
            <a:r>
              <a:rPr lang="en-US" sz="1400" b="1" dirty="0">
                <a:solidFill>
                  <a:schemeClr val="tx2"/>
                </a:solidFill>
                <a:latin typeface="Arial Narrow" panose="020B0606020202030204" pitchFamily="34" charset="0"/>
              </a:rPr>
              <a:t>REQUIREMENTS - DRIVEN APPROACH ATTRIBUTES</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Presumption of customization</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Time spent defining and documenting “as is”</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Approach impedes process improvement focus</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Approach encourages “wish list” scope creep </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Significant delay until end user hands-on, day-in-the-life exposure increases project risk</a:t>
            </a:r>
          </a:p>
        </p:txBody>
      </p:sp>
      <p:sp>
        <p:nvSpPr>
          <p:cNvPr id="48" name="TextBox 47"/>
          <p:cNvSpPr txBox="1"/>
          <p:nvPr/>
        </p:nvSpPr>
        <p:spPr>
          <a:xfrm>
            <a:off x="2116930" y="1149062"/>
            <a:ext cx="6713171" cy="1600438"/>
          </a:xfrm>
          <a:prstGeom prst="rect">
            <a:avLst/>
          </a:prstGeom>
          <a:solidFill>
            <a:schemeClr val="bg1"/>
          </a:solidFill>
          <a:ln>
            <a:solidFill>
              <a:schemeClr val="bg1">
                <a:lumMod val="65000"/>
              </a:schemeClr>
            </a:solidFill>
            <a:prstDash val="dash"/>
          </a:ln>
        </p:spPr>
        <p:txBody>
          <a:bodyPr wrap="square">
            <a:spAutoFit/>
          </a:bodyPr>
          <a:lstStyle/>
          <a:p>
            <a:pPr marL="290276" indent="-145138">
              <a:defRPr/>
            </a:pPr>
            <a:r>
              <a:rPr lang="en-US" sz="1400" b="1" dirty="0">
                <a:solidFill>
                  <a:schemeClr val="tx2"/>
                </a:solidFill>
                <a:latin typeface="Arial Narrow" panose="020B0606020202030204" pitchFamily="34" charset="0"/>
              </a:rPr>
              <a:t>SOLUTION - DRIVEN APPROACH ATTRIBUTES</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Presumption that out-of-the-box will work </a:t>
            </a:r>
            <a:r>
              <a:rPr lang="en-US" sz="1400" dirty="0">
                <a:solidFill>
                  <a:schemeClr val="tx1">
                    <a:lumMod val="75000"/>
                    <a:lumOff val="25000"/>
                  </a:schemeClr>
                </a:solidFill>
                <a:latin typeface="Arial Narrow" panose="020B0606020202030204" pitchFamily="34" charset="0"/>
                <a:cs typeface="Segoe UI Semibold" panose="020B0702040204020203" pitchFamily="34" charset="0"/>
              </a:rPr>
              <a:t>80% + </a:t>
            </a:r>
            <a:r>
              <a:rPr lang="en-US" sz="1400" dirty="0">
                <a:solidFill>
                  <a:schemeClr val="tx1">
                    <a:lumMod val="75000"/>
                    <a:lumOff val="25000"/>
                  </a:schemeClr>
                </a:solidFill>
                <a:latin typeface="Arial Narrow" panose="020B0606020202030204" pitchFamily="34" charset="0"/>
              </a:rPr>
              <a:t>of the time</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Time spent on defining and solving true gaps</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Drives process improvement discussion via leading practice “straw man”</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Prevents non-strategic differentiator scope creep</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Immediate end-user hands-on, day-in-the-life process experience mitigates change risk</a:t>
            </a:r>
          </a:p>
          <a:p>
            <a:pPr marL="290276" indent="-145138">
              <a:buClr>
                <a:schemeClr val="accent1"/>
              </a:buClr>
              <a:buFont typeface="Arial" pitchFamily="34" charset="0"/>
              <a:buChar char="•"/>
              <a:defRPr/>
            </a:pPr>
            <a:r>
              <a:rPr lang="en-US" sz="1400" dirty="0">
                <a:solidFill>
                  <a:schemeClr val="tx1">
                    <a:lumMod val="75000"/>
                    <a:lumOff val="25000"/>
                  </a:schemeClr>
                </a:solidFill>
                <a:latin typeface="Arial Narrow" panose="020B0606020202030204" pitchFamily="34" charset="0"/>
              </a:rPr>
              <a:t>35% project time savings typical</a:t>
            </a:r>
          </a:p>
        </p:txBody>
      </p:sp>
      <p:cxnSp>
        <p:nvCxnSpPr>
          <p:cNvPr id="50" name="Straight Connector 49"/>
          <p:cNvCxnSpPr/>
          <p:nvPr/>
        </p:nvCxnSpPr>
        <p:spPr bwMode="auto">
          <a:xfrm>
            <a:off x="353057" y="3806826"/>
            <a:ext cx="8163146" cy="0"/>
          </a:xfrm>
          <a:prstGeom prst="line">
            <a:avLst/>
          </a:prstGeom>
          <a:solidFill>
            <a:srgbClr val="FF0000"/>
          </a:solidFill>
          <a:ln w="12700" cap="flat" cmpd="sng" algn="ctr">
            <a:solidFill>
              <a:schemeClr val="bg1">
                <a:lumMod val="75000"/>
              </a:schemeClr>
            </a:solidFill>
            <a:prstDash val="solid"/>
            <a:round/>
            <a:headEnd type="none" w="med" len="med"/>
            <a:tailEnd type="none" w="med" len="med"/>
          </a:ln>
          <a:effectLst/>
        </p:spPr>
      </p:cxnSp>
      <p:sp>
        <p:nvSpPr>
          <p:cNvPr id="34" name="Chevron 33"/>
          <p:cNvSpPr/>
          <p:nvPr/>
        </p:nvSpPr>
        <p:spPr bwMode="auto">
          <a:xfrm>
            <a:off x="5708830" y="3864431"/>
            <a:ext cx="1225370" cy="792236"/>
          </a:xfrm>
          <a:prstGeom prst="chevron">
            <a:avLst>
              <a:gd name="adj" fmla="val 34848"/>
            </a:avLst>
          </a:prstGeom>
          <a:solidFill>
            <a:schemeClr val="bg1">
              <a:lumMod val="65000"/>
            </a:schemeClr>
          </a:solidFill>
          <a:ln w="9525" cap="flat" cmpd="sng" algn="ctr">
            <a:solidFill>
              <a:schemeClr val="tx1">
                <a:lumMod val="75000"/>
                <a:lumOff val="25000"/>
              </a:schemeClr>
            </a:solidFill>
            <a:prstDash val="solid"/>
            <a:round/>
            <a:headEnd type="none" w="med" len="med"/>
            <a:tailEnd type="none" w="med" len="med"/>
          </a:ln>
          <a:effectLst/>
        </p:spPr>
        <p:txBody>
          <a:bodyPr lIns="0" rIns="0" anchor="ctr"/>
          <a:lstStyle/>
          <a:p>
            <a:pPr algn="ctr">
              <a:defRPr/>
            </a:pPr>
            <a:r>
              <a:rPr lang="en-US" sz="1400" b="1" dirty="0">
                <a:solidFill>
                  <a:schemeClr val="bg1"/>
                </a:solidFill>
                <a:latin typeface="Arial Narrow" panose="020B0606020202030204" pitchFamily="34" charset="0"/>
                <a:cs typeface="Arial" panose="020B0604020202020204" pitchFamily="34" charset="0"/>
              </a:rPr>
              <a:t> </a:t>
            </a:r>
            <a:r>
              <a:rPr lang="en-US" sz="1200" b="1" dirty="0" smtClean="0">
                <a:solidFill>
                  <a:schemeClr val="bg1"/>
                </a:solidFill>
                <a:latin typeface="Arial Narrow" panose="020B0606020202030204" pitchFamily="34" charset="0"/>
                <a:cs typeface="Arial" panose="020B0604020202020204" pitchFamily="34" charset="0"/>
              </a:rPr>
              <a:t>Testing</a:t>
            </a:r>
            <a:endParaRPr lang="en-US" sz="1400" b="1" dirty="0">
              <a:solidFill>
                <a:schemeClr val="bg1"/>
              </a:solidFill>
              <a:latin typeface="Arial Narrow" panose="020B0606020202030204" pitchFamily="34" charset="0"/>
              <a:cs typeface="Arial" panose="020B0604020202020204" pitchFamily="34" charset="0"/>
            </a:endParaRPr>
          </a:p>
        </p:txBody>
      </p:sp>
      <p:sp>
        <p:nvSpPr>
          <p:cNvPr id="37" name="Title 1"/>
          <p:cNvSpPr>
            <a:spLocks noGrp="1"/>
          </p:cNvSpPr>
          <p:nvPr>
            <p:ph type="title"/>
          </p:nvPr>
        </p:nvSpPr>
        <p:spPr>
          <a:xfrm>
            <a:off x="2133600" y="137160"/>
            <a:ext cx="6858000" cy="548640"/>
          </a:xfrm>
        </p:spPr>
        <p:txBody>
          <a:bodyPr/>
          <a:lstStyle/>
          <a:p>
            <a:r>
              <a:rPr lang="en-US" dirty="0" smtClean="0"/>
              <a:t>Solution vs. Requirements Driven Approach</a:t>
            </a:r>
            <a:endParaRPr lang="en-US" dirty="0"/>
          </a:p>
        </p:txBody>
      </p:sp>
      <p:sp>
        <p:nvSpPr>
          <p:cNvPr id="33"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20</a:t>
            </a:fld>
            <a:endParaRPr lang="en-US" sz="800" b="1"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12759627"/>
      </p:ext>
    </p:extLst>
  </p:cSld>
  <p:clrMapOvr>
    <a:masterClrMapping/>
  </p:clrMapOvr>
  <p:transition spd="med">
    <p:fade thruBlk="1"/>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Timeline  and Scope</a:t>
            </a:r>
            <a:endParaRPr lang="en-US" dirty="0"/>
          </a:p>
        </p:txBody>
      </p:sp>
      <p:sp>
        <p:nvSpPr>
          <p:cNvPr id="8" name="Slide Number Placeholder 4"/>
          <p:cNvSpPr>
            <a:spLocks noGrp="1"/>
          </p:cNvSpPr>
          <p:nvPr>
            <p:ph type="sldNum" sz="quarter" idx="4"/>
          </p:nvPr>
        </p:nvSpPr>
        <p:spPr>
          <a:xfrm>
            <a:off x="7529242" y="6344964"/>
            <a:ext cx="388327" cy="178002"/>
          </a:xfrm>
        </p:spPr>
        <p:txBody>
          <a:bodyPr/>
          <a:lstStyle/>
          <a:p>
            <a:fld id="{5E9B6195-AEF7-4DF8-B36C-B411EC6C02A9}" type="slidenum">
              <a:rPr lang="en-US" smtClean="0">
                <a:solidFill>
                  <a:prstClr val="white"/>
                </a:solidFill>
              </a:rPr>
              <a:pPr/>
              <a:t>21</a:t>
            </a:fld>
            <a:endParaRPr lang="en-US" dirty="0">
              <a:solidFill>
                <a:prstClr val="white"/>
              </a:solidFill>
            </a:endParaRPr>
          </a:p>
        </p:txBody>
      </p:sp>
      <p:grpSp>
        <p:nvGrpSpPr>
          <p:cNvPr id="9" name="Group 79"/>
          <p:cNvGrpSpPr/>
          <p:nvPr/>
        </p:nvGrpSpPr>
        <p:grpSpPr>
          <a:xfrm>
            <a:off x="188645" y="1723441"/>
            <a:ext cx="1734606" cy="4776021"/>
            <a:chOff x="114880" y="1143000"/>
            <a:chExt cx="1799991" cy="3553708"/>
          </a:xfrm>
        </p:grpSpPr>
        <p:sp>
          <p:nvSpPr>
            <p:cNvPr id="10" name="Rectangle 9"/>
            <p:cNvSpPr>
              <a:spLocks noChangeAspect="1"/>
            </p:cNvSpPr>
            <p:nvPr/>
          </p:nvSpPr>
          <p:spPr>
            <a:xfrm>
              <a:off x="114880" y="1143000"/>
              <a:ext cx="1799991" cy="3486150"/>
            </a:xfrm>
            <a:prstGeom prst="rect">
              <a:avLst/>
            </a:prstGeom>
            <a:gradFill>
              <a:gsLst>
                <a:gs pos="34000">
                  <a:schemeClr val="accent1"/>
                </a:gs>
                <a:gs pos="100000">
                  <a:schemeClr val="bg1"/>
                </a:gs>
                <a:gs pos="100000">
                  <a:srgbClr val="D1C39F"/>
                </a:gs>
              </a:gsLst>
              <a:lin ang="16800000" scaled="0"/>
            </a:gradFill>
            <a:ln w="12700" cap="flat" cmpd="sng" algn="ctr">
              <a:noFill/>
              <a:prstDash val="solid"/>
              <a:round/>
              <a:headEnd type="none" w="med" len="med"/>
              <a:tailEnd type="none" w="med" len="med"/>
            </a:ln>
            <a:effectLst/>
          </p:spPr>
          <p:txBody>
            <a:bodyPr lIns="43531" tIns="21765" rIns="43531" bIns="21765"/>
            <a:lstStyle/>
            <a:p>
              <a:pPr eaLnBrk="0" hangingPunct="0">
                <a:lnSpc>
                  <a:spcPct val="90000"/>
                </a:lnSpc>
                <a:spcBef>
                  <a:spcPct val="50000"/>
                </a:spcBef>
                <a:buClr>
                  <a:schemeClr val="accent1"/>
                </a:buClr>
                <a:defRPr/>
              </a:pPr>
              <a:endParaRPr lang="en-US" sz="2286" b="1" dirty="0">
                <a:solidFill>
                  <a:schemeClr val="bg2"/>
                </a:solidFill>
                <a:latin typeface="Arial Narrow" panose="020B0606020202030204" pitchFamily="34" charset="0"/>
                <a:ea typeface="ＭＳ Ｐゴシック" pitchFamily="1" charset="-128"/>
              </a:endParaRPr>
            </a:p>
          </p:txBody>
        </p:sp>
        <p:sp>
          <p:nvSpPr>
            <p:cNvPr id="11" name="TextBox 10"/>
            <p:cNvSpPr txBox="1"/>
            <p:nvPr/>
          </p:nvSpPr>
          <p:spPr>
            <a:xfrm>
              <a:off x="133350" y="1209676"/>
              <a:ext cx="1762124" cy="3487032"/>
            </a:xfrm>
            <a:prstGeom prst="rect">
              <a:avLst/>
            </a:prstGeom>
            <a:noFill/>
          </p:spPr>
          <p:txBody>
            <a:bodyPr wrap="square" rtlCol="0">
              <a:spAutoFit/>
            </a:bodyPr>
            <a:lstStyle/>
            <a:p>
              <a:pPr marL="145138" indent="-145138">
                <a:spcAft>
                  <a:spcPts val="1524"/>
                </a:spcAft>
                <a:buSzPct val="120000"/>
                <a:buFont typeface="Arial" pitchFamily="34" charset="0"/>
                <a:buChar char="•"/>
              </a:pPr>
              <a:r>
                <a:rPr lang="en-US" sz="1397" b="1" dirty="0" smtClean="0">
                  <a:latin typeface="Arial Narrow" panose="020B0606020202030204" pitchFamily="34" charset="0"/>
                </a:rPr>
                <a:t>Confirm Scope</a:t>
              </a: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Conduct configuration kickoff</a:t>
              </a:r>
              <a:endParaRPr lang="en-US" sz="1397" b="1" dirty="0">
                <a:latin typeface="Arial Narrow" panose="020B0606020202030204" pitchFamily="34" charset="0"/>
              </a:endParaRPr>
            </a:p>
            <a:p>
              <a:pPr marL="145138" indent="-145138">
                <a:spcAft>
                  <a:spcPts val="1524"/>
                </a:spcAft>
                <a:buSzPct val="120000"/>
                <a:buFont typeface="Arial" pitchFamily="34" charset="0"/>
                <a:buChar char="•"/>
              </a:pPr>
              <a:r>
                <a:rPr lang="en-CA" sz="1397" b="1" dirty="0" smtClean="0">
                  <a:latin typeface="Arial Narrow" panose="020B0606020202030204" pitchFamily="34" charset="0"/>
                </a:rPr>
                <a:t>Create </a:t>
              </a:r>
              <a:r>
                <a:rPr lang="en-CA" sz="1397" b="1" dirty="0">
                  <a:latin typeface="Arial Narrow" panose="020B0606020202030204" pitchFamily="34" charset="0"/>
                </a:rPr>
                <a:t>initial business process inventory </a:t>
              </a:r>
              <a:endParaRPr lang="en-CA" sz="1397" b="1" dirty="0" smtClean="0">
                <a:latin typeface="Arial Narrow" panose="020B0606020202030204" pitchFamily="34" charset="0"/>
              </a:endParaRP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Gather </a:t>
              </a:r>
              <a:r>
                <a:rPr lang="en-US" sz="1397" b="1" dirty="0">
                  <a:latin typeface="Arial Narrow" panose="020B0606020202030204" pitchFamily="34" charset="0"/>
                </a:rPr>
                <a:t>configuration data (to build First Test </a:t>
              </a:r>
              <a:r>
                <a:rPr lang="en-US" sz="1397" b="1" dirty="0" smtClean="0">
                  <a:latin typeface="Arial Narrow" panose="020B0606020202030204" pitchFamily="34" charset="0"/>
                </a:rPr>
                <a:t>prototype)</a:t>
              </a:r>
            </a:p>
            <a:p>
              <a:pPr marL="145138" indent="-145138">
                <a:spcAft>
                  <a:spcPts val="1524"/>
                </a:spcAft>
                <a:buSzPct val="120000"/>
                <a:buFont typeface="Arial" pitchFamily="34" charset="0"/>
                <a:buChar char="•"/>
              </a:pPr>
              <a:r>
                <a:rPr lang="en-US" sz="1397" b="1" dirty="0">
                  <a:latin typeface="Arial Narrow" panose="020B0606020202030204" pitchFamily="34" charset="0"/>
                </a:rPr>
                <a:t>Plan Project, integration &amp; Conversions </a:t>
              </a:r>
            </a:p>
            <a:p>
              <a:pPr marL="145138" indent="-145138">
                <a:spcAft>
                  <a:spcPts val="1524"/>
                </a:spcAft>
                <a:buSzPct val="120000"/>
                <a:buFont typeface="Arial" pitchFamily="34" charset="0"/>
                <a:buChar char="•"/>
              </a:pPr>
              <a:endParaRPr lang="en-US" sz="1397" b="1" dirty="0">
                <a:latin typeface="Arial Narrow" panose="020B0606020202030204" pitchFamily="34" charset="0"/>
              </a:endParaRPr>
            </a:p>
            <a:p>
              <a:pPr marL="145138" indent="-145138">
                <a:spcAft>
                  <a:spcPts val="1524"/>
                </a:spcAft>
                <a:buSzPct val="120000"/>
              </a:pPr>
              <a:r>
                <a:rPr lang="en-US" sz="1397" b="1" dirty="0">
                  <a:solidFill>
                    <a:schemeClr val="tx2"/>
                  </a:solidFill>
                  <a:latin typeface="Arial Narrow" panose="020B0606020202030204" pitchFamily="34" charset="0"/>
                </a:rPr>
                <a:t> </a:t>
              </a:r>
            </a:p>
          </p:txBody>
        </p:sp>
      </p:grpSp>
      <p:sp>
        <p:nvSpPr>
          <p:cNvPr id="12" name="Freeform 11"/>
          <p:cNvSpPr/>
          <p:nvPr/>
        </p:nvSpPr>
        <p:spPr bwMode="auto">
          <a:xfrm>
            <a:off x="1991491" y="1038218"/>
            <a:ext cx="1691640" cy="630936"/>
          </a:xfrm>
          <a:custGeom>
            <a:avLst/>
            <a:gdLst>
              <a:gd name="connsiteX0" fmla="*/ 0 w 5215495"/>
              <a:gd name="connsiteY0" fmla="*/ 0 h 1219200"/>
              <a:gd name="connsiteX1" fmla="*/ 4605895 w 5215495"/>
              <a:gd name="connsiteY1" fmla="*/ 0 h 1219200"/>
              <a:gd name="connsiteX2" fmla="*/ 5215495 w 5215495"/>
              <a:gd name="connsiteY2" fmla="*/ 609600 h 1219200"/>
              <a:gd name="connsiteX3" fmla="*/ 4605895 w 5215495"/>
              <a:gd name="connsiteY3" fmla="*/ 1219200 h 1219200"/>
              <a:gd name="connsiteX4" fmla="*/ 0 w 5215495"/>
              <a:gd name="connsiteY4" fmla="*/ 1219200 h 1219200"/>
              <a:gd name="connsiteX5" fmla="*/ 609600 w 5215495"/>
              <a:gd name="connsiteY5" fmla="*/ 609600 h 1219200"/>
              <a:gd name="connsiteX6" fmla="*/ 0 w 5215495"/>
              <a:gd name="connsiteY6"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495" h="1219200">
                <a:moveTo>
                  <a:pt x="0" y="0"/>
                </a:moveTo>
                <a:lnTo>
                  <a:pt x="4605895" y="0"/>
                </a:lnTo>
                <a:lnTo>
                  <a:pt x="5215495" y="609600"/>
                </a:lnTo>
                <a:lnTo>
                  <a:pt x="4605895" y="1219200"/>
                </a:lnTo>
                <a:lnTo>
                  <a:pt x="0" y="1219200"/>
                </a:lnTo>
                <a:lnTo>
                  <a:pt x="609600" y="609600"/>
                </a:lnTo>
                <a:lnTo>
                  <a:pt x="0" y="0"/>
                </a:lnTo>
                <a:close/>
              </a:path>
            </a:pathLst>
          </a:custGeom>
          <a:gradFill rotWithShape="0">
            <a:gsLst>
              <a:gs pos="34000">
                <a:srgbClr val="E5E5E5"/>
              </a:gs>
              <a:gs pos="100000">
                <a:schemeClr val="bg1"/>
              </a:gs>
              <a:gs pos="100000">
                <a:srgbClr val="D1C39F"/>
              </a:gs>
            </a:gsLst>
            <a:lin ang="16800000" scaled="0"/>
          </a:gra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374006" tIns="27933" rIns="318141" bIns="27933" spcCol="476" anchor="ctr"/>
          <a:lstStyle/>
          <a:p>
            <a:pPr algn="ctr" defTabSz="931054">
              <a:lnSpc>
                <a:spcPct val="90000"/>
              </a:lnSpc>
              <a:spcAft>
                <a:spcPct val="35000"/>
              </a:spcAft>
              <a:buClr>
                <a:schemeClr val="accent1"/>
              </a:buClr>
              <a:defRPr/>
            </a:pPr>
            <a:r>
              <a:rPr lang="en-US" b="1" dirty="0" smtClean="0">
                <a:solidFill>
                  <a:schemeClr val="tx1"/>
                </a:solidFill>
                <a:latin typeface="Arial Narrow" panose="020B0606020202030204" pitchFamily="34" charset="0"/>
                <a:cs typeface="Arial" panose="020B0604020202020204" pitchFamily="34" charset="0"/>
              </a:rPr>
              <a:t>Configure</a:t>
            </a:r>
          </a:p>
          <a:p>
            <a:pPr algn="ctr" defTabSz="931054">
              <a:lnSpc>
                <a:spcPct val="90000"/>
              </a:lnSpc>
              <a:spcAft>
                <a:spcPct val="35000"/>
              </a:spcAft>
              <a:buClr>
                <a:schemeClr val="accent1"/>
              </a:buClr>
              <a:defRPr/>
            </a:pPr>
            <a:r>
              <a:rPr lang="en-CA" sz="1400" b="1" dirty="0" smtClean="0">
                <a:solidFill>
                  <a:schemeClr val="tx1"/>
                </a:solidFill>
                <a:latin typeface="Arial Narrow" panose="020B0606020202030204" pitchFamily="34" charset="0"/>
                <a:cs typeface="Arial" panose="020B0604020202020204" pitchFamily="34" charset="0"/>
              </a:rPr>
              <a:t>Oct - Apr</a:t>
            </a:r>
            <a:endParaRPr lang="en-US" sz="1400" b="1" dirty="0">
              <a:solidFill>
                <a:schemeClr val="tx1"/>
              </a:solidFill>
              <a:latin typeface="Arial Narrow" panose="020B0606020202030204" pitchFamily="34" charset="0"/>
              <a:cs typeface="Arial" panose="020B0604020202020204" pitchFamily="34" charset="0"/>
            </a:endParaRPr>
          </a:p>
        </p:txBody>
      </p:sp>
      <p:sp>
        <p:nvSpPr>
          <p:cNvPr id="13" name="Freeform 12"/>
          <p:cNvSpPr/>
          <p:nvPr/>
        </p:nvSpPr>
        <p:spPr bwMode="auto">
          <a:xfrm>
            <a:off x="3785004" y="1014586"/>
            <a:ext cx="1691640" cy="630936"/>
          </a:xfrm>
          <a:custGeom>
            <a:avLst/>
            <a:gdLst>
              <a:gd name="connsiteX0" fmla="*/ 0 w 5215495"/>
              <a:gd name="connsiteY0" fmla="*/ 0 h 1219200"/>
              <a:gd name="connsiteX1" fmla="*/ 4605895 w 5215495"/>
              <a:gd name="connsiteY1" fmla="*/ 0 h 1219200"/>
              <a:gd name="connsiteX2" fmla="*/ 5215495 w 5215495"/>
              <a:gd name="connsiteY2" fmla="*/ 609600 h 1219200"/>
              <a:gd name="connsiteX3" fmla="*/ 4605895 w 5215495"/>
              <a:gd name="connsiteY3" fmla="*/ 1219200 h 1219200"/>
              <a:gd name="connsiteX4" fmla="*/ 0 w 5215495"/>
              <a:gd name="connsiteY4" fmla="*/ 1219200 h 1219200"/>
              <a:gd name="connsiteX5" fmla="*/ 609600 w 5215495"/>
              <a:gd name="connsiteY5" fmla="*/ 609600 h 1219200"/>
              <a:gd name="connsiteX6" fmla="*/ 0 w 5215495"/>
              <a:gd name="connsiteY6"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495" h="1219200">
                <a:moveTo>
                  <a:pt x="0" y="0"/>
                </a:moveTo>
                <a:lnTo>
                  <a:pt x="4605895" y="0"/>
                </a:lnTo>
                <a:lnTo>
                  <a:pt x="5215495" y="609600"/>
                </a:lnTo>
                <a:lnTo>
                  <a:pt x="4605895" y="1219200"/>
                </a:lnTo>
                <a:lnTo>
                  <a:pt x="0" y="1219200"/>
                </a:lnTo>
                <a:lnTo>
                  <a:pt x="609600" y="609600"/>
                </a:lnTo>
                <a:lnTo>
                  <a:pt x="0" y="0"/>
                </a:lnTo>
                <a:close/>
              </a:path>
            </a:pathLst>
          </a:custGeom>
          <a:solidFill>
            <a:schemeClr val="tx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374006" tIns="27933" rIns="318141" bIns="27933" spcCol="476" anchor="ctr"/>
          <a:lstStyle/>
          <a:p>
            <a:pPr algn="ctr" defTabSz="931054">
              <a:lnSpc>
                <a:spcPct val="90000"/>
              </a:lnSpc>
              <a:spcAft>
                <a:spcPct val="35000"/>
              </a:spcAft>
              <a:buClr>
                <a:schemeClr val="accent1"/>
              </a:buClr>
              <a:defRPr/>
            </a:pPr>
            <a:endParaRPr lang="en-US" sz="2032" b="1" dirty="0" smtClean="0">
              <a:solidFill>
                <a:schemeClr val="bg1"/>
              </a:solidFill>
              <a:latin typeface="Arial Narrow" panose="020B0606020202030204" pitchFamily="34" charset="0"/>
            </a:endParaRPr>
          </a:p>
          <a:p>
            <a:pPr algn="ctr" defTabSz="931054">
              <a:lnSpc>
                <a:spcPct val="90000"/>
              </a:lnSpc>
              <a:spcAft>
                <a:spcPct val="35000"/>
              </a:spcAft>
              <a:buClr>
                <a:schemeClr val="accent1"/>
              </a:buClr>
              <a:defRPr/>
            </a:pPr>
            <a:endParaRPr lang="en-US" sz="2032" b="1" dirty="0" smtClean="0">
              <a:solidFill>
                <a:schemeClr val="bg1"/>
              </a:solidFill>
              <a:latin typeface="Arial Narrow" panose="020B0606020202030204" pitchFamily="34" charset="0"/>
            </a:endParaRPr>
          </a:p>
          <a:p>
            <a:pPr algn="ctr" defTabSz="931054">
              <a:lnSpc>
                <a:spcPct val="90000"/>
              </a:lnSpc>
              <a:spcAft>
                <a:spcPct val="35000"/>
              </a:spcAft>
              <a:buClr>
                <a:schemeClr val="accent1"/>
              </a:buClr>
              <a:defRPr/>
            </a:pPr>
            <a:r>
              <a:rPr lang="en-US" b="1" dirty="0" smtClean="0">
                <a:solidFill>
                  <a:schemeClr val="bg1"/>
                </a:solidFill>
                <a:latin typeface="Arial Narrow" panose="020B0606020202030204" pitchFamily="34" charset="0"/>
                <a:cs typeface="Arial" panose="020B0604020202020204" pitchFamily="34" charset="0"/>
              </a:rPr>
              <a:t>Validate</a:t>
            </a:r>
          </a:p>
          <a:p>
            <a:pPr algn="ctr" defTabSz="931054">
              <a:lnSpc>
                <a:spcPct val="90000"/>
              </a:lnSpc>
              <a:spcAft>
                <a:spcPct val="35000"/>
              </a:spcAft>
              <a:buClr>
                <a:schemeClr val="accent1"/>
              </a:buClr>
              <a:defRPr/>
            </a:pPr>
            <a:r>
              <a:rPr lang="en-US" sz="1400" b="1" dirty="0" smtClean="0">
                <a:solidFill>
                  <a:schemeClr val="bg1"/>
                </a:solidFill>
                <a:latin typeface="Arial Narrow" panose="020B0606020202030204" pitchFamily="34" charset="0"/>
                <a:cs typeface="Arial" panose="020B0604020202020204" pitchFamily="34" charset="0"/>
              </a:rPr>
              <a:t>Nov - Jun</a:t>
            </a:r>
          </a:p>
          <a:p>
            <a:pPr algn="ctr" defTabSz="931054">
              <a:lnSpc>
                <a:spcPct val="90000"/>
              </a:lnSpc>
              <a:spcAft>
                <a:spcPct val="35000"/>
              </a:spcAft>
              <a:buClr>
                <a:schemeClr val="accent1"/>
              </a:buClr>
              <a:defRPr/>
            </a:pPr>
            <a:endParaRPr lang="en-US" sz="2032" b="1" dirty="0" smtClean="0">
              <a:solidFill>
                <a:schemeClr val="bg1"/>
              </a:solidFill>
              <a:latin typeface="Arial Narrow" panose="020B0606020202030204" pitchFamily="34" charset="0"/>
            </a:endParaRPr>
          </a:p>
          <a:p>
            <a:pPr algn="ctr" defTabSz="931054">
              <a:lnSpc>
                <a:spcPct val="90000"/>
              </a:lnSpc>
              <a:spcAft>
                <a:spcPct val="35000"/>
              </a:spcAft>
              <a:buClr>
                <a:schemeClr val="accent1"/>
              </a:buClr>
              <a:defRPr/>
            </a:pPr>
            <a:endParaRPr lang="en-US" sz="2032" b="1" dirty="0">
              <a:solidFill>
                <a:schemeClr val="bg1"/>
              </a:solidFill>
              <a:latin typeface="Arial Narrow" panose="020B0606020202030204" pitchFamily="34" charset="0"/>
            </a:endParaRPr>
          </a:p>
        </p:txBody>
      </p:sp>
      <p:sp>
        <p:nvSpPr>
          <p:cNvPr id="14" name="Freeform 13"/>
          <p:cNvSpPr/>
          <p:nvPr/>
        </p:nvSpPr>
        <p:spPr bwMode="auto">
          <a:xfrm>
            <a:off x="5532928" y="974073"/>
            <a:ext cx="1691640" cy="630936"/>
          </a:xfrm>
          <a:custGeom>
            <a:avLst/>
            <a:gdLst>
              <a:gd name="connsiteX0" fmla="*/ 0 w 5215495"/>
              <a:gd name="connsiteY0" fmla="*/ 0 h 1219200"/>
              <a:gd name="connsiteX1" fmla="*/ 4605895 w 5215495"/>
              <a:gd name="connsiteY1" fmla="*/ 0 h 1219200"/>
              <a:gd name="connsiteX2" fmla="*/ 5215495 w 5215495"/>
              <a:gd name="connsiteY2" fmla="*/ 609600 h 1219200"/>
              <a:gd name="connsiteX3" fmla="*/ 4605895 w 5215495"/>
              <a:gd name="connsiteY3" fmla="*/ 1219200 h 1219200"/>
              <a:gd name="connsiteX4" fmla="*/ 0 w 5215495"/>
              <a:gd name="connsiteY4" fmla="*/ 1219200 h 1219200"/>
              <a:gd name="connsiteX5" fmla="*/ 609600 w 5215495"/>
              <a:gd name="connsiteY5" fmla="*/ 609600 h 1219200"/>
              <a:gd name="connsiteX6" fmla="*/ 0 w 5215495"/>
              <a:gd name="connsiteY6"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495" h="1219200">
                <a:moveTo>
                  <a:pt x="0" y="0"/>
                </a:moveTo>
                <a:lnTo>
                  <a:pt x="4605895" y="0"/>
                </a:lnTo>
                <a:lnTo>
                  <a:pt x="5215495" y="609600"/>
                </a:lnTo>
                <a:lnTo>
                  <a:pt x="4605895" y="1219200"/>
                </a:lnTo>
                <a:lnTo>
                  <a:pt x="0" y="1219200"/>
                </a:lnTo>
                <a:lnTo>
                  <a:pt x="609600" y="609600"/>
                </a:lnTo>
                <a:lnTo>
                  <a:pt x="0" y="0"/>
                </a:lnTo>
                <a:close/>
              </a:path>
            </a:pathLst>
          </a:custGeom>
          <a:solidFill>
            <a:schemeClr val="bg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374006" tIns="27933" rIns="318141" bIns="27933" spcCol="476" anchor="ctr"/>
          <a:lstStyle/>
          <a:p>
            <a:pPr algn="ctr" defTabSz="931054">
              <a:lnSpc>
                <a:spcPct val="90000"/>
              </a:lnSpc>
              <a:spcAft>
                <a:spcPct val="35000"/>
              </a:spcAft>
              <a:buClr>
                <a:schemeClr val="accent1"/>
              </a:buClr>
              <a:defRPr/>
            </a:pPr>
            <a:r>
              <a:rPr lang="en-US" b="1" dirty="0" smtClean="0">
                <a:solidFill>
                  <a:schemeClr val="tx1"/>
                </a:solidFill>
                <a:latin typeface="Arial Narrow" panose="020B0606020202030204" pitchFamily="34" charset="0"/>
                <a:cs typeface="Arial" panose="020B0604020202020204" pitchFamily="34" charset="0"/>
              </a:rPr>
              <a:t>Transition</a:t>
            </a:r>
          </a:p>
          <a:p>
            <a:pPr algn="ctr" defTabSz="931054">
              <a:lnSpc>
                <a:spcPct val="90000"/>
              </a:lnSpc>
              <a:spcAft>
                <a:spcPct val="35000"/>
              </a:spcAft>
              <a:buClr>
                <a:schemeClr val="accent1"/>
              </a:buClr>
              <a:defRPr/>
            </a:pPr>
            <a:r>
              <a:rPr lang="en-US" sz="1400" b="1" dirty="0" smtClean="0">
                <a:solidFill>
                  <a:schemeClr val="tx1"/>
                </a:solidFill>
                <a:latin typeface="Arial Narrow" panose="020B0606020202030204" pitchFamily="34" charset="0"/>
                <a:cs typeface="Arial" panose="020B0604020202020204" pitchFamily="34" charset="0"/>
              </a:rPr>
              <a:t>Jun - Jul</a:t>
            </a:r>
            <a:endParaRPr lang="en-US" sz="1400" b="1" dirty="0">
              <a:solidFill>
                <a:schemeClr val="tx1"/>
              </a:solidFill>
              <a:latin typeface="Arial Narrow" panose="020B0606020202030204" pitchFamily="34" charset="0"/>
              <a:cs typeface="Arial" panose="020B0604020202020204" pitchFamily="34" charset="0"/>
            </a:endParaRPr>
          </a:p>
        </p:txBody>
      </p:sp>
      <p:sp>
        <p:nvSpPr>
          <p:cNvPr id="15" name="Freeform 14"/>
          <p:cNvSpPr/>
          <p:nvPr/>
        </p:nvSpPr>
        <p:spPr bwMode="auto">
          <a:xfrm>
            <a:off x="7283364" y="974073"/>
            <a:ext cx="1691640" cy="630936"/>
          </a:xfrm>
          <a:custGeom>
            <a:avLst/>
            <a:gdLst>
              <a:gd name="connsiteX0" fmla="*/ 0 w 5215495"/>
              <a:gd name="connsiteY0" fmla="*/ 0 h 1219200"/>
              <a:gd name="connsiteX1" fmla="*/ 4605895 w 5215495"/>
              <a:gd name="connsiteY1" fmla="*/ 0 h 1219200"/>
              <a:gd name="connsiteX2" fmla="*/ 5215495 w 5215495"/>
              <a:gd name="connsiteY2" fmla="*/ 609600 h 1219200"/>
              <a:gd name="connsiteX3" fmla="*/ 4605895 w 5215495"/>
              <a:gd name="connsiteY3" fmla="*/ 1219200 h 1219200"/>
              <a:gd name="connsiteX4" fmla="*/ 0 w 5215495"/>
              <a:gd name="connsiteY4" fmla="*/ 1219200 h 1219200"/>
              <a:gd name="connsiteX5" fmla="*/ 609600 w 5215495"/>
              <a:gd name="connsiteY5" fmla="*/ 609600 h 1219200"/>
              <a:gd name="connsiteX6" fmla="*/ 0 w 5215495"/>
              <a:gd name="connsiteY6"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495" h="1219200">
                <a:moveTo>
                  <a:pt x="0" y="0"/>
                </a:moveTo>
                <a:lnTo>
                  <a:pt x="4605895" y="0"/>
                </a:lnTo>
                <a:lnTo>
                  <a:pt x="5215495" y="609600"/>
                </a:lnTo>
                <a:lnTo>
                  <a:pt x="4605895" y="1219200"/>
                </a:lnTo>
                <a:lnTo>
                  <a:pt x="0" y="1219200"/>
                </a:lnTo>
                <a:lnTo>
                  <a:pt x="609600" y="609600"/>
                </a:lnTo>
                <a:lnTo>
                  <a:pt x="0" y="0"/>
                </a:lnTo>
                <a:close/>
              </a:path>
            </a:pathLst>
          </a:custGeom>
          <a:solidFill>
            <a:schemeClr val="tx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374006" tIns="27933" rIns="318141" bIns="27933" spcCol="476" anchor="ctr"/>
          <a:lstStyle/>
          <a:p>
            <a:pPr algn="ctr" defTabSz="931054">
              <a:lnSpc>
                <a:spcPct val="90000"/>
              </a:lnSpc>
              <a:spcAft>
                <a:spcPct val="35000"/>
              </a:spcAft>
              <a:buClr>
                <a:schemeClr val="accent1"/>
              </a:buClr>
              <a:defRPr/>
            </a:pPr>
            <a:r>
              <a:rPr lang="en-US" b="1" dirty="0">
                <a:solidFill>
                  <a:schemeClr val="bg1"/>
                </a:solidFill>
                <a:latin typeface="Arial Narrow" panose="020B0606020202030204" pitchFamily="34" charset="0"/>
                <a:cs typeface="Arial" panose="020B0604020202020204" pitchFamily="34" charset="0"/>
              </a:rPr>
              <a:t>Realization</a:t>
            </a:r>
          </a:p>
          <a:p>
            <a:pPr algn="ctr" defTabSz="931054">
              <a:lnSpc>
                <a:spcPct val="90000"/>
              </a:lnSpc>
              <a:spcAft>
                <a:spcPct val="35000"/>
              </a:spcAft>
              <a:buClr>
                <a:schemeClr val="accent1"/>
              </a:buClr>
              <a:defRPr/>
            </a:pPr>
            <a:r>
              <a:rPr lang="en-CA" sz="1400" b="1" dirty="0" smtClean="0">
                <a:solidFill>
                  <a:schemeClr val="bg1"/>
                </a:solidFill>
                <a:latin typeface="Arial Narrow" panose="020B0606020202030204" pitchFamily="34" charset="0"/>
                <a:cs typeface="Arial" panose="020B0604020202020204" pitchFamily="34" charset="0"/>
              </a:rPr>
              <a:t>Jul </a:t>
            </a:r>
            <a:r>
              <a:rPr lang="en-CA" sz="1400" b="1" dirty="0">
                <a:solidFill>
                  <a:schemeClr val="bg1"/>
                </a:solidFill>
                <a:latin typeface="Arial Narrow" panose="020B0606020202030204" pitchFamily="34" charset="0"/>
                <a:cs typeface="Arial" panose="020B0604020202020204" pitchFamily="34" charset="0"/>
              </a:rPr>
              <a:t>- Aug</a:t>
            </a:r>
            <a:endParaRPr lang="en-US" sz="1400" b="1" dirty="0">
              <a:solidFill>
                <a:schemeClr val="bg1"/>
              </a:solidFill>
              <a:latin typeface="Arial Narrow" panose="020B0606020202030204" pitchFamily="34" charset="0"/>
              <a:cs typeface="Arial" panose="020B0604020202020204" pitchFamily="34" charset="0"/>
            </a:endParaRPr>
          </a:p>
        </p:txBody>
      </p:sp>
      <p:grpSp>
        <p:nvGrpSpPr>
          <p:cNvPr id="16" name="Group 77"/>
          <p:cNvGrpSpPr/>
          <p:nvPr/>
        </p:nvGrpSpPr>
        <p:grpSpPr>
          <a:xfrm>
            <a:off x="2009979" y="1747632"/>
            <a:ext cx="1741241" cy="4745302"/>
            <a:chOff x="1366498" y="1171574"/>
            <a:chExt cx="2319793" cy="3878881"/>
          </a:xfrm>
        </p:grpSpPr>
        <p:sp>
          <p:nvSpPr>
            <p:cNvPr id="17" name="Rectangle 16"/>
            <p:cNvSpPr>
              <a:spLocks noChangeAspect="1"/>
            </p:cNvSpPr>
            <p:nvPr/>
          </p:nvSpPr>
          <p:spPr>
            <a:xfrm>
              <a:off x="1366499" y="1171574"/>
              <a:ext cx="2319792" cy="3810001"/>
            </a:xfrm>
            <a:prstGeom prst="rect">
              <a:avLst/>
            </a:prstGeom>
            <a:gradFill>
              <a:gsLst>
                <a:gs pos="34000">
                  <a:srgbClr val="E5E5E5">
                    <a:alpha val="71765"/>
                  </a:srgbClr>
                </a:gs>
                <a:gs pos="100000">
                  <a:schemeClr val="bg1"/>
                </a:gs>
                <a:gs pos="100000">
                  <a:srgbClr val="D1C39F"/>
                </a:gs>
              </a:gsLst>
              <a:lin ang="16800000" scaled="0"/>
            </a:gradFill>
            <a:ln w="12700" cap="flat" cmpd="sng" algn="ctr">
              <a:noFill/>
              <a:prstDash val="solid"/>
              <a:round/>
              <a:headEnd type="none" w="med" len="med"/>
              <a:tailEnd type="none" w="med" len="med"/>
            </a:ln>
            <a:effectLst/>
          </p:spPr>
          <p:txBody>
            <a:bodyPr lIns="43531" tIns="21765" rIns="43531" bIns="21765"/>
            <a:lstStyle/>
            <a:p>
              <a:pPr eaLnBrk="0" hangingPunct="0">
                <a:lnSpc>
                  <a:spcPct val="90000"/>
                </a:lnSpc>
                <a:spcBef>
                  <a:spcPct val="50000"/>
                </a:spcBef>
                <a:buClr>
                  <a:schemeClr val="accent1"/>
                </a:buClr>
                <a:defRPr/>
              </a:pPr>
              <a:endParaRPr lang="en-US" sz="2286" dirty="0">
                <a:solidFill>
                  <a:schemeClr val="bg2"/>
                </a:solidFill>
                <a:latin typeface="Arial Narrow" panose="020B0606020202030204" pitchFamily="34" charset="0"/>
                <a:ea typeface="ＭＳ Ｐゴシック" pitchFamily="1" charset="-128"/>
              </a:endParaRPr>
            </a:p>
          </p:txBody>
        </p:sp>
        <p:sp>
          <p:nvSpPr>
            <p:cNvPr id="18" name="TextBox 17"/>
            <p:cNvSpPr txBox="1"/>
            <p:nvPr/>
          </p:nvSpPr>
          <p:spPr>
            <a:xfrm>
              <a:off x="1366498" y="1216066"/>
              <a:ext cx="2265894" cy="3834389"/>
            </a:xfrm>
            <a:prstGeom prst="rect">
              <a:avLst/>
            </a:prstGeom>
            <a:noFill/>
          </p:spPr>
          <p:txBody>
            <a:bodyPr wrap="square" rtlCol="0">
              <a:spAutoFit/>
            </a:bodyPr>
            <a:lstStyle/>
            <a:p>
              <a:pPr marL="145138" indent="-145138">
                <a:spcAft>
                  <a:spcPts val="1524"/>
                </a:spcAft>
                <a:buSzPct val="120000"/>
                <a:buFont typeface="Arial" pitchFamily="34" charset="0"/>
                <a:buChar char="•"/>
              </a:pPr>
              <a:r>
                <a:rPr lang="en-US" sz="1397" b="1" dirty="0" smtClean="0">
                  <a:latin typeface="Arial Narrow" panose="020B0606020202030204" pitchFamily="34" charset="0"/>
                </a:rPr>
                <a:t>Configure and Validate</a:t>
              </a:r>
              <a:endParaRPr lang="en-US" sz="1397" b="1" dirty="0">
                <a:latin typeface="Arial Narrow" panose="020B0606020202030204" pitchFamily="34" charset="0"/>
              </a:endParaRP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Update Business </a:t>
              </a:r>
              <a:r>
                <a:rPr lang="en-US" sz="1397" b="1" dirty="0">
                  <a:latin typeface="Arial Narrow" panose="020B0606020202030204" pitchFamily="34" charset="0"/>
                </a:rPr>
                <a:t>Process</a:t>
              </a:r>
              <a:r>
                <a:rPr lang="en-US" sz="1397" b="1" dirty="0" smtClean="0">
                  <a:latin typeface="Arial Narrow" panose="020B0606020202030204" pitchFamily="34" charset="0"/>
                </a:rPr>
                <a:t> Maps</a:t>
              </a:r>
              <a:endParaRPr lang="en-US" sz="1397" b="1" dirty="0">
                <a:latin typeface="Arial Narrow" panose="020B0606020202030204" pitchFamily="34" charset="0"/>
              </a:endParaRP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Extract, Transform, Load</a:t>
              </a:r>
              <a:r>
                <a:rPr lang="en-US" sz="1397" b="1" dirty="0">
                  <a:latin typeface="Arial Narrow" panose="020B0606020202030204" pitchFamily="34" charset="0"/>
                </a:rPr>
                <a:t>, Reconcile and Validate Data (Initial)</a:t>
              </a:r>
            </a:p>
            <a:p>
              <a:pPr marL="145138" indent="-145138">
                <a:spcAft>
                  <a:spcPts val="1524"/>
                </a:spcAft>
                <a:buSzPct val="120000"/>
                <a:buFont typeface="Arial" pitchFamily="34" charset="0"/>
                <a:buChar char="•"/>
              </a:pPr>
              <a:r>
                <a:rPr lang="en-US" sz="1397" b="1" dirty="0">
                  <a:latin typeface="Arial Narrow" panose="020B0606020202030204" pitchFamily="34" charset="0"/>
                </a:rPr>
                <a:t>Implement and Validate Integrations</a:t>
              </a:r>
            </a:p>
            <a:p>
              <a:pPr marL="145138" indent="-145138">
                <a:spcAft>
                  <a:spcPts val="1524"/>
                </a:spcAft>
                <a:buSzPct val="120000"/>
                <a:buFont typeface="Arial" pitchFamily="34" charset="0"/>
                <a:buChar char="•"/>
              </a:pPr>
              <a:r>
                <a:rPr lang="en-US" sz="1397" b="1" dirty="0">
                  <a:latin typeface="Arial Narrow" panose="020B0606020202030204" pitchFamily="34" charset="0"/>
                </a:rPr>
                <a:t>Prepare Cutover Strategy </a:t>
              </a:r>
            </a:p>
          </p:txBody>
        </p:sp>
      </p:grpSp>
      <p:sp>
        <p:nvSpPr>
          <p:cNvPr id="19" name="Freeform 18"/>
          <p:cNvSpPr/>
          <p:nvPr/>
        </p:nvSpPr>
        <p:spPr bwMode="auto">
          <a:xfrm>
            <a:off x="215940" y="1023668"/>
            <a:ext cx="1691640" cy="626395"/>
          </a:xfrm>
          <a:custGeom>
            <a:avLst/>
            <a:gdLst>
              <a:gd name="connsiteX0" fmla="*/ 0 w 5215495"/>
              <a:gd name="connsiteY0" fmla="*/ 0 h 1219200"/>
              <a:gd name="connsiteX1" fmla="*/ 4605895 w 5215495"/>
              <a:gd name="connsiteY1" fmla="*/ 0 h 1219200"/>
              <a:gd name="connsiteX2" fmla="*/ 5215495 w 5215495"/>
              <a:gd name="connsiteY2" fmla="*/ 609600 h 1219200"/>
              <a:gd name="connsiteX3" fmla="*/ 4605895 w 5215495"/>
              <a:gd name="connsiteY3" fmla="*/ 1219200 h 1219200"/>
              <a:gd name="connsiteX4" fmla="*/ 0 w 5215495"/>
              <a:gd name="connsiteY4" fmla="*/ 1219200 h 1219200"/>
              <a:gd name="connsiteX5" fmla="*/ 609600 w 5215495"/>
              <a:gd name="connsiteY5" fmla="*/ 609600 h 1219200"/>
              <a:gd name="connsiteX6" fmla="*/ 0 w 5215495"/>
              <a:gd name="connsiteY6" fmla="*/ 0 h 1219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15495" h="1219200">
                <a:moveTo>
                  <a:pt x="0" y="0"/>
                </a:moveTo>
                <a:lnTo>
                  <a:pt x="4605895" y="0"/>
                </a:lnTo>
                <a:lnTo>
                  <a:pt x="5215495" y="609600"/>
                </a:lnTo>
                <a:lnTo>
                  <a:pt x="4605895" y="1219200"/>
                </a:lnTo>
                <a:lnTo>
                  <a:pt x="0" y="1219200"/>
                </a:lnTo>
                <a:lnTo>
                  <a:pt x="609600" y="609600"/>
                </a:lnTo>
                <a:lnTo>
                  <a:pt x="0" y="0"/>
                </a:lnTo>
                <a:close/>
              </a:path>
            </a:pathLst>
          </a:custGeom>
          <a:solidFill>
            <a:schemeClr val="tx2"/>
          </a:solidFill>
        </p:spPr>
        <p:style>
          <a:lnRef idx="0">
            <a:schemeClr val="lt1">
              <a:hueOff val="0"/>
              <a:satOff val="0"/>
              <a:lumOff val="0"/>
              <a:alphaOff val="0"/>
            </a:schemeClr>
          </a:lnRef>
          <a:fillRef idx="3">
            <a:scrgbClr r="0" g="0" b="0"/>
          </a:fillRef>
          <a:effectRef idx="2">
            <a:schemeClr val="accent1">
              <a:hueOff val="0"/>
              <a:satOff val="0"/>
              <a:lumOff val="0"/>
              <a:alphaOff val="0"/>
            </a:schemeClr>
          </a:effectRef>
          <a:fontRef idx="minor">
            <a:schemeClr val="lt1"/>
          </a:fontRef>
        </p:style>
        <p:txBody>
          <a:bodyPr lIns="374006" tIns="27933" rIns="318141" bIns="27933" spcCol="476" anchor="ctr"/>
          <a:lstStyle/>
          <a:p>
            <a:pPr algn="ctr" defTabSz="931054">
              <a:buClr>
                <a:schemeClr val="accent1"/>
              </a:buClr>
              <a:defRPr/>
            </a:pPr>
            <a:r>
              <a:rPr lang="en-US" b="1" dirty="0">
                <a:solidFill>
                  <a:schemeClr val="bg1"/>
                </a:solidFill>
                <a:latin typeface="Arial Narrow" panose="020B0606020202030204" pitchFamily="34" charset="0"/>
                <a:cs typeface="Arial" panose="020B0604020202020204" pitchFamily="34" charset="0"/>
              </a:rPr>
              <a:t>Design</a:t>
            </a:r>
          </a:p>
          <a:p>
            <a:pPr algn="ctr" defTabSz="931054">
              <a:spcAft>
                <a:spcPts val="762"/>
              </a:spcAft>
              <a:buClr>
                <a:schemeClr val="accent1"/>
              </a:buClr>
              <a:defRPr/>
            </a:pPr>
            <a:r>
              <a:rPr lang="en-CA" sz="1400" b="1" dirty="0" smtClean="0">
                <a:solidFill>
                  <a:schemeClr val="bg1"/>
                </a:solidFill>
                <a:latin typeface="Arial Narrow" panose="020B0606020202030204" pitchFamily="34" charset="0"/>
                <a:cs typeface="Arial" panose="020B0604020202020204" pitchFamily="34" charset="0"/>
              </a:rPr>
              <a:t>Jul - Nov</a:t>
            </a:r>
            <a:endParaRPr lang="en-US" sz="1400" b="1" dirty="0">
              <a:solidFill>
                <a:schemeClr val="bg1"/>
              </a:solidFill>
              <a:latin typeface="Arial Narrow" panose="020B0606020202030204" pitchFamily="34" charset="0"/>
              <a:cs typeface="Arial" panose="020B0604020202020204" pitchFamily="34" charset="0"/>
            </a:endParaRPr>
          </a:p>
        </p:txBody>
      </p:sp>
      <p:grpSp>
        <p:nvGrpSpPr>
          <p:cNvPr id="20" name="Group 79"/>
          <p:cNvGrpSpPr/>
          <p:nvPr/>
        </p:nvGrpSpPr>
        <p:grpSpPr>
          <a:xfrm>
            <a:off x="358844" y="1839367"/>
            <a:ext cx="5224411" cy="4569301"/>
            <a:chOff x="133350" y="1115860"/>
            <a:chExt cx="5421344" cy="3399893"/>
          </a:xfrm>
        </p:grpSpPr>
        <p:sp>
          <p:nvSpPr>
            <p:cNvPr id="21" name="Rectangle 20"/>
            <p:cNvSpPr>
              <a:spLocks noChangeAspect="1"/>
            </p:cNvSpPr>
            <p:nvPr/>
          </p:nvSpPr>
          <p:spPr>
            <a:xfrm>
              <a:off x="3754703" y="1115860"/>
              <a:ext cx="1799991" cy="3399893"/>
            </a:xfrm>
            <a:prstGeom prst="rect">
              <a:avLst/>
            </a:prstGeom>
            <a:gradFill>
              <a:gsLst>
                <a:gs pos="34000">
                  <a:schemeClr val="accent1"/>
                </a:gs>
                <a:gs pos="100000">
                  <a:schemeClr val="bg1"/>
                </a:gs>
                <a:gs pos="100000">
                  <a:srgbClr val="D1C39F"/>
                </a:gs>
              </a:gsLst>
              <a:lin ang="16800000" scaled="0"/>
            </a:gradFill>
            <a:ln w="12700" cap="flat" cmpd="sng" algn="ctr">
              <a:noFill/>
              <a:prstDash val="solid"/>
              <a:round/>
              <a:headEnd type="none" w="med" len="med"/>
              <a:tailEnd type="none" w="med" len="med"/>
            </a:ln>
            <a:effectLst/>
          </p:spPr>
          <p:txBody>
            <a:bodyPr lIns="43531" tIns="21765" rIns="43531" bIns="21765"/>
            <a:lstStyle/>
            <a:p>
              <a:pPr eaLnBrk="0" hangingPunct="0">
                <a:lnSpc>
                  <a:spcPct val="90000"/>
                </a:lnSpc>
                <a:spcBef>
                  <a:spcPct val="50000"/>
                </a:spcBef>
                <a:buClr>
                  <a:schemeClr val="accent1"/>
                </a:buClr>
                <a:defRPr/>
              </a:pPr>
              <a:endParaRPr lang="en-US" sz="2286" b="1" dirty="0">
                <a:solidFill>
                  <a:schemeClr val="bg2"/>
                </a:solidFill>
                <a:latin typeface="Arial Narrow" panose="020B0606020202030204" pitchFamily="34" charset="0"/>
                <a:ea typeface="ＭＳ Ｐゴシック" pitchFamily="1" charset="-128"/>
              </a:endParaRPr>
            </a:p>
          </p:txBody>
        </p:sp>
        <p:sp>
          <p:nvSpPr>
            <p:cNvPr id="22" name="TextBox 21"/>
            <p:cNvSpPr txBox="1"/>
            <p:nvPr/>
          </p:nvSpPr>
          <p:spPr>
            <a:xfrm>
              <a:off x="133350" y="1209676"/>
              <a:ext cx="1762124" cy="531776"/>
            </a:xfrm>
            <a:prstGeom prst="rect">
              <a:avLst/>
            </a:prstGeom>
            <a:noFill/>
          </p:spPr>
          <p:txBody>
            <a:bodyPr wrap="square" rtlCol="0">
              <a:spAutoFit/>
            </a:bodyPr>
            <a:lstStyle/>
            <a:p>
              <a:pPr marL="145138" indent="-145138">
                <a:spcAft>
                  <a:spcPts val="1524"/>
                </a:spcAft>
                <a:buSzPct val="120000"/>
                <a:buFont typeface="Arial" pitchFamily="34" charset="0"/>
                <a:buChar char="•"/>
              </a:pPr>
              <a:endParaRPr lang="en-US" sz="1397" b="1" dirty="0">
                <a:latin typeface="Arial Narrow" panose="020B0606020202030204" pitchFamily="34" charset="0"/>
              </a:endParaRPr>
            </a:p>
            <a:p>
              <a:pPr marL="145138" indent="-145138">
                <a:spcAft>
                  <a:spcPts val="1524"/>
                </a:spcAft>
                <a:buSzPct val="120000"/>
              </a:pPr>
              <a:r>
                <a:rPr lang="en-US" sz="1397" b="1" dirty="0">
                  <a:solidFill>
                    <a:schemeClr val="tx2"/>
                  </a:solidFill>
                  <a:latin typeface="Arial Narrow" panose="020B0606020202030204" pitchFamily="34" charset="0"/>
                </a:rPr>
                <a:t> </a:t>
              </a:r>
            </a:p>
          </p:txBody>
        </p:sp>
      </p:grpSp>
      <p:sp>
        <p:nvSpPr>
          <p:cNvPr id="23" name="TextBox 22"/>
          <p:cNvSpPr txBox="1"/>
          <p:nvPr/>
        </p:nvSpPr>
        <p:spPr>
          <a:xfrm>
            <a:off x="3902540" y="1823854"/>
            <a:ext cx="1700784" cy="4690872"/>
          </a:xfrm>
          <a:prstGeom prst="rect">
            <a:avLst/>
          </a:prstGeom>
          <a:noFill/>
        </p:spPr>
        <p:txBody>
          <a:bodyPr wrap="square" rtlCol="0">
            <a:spAutoFit/>
          </a:bodyPr>
          <a:lstStyle/>
          <a:p>
            <a:pPr marL="145138" indent="-145138">
              <a:spcAft>
                <a:spcPts val="1524"/>
              </a:spcAft>
              <a:buSzPct val="120000"/>
              <a:buFont typeface="Arial" pitchFamily="34" charset="0"/>
              <a:buChar char="•"/>
            </a:pPr>
            <a:r>
              <a:rPr lang="en-CA" sz="1397" b="1" dirty="0" smtClean="0">
                <a:latin typeface="Arial Narrow" panose="020B0606020202030204" pitchFamily="34" charset="0"/>
              </a:rPr>
              <a:t>Final configuration </a:t>
            </a: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Complete </a:t>
            </a:r>
            <a:r>
              <a:rPr lang="en-US" sz="1397" b="1" dirty="0">
                <a:latin typeface="Arial Narrow" panose="020B0606020202030204" pitchFamily="34" charset="0"/>
              </a:rPr>
              <a:t>Data Conversion </a:t>
            </a: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Finalize Business Process Maps</a:t>
            </a:r>
            <a:endParaRPr lang="en-US" sz="1397" b="1" dirty="0">
              <a:latin typeface="Arial Narrow" panose="020B0606020202030204" pitchFamily="34" charset="0"/>
            </a:endParaRPr>
          </a:p>
          <a:p>
            <a:pPr marL="145138" indent="-145138">
              <a:spcAft>
                <a:spcPts val="1524"/>
              </a:spcAft>
              <a:buSzPct val="120000"/>
              <a:buFont typeface="Arial" pitchFamily="34" charset="0"/>
              <a:buChar char="•"/>
            </a:pPr>
            <a:r>
              <a:rPr lang="en-US" sz="1397" b="1" dirty="0">
                <a:latin typeface="Arial Narrow" panose="020B0606020202030204" pitchFamily="34" charset="0"/>
              </a:rPr>
              <a:t>Conduct System Integration Test</a:t>
            </a:r>
          </a:p>
          <a:p>
            <a:pPr marL="145138" indent="-145138">
              <a:spcAft>
                <a:spcPts val="1524"/>
              </a:spcAft>
              <a:buSzPct val="120000"/>
              <a:buFont typeface="Arial" pitchFamily="34" charset="0"/>
              <a:buChar char="•"/>
            </a:pPr>
            <a:r>
              <a:rPr lang="en-US" sz="1397" b="1" dirty="0" smtClean="0">
                <a:latin typeface="Arial Narrow" panose="020B0606020202030204" pitchFamily="34" charset="0"/>
              </a:rPr>
              <a:t>Conduct </a:t>
            </a:r>
            <a:r>
              <a:rPr lang="en-US" sz="1397" b="1" dirty="0">
                <a:latin typeface="Arial Narrow" panose="020B0606020202030204" pitchFamily="34" charset="0"/>
              </a:rPr>
              <a:t>End User Validation</a:t>
            </a:r>
            <a:endParaRPr lang="en-US" sz="1397" i="1" dirty="0">
              <a:latin typeface="Arial Narrow" panose="020B0606020202030204" pitchFamily="34" charset="0"/>
            </a:endParaRPr>
          </a:p>
          <a:p>
            <a:pPr marL="145138" indent="-145138">
              <a:spcAft>
                <a:spcPts val="1524"/>
              </a:spcAft>
              <a:buSzPct val="120000"/>
            </a:pPr>
            <a:r>
              <a:rPr lang="en-US" sz="1397" i="1" dirty="0">
                <a:latin typeface="Arial Narrow" panose="020B0606020202030204" pitchFamily="34" charset="0"/>
              </a:rPr>
              <a:t> </a:t>
            </a:r>
          </a:p>
        </p:txBody>
      </p:sp>
      <p:grpSp>
        <p:nvGrpSpPr>
          <p:cNvPr id="24" name="Group 77"/>
          <p:cNvGrpSpPr/>
          <p:nvPr/>
        </p:nvGrpSpPr>
        <p:grpSpPr>
          <a:xfrm>
            <a:off x="5646167" y="1825738"/>
            <a:ext cx="1741239" cy="4745302"/>
            <a:chOff x="1366498" y="1171574"/>
            <a:chExt cx="2319793" cy="3878881"/>
          </a:xfrm>
        </p:grpSpPr>
        <p:sp>
          <p:nvSpPr>
            <p:cNvPr id="25" name="Rectangle 24"/>
            <p:cNvSpPr>
              <a:spLocks noChangeAspect="1"/>
            </p:cNvSpPr>
            <p:nvPr/>
          </p:nvSpPr>
          <p:spPr>
            <a:xfrm>
              <a:off x="1366499" y="1171574"/>
              <a:ext cx="2319792" cy="3810001"/>
            </a:xfrm>
            <a:prstGeom prst="rect">
              <a:avLst/>
            </a:prstGeom>
            <a:gradFill>
              <a:gsLst>
                <a:gs pos="34000">
                  <a:srgbClr val="E5E5E5">
                    <a:alpha val="71765"/>
                  </a:srgbClr>
                </a:gs>
                <a:gs pos="100000">
                  <a:schemeClr val="bg1"/>
                </a:gs>
                <a:gs pos="100000">
                  <a:srgbClr val="D1C39F"/>
                </a:gs>
              </a:gsLst>
              <a:lin ang="16800000" scaled="0"/>
            </a:gradFill>
            <a:ln w="12700" cap="flat" cmpd="sng" algn="ctr">
              <a:noFill/>
              <a:prstDash val="solid"/>
              <a:round/>
              <a:headEnd type="none" w="med" len="med"/>
              <a:tailEnd type="none" w="med" len="med"/>
            </a:ln>
            <a:effectLst/>
          </p:spPr>
          <p:txBody>
            <a:bodyPr lIns="43531" tIns="21765" rIns="43531" bIns="21765"/>
            <a:lstStyle/>
            <a:p>
              <a:pPr eaLnBrk="0" hangingPunct="0">
                <a:lnSpc>
                  <a:spcPct val="90000"/>
                </a:lnSpc>
                <a:spcBef>
                  <a:spcPct val="50000"/>
                </a:spcBef>
                <a:buClr>
                  <a:schemeClr val="accent1"/>
                </a:buClr>
                <a:defRPr/>
              </a:pPr>
              <a:endParaRPr lang="en-US" sz="2286" dirty="0">
                <a:solidFill>
                  <a:schemeClr val="bg2"/>
                </a:solidFill>
                <a:latin typeface="Arial Narrow" panose="020B0606020202030204" pitchFamily="34" charset="0"/>
                <a:ea typeface="ＭＳ Ｐゴシック" pitchFamily="1" charset="-128"/>
              </a:endParaRPr>
            </a:p>
          </p:txBody>
        </p:sp>
        <p:sp>
          <p:nvSpPr>
            <p:cNvPr id="26" name="TextBox 25"/>
            <p:cNvSpPr txBox="1"/>
            <p:nvPr/>
          </p:nvSpPr>
          <p:spPr>
            <a:xfrm>
              <a:off x="1366498" y="1216066"/>
              <a:ext cx="2265896" cy="3834389"/>
            </a:xfrm>
            <a:prstGeom prst="rect">
              <a:avLst/>
            </a:prstGeom>
            <a:noFill/>
          </p:spPr>
          <p:txBody>
            <a:bodyPr wrap="square" rtlCol="0">
              <a:spAutoFit/>
            </a:bodyPr>
            <a:lstStyle/>
            <a:p>
              <a:pPr marL="145138" indent="-145138">
                <a:spcAft>
                  <a:spcPts val="1524"/>
                </a:spcAft>
                <a:buSzPct val="120000"/>
                <a:buFont typeface="Arial" pitchFamily="34" charset="0"/>
                <a:buChar char="•"/>
              </a:pPr>
              <a:r>
                <a:rPr lang="en-US" sz="1397" b="1" dirty="0">
                  <a:latin typeface="Arial Narrow" panose="020B0606020202030204" pitchFamily="34" charset="0"/>
                </a:rPr>
                <a:t>Conduct End user Training</a:t>
              </a:r>
            </a:p>
            <a:p>
              <a:pPr marL="145138" indent="-145138">
                <a:spcAft>
                  <a:spcPts val="1524"/>
                </a:spcAft>
                <a:buSzPct val="120000"/>
                <a:buFont typeface="Arial" pitchFamily="34" charset="0"/>
                <a:buChar char="•"/>
              </a:pPr>
              <a:r>
                <a:rPr lang="en-US" sz="1397" b="1" dirty="0">
                  <a:latin typeface="Arial Narrow" panose="020B0606020202030204" pitchFamily="34" charset="0"/>
                </a:rPr>
                <a:t>Verify Production Readiness </a:t>
              </a:r>
            </a:p>
            <a:p>
              <a:pPr marL="145138" indent="-145138">
                <a:spcAft>
                  <a:spcPts val="1524"/>
                </a:spcAft>
                <a:buSzPct val="120000"/>
                <a:buFont typeface="Arial" pitchFamily="34" charset="0"/>
                <a:buChar char="•"/>
              </a:pPr>
              <a:r>
                <a:rPr lang="en-US" sz="1397" b="1" dirty="0">
                  <a:latin typeface="Arial Narrow" panose="020B0606020202030204" pitchFamily="34" charset="0"/>
                </a:rPr>
                <a:t>Go Live</a:t>
              </a:r>
            </a:p>
            <a:p>
              <a:pPr marL="145138" indent="-145138">
                <a:spcAft>
                  <a:spcPts val="1524"/>
                </a:spcAft>
                <a:buSzPct val="120000"/>
                <a:buFont typeface="Arial" pitchFamily="34" charset="0"/>
                <a:buChar char="•"/>
              </a:pPr>
              <a:endParaRPr lang="en-US" sz="1397" b="1" dirty="0">
                <a:latin typeface="Arial Narrow" panose="020B0606020202030204" pitchFamily="34" charset="0"/>
              </a:endParaRPr>
            </a:p>
          </p:txBody>
        </p:sp>
      </p:grpSp>
      <p:sp>
        <p:nvSpPr>
          <p:cNvPr id="27" name="Rectangle 26"/>
          <p:cNvSpPr>
            <a:spLocks noChangeAspect="1"/>
          </p:cNvSpPr>
          <p:nvPr/>
        </p:nvSpPr>
        <p:spPr>
          <a:xfrm>
            <a:off x="7474650" y="1856571"/>
            <a:ext cx="1604393" cy="4569301"/>
          </a:xfrm>
          <a:prstGeom prst="rect">
            <a:avLst/>
          </a:prstGeom>
          <a:gradFill>
            <a:gsLst>
              <a:gs pos="34000">
                <a:schemeClr val="accent1"/>
              </a:gs>
              <a:gs pos="100000">
                <a:schemeClr val="bg1"/>
              </a:gs>
              <a:gs pos="100000">
                <a:srgbClr val="D1C39F"/>
              </a:gs>
            </a:gsLst>
            <a:lin ang="16800000" scaled="0"/>
          </a:gradFill>
          <a:ln w="12700" cap="flat" cmpd="sng" algn="ctr">
            <a:noFill/>
            <a:prstDash val="solid"/>
            <a:round/>
            <a:headEnd type="none" w="med" len="med"/>
            <a:tailEnd type="none" w="med" len="med"/>
          </a:ln>
          <a:effectLst/>
        </p:spPr>
        <p:txBody>
          <a:bodyPr lIns="43531" tIns="21765" rIns="43531" bIns="21765"/>
          <a:lstStyle/>
          <a:p>
            <a:pPr eaLnBrk="0" hangingPunct="0">
              <a:lnSpc>
                <a:spcPct val="90000"/>
              </a:lnSpc>
              <a:spcBef>
                <a:spcPct val="50000"/>
              </a:spcBef>
              <a:buClr>
                <a:schemeClr val="accent1"/>
              </a:buClr>
              <a:defRPr/>
            </a:pPr>
            <a:endParaRPr lang="en-US" sz="2286" b="1" dirty="0">
              <a:solidFill>
                <a:schemeClr val="bg2"/>
              </a:solidFill>
              <a:latin typeface="Arial Narrow" panose="020B0606020202030204" pitchFamily="34" charset="0"/>
              <a:ea typeface="ＭＳ Ｐゴシック" pitchFamily="1" charset="-128"/>
            </a:endParaRPr>
          </a:p>
        </p:txBody>
      </p:sp>
      <p:sp>
        <p:nvSpPr>
          <p:cNvPr id="28" name="TextBox 27"/>
          <p:cNvSpPr txBox="1"/>
          <p:nvPr/>
        </p:nvSpPr>
        <p:spPr>
          <a:xfrm>
            <a:off x="7409295" y="1965451"/>
            <a:ext cx="1700784" cy="4690872"/>
          </a:xfrm>
          <a:prstGeom prst="rect">
            <a:avLst/>
          </a:prstGeom>
          <a:noFill/>
        </p:spPr>
        <p:txBody>
          <a:bodyPr wrap="square" rtlCol="0">
            <a:spAutoFit/>
          </a:bodyPr>
          <a:lstStyle/>
          <a:p>
            <a:pPr marL="145138" indent="-145138">
              <a:spcAft>
                <a:spcPts val="1524"/>
              </a:spcAft>
              <a:buSzPct val="120000"/>
              <a:buFont typeface="Arial" pitchFamily="34" charset="0"/>
              <a:buChar char="•"/>
            </a:pPr>
            <a:r>
              <a:rPr lang="en-US" sz="1397" b="1" dirty="0">
                <a:latin typeface="Arial Narrow" panose="020B0606020202030204" pitchFamily="34" charset="0"/>
              </a:rPr>
              <a:t>Transition to Steady-State Operations            </a:t>
            </a:r>
          </a:p>
          <a:p>
            <a:pPr marL="145138" indent="-145138">
              <a:spcAft>
                <a:spcPts val="1524"/>
              </a:spcAft>
              <a:buSzPct val="120000"/>
              <a:buFont typeface="Arial" pitchFamily="34" charset="0"/>
              <a:buChar char="•"/>
            </a:pPr>
            <a:r>
              <a:rPr lang="en-US" sz="1397" b="1" dirty="0">
                <a:latin typeface="Arial Narrow" panose="020B0606020202030204" pitchFamily="34" charset="0"/>
              </a:rPr>
              <a:t>Post Go-Live Support </a:t>
            </a:r>
          </a:p>
        </p:txBody>
      </p:sp>
      <p:sp>
        <p:nvSpPr>
          <p:cNvPr id="29" name="Right Arrow 28"/>
          <p:cNvSpPr>
            <a:spLocks noChangeAspect="1"/>
          </p:cNvSpPr>
          <p:nvPr/>
        </p:nvSpPr>
        <p:spPr>
          <a:xfrm>
            <a:off x="234269" y="6013122"/>
            <a:ext cx="8886981" cy="544286"/>
          </a:xfrm>
          <a:prstGeom prst="rightArrow">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b" anchorCtr="0"/>
          <a:lstStyle/>
          <a:p>
            <a:pPr algn="ctr">
              <a:defRPr/>
            </a:pPr>
            <a:r>
              <a:rPr lang="en-US" sz="1600" b="1" dirty="0">
                <a:solidFill>
                  <a:schemeClr val="bg1"/>
                </a:solidFill>
                <a:latin typeface="Arial Narrow" panose="020B0606020202030204" pitchFamily="34" charset="0"/>
                <a:cs typeface="Arial" pitchFamily="34" charset="0"/>
              </a:rPr>
              <a:t>Project Management and Change Management</a:t>
            </a:r>
          </a:p>
        </p:txBody>
      </p:sp>
      <p:sp>
        <p:nvSpPr>
          <p:cNvPr id="30"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21</a:t>
            </a:fld>
            <a:endParaRPr lang="en-US" sz="800" b="1"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0300532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additive="base">
                                        <p:cTn id="7" dur="500" fill="hold"/>
                                        <p:tgtEl>
                                          <p:spTgt spid="19"/>
                                        </p:tgtEl>
                                        <p:attrNameLst>
                                          <p:attrName>ppt_x</p:attrName>
                                        </p:attrNameLst>
                                      </p:cBhvr>
                                      <p:tavLst>
                                        <p:tav tm="0">
                                          <p:val>
                                            <p:strVal val="0-#ppt_w/2"/>
                                          </p:val>
                                        </p:tav>
                                        <p:tav tm="100000">
                                          <p:val>
                                            <p:strVal val="#ppt_x"/>
                                          </p:val>
                                        </p:tav>
                                      </p:tavLst>
                                    </p:anim>
                                    <p:anim calcmode="lin" valueType="num">
                                      <p:cBhvr additive="base">
                                        <p:cTn id="8" dur="500" fill="hold"/>
                                        <p:tgtEl>
                                          <p:spTgt spid="19"/>
                                        </p:tgtEl>
                                        <p:attrNameLst>
                                          <p:attrName>ppt_y</p:attrName>
                                        </p:attrNameLst>
                                      </p:cBhvr>
                                      <p:tavLst>
                                        <p:tav tm="0">
                                          <p:val>
                                            <p:strVal val="#ppt_y"/>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9" presetClass="emph" presetSubtype="0" grpId="1" nodeType="clickEffect">
                                  <p:stCondLst>
                                    <p:cond delay="0"/>
                                  </p:stCondLst>
                                  <p:childTnLst>
                                    <p:set>
                                      <p:cBhvr rctx="PPT">
                                        <p:cTn id="16" dur="indefinite"/>
                                        <p:tgtEl>
                                          <p:spTgt spid="19"/>
                                        </p:tgtEl>
                                        <p:attrNameLst>
                                          <p:attrName>style.opacity</p:attrName>
                                        </p:attrNameLst>
                                      </p:cBhvr>
                                      <p:to>
                                        <p:strVal val="0.5"/>
                                      </p:to>
                                    </p:set>
                                    <p:animEffect filter="image" prLst="opacity: 0.5">
                                      <p:cBhvr rctx="IE">
                                        <p:cTn id="17" dur="indefinite"/>
                                        <p:tgtEl>
                                          <p:spTgt spid="19"/>
                                        </p:tgtEl>
                                      </p:cBhvr>
                                    </p:animEffect>
                                  </p:childTnLst>
                                </p:cTn>
                              </p:par>
                              <p:par>
                                <p:cTn id="18" presetID="9" presetClass="emph" presetSubtype="0" nodeType="withEffect">
                                  <p:stCondLst>
                                    <p:cond delay="0"/>
                                  </p:stCondLst>
                                  <p:childTnLst>
                                    <p:set>
                                      <p:cBhvr rctx="PPT">
                                        <p:cTn id="19" dur="indefinite"/>
                                        <p:tgtEl>
                                          <p:spTgt spid="9"/>
                                        </p:tgtEl>
                                        <p:attrNameLst>
                                          <p:attrName>style.opacity</p:attrName>
                                        </p:attrNameLst>
                                      </p:cBhvr>
                                      <p:to>
                                        <p:strVal val="0.5"/>
                                      </p:to>
                                    </p:set>
                                    <p:animEffect filter="image" prLst="opacity: 0.5">
                                      <p:cBhvr rctx="IE">
                                        <p:cTn id="20" dur="indefinite"/>
                                        <p:tgtEl>
                                          <p:spTgt spid="9"/>
                                        </p:tgtEl>
                                      </p:cBhvr>
                                    </p:animEffect>
                                  </p:childTnLst>
                                </p:cTn>
                              </p:par>
                            </p:childTnLst>
                          </p:cTn>
                        </p:par>
                        <p:par>
                          <p:cTn id="21" fill="hold">
                            <p:stCondLst>
                              <p:cond delay="0"/>
                            </p:stCondLst>
                            <p:childTnLst>
                              <p:par>
                                <p:cTn id="22" presetID="2" presetClass="entr" presetSubtype="8"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additive="base">
                                        <p:cTn id="24" dur="500" fill="hold"/>
                                        <p:tgtEl>
                                          <p:spTgt spid="12"/>
                                        </p:tgtEl>
                                        <p:attrNameLst>
                                          <p:attrName>ppt_x</p:attrName>
                                        </p:attrNameLst>
                                      </p:cBhvr>
                                      <p:tavLst>
                                        <p:tav tm="0">
                                          <p:val>
                                            <p:strVal val="0-#ppt_w/2"/>
                                          </p:val>
                                        </p:tav>
                                        <p:tav tm="100000">
                                          <p:val>
                                            <p:strVal val="#ppt_x"/>
                                          </p:val>
                                        </p:tav>
                                      </p:tavLst>
                                    </p:anim>
                                    <p:anim calcmode="lin" valueType="num">
                                      <p:cBhvr additive="base">
                                        <p:cTn id="25" dur="500" fill="hold"/>
                                        <p:tgtEl>
                                          <p:spTgt spid="12"/>
                                        </p:tgtEl>
                                        <p:attrNameLst>
                                          <p:attrName>ppt_y</p:attrName>
                                        </p:attrNameLst>
                                      </p:cBhvr>
                                      <p:tavLst>
                                        <p:tav tm="0">
                                          <p:val>
                                            <p:strVal val="#ppt_y"/>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additive="base">
                                        <p:cTn id="28" dur="500" fill="hold"/>
                                        <p:tgtEl>
                                          <p:spTgt spid="16"/>
                                        </p:tgtEl>
                                        <p:attrNameLst>
                                          <p:attrName>ppt_x</p:attrName>
                                        </p:attrNameLst>
                                      </p:cBhvr>
                                      <p:tavLst>
                                        <p:tav tm="0">
                                          <p:val>
                                            <p:strVal val="#ppt_x"/>
                                          </p:val>
                                        </p:tav>
                                        <p:tav tm="100000">
                                          <p:val>
                                            <p:strVal val="#ppt_x"/>
                                          </p:val>
                                        </p:tav>
                                      </p:tavLst>
                                    </p:anim>
                                    <p:anim calcmode="lin" valueType="num">
                                      <p:cBhvr additive="base">
                                        <p:cTn id="29"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9" presetClass="emph" presetSubtype="0" grpId="1" nodeType="clickEffect">
                                  <p:stCondLst>
                                    <p:cond delay="0"/>
                                  </p:stCondLst>
                                  <p:childTnLst>
                                    <p:set>
                                      <p:cBhvr rctx="PPT">
                                        <p:cTn id="33" dur="indefinite"/>
                                        <p:tgtEl>
                                          <p:spTgt spid="12"/>
                                        </p:tgtEl>
                                        <p:attrNameLst>
                                          <p:attrName>style.opacity</p:attrName>
                                        </p:attrNameLst>
                                      </p:cBhvr>
                                      <p:to>
                                        <p:strVal val="0.5"/>
                                      </p:to>
                                    </p:set>
                                    <p:animEffect filter="image" prLst="opacity: 0.5">
                                      <p:cBhvr rctx="IE">
                                        <p:cTn id="34" dur="indefinite"/>
                                        <p:tgtEl>
                                          <p:spTgt spid="12"/>
                                        </p:tgtEl>
                                      </p:cBhvr>
                                    </p:animEffect>
                                  </p:childTnLst>
                                </p:cTn>
                              </p:par>
                              <p:par>
                                <p:cTn id="35" presetID="9" presetClass="emph" presetSubtype="0" nodeType="withEffect">
                                  <p:stCondLst>
                                    <p:cond delay="0"/>
                                  </p:stCondLst>
                                  <p:childTnLst>
                                    <p:set>
                                      <p:cBhvr rctx="PPT">
                                        <p:cTn id="36" dur="indefinite"/>
                                        <p:tgtEl>
                                          <p:spTgt spid="16"/>
                                        </p:tgtEl>
                                        <p:attrNameLst>
                                          <p:attrName>style.opacity</p:attrName>
                                        </p:attrNameLst>
                                      </p:cBhvr>
                                      <p:to>
                                        <p:strVal val="0.5"/>
                                      </p:to>
                                    </p:set>
                                    <p:animEffect filter="image" prLst="opacity: 0.5">
                                      <p:cBhvr rctx="IE">
                                        <p:cTn id="37" dur="indefinite"/>
                                        <p:tgtEl>
                                          <p:spTgt spid="16"/>
                                        </p:tgtEl>
                                      </p:cBhvr>
                                    </p:animEffect>
                                  </p:childTnLst>
                                </p:cTn>
                              </p:par>
                            </p:childTnLst>
                          </p:cTn>
                        </p:par>
                        <p:par>
                          <p:cTn id="38" fill="hold">
                            <p:stCondLst>
                              <p:cond delay="0"/>
                            </p:stCondLst>
                            <p:childTnLst>
                              <p:par>
                                <p:cTn id="39" presetID="2" presetClass="entr" presetSubtype="8" fill="hold" grpId="0" nodeType="afterEffect">
                                  <p:stCondLst>
                                    <p:cond delay="0"/>
                                  </p:stCondLst>
                                  <p:childTnLst>
                                    <p:set>
                                      <p:cBhvr>
                                        <p:cTn id="40" dur="1" fill="hold">
                                          <p:stCondLst>
                                            <p:cond delay="0"/>
                                          </p:stCondLst>
                                        </p:cTn>
                                        <p:tgtEl>
                                          <p:spTgt spid="13"/>
                                        </p:tgtEl>
                                        <p:attrNameLst>
                                          <p:attrName>style.visibility</p:attrName>
                                        </p:attrNameLst>
                                      </p:cBhvr>
                                      <p:to>
                                        <p:strVal val="visible"/>
                                      </p:to>
                                    </p:set>
                                    <p:anim calcmode="lin" valueType="num">
                                      <p:cBhvr additive="base">
                                        <p:cTn id="41" dur="500" fill="hold"/>
                                        <p:tgtEl>
                                          <p:spTgt spid="13"/>
                                        </p:tgtEl>
                                        <p:attrNameLst>
                                          <p:attrName>ppt_x</p:attrName>
                                        </p:attrNameLst>
                                      </p:cBhvr>
                                      <p:tavLst>
                                        <p:tav tm="0">
                                          <p:val>
                                            <p:strVal val="0-#ppt_w/2"/>
                                          </p:val>
                                        </p:tav>
                                        <p:tav tm="100000">
                                          <p:val>
                                            <p:strVal val="#ppt_x"/>
                                          </p:val>
                                        </p:tav>
                                      </p:tavLst>
                                    </p:anim>
                                    <p:anim calcmode="lin" valueType="num">
                                      <p:cBhvr additive="base">
                                        <p:cTn id="42" dur="500" fill="hold"/>
                                        <p:tgtEl>
                                          <p:spTgt spid="13"/>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9" presetClass="emph" presetSubtype="0" grpId="1" nodeType="clickEffect">
                                  <p:stCondLst>
                                    <p:cond delay="0"/>
                                  </p:stCondLst>
                                  <p:childTnLst>
                                    <p:set>
                                      <p:cBhvr rctx="PPT">
                                        <p:cTn id="46" dur="indefinite"/>
                                        <p:tgtEl>
                                          <p:spTgt spid="13"/>
                                        </p:tgtEl>
                                        <p:attrNameLst>
                                          <p:attrName>style.opacity</p:attrName>
                                        </p:attrNameLst>
                                      </p:cBhvr>
                                      <p:to>
                                        <p:strVal val="0.5"/>
                                      </p:to>
                                    </p:set>
                                    <p:animEffect filter="image" prLst="opacity: 0.5">
                                      <p:cBhvr rctx="IE">
                                        <p:cTn id="47" dur="indefinite"/>
                                        <p:tgtEl>
                                          <p:spTgt spid="13"/>
                                        </p:tgtEl>
                                      </p:cBhvr>
                                    </p:animEffect>
                                  </p:childTnLst>
                                </p:cTn>
                              </p:par>
                            </p:childTnLst>
                          </p:cTn>
                        </p:par>
                        <p:par>
                          <p:cTn id="48" fill="hold">
                            <p:stCondLst>
                              <p:cond delay="0"/>
                            </p:stCondLst>
                            <p:childTnLst>
                              <p:par>
                                <p:cTn id="49" presetID="2" presetClass="entr" presetSubtype="8" fill="hold" grpId="0" nodeType="afterEffect">
                                  <p:stCondLst>
                                    <p:cond delay="0"/>
                                  </p:stCondLst>
                                  <p:childTnLst>
                                    <p:set>
                                      <p:cBhvr>
                                        <p:cTn id="50" dur="1" fill="hold">
                                          <p:stCondLst>
                                            <p:cond delay="0"/>
                                          </p:stCondLst>
                                        </p:cTn>
                                        <p:tgtEl>
                                          <p:spTgt spid="14"/>
                                        </p:tgtEl>
                                        <p:attrNameLst>
                                          <p:attrName>style.visibility</p:attrName>
                                        </p:attrNameLst>
                                      </p:cBhvr>
                                      <p:to>
                                        <p:strVal val="visible"/>
                                      </p:to>
                                    </p:set>
                                    <p:anim calcmode="lin" valueType="num">
                                      <p:cBhvr additive="base">
                                        <p:cTn id="51" dur="500" fill="hold"/>
                                        <p:tgtEl>
                                          <p:spTgt spid="14"/>
                                        </p:tgtEl>
                                        <p:attrNameLst>
                                          <p:attrName>ppt_x</p:attrName>
                                        </p:attrNameLst>
                                      </p:cBhvr>
                                      <p:tavLst>
                                        <p:tav tm="0">
                                          <p:val>
                                            <p:strVal val="0-#ppt_w/2"/>
                                          </p:val>
                                        </p:tav>
                                        <p:tav tm="100000">
                                          <p:val>
                                            <p:strVal val="#ppt_x"/>
                                          </p:val>
                                        </p:tav>
                                      </p:tavLst>
                                    </p:anim>
                                    <p:anim calcmode="lin" valueType="num">
                                      <p:cBhvr additive="base">
                                        <p:cTn id="52"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9" presetClass="emph" presetSubtype="0" grpId="1" nodeType="clickEffect">
                                  <p:stCondLst>
                                    <p:cond delay="0"/>
                                  </p:stCondLst>
                                  <p:childTnLst>
                                    <p:set>
                                      <p:cBhvr rctx="PPT">
                                        <p:cTn id="56" dur="indefinite"/>
                                        <p:tgtEl>
                                          <p:spTgt spid="14"/>
                                        </p:tgtEl>
                                        <p:attrNameLst>
                                          <p:attrName>style.opacity</p:attrName>
                                        </p:attrNameLst>
                                      </p:cBhvr>
                                      <p:to>
                                        <p:strVal val="0.5"/>
                                      </p:to>
                                    </p:set>
                                    <p:animEffect filter="image" prLst="opacity: 0.5">
                                      <p:cBhvr rctx="IE">
                                        <p:cTn id="57" dur="indefinite"/>
                                        <p:tgtEl>
                                          <p:spTgt spid="14"/>
                                        </p:tgtEl>
                                      </p:cBhvr>
                                    </p:animEffect>
                                  </p:childTnLst>
                                </p:cTn>
                              </p:par>
                            </p:childTnLst>
                          </p:cTn>
                        </p:par>
                        <p:par>
                          <p:cTn id="58" fill="hold">
                            <p:stCondLst>
                              <p:cond delay="0"/>
                            </p:stCondLst>
                            <p:childTnLst>
                              <p:par>
                                <p:cTn id="59" presetID="2" presetClass="entr" presetSubtype="8"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0-#ppt_w/2"/>
                                          </p:val>
                                        </p:tav>
                                        <p:tav tm="100000">
                                          <p:val>
                                            <p:strVal val="#ppt_x"/>
                                          </p:val>
                                        </p:tav>
                                      </p:tavLst>
                                    </p:anim>
                                    <p:anim calcmode="lin" valueType="num">
                                      <p:cBhvr additive="base">
                                        <p:cTn id="62" dur="500" fill="hold"/>
                                        <p:tgtEl>
                                          <p:spTgt spid="15"/>
                                        </p:tgtEl>
                                        <p:attrNameLst>
                                          <p:attrName>ppt_y</p:attrName>
                                        </p:attrNameLst>
                                      </p:cBhvr>
                                      <p:tavLst>
                                        <p:tav tm="0">
                                          <p:val>
                                            <p:strVal val="#ppt_y"/>
                                          </p:val>
                                        </p:tav>
                                        <p:tav tm="100000">
                                          <p:val>
                                            <p:strVal val="#ppt_y"/>
                                          </p:val>
                                        </p:tav>
                                      </p:tavLst>
                                    </p:anim>
                                  </p:childTnLst>
                                </p:cTn>
                              </p:par>
                              <p:par>
                                <p:cTn id="63" presetID="9" presetClass="emph" presetSubtype="0" grpId="2" nodeType="withEffect">
                                  <p:stCondLst>
                                    <p:cond delay="0"/>
                                  </p:stCondLst>
                                  <p:childTnLst>
                                    <p:set>
                                      <p:cBhvr rctx="PPT">
                                        <p:cTn id="64" dur="indefinite"/>
                                        <p:tgtEl>
                                          <p:spTgt spid="19"/>
                                        </p:tgtEl>
                                        <p:attrNameLst>
                                          <p:attrName>style.opacity</p:attrName>
                                        </p:attrNameLst>
                                      </p:cBhvr>
                                      <p:to>
                                        <p:strVal val="1"/>
                                      </p:to>
                                    </p:set>
                                    <p:animEffect filter="image" prLst="opacity: 1">
                                      <p:cBhvr rctx="IE">
                                        <p:cTn id="65" dur="indefinite"/>
                                        <p:tgtEl>
                                          <p:spTgt spid="19"/>
                                        </p:tgtEl>
                                      </p:cBhvr>
                                    </p:animEffect>
                                  </p:childTnLst>
                                </p:cTn>
                              </p:par>
                              <p:par>
                                <p:cTn id="66" presetID="9" presetClass="emph" presetSubtype="0" nodeType="withEffect">
                                  <p:stCondLst>
                                    <p:cond delay="0"/>
                                  </p:stCondLst>
                                  <p:childTnLst>
                                    <p:set>
                                      <p:cBhvr rctx="PPT">
                                        <p:cTn id="67" dur="indefinite"/>
                                        <p:tgtEl>
                                          <p:spTgt spid="9"/>
                                        </p:tgtEl>
                                        <p:attrNameLst>
                                          <p:attrName>style.opacity</p:attrName>
                                        </p:attrNameLst>
                                      </p:cBhvr>
                                      <p:to>
                                        <p:strVal val="1"/>
                                      </p:to>
                                    </p:set>
                                    <p:animEffect filter="image" prLst="opacity: 1">
                                      <p:cBhvr rctx="IE">
                                        <p:cTn id="68" dur="indefinite"/>
                                        <p:tgtEl>
                                          <p:spTgt spid="9"/>
                                        </p:tgtEl>
                                      </p:cBhvr>
                                    </p:animEffect>
                                  </p:childTnLst>
                                </p:cTn>
                              </p:par>
                              <p:par>
                                <p:cTn id="69" presetID="9" presetClass="emph" presetSubtype="0" grpId="2" nodeType="withEffect">
                                  <p:stCondLst>
                                    <p:cond delay="0"/>
                                  </p:stCondLst>
                                  <p:childTnLst>
                                    <p:set>
                                      <p:cBhvr rctx="PPT">
                                        <p:cTn id="70" dur="indefinite"/>
                                        <p:tgtEl>
                                          <p:spTgt spid="12"/>
                                        </p:tgtEl>
                                        <p:attrNameLst>
                                          <p:attrName>style.opacity</p:attrName>
                                        </p:attrNameLst>
                                      </p:cBhvr>
                                      <p:to>
                                        <p:strVal val="1"/>
                                      </p:to>
                                    </p:set>
                                    <p:animEffect filter="image" prLst="opacity: 1">
                                      <p:cBhvr rctx="IE">
                                        <p:cTn id="71" dur="indefinite"/>
                                        <p:tgtEl>
                                          <p:spTgt spid="12"/>
                                        </p:tgtEl>
                                      </p:cBhvr>
                                    </p:animEffect>
                                  </p:childTnLst>
                                </p:cTn>
                              </p:par>
                              <p:par>
                                <p:cTn id="72" presetID="9" presetClass="emph" presetSubtype="0" nodeType="withEffect">
                                  <p:stCondLst>
                                    <p:cond delay="0"/>
                                  </p:stCondLst>
                                  <p:childTnLst>
                                    <p:set>
                                      <p:cBhvr rctx="PPT">
                                        <p:cTn id="73" dur="indefinite"/>
                                        <p:tgtEl>
                                          <p:spTgt spid="16"/>
                                        </p:tgtEl>
                                        <p:attrNameLst>
                                          <p:attrName>style.opacity</p:attrName>
                                        </p:attrNameLst>
                                      </p:cBhvr>
                                      <p:to>
                                        <p:strVal val="1"/>
                                      </p:to>
                                    </p:set>
                                    <p:animEffect filter="image" prLst="opacity: 1">
                                      <p:cBhvr rctx="IE">
                                        <p:cTn id="74" dur="indefinite"/>
                                        <p:tgtEl>
                                          <p:spTgt spid="16"/>
                                        </p:tgtEl>
                                      </p:cBhvr>
                                    </p:animEffect>
                                  </p:childTnLst>
                                </p:cTn>
                              </p:par>
                              <p:par>
                                <p:cTn id="75" presetID="9" presetClass="emph" presetSubtype="0" grpId="2" nodeType="withEffect">
                                  <p:stCondLst>
                                    <p:cond delay="0"/>
                                  </p:stCondLst>
                                  <p:childTnLst>
                                    <p:set>
                                      <p:cBhvr rctx="PPT">
                                        <p:cTn id="76" dur="indefinite"/>
                                        <p:tgtEl>
                                          <p:spTgt spid="13"/>
                                        </p:tgtEl>
                                        <p:attrNameLst>
                                          <p:attrName>style.opacity</p:attrName>
                                        </p:attrNameLst>
                                      </p:cBhvr>
                                      <p:to>
                                        <p:strVal val="1"/>
                                      </p:to>
                                    </p:set>
                                    <p:animEffect filter="image" prLst="opacity: 1">
                                      <p:cBhvr rctx="IE">
                                        <p:cTn id="77" dur="indefinite"/>
                                        <p:tgtEl>
                                          <p:spTgt spid="13"/>
                                        </p:tgtEl>
                                      </p:cBhvr>
                                    </p:animEffect>
                                  </p:childTnLst>
                                </p:cTn>
                              </p:par>
                              <p:par>
                                <p:cTn id="78" presetID="9" presetClass="emph" presetSubtype="0" grpId="2" nodeType="withEffect">
                                  <p:stCondLst>
                                    <p:cond delay="0"/>
                                  </p:stCondLst>
                                  <p:childTnLst>
                                    <p:set>
                                      <p:cBhvr rctx="PPT">
                                        <p:cTn id="79" dur="indefinite"/>
                                        <p:tgtEl>
                                          <p:spTgt spid="14"/>
                                        </p:tgtEl>
                                        <p:attrNameLst>
                                          <p:attrName>style.opacity</p:attrName>
                                        </p:attrNameLst>
                                      </p:cBhvr>
                                      <p:to>
                                        <p:strVal val="1"/>
                                      </p:to>
                                    </p:set>
                                    <p:animEffect filter="image" prLst="opacity: 1">
                                      <p:cBhvr rctx="IE">
                                        <p:cTn id="80" dur="indefinite"/>
                                        <p:tgtEl>
                                          <p:spTgt spid="14"/>
                                        </p:tgtEl>
                                      </p:cBhvr>
                                    </p:animEffect>
                                  </p:childTnLst>
                                </p:cTn>
                              </p:par>
                              <p:par>
                                <p:cTn id="81" presetID="2" presetClass="entr" presetSubtype="4" fill="hold" nodeType="withEffect">
                                  <p:stCondLst>
                                    <p:cond delay="0"/>
                                  </p:stCondLst>
                                  <p:childTnLst>
                                    <p:set>
                                      <p:cBhvr>
                                        <p:cTn id="82" dur="1" fill="hold">
                                          <p:stCondLst>
                                            <p:cond delay="0"/>
                                          </p:stCondLst>
                                        </p:cTn>
                                        <p:tgtEl>
                                          <p:spTgt spid="20"/>
                                        </p:tgtEl>
                                        <p:attrNameLst>
                                          <p:attrName>style.visibility</p:attrName>
                                        </p:attrNameLst>
                                      </p:cBhvr>
                                      <p:to>
                                        <p:strVal val="visible"/>
                                      </p:to>
                                    </p:set>
                                    <p:anim calcmode="lin" valueType="num">
                                      <p:cBhvr additive="base">
                                        <p:cTn id="83" dur="500" fill="hold"/>
                                        <p:tgtEl>
                                          <p:spTgt spid="20"/>
                                        </p:tgtEl>
                                        <p:attrNameLst>
                                          <p:attrName>ppt_x</p:attrName>
                                        </p:attrNameLst>
                                      </p:cBhvr>
                                      <p:tavLst>
                                        <p:tav tm="0">
                                          <p:val>
                                            <p:strVal val="#ppt_x"/>
                                          </p:val>
                                        </p:tav>
                                        <p:tav tm="100000">
                                          <p:val>
                                            <p:strVal val="#ppt_x"/>
                                          </p:val>
                                        </p:tav>
                                      </p:tavLst>
                                    </p:anim>
                                    <p:anim calcmode="lin" valueType="num">
                                      <p:cBhvr additive="base">
                                        <p:cTn id="84" dur="500" fill="hold"/>
                                        <p:tgtEl>
                                          <p:spTgt spid="20"/>
                                        </p:tgtEl>
                                        <p:attrNameLst>
                                          <p:attrName>ppt_y</p:attrName>
                                        </p:attrNameLst>
                                      </p:cBhvr>
                                      <p:tavLst>
                                        <p:tav tm="0">
                                          <p:val>
                                            <p:strVal val="1+#ppt_h/2"/>
                                          </p:val>
                                        </p:tav>
                                        <p:tav tm="100000">
                                          <p:val>
                                            <p:strVal val="#ppt_y"/>
                                          </p:val>
                                        </p:tav>
                                      </p:tavLst>
                                    </p:anim>
                                  </p:childTnLst>
                                </p:cTn>
                              </p:par>
                              <p:par>
                                <p:cTn id="85" presetID="9" presetClass="emph" presetSubtype="0" nodeType="withEffect">
                                  <p:stCondLst>
                                    <p:cond delay="0"/>
                                  </p:stCondLst>
                                  <p:childTnLst>
                                    <p:set>
                                      <p:cBhvr rctx="PPT">
                                        <p:cTn id="86" dur="indefinite"/>
                                        <p:tgtEl>
                                          <p:spTgt spid="20"/>
                                        </p:tgtEl>
                                        <p:attrNameLst>
                                          <p:attrName>style.opacity</p:attrName>
                                        </p:attrNameLst>
                                      </p:cBhvr>
                                      <p:to>
                                        <p:strVal val="0.5"/>
                                      </p:to>
                                    </p:set>
                                    <p:animEffect filter="image" prLst="opacity: 0.5">
                                      <p:cBhvr rctx="IE">
                                        <p:cTn id="87" dur="indefinite"/>
                                        <p:tgtEl>
                                          <p:spTgt spid="20"/>
                                        </p:tgtEl>
                                      </p:cBhvr>
                                    </p:animEffect>
                                  </p:childTnLst>
                                </p:cTn>
                              </p:par>
                              <p:par>
                                <p:cTn id="88" presetID="9" presetClass="emph" presetSubtype="0" nodeType="withEffect">
                                  <p:stCondLst>
                                    <p:cond delay="0"/>
                                  </p:stCondLst>
                                  <p:childTnLst>
                                    <p:set>
                                      <p:cBhvr rctx="PPT">
                                        <p:cTn id="89" dur="indefinite"/>
                                        <p:tgtEl>
                                          <p:spTgt spid="20"/>
                                        </p:tgtEl>
                                        <p:attrNameLst>
                                          <p:attrName>style.opacity</p:attrName>
                                        </p:attrNameLst>
                                      </p:cBhvr>
                                      <p:to>
                                        <p:strVal val="1"/>
                                      </p:to>
                                    </p:set>
                                    <p:animEffect filter="image" prLst="opacity: 1">
                                      <p:cBhvr rctx="IE">
                                        <p:cTn id="90" dur="indefinite"/>
                                        <p:tgtEl>
                                          <p:spTgt spid="20"/>
                                        </p:tgtEl>
                                      </p:cBhvr>
                                    </p:animEffect>
                                  </p:childTnLst>
                                </p:cTn>
                              </p:par>
                            </p:childTnLst>
                          </p:cTn>
                        </p:par>
                      </p:childTnLst>
                    </p:cTn>
                  </p:par>
                  <p:par>
                    <p:cTn id="91" fill="hold">
                      <p:stCondLst>
                        <p:cond delay="indefinite"/>
                      </p:stCondLst>
                      <p:childTnLst>
                        <p:par>
                          <p:cTn id="92" fill="hold">
                            <p:stCondLst>
                              <p:cond delay="0"/>
                            </p:stCondLst>
                            <p:childTnLst>
                              <p:par>
                                <p:cTn id="93" presetID="2" presetClass="entr" presetSubtype="8" fill="hold" grpId="0" nodeType="clickEffect">
                                  <p:stCondLst>
                                    <p:cond delay="0"/>
                                  </p:stCondLst>
                                  <p:childTnLst>
                                    <p:set>
                                      <p:cBhvr>
                                        <p:cTn id="94" dur="1" fill="hold">
                                          <p:stCondLst>
                                            <p:cond delay="0"/>
                                          </p:stCondLst>
                                        </p:cTn>
                                        <p:tgtEl>
                                          <p:spTgt spid="29"/>
                                        </p:tgtEl>
                                        <p:attrNameLst>
                                          <p:attrName>style.visibility</p:attrName>
                                        </p:attrNameLst>
                                      </p:cBhvr>
                                      <p:to>
                                        <p:strVal val="visible"/>
                                      </p:to>
                                    </p:set>
                                    <p:anim calcmode="lin" valueType="num">
                                      <p:cBhvr additive="base">
                                        <p:cTn id="95" dur="500" fill="hold"/>
                                        <p:tgtEl>
                                          <p:spTgt spid="29"/>
                                        </p:tgtEl>
                                        <p:attrNameLst>
                                          <p:attrName>ppt_x</p:attrName>
                                        </p:attrNameLst>
                                      </p:cBhvr>
                                      <p:tavLst>
                                        <p:tav tm="0">
                                          <p:val>
                                            <p:strVal val="0-#ppt_w/2"/>
                                          </p:val>
                                        </p:tav>
                                        <p:tav tm="100000">
                                          <p:val>
                                            <p:strVal val="#ppt_x"/>
                                          </p:val>
                                        </p:tav>
                                      </p:tavLst>
                                    </p:anim>
                                    <p:anim calcmode="lin" valueType="num">
                                      <p:cBhvr additive="base">
                                        <p:cTn id="96" dur="500" fill="hold"/>
                                        <p:tgtEl>
                                          <p:spTgt spid="29"/>
                                        </p:tgtEl>
                                        <p:attrNameLst>
                                          <p:attrName>ppt_y</p:attrName>
                                        </p:attrNameLst>
                                      </p:cBhvr>
                                      <p:tavLst>
                                        <p:tav tm="0">
                                          <p:val>
                                            <p:strVal val="#ppt_y"/>
                                          </p:val>
                                        </p:tav>
                                        <p:tav tm="100000">
                                          <p:val>
                                            <p:strVal val="#ppt_y"/>
                                          </p:val>
                                        </p:tav>
                                      </p:tavLst>
                                    </p:anim>
                                  </p:childTnLst>
                                </p:cTn>
                              </p:par>
                              <p:par>
                                <p:cTn id="97" presetID="2" presetClass="entr" presetSubtype="4" fill="hold" nodeType="withEffect">
                                  <p:stCondLst>
                                    <p:cond delay="0"/>
                                  </p:stCondLst>
                                  <p:childTnLst>
                                    <p:set>
                                      <p:cBhvr>
                                        <p:cTn id="98" dur="1" fill="hold">
                                          <p:stCondLst>
                                            <p:cond delay="0"/>
                                          </p:stCondLst>
                                        </p:cTn>
                                        <p:tgtEl>
                                          <p:spTgt spid="24"/>
                                        </p:tgtEl>
                                        <p:attrNameLst>
                                          <p:attrName>style.visibility</p:attrName>
                                        </p:attrNameLst>
                                      </p:cBhvr>
                                      <p:to>
                                        <p:strVal val="visible"/>
                                      </p:to>
                                    </p:set>
                                    <p:anim calcmode="lin" valueType="num">
                                      <p:cBhvr additive="base">
                                        <p:cTn id="99" dur="500" fill="hold"/>
                                        <p:tgtEl>
                                          <p:spTgt spid="24"/>
                                        </p:tgtEl>
                                        <p:attrNameLst>
                                          <p:attrName>ppt_x</p:attrName>
                                        </p:attrNameLst>
                                      </p:cBhvr>
                                      <p:tavLst>
                                        <p:tav tm="0">
                                          <p:val>
                                            <p:strVal val="#ppt_x"/>
                                          </p:val>
                                        </p:tav>
                                        <p:tav tm="100000">
                                          <p:val>
                                            <p:strVal val="#ppt_x"/>
                                          </p:val>
                                        </p:tav>
                                      </p:tavLst>
                                    </p:anim>
                                    <p:anim calcmode="lin" valueType="num">
                                      <p:cBhvr additive="base">
                                        <p:cTn id="100" dur="500" fill="hold"/>
                                        <p:tgtEl>
                                          <p:spTgt spid="24"/>
                                        </p:tgtEl>
                                        <p:attrNameLst>
                                          <p:attrName>ppt_y</p:attrName>
                                        </p:attrNameLst>
                                      </p:cBhvr>
                                      <p:tavLst>
                                        <p:tav tm="0">
                                          <p:val>
                                            <p:strVal val="1+#ppt_h/2"/>
                                          </p:val>
                                        </p:tav>
                                        <p:tav tm="100000">
                                          <p:val>
                                            <p:strVal val="#ppt_y"/>
                                          </p:val>
                                        </p:tav>
                                      </p:tavLst>
                                    </p:anim>
                                  </p:childTnLst>
                                </p:cTn>
                              </p:par>
                              <p:par>
                                <p:cTn id="101" presetID="9" presetClass="emph" presetSubtype="0" nodeType="withEffect">
                                  <p:stCondLst>
                                    <p:cond delay="0"/>
                                  </p:stCondLst>
                                  <p:childTnLst>
                                    <p:set>
                                      <p:cBhvr rctx="PPT">
                                        <p:cTn id="102" dur="indefinite"/>
                                        <p:tgtEl>
                                          <p:spTgt spid="24"/>
                                        </p:tgtEl>
                                        <p:attrNameLst>
                                          <p:attrName>style.opacity</p:attrName>
                                        </p:attrNameLst>
                                      </p:cBhvr>
                                      <p:to>
                                        <p:strVal val="0.5"/>
                                      </p:to>
                                    </p:set>
                                    <p:animEffect filter="image" prLst="opacity: 0.5">
                                      <p:cBhvr rctx="IE">
                                        <p:cTn id="103" dur="indefinite"/>
                                        <p:tgtEl>
                                          <p:spTgt spid="24"/>
                                        </p:tgtEl>
                                      </p:cBhvr>
                                    </p:animEffect>
                                  </p:childTnLst>
                                </p:cTn>
                              </p:par>
                              <p:par>
                                <p:cTn id="104" presetID="9" presetClass="emph" presetSubtype="0" nodeType="withEffect">
                                  <p:stCondLst>
                                    <p:cond delay="0"/>
                                  </p:stCondLst>
                                  <p:childTnLst>
                                    <p:set>
                                      <p:cBhvr rctx="PPT">
                                        <p:cTn id="105" dur="indefinite"/>
                                        <p:tgtEl>
                                          <p:spTgt spid="24"/>
                                        </p:tgtEl>
                                        <p:attrNameLst>
                                          <p:attrName>style.opacity</p:attrName>
                                        </p:attrNameLst>
                                      </p:cBhvr>
                                      <p:to>
                                        <p:strVal val="1"/>
                                      </p:to>
                                    </p:set>
                                    <p:animEffect filter="image" prLst="opacity: 1">
                                      <p:cBhvr rctx="IE">
                                        <p:cTn id="106" dur="indefinite"/>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2" grpId="1" animBg="1"/>
      <p:bldP spid="12" grpId="2" animBg="1"/>
      <p:bldP spid="13" grpId="0" animBg="1"/>
      <p:bldP spid="13" grpId="1" animBg="1"/>
      <p:bldP spid="13" grpId="2" animBg="1"/>
      <p:bldP spid="14" grpId="0" animBg="1"/>
      <p:bldP spid="14" grpId="1" animBg="1"/>
      <p:bldP spid="14" grpId="2" animBg="1"/>
      <p:bldP spid="15" grpId="0" animBg="1"/>
      <p:bldP spid="19" grpId="0" animBg="1"/>
      <p:bldP spid="19" grpId="1" animBg="1"/>
      <p:bldP spid="19" grpId="2" animBg="1"/>
      <p:bldP spid="2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Workshops</a:t>
            </a:r>
            <a:endParaRPr lang="en-US" dirty="0"/>
          </a:p>
        </p:txBody>
      </p:sp>
      <p:sp>
        <p:nvSpPr>
          <p:cNvPr id="3" name="Content Placeholder 2"/>
          <p:cNvSpPr>
            <a:spLocks noGrp="1"/>
          </p:cNvSpPr>
          <p:nvPr>
            <p:ph idx="1"/>
          </p:nvPr>
        </p:nvSpPr>
        <p:spPr>
          <a:xfrm>
            <a:off x="304800" y="1447800"/>
            <a:ext cx="8503920" cy="4373563"/>
          </a:xfrm>
        </p:spPr>
        <p:txBody>
          <a:bodyPr/>
          <a:lstStyle/>
          <a:p>
            <a:r>
              <a:rPr lang="en-US" dirty="0" smtClean="0"/>
              <a:t>What to Expect</a:t>
            </a:r>
          </a:p>
          <a:p>
            <a:pPr lvl="1"/>
            <a:r>
              <a:rPr lang="en-US" dirty="0" smtClean="0"/>
              <a:t>Objectives</a:t>
            </a:r>
          </a:p>
          <a:p>
            <a:pPr lvl="1"/>
            <a:r>
              <a:rPr lang="en-US" dirty="0" smtClean="0"/>
              <a:t>Schedule</a:t>
            </a:r>
            <a:endParaRPr lang="en-US" dirty="0"/>
          </a:p>
          <a:p>
            <a:pPr lvl="1"/>
            <a:r>
              <a:rPr lang="en-US" dirty="0" smtClean="0"/>
              <a:t>Participants</a:t>
            </a:r>
            <a:endParaRPr lang="en-US" dirty="0"/>
          </a:p>
          <a:p>
            <a:pPr lvl="1"/>
            <a:r>
              <a:rPr lang="en-US" dirty="0" smtClean="0"/>
              <a:t>Deeper Dive into the Oracle ERP Cloud</a:t>
            </a:r>
            <a:endParaRPr lang="en-US" dirty="0"/>
          </a:p>
          <a:p>
            <a:r>
              <a:rPr lang="en-US" dirty="0" smtClean="0"/>
              <a:t>How to Prepare </a:t>
            </a:r>
            <a:endParaRPr lang="en-US" dirty="0"/>
          </a:p>
          <a:p>
            <a:r>
              <a:rPr lang="en-US" dirty="0" smtClean="0"/>
              <a:t>Planned Outcomes</a:t>
            </a:r>
          </a:p>
          <a:p>
            <a:endParaRPr lang="en-US" dirty="0" smtClean="0"/>
          </a:p>
          <a:p>
            <a:endParaRPr lang="en-US" dirty="0" smtClean="0"/>
          </a:p>
          <a:p>
            <a:endParaRPr lang="en-US" dirty="0"/>
          </a:p>
        </p:txBody>
      </p:sp>
      <p:sp>
        <p:nvSpPr>
          <p:cNvPr id="4" name="Text Placeholder 3"/>
          <p:cNvSpPr>
            <a:spLocks noGrp="1"/>
          </p:cNvSpPr>
          <p:nvPr>
            <p:ph type="body" sz="quarter" idx="13"/>
          </p:nvPr>
        </p:nvSpPr>
        <p:spPr/>
        <p:txBody>
          <a:bodyPr>
            <a:normAutofit/>
          </a:bodyPr>
          <a:lstStyle/>
          <a:p>
            <a:r>
              <a:rPr lang="en-US" b="1" dirty="0" smtClean="0"/>
              <a:t>August 22-September 1</a:t>
            </a:r>
            <a:endParaRPr lang="en-US" b="1" dirty="0"/>
          </a:p>
        </p:txBody>
      </p:sp>
      <p:sp>
        <p:nvSpPr>
          <p:cNvPr id="6"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22</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8959692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Workshops</a:t>
            </a:r>
            <a:endParaRPr lang="en-US" dirty="0"/>
          </a:p>
        </p:txBody>
      </p:sp>
      <p:graphicFrame>
        <p:nvGraphicFramePr>
          <p:cNvPr id="7" name="Content Placeholder 5"/>
          <p:cNvGraphicFramePr>
            <a:graphicFrameLocks/>
          </p:cNvGraphicFramePr>
          <p:nvPr>
            <p:extLst>
              <p:ext uri="{D42A27DB-BD31-4B8C-83A1-F6EECF244321}">
                <p14:modId xmlns:p14="http://schemas.microsoft.com/office/powerpoint/2010/main" val="4090476245"/>
              </p:ext>
            </p:extLst>
          </p:nvPr>
        </p:nvGraphicFramePr>
        <p:xfrm>
          <a:off x="304800" y="1371600"/>
          <a:ext cx="8504238" cy="5003800"/>
        </p:xfrm>
        <a:graphic>
          <a:graphicData uri="http://schemas.openxmlformats.org/drawingml/2006/table">
            <a:tbl>
              <a:tblPr firstRow="1" bandRow="1">
                <a:tableStyleId>{5C22544A-7EE6-4342-B048-85BDC9FD1C3A}</a:tableStyleId>
              </a:tblPr>
              <a:tblGrid>
                <a:gridCol w="2834746"/>
                <a:gridCol w="2834746"/>
                <a:gridCol w="2834746"/>
              </a:tblGrid>
              <a:tr h="370840">
                <a:tc>
                  <a:txBody>
                    <a:bodyPr/>
                    <a:lstStyle/>
                    <a:p>
                      <a:pPr algn="ctr"/>
                      <a:r>
                        <a:rPr lang="en-US" sz="1600" b="1" dirty="0" smtClean="0">
                          <a:solidFill>
                            <a:schemeClr val="tx1"/>
                          </a:solidFill>
                          <a:latin typeface="Arial Narrow" panose="020B0606020202030204" pitchFamily="34" charset="0"/>
                        </a:rPr>
                        <a:t>Date</a:t>
                      </a:r>
                      <a:endParaRPr lang="en-US" sz="16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n-US" sz="1600" b="1" dirty="0" smtClean="0">
                          <a:solidFill>
                            <a:schemeClr val="tx1"/>
                          </a:solidFill>
                          <a:latin typeface="Arial Narrow" panose="020B0606020202030204" pitchFamily="34" charset="0"/>
                        </a:rPr>
                        <a:t>Time</a:t>
                      </a:r>
                      <a:endParaRPr lang="en-US" sz="16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n-US" sz="1600" b="1" dirty="0" smtClean="0">
                          <a:solidFill>
                            <a:schemeClr val="tx1"/>
                          </a:solidFill>
                          <a:latin typeface="Arial Narrow" panose="020B0606020202030204" pitchFamily="34" charset="0"/>
                        </a:rPr>
                        <a:t>Topic</a:t>
                      </a:r>
                      <a:endParaRPr lang="en-US" sz="1600" b="1"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579120">
                <a:tc>
                  <a:txBody>
                    <a:bodyPr/>
                    <a:lstStyle/>
                    <a:p>
                      <a:pPr algn="ctr"/>
                      <a:r>
                        <a:rPr lang="en-US" sz="1600" dirty="0" smtClean="0">
                          <a:latin typeface="Arial Narrow" panose="020B0606020202030204" pitchFamily="34" charset="0"/>
                        </a:rPr>
                        <a:t>August</a:t>
                      </a:r>
                      <a:r>
                        <a:rPr lang="en-US" sz="1600" baseline="0" dirty="0" smtClean="0">
                          <a:latin typeface="Arial Narrow" panose="020B0606020202030204" pitchFamily="34" charset="0"/>
                        </a:rPr>
                        <a:t> 22 Monday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a:t>
                      </a:r>
                      <a:r>
                        <a:rPr lang="en-US" sz="1600" baseline="0" dirty="0" smtClean="0">
                          <a:latin typeface="Arial Narrow" panose="020B0606020202030204" pitchFamily="34" charset="0"/>
                        </a:rPr>
                        <a:t> PM</a:t>
                      </a:r>
                      <a:r>
                        <a:rPr lang="en-US" sz="1600" dirty="0" smtClean="0">
                          <a:latin typeface="Arial Narrow" panose="020B0606020202030204" pitchFamily="34" charset="0"/>
                        </a:rPr>
                        <a:t>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Navigation, User Interface, Security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algn="ctr"/>
                      <a:r>
                        <a:rPr lang="en-US" sz="1600" dirty="0" smtClean="0">
                          <a:latin typeface="Arial Narrow" panose="020B0606020202030204" pitchFamily="34" charset="0"/>
                        </a:rPr>
                        <a:t>August</a:t>
                      </a:r>
                      <a:r>
                        <a:rPr lang="en-US" sz="1600" baseline="0" dirty="0" smtClean="0">
                          <a:latin typeface="Arial Narrow" panose="020B0606020202030204" pitchFamily="34" charset="0"/>
                        </a:rPr>
                        <a:t> 23 Tuesday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 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Enterprise Structure, Chart of Accounts, Ledgers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August 23 </a:t>
                      </a:r>
                      <a:r>
                        <a:rPr lang="en-US" sz="1600" baseline="0" dirty="0" smtClean="0">
                          <a:latin typeface="Arial Narrow" panose="020B0606020202030204" pitchFamily="34" charset="0"/>
                        </a:rPr>
                        <a:t>Tuesday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General Ledger, Allocations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algn="ctr"/>
                      <a:r>
                        <a:rPr lang="en-US" sz="1600" dirty="0" smtClean="0">
                          <a:latin typeface="Arial Narrow" panose="020B0606020202030204" pitchFamily="34" charset="0"/>
                        </a:rPr>
                        <a:t>August</a:t>
                      </a:r>
                      <a:r>
                        <a:rPr lang="en-US" sz="1600" baseline="0" dirty="0" smtClean="0">
                          <a:latin typeface="Arial Narrow" panose="020B0606020202030204" pitchFamily="34" charset="0"/>
                        </a:rPr>
                        <a:t> 24 Wednesday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Suppliers, Procurement Contracts, Requisitions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algn="ctr"/>
                      <a:r>
                        <a:rPr lang="en-US" sz="1600" dirty="0" smtClean="0">
                          <a:latin typeface="Arial Narrow" panose="020B0606020202030204" pitchFamily="34" charset="0"/>
                        </a:rPr>
                        <a:t>August 24 Wednesday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a:t>
                      </a:r>
                      <a:r>
                        <a:rPr lang="en-US" sz="1600" baseline="0" dirty="0" smtClean="0">
                          <a:latin typeface="Arial Narrow" panose="020B0606020202030204" pitchFamily="34" charset="0"/>
                        </a:rPr>
                        <a:t>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Purchasing, P-Card</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algn="ctr"/>
                      <a:r>
                        <a:rPr lang="en-US" sz="1600" dirty="0" smtClean="0">
                          <a:latin typeface="Arial Narrow" panose="020B0606020202030204" pitchFamily="34" charset="0"/>
                        </a:rPr>
                        <a:t>August 25 Thursday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 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Accounts Payable, Expenses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August 29 </a:t>
                      </a:r>
                      <a:r>
                        <a:rPr lang="en-US" sz="1600" baseline="0" dirty="0" smtClean="0">
                          <a:latin typeface="Arial Narrow" panose="020B0606020202030204" pitchFamily="34" charset="0"/>
                        </a:rPr>
                        <a:t>Monday</a:t>
                      </a:r>
                      <a:endParaRPr lang="en-US" sz="1600" dirty="0" smtClean="0">
                        <a:latin typeface="Arial Narrow" panose="020B0606020202030204" pitchFamily="34" charset="0"/>
                      </a:endParaRPr>
                    </a:p>
                    <a:p>
                      <a:pPr algn="ct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Budgeting Control</a:t>
                      </a:r>
                      <a:r>
                        <a:rPr lang="en-US" sz="1600" baseline="0" dirty="0" smtClean="0">
                          <a:latin typeface="Arial Narrow" panose="020B0606020202030204" pitchFamily="34" charset="0"/>
                        </a:rPr>
                        <a:t> and </a:t>
                      </a:r>
                      <a:r>
                        <a:rPr lang="en-US" sz="1600" dirty="0" smtClean="0">
                          <a:latin typeface="Arial Narrow" panose="020B0606020202030204" pitchFamily="34" charset="0"/>
                        </a:rPr>
                        <a:t>Encumbrance Accounting</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912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August 30 </a:t>
                      </a:r>
                      <a:r>
                        <a:rPr lang="en-US" sz="1600" baseline="0" dirty="0" smtClean="0">
                          <a:latin typeface="Arial Narrow" panose="020B0606020202030204" pitchFamily="34" charset="0"/>
                        </a:rPr>
                        <a:t>Tuesday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a:t>
                      </a:r>
                      <a:r>
                        <a:rPr lang="en-US" sz="1600" baseline="0" dirty="0" smtClean="0">
                          <a:latin typeface="Arial Narrow" panose="020B0606020202030204" pitchFamily="34" charset="0"/>
                        </a:rPr>
                        <a:t> 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Grant</a:t>
                      </a:r>
                      <a:r>
                        <a:rPr lang="en-US" sz="1600" baseline="0" dirty="0" smtClean="0">
                          <a:latin typeface="Arial Narrow" panose="020B0606020202030204" pitchFamily="34" charset="0"/>
                        </a:rPr>
                        <a:t> Awards</a:t>
                      </a:r>
                      <a:r>
                        <a:rPr lang="en-US" sz="1600" dirty="0" smtClean="0">
                          <a:latin typeface="Arial Narrow" panose="020B0606020202030204" pitchFamily="34" charset="0"/>
                        </a:rPr>
                        <a:t>, Grant Projects, Grant Contracts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23</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795100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Orientation Workshops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99488948"/>
              </p:ext>
            </p:extLst>
          </p:nvPr>
        </p:nvGraphicFramePr>
        <p:xfrm>
          <a:off x="304800" y="1371600"/>
          <a:ext cx="8504238" cy="4403344"/>
        </p:xfrm>
        <a:graphic>
          <a:graphicData uri="http://schemas.openxmlformats.org/drawingml/2006/table">
            <a:tbl>
              <a:tblPr firstRow="1" bandRow="1">
                <a:tableStyleId>{5C22544A-7EE6-4342-B048-85BDC9FD1C3A}</a:tableStyleId>
              </a:tblPr>
              <a:tblGrid>
                <a:gridCol w="2834746"/>
                <a:gridCol w="2834746"/>
                <a:gridCol w="2834746"/>
              </a:tblGrid>
              <a:tr h="370840">
                <a:tc>
                  <a:txBody>
                    <a:bodyPr/>
                    <a:lstStyle/>
                    <a:p>
                      <a:pPr algn="ctr"/>
                      <a:r>
                        <a:rPr lang="en-US" sz="1600" dirty="0" smtClean="0">
                          <a:solidFill>
                            <a:schemeClr val="tx1"/>
                          </a:solidFill>
                          <a:latin typeface="Arial Narrow" panose="020B0606020202030204" pitchFamily="34" charset="0"/>
                        </a:rPr>
                        <a:t>Date</a:t>
                      </a:r>
                      <a:endParaRPr lang="en-US" sz="16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n-US" sz="1600" dirty="0" smtClean="0">
                          <a:solidFill>
                            <a:schemeClr val="tx1"/>
                          </a:solidFill>
                          <a:latin typeface="Arial Narrow" panose="020B0606020202030204" pitchFamily="34" charset="0"/>
                        </a:rPr>
                        <a:t>Time</a:t>
                      </a:r>
                      <a:endParaRPr lang="en-US" sz="16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c>
                  <a:txBody>
                    <a:bodyPr/>
                    <a:lstStyle/>
                    <a:p>
                      <a:pPr algn="ctr"/>
                      <a:r>
                        <a:rPr lang="en-US" sz="1600" dirty="0" smtClean="0">
                          <a:solidFill>
                            <a:schemeClr val="tx1"/>
                          </a:solidFill>
                          <a:latin typeface="Arial Narrow" panose="020B0606020202030204" pitchFamily="34" charset="0"/>
                        </a:rPr>
                        <a:t>Topic</a:t>
                      </a:r>
                      <a:endParaRPr lang="en-US" sz="1600" dirty="0">
                        <a:solidFill>
                          <a:schemeClr val="tx1"/>
                        </a:solidFill>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00"/>
                    </a:solidFill>
                  </a:tcPr>
                </a:tc>
              </a:tr>
              <a:tr h="576072">
                <a:tc>
                  <a:txBody>
                    <a:bodyPr/>
                    <a:lstStyle/>
                    <a:p>
                      <a:pPr algn="ctr"/>
                      <a:r>
                        <a:rPr lang="en-US" sz="1600" dirty="0" smtClean="0">
                          <a:latin typeface="Arial Narrow" panose="020B0606020202030204" pitchFamily="34" charset="0"/>
                        </a:rPr>
                        <a:t>August 30 Tuesday</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Grants Billing, Grants Budgeting</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August</a:t>
                      </a:r>
                      <a:r>
                        <a:rPr lang="en-US" sz="1600" baseline="0" dirty="0" smtClean="0">
                          <a:latin typeface="Arial Narrow" panose="020B0606020202030204" pitchFamily="34" charset="0"/>
                        </a:rPr>
                        <a:t> 31 Wednesday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 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Asset Management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August 31 </a:t>
                      </a:r>
                      <a:r>
                        <a:rPr lang="en-US" sz="1600" baseline="0" dirty="0" smtClean="0">
                          <a:latin typeface="Arial Narrow" panose="020B0606020202030204" pitchFamily="34" charset="0"/>
                        </a:rPr>
                        <a:t>Wednesday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Sub-ledger Accounting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September 1 Thursday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9AM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Reporting Tools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September 7 </a:t>
                      </a:r>
                      <a:r>
                        <a:rPr lang="en-US" sz="1600" baseline="0" dirty="0" smtClean="0">
                          <a:latin typeface="Arial Narrow" panose="020B0606020202030204" pitchFamily="34" charset="0"/>
                        </a:rPr>
                        <a:t>Wednesday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 9AM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aseline="0" dirty="0" smtClean="0">
                          <a:latin typeface="Arial Narrow" panose="020B0606020202030204" pitchFamily="34" charset="0"/>
                        </a:rPr>
                        <a:t>Conversion and Integration Tools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September 7 </a:t>
                      </a:r>
                      <a:r>
                        <a:rPr lang="en-US" sz="1600" baseline="0" dirty="0" smtClean="0">
                          <a:latin typeface="Arial Narrow" panose="020B0606020202030204" pitchFamily="34" charset="0"/>
                        </a:rPr>
                        <a:t>Wednesday</a:t>
                      </a:r>
                      <a:endParaRPr lang="en-US" sz="1600" dirty="0" smtClean="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1 PM to 4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Follow up Items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7607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latin typeface="Arial Narrow" panose="020B0606020202030204" pitchFamily="34" charset="0"/>
                        </a:rPr>
                        <a:t>September 8 Thursday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latin typeface="Arial Narrow" panose="020B0606020202030204" pitchFamily="34" charset="0"/>
                        </a:rPr>
                        <a:t> 9AM to 12 PM</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smtClean="0">
                          <a:latin typeface="Arial Narrow" panose="020B0606020202030204" pitchFamily="34" charset="0"/>
                        </a:rPr>
                        <a:t>Follow up Items</a:t>
                      </a:r>
                      <a:endParaRPr lang="en-US" sz="1600" dirty="0">
                        <a:latin typeface="Arial Narrow" panose="020B0606020202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24</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42787254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Next Steps (2 Weeks)</a:t>
            </a:r>
            <a:endParaRPr lang="en-US" dirty="0"/>
          </a:p>
        </p:txBody>
      </p:sp>
      <p:sp>
        <p:nvSpPr>
          <p:cNvPr id="7" name="Content Placeholder 2"/>
          <p:cNvSpPr>
            <a:spLocks noGrp="1"/>
          </p:cNvSpPr>
          <p:nvPr>
            <p:ph idx="1"/>
          </p:nvPr>
        </p:nvSpPr>
        <p:spPr>
          <a:xfrm>
            <a:off x="304800" y="1219200"/>
            <a:ext cx="8503920" cy="4373563"/>
          </a:xfrm>
        </p:spPr>
        <p:txBody>
          <a:bodyPr>
            <a:normAutofit/>
          </a:bodyPr>
          <a:lstStyle/>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a:p>
        </p:txBody>
      </p:sp>
      <p:sp>
        <p:nvSpPr>
          <p:cNvPr id="8" name="Content Placeholder 2"/>
          <p:cNvSpPr txBox="1">
            <a:spLocks/>
          </p:cNvSpPr>
          <p:nvPr/>
        </p:nvSpPr>
        <p:spPr>
          <a:xfrm>
            <a:off x="457200" y="1371600"/>
            <a:ext cx="8503920" cy="4373563"/>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Font typeface="Wingdings" panose="05000000000000000000" pitchFamily="2" charset="2"/>
              <a:buChar char="§"/>
              <a:defRPr sz="16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Calendar and reserve the conference rooms for the Orientation Workshops (Wyoming/Huron)</a:t>
            </a:r>
          </a:p>
          <a:p>
            <a:r>
              <a:rPr lang="en-US" dirty="0" smtClean="0"/>
              <a:t>Prepare and distribute the materials for the Orientation Workshops (Huron/Oracle)</a:t>
            </a:r>
          </a:p>
          <a:p>
            <a:r>
              <a:rPr lang="en-US" dirty="0" smtClean="0"/>
              <a:t>Schedule a project planning meeting with the team to discuss key milestones and tasks (Huron)</a:t>
            </a:r>
          </a:p>
          <a:p>
            <a:r>
              <a:rPr lang="en-US" dirty="0" smtClean="0"/>
              <a:t>Release the </a:t>
            </a:r>
            <a:r>
              <a:rPr lang="en-US" dirty="0" err="1" smtClean="0"/>
              <a:t>WyoCloud</a:t>
            </a:r>
            <a:r>
              <a:rPr lang="en-US" dirty="0" smtClean="0"/>
              <a:t> </a:t>
            </a:r>
            <a:r>
              <a:rPr lang="en-US" dirty="0" err="1" smtClean="0"/>
              <a:t>Sharepoint</a:t>
            </a:r>
            <a:r>
              <a:rPr lang="en-US" dirty="0" smtClean="0"/>
              <a:t> site week of August 1, 2016 (Huron)</a:t>
            </a:r>
          </a:p>
          <a:p>
            <a:r>
              <a:rPr lang="en-US" dirty="0" smtClean="0"/>
              <a:t>Schedule a demo of the </a:t>
            </a:r>
            <a:r>
              <a:rPr lang="en-US" dirty="0" err="1" smtClean="0"/>
              <a:t>WyoCloud</a:t>
            </a:r>
            <a:r>
              <a:rPr lang="en-US" dirty="0" smtClean="0"/>
              <a:t> </a:t>
            </a:r>
            <a:r>
              <a:rPr lang="en-US" dirty="0" err="1"/>
              <a:t>S</a:t>
            </a:r>
            <a:r>
              <a:rPr lang="en-US" dirty="0" err="1" smtClean="0"/>
              <a:t>harepoint</a:t>
            </a:r>
            <a:r>
              <a:rPr lang="en-US" dirty="0" smtClean="0"/>
              <a:t> site (Huron)</a:t>
            </a:r>
          </a:p>
          <a:p>
            <a:pPr marL="0" indent="0">
              <a:buFont typeface="Wingdings" panose="05000000000000000000" pitchFamily="2" charset="2"/>
              <a:buNone/>
            </a:pPr>
            <a:endParaRPr lang="en-US" dirty="0" smtClean="0"/>
          </a:p>
          <a:p>
            <a:pPr marL="0" indent="0">
              <a:buFont typeface="Wingdings" panose="05000000000000000000" pitchFamily="2" charset="2"/>
              <a:buNone/>
            </a:pPr>
            <a:endParaRPr lang="en-US" dirty="0" smtClean="0"/>
          </a:p>
          <a:p>
            <a:pPr marL="0" indent="0">
              <a:buFont typeface="Wingdings" panose="05000000000000000000" pitchFamily="2" charset="2"/>
              <a:buNone/>
            </a:pPr>
            <a:endParaRPr lang="en-US" dirty="0" smtClean="0"/>
          </a:p>
          <a:p>
            <a:pPr marL="0" indent="0">
              <a:buFont typeface="Wingdings" panose="05000000000000000000" pitchFamily="2" charset="2"/>
              <a:buNone/>
            </a:pPr>
            <a:endParaRPr lang="en-US" dirty="0" smtClean="0"/>
          </a:p>
          <a:p>
            <a:pPr marL="0" indent="0">
              <a:buFont typeface="Wingdings" panose="05000000000000000000" pitchFamily="2" charset="2"/>
              <a:buNone/>
            </a:pPr>
            <a:endParaRPr lang="en-US" dirty="0" smtClean="0"/>
          </a:p>
          <a:p>
            <a:pPr marL="0" indent="0">
              <a:buFont typeface="Wingdings" panose="05000000000000000000" pitchFamily="2" charset="2"/>
              <a:buNone/>
            </a:pPr>
            <a:endParaRPr lang="en-US" dirty="0"/>
          </a:p>
        </p:txBody>
      </p:sp>
      <p:sp>
        <p:nvSpPr>
          <p:cNvPr id="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25</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9549895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Appendix</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2861992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30 Day Roadmap</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204908805"/>
              </p:ext>
            </p:extLst>
          </p:nvPr>
        </p:nvGraphicFramePr>
        <p:xfrm>
          <a:off x="450134" y="1058840"/>
          <a:ext cx="8243732" cy="5344281"/>
        </p:xfrm>
        <a:graphic>
          <a:graphicData uri="http://schemas.openxmlformats.org/drawingml/2006/table">
            <a:tbl>
              <a:tblPr/>
              <a:tblGrid>
                <a:gridCol w="431949"/>
                <a:gridCol w="4793378"/>
                <a:gridCol w="1006135"/>
                <a:gridCol w="1006135"/>
                <a:gridCol w="1006135"/>
              </a:tblGrid>
              <a:tr h="179480">
                <a:tc>
                  <a:txBody>
                    <a:bodyPr/>
                    <a:lstStyle/>
                    <a:p>
                      <a:pPr algn="ctr" rtl="0" fontAlgn="ctr"/>
                      <a:r>
                        <a:rPr lang="en-US" sz="1000" b="1" i="0" u="none" strike="noStrike" dirty="0" smtClean="0">
                          <a:solidFill>
                            <a:srgbClr val="000000"/>
                          </a:solidFill>
                          <a:effectLst/>
                          <a:latin typeface="Arial Narrow" panose="020B0606020202030204" pitchFamily="34" charset="0"/>
                        </a:rPr>
                        <a:t>No #</a:t>
                      </a:r>
                      <a:r>
                        <a:rPr lang="en-US" sz="1000" b="1"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rtl="0" fontAlgn="ctr"/>
                      <a:r>
                        <a:rPr lang="en-US" sz="1000" b="1" i="0" u="none" strike="noStrike" dirty="0">
                          <a:solidFill>
                            <a:srgbClr val="000000"/>
                          </a:solidFill>
                          <a:effectLst/>
                          <a:latin typeface="Arial Narrow" panose="020B0606020202030204" pitchFamily="34" charset="0"/>
                        </a:rPr>
                        <a:t>Task</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rtl="0" fontAlgn="ctr"/>
                      <a:r>
                        <a:rPr lang="en-US" sz="1000" b="1" i="0" u="none" strike="noStrike">
                          <a:solidFill>
                            <a:srgbClr val="000000"/>
                          </a:solidFill>
                          <a:effectLst/>
                          <a:latin typeface="Arial Narrow" panose="020B0606020202030204" pitchFamily="34" charset="0"/>
                        </a:rPr>
                        <a:t>Huron</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rtl="0" fontAlgn="ctr"/>
                      <a:r>
                        <a:rPr lang="en-US" sz="1000" b="1" i="0" u="none" strike="noStrike">
                          <a:solidFill>
                            <a:srgbClr val="000000"/>
                          </a:solidFill>
                          <a:effectLst/>
                          <a:latin typeface="Arial Narrow" panose="020B0606020202030204" pitchFamily="34" charset="0"/>
                        </a:rPr>
                        <a:t>Wyoming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rtl="0" fontAlgn="ctr"/>
                      <a:r>
                        <a:rPr lang="en-US" sz="1000" b="1" i="0" u="none" strike="noStrike">
                          <a:solidFill>
                            <a:srgbClr val="000000"/>
                          </a:solidFill>
                          <a:effectLst/>
                          <a:latin typeface="Arial Narrow" panose="020B0606020202030204" pitchFamily="34" charset="0"/>
                        </a:rPr>
                        <a:t>Oracle</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179480">
                <a:tc>
                  <a:txBody>
                    <a:bodyPr/>
                    <a:lstStyle/>
                    <a:p>
                      <a:pPr algn="l" rtl="0" fontAlgn="ctr"/>
                      <a:r>
                        <a:rPr lang="en-US" sz="1000" b="1"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ctr"/>
                      <a:r>
                        <a:rPr lang="en-US" sz="1000" b="1" i="0" u="none" strike="noStrike" dirty="0" smtClean="0">
                          <a:solidFill>
                            <a:srgbClr val="000000"/>
                          </a:solidFill>
                          <a:effectLst/>
                          <a:latin typeface="Arial Narrow" panose="020B0606020202030204" pitchFamily="34" charset="0"/>
                        </a:rPr>
                        <a:t> GOVERNANCE</a:t>
                      </a:r>
                      <a:endParaRPr lang="en-US" sz="1000" b="1"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4435">
                <a:tc>
                  <a:txBody>
                    <a:bodyPr/>
                    <a:lstStyle/>
                    <a:p>
                      <a:pPr algn="ctr" rtl="0" fontAlgn="b"/>
                      <a:r>
                        <a:rPr lang="en-US" sz="1000" b="0" i="0" u="none" strike="noStrike" dirty="0">
                          <a:solidFill>
                            <a:srgbClr val="000000"/>
                          </a:solidFill>
                          <a:effectLst/>
                          <a:latin typeface="Arial Narrow" panose="020B0606020202030204" pitchFamily="34" charset="0"/>
                        </a:rPr>
                        <a:t>1</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Determine and Schedule Executive Steering Committee Meetings </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1" i="0" u="none" strike="sngStrike" dirty="0" smtClean="0">
                          <a:solidFill>
                            <a:srgbClr val="000000"/>
                          </a:solidFill>
                          <a:effectLst/>
                          <a:latin typeface="Arial Narrow" panose="020B0606020202030204" pitchFamily="34" charset="0"/>
                        </a:rPr>
                        <a:t>2</a:t>
                      </a:r>
                      <a:endParaRPr lang="en-US" sz="1000" b="1" i="0" u="none" strike="sng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3C1"/>
                    </a:solidFill>
                  </a:tcPr>
                </a:tc>
                <a:tc>
                  <a:txBody>
                    <a:bodyPr/>
                    <a:lstStyle/>
                    <a:p>
                      <a:pPr algn="l" rtl="0" fontAlgn="b"/>
                      <a:r>
                        <a:rPr lang="en-US" sz="1000" b="1" i="0" u="none" strike="sngStrike" dirty="0" smtClean="0">
                          <a:solidFill>
                            <a:srgbClr val="000000"/>
                          </a:solidFill>
                          <a:effectLst/>
                          <a:latin typeface="Arial Narrow" panose="020B0606020202030204" pitchFamily="34" charset="0"/>
                        </a:rPr>
                        <a:t>Accrual</a:t>
                      </a:r>
                      <a:r>
                        <a:rPr lang="en-US" sz="1000" b="1" i="0" u="none" strike="sngStrike" baseline="0" dirty="0" smtClean="0">
                          <a:solidFill>
                            <a:srgbClr val="000000"/>
                          </a:solidFill>
                          <a:effectLst/>
                          <a:latin typeface="Arial Narrow" panose="020B0606020202030204" pitchFamily="34" charset="0"/>
                        </a:rPr>
                        <a:t> Accounting Transition Decision</a:t>
                      </a:r>
                      <a:endParaRPr lang="en-US" sz="1000" b="1" i="0" u="none" strike="sngStrike" dirty="0">
                        <a:solidFill>
                          <a:srgbClr val="000000"/>
                        </a:solidFill>
                        <a:effectLst/>
                        <a:latin typeface="Arial Narrow" panose="020B0606020202030204" pitchFamily="34" charset="0"/>
                      </a:endParaRP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3C1"/>
                    </a:solidFill>
                  </a:tcPr>
                </a:tc>
                <a:tc>
                  <a:txBody>
                    <a:bodyPr/>
                    <a:lstStyle/>
                    <a:p>
                      <a:pPr algn="ctr" rtl="0" fontAlgn="b"/>
                      <a:endParaRPr lang="en-US" sz="1000" b="1" i="0" u="none" strike="sng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3C1"/>
                    </a:solidFill>
                  </a:tcPr>
                </a:tc>
                <a:tc>
                  <a:txBody>
                    <a:bodyPr/>
                    <a:lstStyle/>
                    <a:p>
                      <a:pPr algn="ctr" rtl="0" fontAlgn="b"/>
                      <a:r>
                        <a:rPr lang="en-US" sz="1000" b="1" i="0" u="none" strike="sngStrike" dirty="0" smtClean="0">
                          <a:solidFill>
                            <a:srgbClr val="000000"/>
                          </a:solidFill>
                          <a:effectLst/>
                          <a:latin typeface="Arial Narrow" panose="020B0606020202030204" pitchFamily="34" charset="0"/>
                        </a:rPr>
                        <a:t>X</a:t>
                      </a:r>
                      <a:endParaRPr lang="en-US" sz="1000" b="1" i="0" u="none" strike="sng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3C1"/>
                    </a:solidFill>
                  </a:tcPr>
                </a:tc>
                <a:tc>
                  <a:txBody>
                    <a:bodyPr/>
                    <a:lstStyle/>
                    <a:p>
                      <a:pPr algn="ctr" fontAlgn="b"/>
                      <a:endParaRPr lang="en-US" sz="1000" b="1" i="0" u="none" strike="sng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7F3C1"/>
                    </a:solidFill>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3</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Establish Project Checkpoints (Huron QA</a:t>
                      </a:r>
                      <a:r>
                        <a:rPr lang="en-US" sz="1000" b="0" i="0" u="none" strike="noStrike" dirty="0" smtClean="0">
                          <a:solidFill>
                            <a:srgbClr val="000000"/>
                          </a:solidFill>
                          <a:effectLst/>
                          <a:latin typeface="Arial Narrow" panose="020B0606020202030204" pitchFamily="34" charset="0"/>
                        </a:rPr>
                        <a:t>) </a:t>
                      </a:r>
                      <a:endParaRPr lang="en-US" sz="1000" b="0" i="0" u="none" strike="noStrike" dirty="0">
                        <a:solidFill>
                          <a:srgbClr val="000000"/>
                        </a:solidFill>
                        <a:effectLst/>
                        <a:latin typeface="Arial Narrow" panose="020B0606020202030204" pitchFamily="34" charset="0"/>
                      </a:endParaRP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2543">
                <a:tc>
                  <a:txBody>
                    <a:bodyPr/>
                    <a:lstStyle/>
                    <a:p>
                      <a:pPr algn="ctr" rtl="0" fontAlgn="b"/>
                      <a:r>
                        <a:rPr lang="en-US" sz="1000" b="0" i="0" u="none" strike="noStrike" dirty="0">
                          <a:solidFill>
                            <a:srgbClr val="000000"/>
                          </a:solidFill>
                          <a:effectLst/>
                          <a:latin typeface="Arial Narrow" panose="020B0606020202030204" pitchFamily="34" charset="0"/>
                        </a:rPr>
                        <a:t>4</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Confirm Project Governance including decision making, escalations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Complete detailed Project Plan</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6</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Develop </a:t>
                      </a:r>
                      <a:r>
                        <a:rPr lang="en-US" sz="1000" b="0" i="0" u="none" strike="noStrike" dirty="0" smtClean="0">
                          <a:solidFill>
                            <a:srgbClr val="000000"/>
                          </a:solidFill>
                          <a:effectLst/>
                          <a:latin typeface="Arial Narrow" panose="020B0606020202030204" pitchFamily="34" charset="0"/>
                        </a:rPr>
                        <a:t>Project </a:t>
                      </a:r>
                      <a:r>
                        <a:rPr lang="en-US" sz="1000" b="0" i="0" u="none" strike="noStrike" dirty="0">
                          <a:solidFill>
                            <a:srgbClr val="000000"/>
                          </a:solidFill>
                          <a:effectLst/>
                          <a:latin typeface="Arial Narrow" panose="020B0606020202030204" pitchFamily="34" charset="0"/>
                        </a:rPr>
                        <a:t>Controls including Scope Mgmt., Staff Mgmt., Business Process Design strategy)</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7</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Confirm Resource Plan (Assign resources to various tasks)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8</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Complete project plan maintenance procedures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a:solidFill>
                            <a:srgbClr val="000000"/>
                          </a:solidFill>
                          <a:effectLst/>
                          <a:latin typeface="Arial Narrow" panose="020B0606020202030204" pitchFamily="34" charset="0"/>
                        </a:rPr>
                        <a:t>9</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Establish Status Reports </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480">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ctr"/>
                      <a:r>
                        <a:rPr lang="en-US" sz="1000" b="1" i="0" u="none" strike="noStrike" dirty="0" smtClean="0">
                          <a:solidFill>
                            <a:srgbClr val="000000"/>
                          </a:solidFill>
                          <a:effectLst/>
                          <a:latin typeface="Arial Narrow" panose="020B0606020202030204" pitchFamily="34" charset="0"/>
                        </a:rPr>
                        <a:t> INFRASTRUCTURE</a:t>
                      </a:r>
                      <a:endParaRPr lang="en-US" sz="1000" b="1"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10</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fr-FR" sz="1000" b="0" i="0" u="none" strike="noStrike" dirty="0">
                          <a:solidFill>
                            <a:srgbClr val="000000"/>
                          </a:solidFill>
                          <a:effectLst/>
                          <a:latin typeface="Arial Narrow" panose="020B0606020202030204" pitchFamily="34" charset="0"/>
                        </a:rPr>
                        <a:t>Provision Oracle </a:t>
                      </a:r>
                      <a:r>
                        <a:rPr lang="fr-FR" sz="1000" b="0" i="0" u="none" strike="noStrike" dirty="0" err="1" smtClean="0">
                          <a:solidFill>
                            <a:srgbClr val="000000"/>
                          </a:solidFill>
                          <a:effectLst/>
                          <a:latin typeface="Arial Narrow" panose="020B0606020202030204" pitchFamily="34" charset="0"/>
                        </a:rPr>
                        <a:t>Environments</a:t>
                      </a:r>
                      <a:r>
                        <a:rPr lang="fr-FR" sz="1000" b="0" i="0" u="none" strike="noStrike" dirty="0" smtClean="0">
                          <a:solidFill>
                            <a:srgbClr val="000000"/>
                          </a:solidFill>
                          <a:effectLst/>
                          <a:latin typeface="Arial Narrow" panose="020B0606020202030204" pitchFamily="34" charset="0"/>
                        </a:rPr>
                        <a:t>/instances </a:t>
                      </a:r>
                      <a:r>
                        <a:rPr lang="fr-FR" sz="1000" b="0" i="0" u="none" strike="noStrike" dirty="0">
                          <a:solidFill>
                            <a:srgbClr val="000000"/>
                          </a:solidFill>
                          <a:effectLst/>
                          <a:latin typeface="Arial Narrow" panose="020B0606020202030204" pitchFamily="34" charset="0"/>
                        </a:rPr>
                        <a:t>for (ERP, </a:t>
                      </a:r>
                      <a:r>
                        <a:rPr lang="fr-FR" sz="1000" b="0" i="0" u="none" strike="noStrike" dirty="0" err="1" smtClean="0">
                          <a:solidFill>
                            <a:srgbClr val="000000"/>
                          </a:solidFill>
                          <a:effectLst/>
                          <a:latin typeface="Arial Narrow" panose="020B0606020202030204" pitchFamily="34" charset="0"/>
                        </a:rPr>
                        <a:t>Reporting</a:t>
                      </a:r>
                      <a:r>
                        <a:rPr lang="fr-FR" sz="1000" b="0" i="0" u="none" strike="noStrike" dirty="0" smtClean="0">
                          <a:solidFill>
                            <a:srgbClr val="000000"/>
                          </a:solidFill>
                          <a:effectLst/>
                          <a:latin typeface="Arial Narrow" panose="020B0606020202030204" pitchFamily="34" charset="0"/>
                        </a:rPr>
                        <a:t>)</a:t>
                      </a:r>
                      <a:endParaRPr lang="fr-FR" sz="1000" b="0" i="0" u="none" strike="noStrike" dirty="0">
                        <a:solidFill>
                          <a:srgbClr val="000000"/>
                        </a:solidFill>
                        <a:effectLst/>
                        <a:latin typeface="Arial Narrow" panose="020B0606020202030204" pitchFamily="34" charset="0"/>
                      </a:endParaRP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11</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Acquire Team Work Location ( including location for design sessions)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12</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Project Financial plan including Staffing Plan and Budget Tracking</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fontAlgn="b"/>
                      <a:r>
                        <a:rPr lang="en-US" sz="1000" b="0" i="0" u="none" strike="noStrike" dirty="0" smtClean="0">
                          <a:solidFill>
                            <a:srgbClr val="000000"/>
                          </a:solidFill>
                          <a:effectLst/>
                          <a:latin typeface="Arial Narrow" panose="020B0606020202030204" pitchFamily="34" charset="0"/>
                        </a:rPr>
                        <a:t>13*</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Arial Narrow" panose="020B0606020202030204" pitchFamily="34" charset="0"/>
                        </a:rPr>
                        <a:t>Identify Testing Management Tools</a:t>
                      </a:r>
                    </a:p>
                  </a:txBody>
                  <a:tcPr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480">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b"/>
                      <a:r>
                        <a:rPr lang="en-US" sz="1000" b="1" i="0" u="none" strike="noStrike" dirty="0" smtClean="0">
                          <a:solidFill>
                            <a:srgbClr val="000000"/>
                          </a:solidFill>
                          <a:effectLst/>
                          <a:latin typeface="Arial Narrow" panose="020B0606020202030204" pitchFamily="34" charset="0"/>
                        </a:rPr>
                        <a:t> CONTRACTS </a:t>
                      </a:r>
                      <a:endParaRPr lang="en-US" sz="1000" b="1"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14</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smtClean="0">
                          <a:solidFill>
                            <a:srgbClr val="000000"/>
                          </a:solidFill>
                          <a:effectLst/>
                          <a:latin typeface="Arial Narrow" panose="020B0606020202030204" pitchFamily="34" charset="0"/>
                        </a:rPr>
                        <a:t>Complete Huron </a:t>
                      </a:r>
                      <a:r>
                        <a:rPr lang="en-US" sz="1000" b="0" i="0" u="none" strike="noStrike" dirty="0">
                          <a:solidFill>
                            <a:srgbClr val="000000"/>
                          </a:solidFill>
                          <a:effectLst/>
                          <a:latin typeface="Arial Narrow" panose="020B0606020202030204" pitchFamily="34" charset="0"/>
                        </a:rPr>
                        <a:t>SOW</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dirty="0">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15</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Complete Oracle Contract</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480">
                <a:tc>
                  <a:txBody>
                    <a:bodyPr/>
                    <a:lstStyle/>
                    <a:p>
                      <a:pPr algn="ctr" rtl="0" fontAlgn="b"/>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b"/>
                      <a:r>
                        <a:rPr lang="en-US" sz="1000" b="1" i="0" u="none" strike="noStrike" dirty="0" smtClean="0">
                          <a:solidFill>
                            <a:srgbClr val="000000"/>
                          </a:solidFill>
                          <a:effectLst/>
                          <a:latin typeface="Arial Narrow" panose="020B0606020202030204" pitchFamily="34" charset="0"/>
                        </a:rPr>
                        <a:t> BUSINESS </a:t>
                      </a:r>
                      <a:r>
                        <a:rPr lang="en-US" sz="1000" b="1" i="0" u="none" strike="noStrike" dirty="0">
                          <a:solidFill>
                            <a:srgbClr val="000000"/>
                          </a:solidFill>
                          <a:effectLst/>
                          <a:latin typeface="Arial Narrow" panose="020B0606020202030204" pitchFamily="34" charset="0"/>
                        </a:rPr>
                        <a:t>PROCESS</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16</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Develop </a:t>
                      </a:r>
                      <a:r>
                        <a:rPr lang="en-US" sz="1000" b="0" i="0" u="none" strike="noStrike" dirty="0" smtClean="0">
                          <a:solidFill>
                            <a:srgbClr val="000000"/>
                          </a:solidFill>
                          <a:effectLst/>
                          <a:latin typeface="Arial Narrow" panose="020B0606020202030204" pitchFamily="34" charset="0"/>
                        </a:rPr>
                        <a:t>Configuration and Business Process</a:t>
                      </a:r>
                      <a:r>
                        <a:rPr lang="en-US" sz="1000" b="0" i="0" u="none" strike="noStrike" baseline="0" dirty="0" smtClean="0">
                          <a:solidFill>
                            <a:srgbClr val="000000"/>
                          </a:solidFill>
                          <a:effectLst/>
                          <a:latin typeface="Arial Narrow" panose="020B0606020202030204" pitchFamily="34" charset="0"/>
                        </a:rPr>
                        <a:t> Mapping</a:t>
                      </a:r>
                      <a:r>
                        <a:rPr lang="en-US" sz="1000" b="0" i="0" u="none" strike="noStrike" dirty="0" smtClean="0">
                          <a:solidFill>
                            <a:srgbClr val="000000"/>
                          </a:solidFill>
                          <a:effectLst/>
                          <a:latin typeface="Arial Narrow" panose="020B0606020202030204" pitchFamily="34" charset="0"/>
                        </a:rPr>
                        <a:t> </a:t>
                      </a:r>
                      <a:r>
                        <a:rPr lang="en-US" sz="1000" b="0" i="0" u="none" strike="noStrike" dirty="0">
                          <a:solidFill>
                            <a:srgbClr val="000000"/>
                          </a:solidFill>
                          <a:effectLst/>
                          <a:latin typeface="Arial Narrow" panose="020B0606020202030204" pitchFamily="34" charset="0"/>
                        </a:rPr>
                        <a:t>Workshop Schedule</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17*</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Finalize the new COA Structure ( Segments only</a:t>
                      </a:r>
                      <a:r>
                        <a:rPr lang="en-US" sz="1000" b="0" i="0" u="none" strike="noStrike" dirty="0" smtClean="0">
                          <a:solidFill>
                            <a:srgbClr val="000000"/>
                          </a:solidFill>
                          <a:effectLst/>
                          <a:latin typeface="Arial Narrow" panose="020B0606020202030204" pitchFamily="34" charset="0"/>
                        </a:rPr>
                        <a:t>)/Decision</a:t>
                      </a:r>
                      <a:r>
                        <a:rPr lang="en-US" sz="1000" b="0" i="0" u="none" strike="noStrike" baseline="0" dirty="0" smtClean="0">
                          <a:solidFill>
                            <a:srgbClr val="000000"/>
                          </a:solidFill>
                          <a:effectLst/>
                          <a:latin typeface="Arial Narrow" panose="020B0606020202030204" pitchFamily="34" charset="0"/>
                        </a:rPr>
                        <a:t> to Implement Accruals</a:t>
                      </a:r>
                      <a:endParaRPr lang="en-US" sz="1000" b="0" i="0" u="none" strike="noStrike" dirty="0">
                        <a:solidFill>
                          <a:srgbClr val="000000"/>
                        </a:solidFill>
                        <a:effectLst/>
                        <a:latin typeface="Arial Narrow" panose="020B0606020202030204" pitchFamily="34" charset="0"/>
                      </a:endParaRP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b"/>
                      <a:r>
                        <a:rPr lang="en-US" sz="1000" b="1" i="0" u="none" strike="noStrike" dirty="0" smtClean="0">
                          <a:solidFill>
                            <a:srgbClr val="000000"/>
                          </a:solidFill>
                          <a:effectLst/>
                          <a:latin typeface="Arial Narrow" panose="020B0606020202030204" pitchFamily="34" charset="0"/>
                        </a:rPr>
                        <a:t> PEOPLE</a:t>
                      </a:r>
                      <a:endParaRPr lang="en-US" sz="1000" b="1"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18</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Assignment of Banner SME </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19</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Assignment of Reporting Liaison </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532">
                <a:tc>
                  <a:txBody>
                    <a:bodyPr/>
                    <a:lstStyle/>
                    <a:p>
                      <a:pPr algn="ctr" rtl="0" fontAlgn="b"/>
                      <a:r>
                        <a:rPr lang="en-US" sz="1000" b="0" i="0" u="none" strike="noStrike" dirty="0" smtClean="0">
                          <a:solidFill>
                            <a:srgbClr val="000000"/>
                          </a:solidFill>
                          <a:effectLst/>
                          <a:latin typeface="Arial Narrow" panose="020B0606020202030204" pitchFamily="34" charset="0"/>
                        </a:rPr>
                        <a:t>20</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Identify </a:t>
                      </a:r>
                      <a:r>
                        <a:rPr lang="en-US" sz="1000" b="0" i="0" u="none" strike="noStrike" dirty="0" smtClean="0">
                          <a:solidFill>
                            <a:srgbClr val="000000"/>
                          </a:solidFill>
                          <a:effectLst/>
                          <a:latin typeface="Arial Narrow" panose="020B0606020202030204" pitchFamily="34" charset="0"/>
                        </a:rPr>
                        <a:t>required </a:t>
                      </a:r>
                      <a:r>
                        <a:rPr lang="en-US" sz="1000" b="0" i="0" u="none" strike="noStrike" dirty="0">
                          <a:solidFill>
                            <a:srgbClr val="000000"/>
                          </a:solidFill>
                          <a:effectLst/>
                          <a:latin typeface="Arial Narrow" panose="020B0606020202030204" pitchFamily="34" charset="0"/>
                        </a:rPr>
                        <a:t>Wyoming backfill and secure resources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674">
                <a:tc>
                  <a:txBody>
                    <a:bodyPr/>
                    <a:lstStyle/>
                    <a:p>
                      <a:pPr algn="ctr" rtl="0" fontAlgn="b"/>
                      <a:r>
                        <a:rPr lang="en-US" sz="1000" b="0" i="0" u="none" strike="noStrike" dirty="0" smtClean="0">
                          <a:solidFill>
                            <a:srgbClr val="000000"/>
                          </a:solidFill>
                          <a:effectLst/>
                          <a:latin typeface="Arial Narrow" panose="020B0606020202030204" pitchFamily="34" charset="0"/>
                        </a:rPr>
                        <a:t>21</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Produce Project Orientation Guide for Huron and Wyoming</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0718">
                <a:tc>
                  <a:txBody>
                    <a:bodyPr/>
                    <a:lstStyle/>
                    <a:p>
                      <a:pPr algn="ctr" rtl="0" fontAlgn="b"/>
                      <a:r>
                        <a:rPr lang="en-US" sz="1000" b="0" i="0" u="none" strike="noStrike" dirty="0" smtClean="0">
                          <a:solidFill>
                            <a:srgbClr val="000000"/>
                          </a:solidFill>
                          <a:effectLst/>
                          <a:latin typeface="Arial Narrow" panose="020B0606020202030204" pitchFamily="34" charset="0"/>
                        </a:rPr>
                        <a:t>22</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Develop Awareness and Desire (AD) Communication Campaign</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9041">
                <a:tc>
                  <a:txBody>
                    <a:bodyPr/>
                    <a:lstStyle/>
                    <a:p>
                      <a:pPr algn="ctr" fontAlgn="b"/>
                      <a:r>
                        <a:rPr lang="en-US" sz="1000" b="0" i="0" u="none" strike="noStrike" dirty="0" smtClean="0">
                          <a:solidFill>
                            <a:srgbClr val="000000"/>
                          </a:solidFill>
                          <a:effectLst/>
                          <a:latin typeface="Arial Narrow" panose="020B0606020202030204" pitchFamily="34" charset="0"/>
                        </a:rPr>
                        <a:t>23*</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000" b="0" i="0" u="none" strike="noStrike" baseline="0" dirty="0" smtClean="0">
                          <a:solidFill>
                            <a:srgbClr val="000000"/>
                          </a:solidFill>
                          <a:effectLst/>
                          <a:latin typeface="Arial Narrow" panose="020B0606020202030204" pitchFamily="34" charset="0"/>
                        </a:rPr>
                        <a:t>Identify Phases for the </a:t>
                      </a:r>
                      <a:r>
                        <a:rPr lang="en-US" sz="1000" b="0" i="0" u="none" strike="noStrike" dirty="0" smtClean="0">
                          <a:solidFill>
                            <a:srgbClr val="000000"/>
                          </a:solidFill>
                          <a:effectLst/>
                          <a:latin typeface="Arial Narrow" panose="020B0606020202030204" pitchFamily="34" charset="0"/>
                        </a:rPr>
                        <a:t>Project Website Launch ,</a:t>
                      </a:r>
                      <a:r>
                        <a:rPr lang="en-US" sz="1000" b="0" i="0" u="none" strike="noStrike" baseline="0" dirty="0" smtClean="0">
                          <a:solidFill>
                            <a:srgbClr val="000000"/>
                          </a:solidFill>
                          <a:effectLst/>
                          <a:latin typeface="Arial Narrow" panose="020B0606020202030204" pitchFamily="34" charset="0"/>
                        </a:rPr>
                        <a:t>Branding and Communication</a:t>
                      </a:r>
                      <a:endParaRPr lang="en-US" sz="1000" b="0" i="0" u="none" strike="noStrike" dirty="0">
                        <a:solidFill>
                          <a:srgbClr val="000000"/>
                        </a:solidFill>
                        <a:effectLst/>
                        <a:latin typeface="Arial Narrow" panose="020B0606020202030204" pitchFamily="34" charset="0"/>
                      </a:endParaRPr>
                    </a:p>
                  </a:txBody>
                  <a:tcPr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Arial Narrow" panose="020B0606020202030204" pitchFamily="34" charset="0"/>
                        </a:rPr>
                        <a:t> </a:t>
                      </a:r>
                      <a:endParaRPr lang="en-US" sz="1000" b="0" i="0" u="none" strike="noStrike" dirty="0" smtClean="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9480">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4">
                  <a:txBody>
                    <a:bodyPr/>
                    <a:lstStyle/>
                    <a:p>
                      <a:pPr algn="l" rtl="0" fontAlgn="b"/>
                      <a:r>
                        <a:rPr lang="en-US" sz="1000" b="1" i="0" u="none" strike="noStrike" dirty="0" smtClean="0">
                          <a:solidFill>
                            <a:srgbClr val="000000"/>
                          </a:solidFill>
                          <a:effectLst/>
                          <a:latin typeface="Arial Narrow" panose="020B0606020202030204" pitchFamily="34" charset="0"/>
                        </a:rPr>
                        <a:t> TECHNICAL</a:t>
                      </a:r>
                      <a:endParaRPr lang="en-US" sz="1000" b="1"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62086">
                <a:tc>
                  <a:txBody>
                    <a:bodyPr/>
                    <a:lstStyle/>
                    <a:p>
                      <a:pPr algn="ctr" rtl="0" fontAlgn="b"/>
                      <a:r>
                        <a:rPr lang="en-US" sz="1000" b="0" i="0" u="none" strike="noStrike" dirty="0" smtClean="0">
                          <a:solidFill>
                            <a:srgbClr val="000000"/>
                          </a:solidFill>
                          <a:effectLst/>
                          <a:latin typeface="Arial Narrow" panose="020B0606020202030204" pitchFamily="34" charset="0"/>
                        </a:rPr>
                        <a:t>24</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Access to Banner Schema (Read Credentials)</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535">
                <a:tc>
                  <a:txBody>
                    <a:bodyPr/>
                    <a:lstStyle/>
                    <a:p>
                      <a:pPr algn="ctr" rtl="0" fontAlgn="b"/>
                      <a:r>
                        <a:rPr lang="en-US" sz="1000" b="0" i="0" u="none" strike="noStrike" dirty="0" smtClean="0">
                          <a:solidFill>
                            <a:srgbClr val="000000"/>
                          </a:solidFill>
                          <a:effectLst/>
                          <a:latin typeface="Arial Narrow" panose="020B0606020202030204" pitchFamily="34" charset="0"/>
                        </a:rPr>
                        <a:t>25</a:t>
                      </a:r>
                      <a:endParaRPr lang="en-US" sz="1000" b="0" i="0" u="none" strike="noStrike" dirty="0">
                        <a:solidFill>
                          <a:srgbClr val="000000"/>
                        </a:solidFill>
                        <a:effectLst/>
                        <a:latin typeface="Arial Narrow" panose="020B060602020203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b"/>
                      <a:r>
                        <a:rPr lang="en-US" sz="1000" b="0" i="0" u="none" strike="noStrike" dirty="0">
                          <a:solidFill>
                            <a:srgbClr val="000000"/>
                          </a:solidFill>
                          <a:effectLst/>
                          <a:latin typeface="Arial Narrow" panose="020B0606020202030204" pitchFamily="34" charset="0"/>
                        </a:rPr>
                        <a:t>Access to Banner ODS (Read Credentials) </a:t>
                      </a:r>
                    </a:p>
                  </a:txBody>
                  <a:tcPr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a:solidFill>
                            <a:srgbClr val="000000"/>
                          </a:solidFill>
                          <a:effectLst/>
                          <a:latin typeface="Arial Narrow" panose="020B0606020202030204" pitchFamily="34" charset="0"/>
                        </a:rPr>
                        <a:t>X</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b"/>
                      <a:r>
                        <a:rPr lang="en-US" sz="1000" b="0" i="0" u="none" strike="noStrike" dirty="0">
                          <a:solidFill>
                            <a:srgbClr val="000000"/>
                          </a:solidFill>
                          <a:effectLst/>
                          <a:latin typeface="Arial Narrow" panose="020B0606020202030204" pitchFamily="34" charset="0"/>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27</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49791333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60 Day Roadmap</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706182306"/>
              </p:ext>
            </p:extLst>
          </p:nvPr>
        </p:nvGraphicFramePr>
        <p:xfrm>
          <a:off x="588264" y="1205865"/>
          <a:ext cx="7946136" cy="3975735"/>
        </p:xfrm>
        <a:graphic>
          <a:graphicData uri="http://schemas.openxmlformats.org/drawingml/2006/table">
            <a:tbl>
              <a:tblPr/>
              <a:tblGrid>
                <a:gridCol w="420624"/>
                <a:gridCol w="4617720"/>
                <a:gridCol w="969264"/>
                <a:gridCol w="969264"/>
                <a:gridCol w="969264"/>
              </a:tblGrid>
              <a:tr h="137160">
                <a:tc>
                  <a:txBody>
                    <a:body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Times New Roman"/>
                        </a:rPr>
                        <a:t>No #</a:t>
                      </a:r>
                      <a:endParaRPr lang="en-US" sz="1000" b="1"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Task</a:t>
                      </a:r>
                      <a:endParaRPr lang="en-US" sz="10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Huron</a:t>
                      </a:r>
                      <a:endParaRPr lang="en-US" sz="10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Wyoming</a:t>
                      </a:r>
                      <a:endParaRPr lang="en-US" sz="10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c>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gn="ctr">
                        <a:lnSpc>
                          <a:spcPct val="115000"/>
                        </a:lnSpc>
                        <a:spcBef>
                          <a:spcPts val="0"/>
                        </a:spcBef>
                        <a:spcAft>
                          <a:spcPts val="0"/>
                        </a:spcAft>
                      </a:pPr>
                      <a:r>
                        <a:rPr lang="en-US" sz="1000" b="1" dirty="0" smtClean="0">
                          <a:solidFill>
                            <a:schemeClr val="tx1"/>
                          </a:solidFill>
                          <a:effectLst/>
                          <a:latin typeface="Arial Narrow" panose="020B0606020202030204" pitchFamily="34" charset="0"/>
                          <a:ea typeface="MS Mincho"/>
                          <a:cs typeface="Helvetica-Narrow-BoldOblique"/>
                        </a:rPr>
                        <a:t>Oracle</a:t>
                      </a:r>
                      <a:endParaRPr lang="en-US" sz="1000" dirty="0">
                        <a:solidFill>
                          <a:schemeClr val="tx1"/>
                        </a:solidFill>
                        <a:effectLst/>
                        <a:latin typeface="Arial Narrow" panose="020B0606020202030204" pitchFamily="34" charset="0"/>
                        <a:ea typeface="MS Mincho"/>
                        <a:cs typeface="Times New Roman"/>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FFCC00"/>
                    </a:solidFill>
                  </a:tcPr>
                </a:tc>
              </a:tr>
              <a:tr h="137160">
                <a:tc>
                  <a:txBody>
                    <a:bodyPr/>
                    <a:lstStyle/>
                    <a:p>
                      <a:pPr marL="0" marR="0">
                        <a:lnSpc>
                          <a:spcPct val="115000"/>
                        </a:lnSpc>
                        <a:spcBef>
                          <a:spcPts val="0"/>
                        </a:spcBef>
                        <a:spcAft>
                          <a:spcPts val="0"/>
                        </a:spcAft>
                      </a:pPr>
                      <a:endParaRPr lang="en-US" sz="1000" dirty="0">
                        <a:effectLst/>
                        <a:latin typeface="Arial Narrow" panose="020B0606020202030204" pitchFamily="34" charset="0"/>
                        <a:ea typeface="MS Mincho"/>
                        <a:cs typeface="Times New Roman"/>
                      </a:endParaRP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4">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Helvetica-Narrow-BoldOblique"/>
                        </a:rPr>
                        <a:t>GOVERNANCE</a:t>
                      </a:r>
                      <a:endParaRPr lang="en-US" sz="1000" dirty="0">
                        <a:effectLst/>
                        <a:latin typeface="Arial Narrow" panose="020B0606020202030204" pitchFamily="34" charset="0"/>
                        <a:ea typeface="MS Mincho"/>
                        <a:cs typeface="Times New Roman"/>
                      </a:endParaRP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Complete Work Product Tracking Sheet (RACI)</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2</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Create Issue and Risk Management Plan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3</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Initial Risk Log developed</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pPr marL="0" marR="0">
                        <a:lnSpc>
                          <a:spcPct val="115000"/>
                        </a:lnSpc>
                        <a:spcBef>
                          <a:spcPts val="0"/>
                        </a:spcBef>
                        <a:spcAft>
                          <a:spcPts val="0"/>
                        </a:spcAft>
                      </a:pPr>
                      <a:endParaRPr lang="en-US" sz="1000" dirty="0">
                        <a:effectLst/>
                        <a:latin typeface="Arial Narrow" panose="020B0606020202030204" pitchFamily="34" charset="0"/>
                        <a:ea typeface="MS Mincho"/>
                        <a:cs typeface="Times New Roman"/>
                      </a:endParaRP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4">
                  <a:txBody>
                    <a:bodyPr/>
                    <a:lstStyle>
                      <a:lvl1pPr marL="0" algn="l" defTabSz="914400" rtl="0" eaLnBrk="1" latinLnBrk="0" hangingPunct="1">
                        <a:defRPr sz="1800" kern="1200">
                          <a:solidFill>
                            <a:schemeClr val="tx1"/>
                          </a:solidFill>
                          <a:latin typeface="Arial Narrow"/>
                        </a:defRPr>
                      </a:lvl1pPr>
                      <a:lvl2pPr marL="457200" algn="l" defTabSz="914400" rtl="0" eaLnBrk="1" latinLnBrk="0" hangingPunct="1">
                        <a:defRPr sz="1800" kern="1200">
                          <a:solidFill>
                            <a:schemeClr val="tx1"/>
                          </a:solidFill>
                          <a:latin typeface="Arial Narrow"/>
                        </a:defRPr>
                      </a:lvl2pPr>
                      <a:lvl3pPr marL="914400" algn="l" defTabSz="914400" rtl="0" eaLnBrk="1" latinLnBrk="0" hangingPunct="1">
                        <a:defRPr sz="1800" kern="1200">
                          <a:solidFill>
                            <a:schemeClr val="tx1"/>
                          </a:solidFill>
                          <a:latin typeface="Arial Narrow"/>
                        </a:defRPr>
                      </a:lvl3pPr>
                      <a:lvl4pPr marL="1371600" algn="l" defTabSz="914400" rtl="0" eaLnBrk="1" latinLnBrk="0" hangingPunct="1">
                        <a:defRPr sz="1800" kern="1200">
                          <a:solidFill>
                            <a:schemeClr val="tx1"/>
                          </a:solidFill>
                          <a:latin typeface="Arial Narrow"/>
                        </a:defRPr>
                      </a:lvl4pPr>
                      <a:lvl5pPr marL="1828800" algn="l" defTabSz="914400" rtl="0" eaLnBrk="1" latinLnBrk="0" hangingPunct="1">
                        <a:defRPr sz="1800" kern="1200">
                          <a:solidFill>
                            <a:schemeClr val="tx1"/>
                          </a:solidFill>
                          <a:latin typeface="Arial Narrow"/>
                        </a:defRPr>
                      </a:lvl5pPr>
                      <a:lvl6pPr marL="2286000" algn="l" defTabSz="914400" rtl="0" eaLnBrk="1" latinLnBrk="0" hangingPunct="1">
                        <a:defRPr sz="1800" kern="1200">
                          <a:solidFill>
                            <a:schemeClr val="tx1"/>
                          </a:solidFill>
                          <a:latin typeface="Arial Narrow"/>
                        </a:defRPr>
                      </a:lvl6pPr>
                      <a:lvl7pPr marL="2743200" algn="l" defTabSz="914400" rtl="0" eaLnBrk="1" latinLnBrk="0" hangingPunct="1">
                        <a:defRPr sz="1800" kern="1200">
                          <a:solidFill>
                            <a:schemeClr val="tx1"/>
                          </a:solidFill>
                          <a:latin typeface="Arial Narrow"/>
                        </a:defRPr>
                      </a:lvl7pPr>
                      <a:lvl8pPr marL="3200400" algn="l" defTabSz="914400" rtl="0" eaLnBrk="1" latinLnBrk="0" hangingPunct="1">
                        <a:defRPr sz="1800" kern="1200">
                          <a:solidFill>
                            <a:schemeClr val="tx1"/>
                          </a:solidFill>
                          <a:latin typeface="Arial Narrow"/>
                        </a:defRPr>
                      </a:lvl8pPr>
                      <a:lvl9pPr marL="3657600" algn="l" defTabSz="914400" rtl="0" eaLnBrk="1" latinLnBrk="0" hangingPunct="1">
                        <a:defRPr sz="1800" kern="1200">
                          <a:solidFill>
                            <a:schemeClr val="tx1"/>
                          </a:solidFill>
                          <a:latin typeface="Arial Narrow"/>
                        </a:defRPr>
                      </a:lvl9pPr>
                    </a:lstStyle>
                    <a:p>
                      <a:pPr marL="0" marR="0">
                        <a:lnSpc>
                          <a:spcPct val="115000"/>
                        </a:lnSpc>
                        <a:spcBef>
                          <a:spcPts val="0"/>
                        </a:spcBef>
                        <a:spcAft>
                          <a:spcPts val="0"/>
                        </a:spcAft>
                      </a:pPr>
                      <a:r>
                        <a:rPr lang="en-US" sz="1000" b="1" dirty="0" smtClean="0">
                          <a:solidFill>
                            <a:srgbClr val="000000"/>
                          </a:solidFill>
                          <a:effectLst/>
                          <a:latin typeface="Arial Narrow" panose="020B0606020202030204" pitchFamily="34" charset="0"/>
                          <a:ea typeface="MS Mincho"/>
                          <a:cs typeface="Times New Roman"/>
                        </a:rPr>
                        <a:t>INFRASTRUCTURE</a:t>
                      </a:r>
                      <a:endParaRPr lang="en-US" sz="1000" dirty="0">
                        <a:effectLst/>
                        <a:latin typeface="Arial Narrow" panose="020B0606020202030204" pitchFamily="34" charset="0"/>
                        <a:ea typeface="MS Mincho"/>
                        <a:cs typeface="Times New Roman"/>
                      </a:endParaRPr>
                    </a:p>
                  </a:txBody>
                  <a:tcPr marL="857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4</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Create Environment Strategy</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r>
              <a:tr h="182880">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4">
                  <a:txBody>
                    <a:bodyPr/>
                    <a:lstStyle/>
                    <a:p>
                      <a:pPr algn="l" fontAlgn="b"/>
                      <a:r>
                        <a:rPr lang="en-US" sz="1000" b="1" i="0" u="none" strike="noStrike" dirty="0" smtClean="0">
                          <a:solidFill>
                            <a:srgbClr val="000000"/>
                          </a:solidFill>
                          <a:effectLst/>
                          <a:latin typeface="Arial Narrow" panose="020B0606020202030204" pitchFamily="34" charset="0"/>
                        </a:rPr>
                        <a:t>  BUSINESS</a:t>
                      </a:r>
                      <a:r>
                        <a:rPr lang="en-US" sz="1000" b="1" i="0" u="none" strike="noStrike" baseline="0" dirty="0" smtClean="0">
                          <a:solidFill>
                            <a:srgbClr val="000000"/>
                          </a:solidFill>
                          <a:effectLst/>
                          <a:latin typeface="Arial Narrow" panose="020B0606020202030204" pitchFamily="34" charset="0"/>
                        </a:rPr>
                        <a:t> PROCESS</a:t>
                      </a:r>
                      <a:endParaRPr lang="en-US" sz="1000" b="1" i="0" u="none" strike="noStrike" dirty="0">
                        <a:solidFill>
                          <a:srgbClr val="000000"/>
                        </a:solidFill>
                        <a:effectLst/>
                        <a:latin typeface="Arial Narrow" panose="020B0606020202030204" pitchFamily="34" charset="0"/>
                      </a:endParaRP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b"/>
                      <a:endParaRPr lang="en-US"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tcPr>
                </a:tc>
                <a:tc hMerge="1">
                  <a:txBody>
                    <a:bodyPr/>
                    <a:lstStyle/>
                    <a:p>
                      <a:pPr algn="ctr" fontAlgn="b"/>
                      <a:endParaRPr lang="en-US" sz="1100" b="0" i="0" u="none" strike="noStrike" dirty="0">
                        <a:solidFill>
                          <a:srgbClr val="000000"/>
                        </a:solidFill>
                        <a:effectLst/>
                        <a:latin typeface="Calibri"/>
                      </a:endParaRPr>
                    </a:p>
                  </a:txBody>
                  <a:tcPr marL="9525" marR="9525" marT="9525" marB="0" anchor="b"/>
                </a:tc>
                <a:tc hMerge="1">
                  <a:txBody>
                    <a:bodyPr/>
                    <a:lstStyle/>
                    <a:p>
                      <a:pPr algn="ctr" fontAlgn="b"/>
                      <a:endParaRPr lang="en-US" sz="1100" b="0" i="0" u="none" strike="noStrike" dirty="0">
                        <a:solidFill>
                          <a:srgbClr val="000000"/>
                        </a:solidFill>
                        <a:effectLst/>
                        <a:latin typeface="Calibri"/>
                      </a:endParaRP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5</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Create Initial Business Process Inventory </a:t>
                      </a:r>
                      <a:r>
                        <a:rPr lang="en-US" sz="1000" b="0" i="0" u="none" strike="noStrike" dirty="0" smtClean="0">
                          <a:solidFill>
                            <a:srgbClr val="000000"/>
                          </a:solidFill>
                          <a:effectLst/>
                          <a:latin typeface="Arial Narrow" panose="020B0606020202030204" pitchFamily="34" charset="0"/>
                        </a:rPr>
                        <a:t>– </a:t>
                      </a:r>
                      <a:r>
                        <a:rPr lang="en-US" sz="1000" b="0" i="0" u="none" strike="noStrike" dirty="0">
                          <a:solidFill>
                            <a:srgbClr val="000000"/>
                          </a:solidFill>
                          <a:effectLst/>
                          <a:latin typeface="Arial Narrow" panose="020B0606020202030204" pitchFamily="34" charset="0"/>
                        </a:rPr>
                        <a:t>ERP</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tcPr>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6</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Conduct COA Mapping exercise</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7</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Launch Business Process Workshops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lnL w="12700" cap="flat" cmpd="sng" algn="ctr">
                      <a:solidFill>
                        <a:srgbClr val="000000"/>
                      </a:solidFill>
                      <a:prstDash val="solid"/>
                      <a:round/>
                      <a:headEnd type="none" w="med" len="med"/>
                      <a:tailEnd type="none" w="med" len="med"/>
                    </a:ln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tc>
              </a:tr>
              <a:tr h="137160">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4">
                  <a:txBody>
                    <a:bodyPr/>
                    <a:lstStyle/>
                    <a:p>
                      <a:pPr algn="l" fontAlgn="b"/>
                      <a:r>
                        <a:rPr lang="en-US" sz="1000" b="1" i="0" u="none" strike="noStrike" dirty="0" smtClean="0">
                          <a:solidFill>
                            <a:srgbClr val="000000"/>
                          </a:solidFill>
                          <a:effectLst/>
                          <a:latin typeface="Arial Narrow" panose="020B0606020202030204" pitchFamily="34" charset="0"/>
                        </a:rPr>
                        <a:t>  PEOPLE</a:t>
                      </a:r>
                      <a:endParaRPr lang="en-US" sz="1000" b="1" i="0" u="none" strike="noStrike" dirty="0">
                        <a:solidFill>
                          <a:srgbClr val="000000"/>
                        </a:solidFill>
                        <a:effectLst/>
                        <a:latin typeface="Arial Narrow" panose="020B0606020202030204" pitchFamily="34" charset="0"/>
                      </a:endParaRP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b"/>
                      <a:endParaRPr lang="en-US" sz="1100" b="0" i="0" u="none" strike="noStrike" dirty="0">
                        <a:solidFill>
                          <a:srgbClr val="000000"/>
                        </a:solidFill>
                        <a:effectLst/>
                        <a:latin typeface="Calibri"/>
                      </a:endParaRPr>
                    </a:p>
                  </a:txBody>
                  <a:tcPr marL="9525" marR="9525" marT="9525" marB="0" anchor="b">
                    <a:lnL w="12700" cap="flat" cmpd="sng" algn="ctr">
                      <a:solidFill>
                        <a:srgbClr val="000000"/>
                      </a:solidFill>
                      <a:prstDash val="solid"/>
                      <a:round/>
                      <a:headEnd type="none" w="med" len="med"/>
                      <a:tailEnd type="none" w="med" len="med"/>
                    </a:lnL>
                  </a:tcPr>
                </a:tc>
                <a:tc hMerge="1">
                  <a:txBody>
                    <a:bodyPr/>
                    <a:lstStyle/>
                    <a:p>
                      <a:pPr algn="ctr" fontAlgn="b"/>
                      <a:endParaRPr lang="en-US" sz="1100" b="0" i="0" u="none" strike="noStrike" dirty="0">
                        <a:solidFill>
                          <a:srgbClr val="000000"/>
                        </a:solidFill>
                        <a:effectLst/>
                        <a:latin typeface="Calibri"/>
                      </a:endParaRPr>
                    </a:p>
                  </a:txBody>
                  <a:tcPr marL="9525" marR="9525" marT="9525" marB="0" anchor="b"/>
                </a:tc>
                <a:tc hMerge="1">
                  <a:txBody>
                    <a:bodyPr/>
                    <a:lstStyle/>
                    <a:p>
                      <a:pPr algn="ctr" fontAlgn="b"/>
                      <a:endParaRPr lang="en-US" sz="1100" b="0" i="0" u="none" strike="noStrike" dirty="0">
                        <a:solidFill>
                          <a:srgbClr val="000000"/>
                        </a:solidFill>
                        <a:effectLst/>
                        <a:latin typeface="Calibri"/>
                      </a:endParaRP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8</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Launch Project Website</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9</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Identify and launch Change Champion Network</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10</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Conduct core Project Team Kick Off</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11</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Create Communication Plan and Communication Matrix</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12</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Develop Readiness Assessment Strategy</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13</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Launch Project Website</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r>
              <a:tr h="137160">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gridSpan="4">
                  <a:txBody>
                    <a:bodyPr/>
                    <a:lstStyle/>
                    <a:p>
                      <a:pPr algn="l" fontAlgn="b"/>
                      <a:r>
                        <a:rPr lang="en-US" sz="1000" b="1" i="0" u="none" strike="noStrike" dirty="0" smtClean="0">
                          <a:solidFill>
                            <a:srgbClr val="000000"/>
                          </a:solidFill>
                          <a:effectLst/>
                          <a:latin typeface="Arial Narrow" panose="020B0606020202030204" pitchFamily="34" charset="0"/>
                        </a:rPr>
                        <a:t>  TECHNICAL</a:t>
                      </a:r>
                      <a:endParaRPr lang="en-US" sz="1000" b="1" i="0" u="none" strike="noStrike" dirty="0">
                        <a:solidFill>
                          <a:srgbClr val="000000"/>
                        </a:solidFill>
                        <a:effectLst/>
                        <a:latin typeface="Arial Narrow" panose="020B0606020202030204" pitchFamily="34" charset="0"/>
                      </a:endParaRP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D9D9D9"/>
                    </a:solidFill>
                  </a:tcPr>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tc>
                <a:tc hMerge="1">
                  <a:txBody>
                    <a:bodyPr/>
                    <a:lstStyle/>
                    <a:p>
                      <a:pPr algn="ctr" fontAlgn="b"/>
                      <a:endParaRPr lang="en-US" sz="1000" b="1" i="0" u="none" strike="noStrike" dirty="0">
                        <a:solidFill>
                          <a:srgbClr val="000000"/>
                        </a:solidFill>
                        <a:effectLst/>
                        <a:latin typeface="Arial Narrow" panose="020B0606020202030204" pitchFamily="34" charset="0"/>
                      </a:endParaRP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14</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Provide Technical Workshops on Tools for  (Conversion, Security,  Integration)</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15</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Integration Strategy and Plan</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c>
                  <a:txBody>
                    <a:bodyPr/>
                    <a:lstStyle/>
                    <a:p>
                      <a:pPr algn="ctr" fontAlgn="b"/>
                      <a:r>
                        <a:rPr lang="en-US" sz="1000" b="0" i="0" u="none" strike="noStrike">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16</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Reconcile Integration Inventory for Outbound and Inbound</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 </a:t>
                      </a:r>
                    </a:p>
                  </a:txBody>
                  <a:tcPr marL="9525" marR="9525" marT="9525" marB="0" anchor="b"/>
                </a:tc>
              </a:tr>
              <a:tr h="137160">
                <a:tc>
                  <a:txBody>
                    <a:bodyPr/>
                    <a:lstStyle/>
                    <a:p>
                      <a:pPr algn="l" fontAlgn="b"/>
                      <a:r>
                        <a:rPr lang="en-US" sz="1000" b="0" i="0" u="none" strike="noStrike" dirty="0" smtClean="0">
                          <a:solidFill>
                            <a:srgbClr val="000000"/>
                          </a:solidFill>
                          <a:effectLst/>
                          <a:latin typeface="Arial Narrow" panose="020B0606020202030204" pitchFamily="34" charset="0"/>
                        </a:rPr>
                        <a:t>17</a:t>
                      </a:r>
                      <a:endParaRPr lang="en-US" sz="1000" b="0" i="0" u="none" strike="noStrike" dirty="0">
                        <a:solidFill>
                          <a:srgbClr val="000000"/>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a:solidFill>
                            <a:srgbClr val="000000"/>
                          </a:solidFill>
                          <a:effectLst/>
                          <a:latin typeface="Arial Narrow" panose="020B0606020202030204" pitchFamily="34" charset="0"/>
                        </a:rPr>
                        <a:t>Confirm Prioritization of Integration Inventory and in scope items</a:t>
                      </a: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r>
                        <a:rPr lang="en-US" sz="1000" b="0" i="0" u="none" strike="noStrike" dirty="0">
                          <a:solidFill>
                            <a:srgbClr val="000000"/>
                          </a:solidFill>
                          <a:effectLst/>
                          <a:latin typeface="Arial Narrow" panose="020B0606020202030204" pitchFamily="34" charset="0"/>
                        </a:rPr>
                        <a:t>X</a:t>
                      </a:r>
                    </a:p>
                  </a:txBody>
                  <a:tcPr marL="9525" marR="9525" marT="9525" marB="0" anchor="b"/>
                </a:tc>
                <a:tc>
                  <a:txBody>
                    <a:bodyPr/>
                    <a:lstStyle/>
                    <a:p>
                      <a:pPr algn="ctr" fontAlgn="b"/>
                      <a:endParaRPr lang="en-US" sz="1000" b="0" i="0" u="none" strike="noStrike" dirty="0">
                        <a:solidFill>
                          <a:srgbClr val="000000"/>
                        </a:solidFill>
                        <a:effectLst/>
                        <a:latin typeface="Arial Narrow" panose="020B0606020202030204" pitchFamily="34" charset="0"/>
                      </a:endParaRPr>
                    </a:p>
                  </a:txBody>
                  <a:tcPr marL="9525" marR="9525" marT="9525" marB="0" anchor="b"/>
                </a:tc>
              </a:tr>
              <a:tr h="137160">
                <a:tc>
                  <a:txBody>
                    <a:bodyPr/>
                    <a:lstStyle/>
                    <a:p>
                      <a:pPr algn="l" fontAlgn="b"/>
                      <a:r>
                        <a:rPr lang="en-US" sz="1000" b="0" i="0" u="none" strike="noStrike" dirty="0" smtClean="0">
                          <a:solidFill>
                            <a:schemeClr val="accent2">
                              <a:lumMod val="75000"/>
                            </a:schemeClr>
                          </a:solidFill>
                          <a:effectLst/>
                          <a:latin typeface="Arial Narrow" panose="020B0606020202030204" pitchFamily="34" charset="0"/>
                        </a:rPr>
                        <a:t>18</a:t>
                      </a:r>
                      <a:endParaRPr lang="en-US" sz="1000" b="0" i="0" u="none" strike="noStrike" dirty="0">
                        <a:solidFill>
                          <a:schemeClr val="accent2">
                            <a:lumMod val="75000"/>
                          </a:schemeClr>
                        </a:solidFill>
                        <a:effectLst/>
                        <a:latin typeface="Arial Narrow" panose="020B0606020202030204" pitchFamily="34" charset="0"/>
                      </a:endParaRPr>
                    </a:p>
                  </a:txBody>
                  <a:tcPr marL="9525" marR="9525" marT="9525" marB="0" anchor="b">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b"/>
                      <a:r>
                        <a:rPr lang="en-US" sz="1000" b="0" i="0" u="none" strike="noStrike" dirty="0" smtClean="0">
                          <a:solidFill>
                            <a:schemeClr val="accent2">
                              <a:lumMod val="75000"/>
                            </a:schemeClr>
                          </a:solidFill>
                          <a:effectLst/>
                          <a:latin typeface="Arial Narrow" panose="020B0606020202030204" pitchFamily="34" charset="0"/>
                        </a:rPr>
                        <a:t>Initial</a:t>
                      </a:r>
                      <a:r>
                        <a:rPr lang="en-US" sz="1000" b="0" i="0" u="none" strike="noStrike" baseline="0" dirty="0" smtClean="0">
                          <a:solidFill>
                            <a:schemeClr val="accent2">
                              <a:lumMod val="75000"/>
                            </a:schemeClr>
                          </a:solidFill>
                          <a:effectLst/>
                          <a:latin typeface="Arial Narrow" panose="020B0606020202030204" pitchFamily="34" charset="0"/>
                        </a:rPr>
                        <a:t> Review of  Pre-Built Reports with SME’s for Student</a:t>
                      </a:r>
                      <a:endParaRPr lang="en-US" sz="1000" b="0" i="0" u="none" strike="noStrike" dirty="0">
                        <a:solidFill>
                          <a:schemeClr val="accent2">
                            <a:lumMod val="75000"/>
                          </a:schemeClr>
                        </a:solidFill>
                        <a:effectLst/>
                        <a:latin typeface="Arial Narrow" panose="020B0606020202030204" pitchFamily="34" charset="0"/>
                      </a:endParaRPr>
                    </a:p>
                  </a:txBody>
                  <a:tcPr marL="9525" marR="9525" marT="9525" marB="0" anchor="b">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en-US" sz="1000" b="0" i="0" u="none" strike="noStrike" dirty="0" smtClean="0">
                          <a:solidFill>
                            <a:srgbClr val="000000"/>
                          </a:solidFill>
                          <a:effectLst/>
                          <a:latin typeface="Arial Narrow" panose="020B0606020202030204" pitchFamily="34" charset="0"/>
                        </a:rPr>
                        <a:t>X</a:t>
                      </a:r>
                      <a:endParaRPr lang="en-US" sz="1000" b="0" i="0" u="none" strike="noStrike" dirty="0">
                        <a:solidFill>
                          <a:srgbClr val="000000"/>
                        </a:solidFill>
                        <a:effectLst/>
                        <a:latin typeface="Arial Narrow" panose="020B0606020202030204" pitchFamily="34" charset="0"/>
                      </a:endParaRPr>
                    </a:p>
                  </a:txBody>
                  <a:tcPr marL="9525" marR="9525" marT="9525" marB="0" anchor="b"/>
                </a:tc>
                <a:tc>
                  <a:txBody>
                    <a:bodyPr/>
                    <a:lstStyle/>
                    <a:p>
                      <a:pPr algn="ctr" fontAlgn="b"/>
                      <a:r>
                        <a:rPr lang="en-US" sz="1000" b="0" i="0" u="none" strike="noStrike" dirty="0" smtClean="0">
                          <a:solidFill>
                            <a:srgbClr val="000000"/>
                          </a:solidFill>
                          <a:effectLst/>
                          <a:latin typeface="Arial Narrow" panose="020B0606020202030204" pitchFamily="34" charset="0"/>
                        </a:rPr>
                        <a:t>X</a:t>
                      </a:r>
                      <a:endParaRPr lang="en-US" sz="1000" b="0" i="0" u="none" strike="noStrike" dirty="0">
                        <a:solidFill>
                          <a:srgbClr val="000000"/>
                        </a:solidFill>
                        <a:effectLst/>
                        <a:latin typeface="Arial Narrow" panose="020B0606020202030204" pitchFamily="34" charset="0"/>
                      </a:endParaRPr>
                    </a:p>
                  </a:txBody>
                  <a:tcPr marL="9525" marR="9525" marT="9525" marB="0" anchor="b"/>
                </a:tc>
                <a:tc>
                  <a:txBody>
                    <a:bodyPr/>
                    <a:lstStyle/>
                    <a:p>
                      <a:pPr algn="l" fontAlgn="b"/>
                      <a:endParaRPr lang="en-US" sz="1000" b="1" i="0" u="none" strike="noStrike" dirty="0">
                        <a:solidFill>
                          <a:srgbClr val="000000"/>
                        </a:solidFill>
                        <a:effectLst/>
                        <a:latin typeface="Arial Narrow" panose="020B0606020202030204" pitchFamily="34" charset="0"/>
                      </a:endParaRPr>
                    </a:p>
                  </a:txBody>
                  <a:tcPr marL="9525" marR="9525" marT="9525" marB="0" anchor="b"/>
                </a:tc>
              </a:tr>
            </a:tbl>
          </a:graphicData>
        </a:graphic>
      </p:graphicFrame>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28</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2118027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p:txBody>
          <a:bodyPr vert="horz" lIns="91440" tIns="45720" rIns="91440" bIns="45720" rtlCol="0" anchor="ctr">
            <a:noAutofit/>
          </a:bodyPr>
          <a:lstStyle/>
          <a:p>
            <a:r>
              <a:rPr lang="en-US" sz="2400" dirty="0" smtClean="0">
                <a:solidFill>
                  <a:schemeClr val="tx1"/>
                </a:solidFill>
                <a:latin typeface="Arial Narrow" panose="020B0606020202030204" pitchFamily="34" charset="0"/>
                <a:cs typeface="+mj-cs"/>
              </a:rPr>
              <a:t>Current Systems Key Themes and Observations</a:t>
            </a:r>
            <a:endParaRPr lang="en-US" sz="2400" dirty="0">
              <a:solidFill>
                <a:schemeClr val="tx1"/>
              </a:solidFill>
              <a:latin typeface="Arial Narrow" panose="020B0606020202030204" pitchFamily="34" charset="0"/>
              <a:cs typeface="+mj-cs"/>
            </a:endParaRPr>
          </a:p>
        </p:txBody>
      </p:sp>
      <p:sp>
        <p:nvSpPr>
          <p:cNvPr id="2" name="Text Placeholder 1"/>
          <p:cNvSpPr>
            <a:spLocks noGrp="1"/>
          </p:cNvSpPr>
          <p:nvPr>
            <p:ph type="body" sz="quarter" idx="13"/>
          </p:nvPr>
        </p:nvSpPr>
        <p:spPr/>
        <p:txBody>
          <a:bodyPr/>
          <a:lstStyle/>
          <a:p>
            <a:r>
              <a:rPr lang="en-US" b="1" kern="0" dirty="0">
                <a:solidFill>
                  <a:srgbClr val="000000"/>
                </a:solidFill>
                <a:latin typeface="Arial Narrow"/>
              </a:rPr>
              <a:t>The themes and observations Huron discovered through our interviews with and surveys of University of Wyoming stakeholders are summarized below.</a:t>
            </a:r>
          </a:p>
        </p:txBody>
      </p:sp>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3</a:t>
            </a:fld>
            <a:endParaRPr lang="en-US" sz="800" b="1" dirty="0">
              <a:latin typeface="Arial Narrow" panose="020B0606020202030204" pitchFamily="34" charset="0"/>
              <a:cs typeface="Arial" panose="020B0604020202020204" pitchFamily="34" charset="0"/>
            </a:endParaRPr>
          </a:p>
        </p:txBody>
      </p:sp>
      <p:sp>
        <p:nvSpPr>
          <p:cNvPr id="20" name="Right Arrow Callout 19"/>
          <p:cNvSpPr/>
          <p:nvPr/>
        </p:nvSpPr>
        <p:spPr>
          <a:xfrm>
            <a:off x="401737" y="1887958"/>
            <a:ext cx="2118445" cy="686963"/>
          </a:xfrm>
          <a:prstGeom prst="rightArrowCallout">
            <a:avLst>
              <a:gd name="adj1" fmla="val 29348"/>
              <a:gd name="adj2" fmla="val 25000"/>
              <a:gd name="adj3" fmla="val 25000"/>
              <a:gd name="adj4" fmla="val 64977"/>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effectLst/>
                <a:uLnTx/>
                <a:uFillTx/>
                <a:latin typeface="Arial Narrow"/>
                <a:ea typeface="+mn-ea"/>
                <a:cs typeface="Arial" pitchFamily="34" charset="0"/>
              </a:rPr>
              <a:t>Theme 1:</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Timing of data reporting</a:t>
            </a:r>
          </a:p>
        </p:txBody>
      </p:sp>
      <p:sp>
        <p:nvSpPr>
          <p:cNvPr id="21" name="Right Arrow Callout 20"/>
          <p:cNvSpPr/>
          <p:nvPr/>
        </p:nvSpPr>
        <p:spPr>
          <a:xfrm>
            <a:off x="401737" y="2627358"/>
            <a:ext cx="2118445" cy="686963"/>
          </a:xfrm>
          <a:prstGeom prst="rightArrowCallout">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effectLst/>
                <a:uLnTx/>
                <a:uFillTx/>
                <a:latin typeface="Arial Narrow"/>
                <a:ea typeface="+mn-ea"/>
                <a:cs typeface="Arial" pitchFamily="34" charset="0"/>
              </a:rPr>
              <a:t>Theme 2: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Data detail level</a:t>
            </a:r>
          </a:p>
        </p:txBody>
      </p:sp>
      <p:sp>
        <p:nvSpPr>
          <p:cNvPr id="22" name="Right Arrow Callout 21"/>
          <p:cNvSpPr/>
          <p:nvPr/>
        </p:nvSpPr>
        <p:spPr>
          <a:xfrm>
            <a:off x="401736" y="3391763"/>
            <a:ext cx="2118445" cy="686963"/>
          </a:xfrm>
          <a:prstGeom prst="rightArrowCallout">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effectLst/>
                <a:uLnTx/>
                <a:uFillTx/>
                <a:latin typeface="Arial Narrow"/>
                <a:ea typeface="+mn-ea"/>
                <a:cs typeface="Arial" pitchFamily="34" charset="0"/>
              </a:rPr>
              <a:t>Theme 3: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Data aggregation / roll-up issues</a:t>
            </a:r>
          </a:p>
        </p:txBody>
      </p:sp>
      <p:sp>
        <p:nvSpPr>
          <p:cNvPr id="23" name="Right Arrow Callout 22"/>
          <p:cNvSpPr/>
          <p:nvPr/>
        </p:nvSpPr>
        <p:spPr>
          <a:xfrm>
            <a:off x="401738" y="4148655"/>
            <a:ext cx="2118445" cy="686963"/>
          </a:xfrm>
          <a:prstGeom prst="rightArrowCallout">
            <a:avLst>
              <a:gd name="adj1" fmla="val 29348"/>
              <a:gd name="adj2" fmla="val 25000"/>
              <a:gd name="adj3" fmla="val 25000"/>
              <a:gd name="adj4" fmla="val 64977"/>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Theme 4:</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Technology system integration(s)</a:t>
            </a:r>
          </a:p>
        </p:txBody>
      </p:sp>
      <p:sp>
        <p:nvSpPr>
          <p:cNvPr id="24" name="Right Arrow Callout 23"/>
          <p:cNvSpPr/>
          <p:nvPr/>
        </p:nvSpPr>
        <p:spPr>
          <a:xfrm>
            <a:off x="401738" y="4919962"/>
            <a:ext cx="2118445" cy="686963"/>
          </a:xfrm>
          <a:prstGeom prst="rightArrowCallout">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effectLst/>
                <a:uLnTx/>
                <a:uFillTx/>
                <a:latin typeface="Arial Narrow"/>
                <a:ea typeface="+mn-ea"/>
                <a:cs typeface="Arial" pitchFamily="34" charset="0"/>
              </a:rPr>
              <a:t>Theme 5: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Data access and governance</a:t>
            </a:r>
          </a:p>
        </p:txBody>
      </p:sp>
      <p:sp>
        <p:nvSpPr>
          <p:cNvPr id="25" name="Right Arrow Callout 24"/>
          <p:cNvSpPr/>
          <p:nvPr/>
        </p:nvSpPr>
        <p:spPr>
          <a:xfrm>
            <a:off x="401738" y="5681356"/>
            <a:ext cx="2118445" cy="686963"/>
          </a:xfrm>
          <a:prstGeom prst="rightArrowCallout">
            <a:avLst/>
          </a:prstGeom>
          <a:solidFill>
            <a:srgbClr val="FFCC00"/>
          </a:solidFill>
          <a:ln w="9525" cap="flat" cmpd="sng" algn="ctr">
            <a:solidFill>
              <a:schemeClr val="tx1"/>
            </a:solidFill>
            <a:prstDash val="solid"/>
          </a:ln>
          <a:effectLst>
            <a:outerShdw blurRad="40000" dist="23000" dir="5400000" rotWithShape="0">
              <a:srgbClr val="000000">
                <a:alpha val="35000"/>
              </a:srgbClr>
            </a:outerShdw>
          </a:effectLst>
        </p:spPr>
        <p:txBody>
          <a:bodyPr lIns="45720" tIns="0" rIns="45720" b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effectLst/>
                <a:uLnTx/>
                <a:uFillTx/>
                <a:latin typeface="Arial Narrow"/>
                <a:ea typeface="+mn-ea"/>
                <a:cs typeface="Arial" pitchFamily="34" charset="0"/>
              </a:rPr>
              <a:t>Theme 6: </a:t>
            </a:r>
          </a:p>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200" b="0" i="0" u="none" strike="noStrike" kern="0" cap="none" spc="0" normalizeH="0" baseline="0" noProof="0" dirty="0" smtClean="0">
                <a:ln>
                  <a:noFill/>
                </a:ln>
                <a:effectLst/>
                <a:uLnTx/>
                <a:uFillTx/>
                <a:latin typeface="Arial Narrow"/>
                <a:ea typeface="+mn-ea"/>
                <a:cs typeface="Arial" pitchFamily="34" charset="0"/>
              </a:rPr>
              <a:t>Training and business process variability</a:t>
            </a:r>
          </a:p>
        </p:txBody>
      </p:sp>
      <p:sp>
        <p:nvSpPr>
          <p:cNvPr id="26" name="Rectangle 25"/>
          <p:cNvSpPr/>
          <p:nvPr/>
        </p:nvSpPr>
        <p:spPr>
          <a:xfrm>
            <a:off x="2520183" y="1954071"/>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Real-time financial </a:t>
            </a:r>
            <a:r>
              <a:rPr kumimoji="0" lang="en-US" sz="1600" b="0" i="0" u="none" strike="noStrike" kern="0" cap="none" spc="0" normalizeH="0" baseline="0" noProof="0" dirty="0">
                <a:ln>
                  <a:noFill/>
                </a:ln>
                <a:solidFill>
                  <a:srgbClr val="000000"/>
                </a:solidFill>
                <a:effectLst/>
                <a:uLnTx/>
                <a:uFillTx/>
                <a:latin typeface="Arial Narrow"/>
                <a:ea typeface="+mn-ea"/>
                <a:cs typeface="+mn-cs"/>
              </a:rPr>
              <a:t>data is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unavailable or difficult to access</a:t>
            </a:r>
            <a:endParaRPr kumimoji="0" lang="en-US" sz="1600" b="0" i="0" u="none" strike="noStrike" kern="0" cap="none" spc="0" normalizeH="0" baseline="-25000" noProof="0" dirty="0">
              <a:ln>
                <a:noFill/>
              </a:ln>
              <a:solidFill>
                <a:srgbClr val="000000"/>
              </a:solidFill>
              <a:effectLst/>
              <a:uLnTx/>
              <a:uFillTx/>
              <a:latin typeface="Arial Narrow"/>
              <a:ea typeface="+mn-ea"/>
              <a:cs typeface="+mn-cs"/>
            </a:endParaRPr>
          </a:p>
        </p:txBody>
      </p:sp>
      <p:sp>
        <p:nvSpPr>
          <p:cNvPr id="27" name="Rectangle 26"/>
          <p:cNvSpPr/>
          <p:nvPr/>
        </p:nvSpPr>
        <p:spPr>
          <a:xfrm>
            <a:off x="2520181" y="2693471"/>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Current transaction level details </a:t>
            </a:r>
            <a:r>
              <a:rPr kumimoji="0" lang="en-US" sz="1600" b="0" i="0" u="none" strike="noStrike" kern="0" cap="none" spc="0" normalizeH="0" baseline="0" noProof="0" dirty="0">
                <a:ln>
                  <a:noFill/>
                </a:ln>
                <a:solidFill>
                  <a:srgbClr val="000000"/>
                </a:solidFill>
                <a:effectLst/>
                <a:uLnTx/>
                <a:uFillTx/>
                <a:latin typeface="Arial Narrow"/>
                <a:ea typeface="+mn-ea"/>
                <a:cs typeface="+mn-cs"/>
              </a:rPr>
              <a:t>maintained within PISTOL are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insufficient</a:t>
            </a:r>
            <a:endParaRPr kumimoji="0" lang="en-US" sz="1600" b="0" i="0" u="none" strike="noStrike" kern="0" cap="none" spc="0" normalizeH="0" baseline="-25000" noProof="0" dirty="0">
              <a:ln>
                <a:noFill/>
              </a:ln>
              <a:solidFill>
                <a:srgbClr val="000000"/>
              </a:solidFill>
              <a:effectLst/>
              <a:uLnTx/>
              <a:uFillTx/>
              <a:latin typeface="Arial Narrow"/>
              <a:ea typeface="+mn-ea"/>
              <a:cs typeface="+mn-cs"/>
            </a:endParaRPr>
          </a:p>
        </p:txBody>
      </p:sp>
      <p:sp>
        <p:nvSpPr>
          <p:cNvPr id="28" name="Rectangle 27"/>
          <p:cNvSpPr/>
          <p:nvPr/>
        </p:nvSpPr>
        <p:spPr>
          <a:xfrm>
            <a:off x="2520183" y="3457876"/>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The current structure and organization of University data does </a:t>
            </a:r>
            <a:r>
              <a:rPr kumimoji="0" lang="en-US" sz="1600" b="0" i="0" u="none" strike="noStrike" kern="0" cap="none" spc="0" normalizeH="0" baseline="0" noProof="0" dirty="0">
                <a:ln>
                  <a:noFill/>
                </a:ln>
                <a:solidFill>
                  <a:srgbClr val="000000"/>
                </a:solidFill>
                <a:effectLst/>
                <a:uLnTx/>
                <a:uFillTx/>
                <a:latin typeface="Arial Narrow"/>
                <a:ea typeface="+mn-ea"/>
                <a:cs typeface="+mn-cs"/>
              </a:rPr>
              <a:t>not allow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for </a:t>
            </a:r>
            <a:r>
              <a:rPr kumimoji="0" lang="en-US" sz="1600" b="0" i="0" u="none" strike="noStrike" kern="0" cap="none" spc="0" normalizeH="0" baseline="0" noProof="0" dirty="0">
                <a:ln>
                  <a:noFill/>
                </a:ln>
                <a:solidFill>
                  <a:srgbClr val="000000"/>
                </a:solidFill>
                <a:effectLst/>
                <a:uLnTx/>
                <a:uFillTx/>
                <a:latin typeface="Arial Narrow"/>
                <a:ea typeface="+mn-ea"/>
                <a:cs typeface="+mn-cs"/>
              </a:rPr>
              <a:t>“roll up</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 reporting at </a:t>
            </a:r>
            <a:r>
              <a:rPr kumimoji="0" lang="en-US" sz="1600" b="0" i="0" u="none" strike="noStrike" kern="0" cap="none" spc="0" normalizeH="0" baseline="0" noProof="0" dirty="0">
                <a:ln>
                  <a:noFill/>
                </a:ln>
                <a:solidFill>
                  <a:srgbClr val="000000"/>
                </a:solidFill>
                <a:effectLst/>
                <a:uLnTx/>
                <a:uFillTx/>
                <a:latin typeface="Arial Narrow"/>
                <a:ea typeface="+mn-ea"/>
                <a:cs typeface="+mn-cs"/>
              </a:rPr>
              <a:t>the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department, school, or division level.</a:t>
            </a:r>
            <a:endParaRPr kumimoji="0" lang="en-US" sz="1600" b="0" i="0" u="none" strike="noStrike" kern="0" cap="none" spc="0" normalizeH="0" baseline="0" noProof="0" dirty="0">
              <a:ln>
                <a:noFill/>
              </a:ln>
              <a:solidFill>
                <a:srgbClr val="000000"/>
              </a:solidFill>
              <a:effectLst/>
              <a:uLnTx/>
              <a:uFillTx/>
              <a:latin typeface="Arial Narrow"/>
              <a:ea typeface="+mn-ea"/>
              <a:cs typeface="+mn-cs"/>
            </a:endParaRPr>
          </a:p>
        </p:txBody>
      </p:sp>
      <p:sp>
        <p:nvSpPr>
          <p:cNvPr id="29" name="Rectangle 28"/>
          <p:cNvSpPr/>
          <p:nvPr/>
        </p:nvSpPr>
        <p:spPr>
          <a:xfrm>
            <a:off x="2520180" y="4214768"/>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base" latinLnBrk="0" hangingPunct="1">
              <a:lnSpc>
                <a:spcPct val="100000"/>
              </a:lnSpc>
              <a:spcBef>
                <a:spcPct val="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Current Enterprise systems maintained at the University are not integrated</a:t>
            </a:r>
          </a:p>
        </p:txBody>
      </p:sp>
      <p:sp>
        <p:nvSpPr>
          <p:cNvPr id="30" name="Rectangle 29"/>
          <p:cNvSpPr/>
          <p:nvPr/>
        </p:nvSpPr>
        <p:spPr>
          <a:xfrm>
            <a:off x="2520179" y="4986075"/>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Access </a:t>
            </a:r>
            <a:r>
              <a:rPr kumimoji="0" lang="en-US" sz="1600" b="0" i="0" u="none" strike="noStrike" kern="0" cap="none" spc="0" normalizeH="0" baseline="0" noProof="0" dirty="0">
                <a:ln>
                  <a:noFill/>
                </a:ln>
                <a:solidFill>
                  <a:srgbClr val="000000"/>
                </a:solidFill>
                <a:effectLst/>
                <a:uLnTx/>
                <a:uFillTx/>
                <a:latin typeface="Arial Narrow"/>
                <a:ea typeface="+mn-ea"/>
                <a:cs typeface="+mn-cs"/>
              </a:rPr>
              <a:t>to real-time financial data is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restricted</a:t>
            </a:r>
            <a:r>
              <a:rPr kumimoji="0" lang="en-US" sz="1400" b="0" i="0" u="none" strike="noStrike" kern="0" cap="none" spc="0" normalizeH="0" baseline="0" noProof="0" dirty="0" smtClean="0">
                <a:ln>
                  <a:noFill/>
                </a:ln>
                <a:solidFill>
                  <a:srgbClr val="000000"/>
                </a:solidFill>
                <a:effectLst/>
                <a:uLnTx/>
                <a:uFillTx/>
                <a:latin typeface="Arial Narrow"/>
                <a:ea typeface="+mn-ea"/>
                <a:cs typeface="+mn-cs"/>
              </a:rPr>
              <a:t>.</a:t>
            </a:r>
            <a:endParaRPr kumimoji="0" lang="en-US" sz="1200" b="0" i="0" u="none" strike="noStrike" kern="0" cap="none" spc="0" normalizeH="0" baseline="-25000" noProof="0" dirty="0">
              <a:ln>
                <a:noFill/>
              </a:ln>
              <a:solidFill>
                <a:srgbClr val="000000"/>
              </a:solidFill>
              <a:effectLst/>
              <a:uLnTx/>
              <a:uFillTx/>
              <a:latin typeface="Arial Narrow"/>
              <a:ea typeface="+mn-ea"/>
              <a:cs typeface="+mn-cs"/>
            </a:endParaRPr>
          </a:p>
        </p:txBody>
      </p:sp>
      <p:sp>
        <p:nvSpPr>
          <p:cNvPr id="31" name="Rectangle 30"/>
          <p:cNvSpPr/>
          <p:nvPr/>
        </p:nvSpPr>
        <p:spPr>
          <a:xfrm>
            <a:off x="2520178" y="5747469"/>
            <a:ext cx="6458717" cy="554735"/>
          </a:xfrm>
          <a:prstGeom prst="rect">
            <a:avLst/>
          </a:prstGeom>
          <a:solidFill>
            <a:srgbClr val="FFFFFF"/>
          </a:solidFill>
          <a:ln w="9525" cap="flat" cmpd="sng" algn="ctr">
            <a:solidFill>
              <a:srgbClr val="675C53"/>
            </a:solidFill>
            <a:prstDash val="solid"/>
          </a:ln>
          <a:effectLst/>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600" b="0" i="0" u="none" strike="noStrike" kern="0" cap="none" spc="0" normalizeH="0" baseline="0" noProof="0" dirty="0">
                <a:ln>
                  <a:noFill/>
                </a:ln>
                <a:solidFill>
                  <a:srgbClr val="000000"/>
                </a:solidFill>
                <a:effectLst/>
                <a:uLnTx/>
                <a:uFillTx/>
                <a:latin typeface="Arial Narrow"/>
                <a:ea typeface="+mn-ea"/>
                <a:cs typeface="+mn-cs"/>
              </a:rPr>
              <a:t>Very minimal, if any, training is provided on the various technological </a:t>
            </a:r>
            <a:r>
              <a:rPr kumimoji="0" lang="en-US" sz="1600" b="0" i="0" u="none" strike="noStrike" kern="0" cap="none" spc="0" normalizeH="0" baseline="0" noProof="0" dirty="0" smtClean="0">
                <a:ln>
                  <a:noFill/>
                </a:ln>
                <a:solidFill>
                  <a:srgbClr val="000000"/>
                </a:solidFill>
                <a:effectLst/>
                <a:uLnTx/>
                <a:uFillTx/>
                <a:latin typeface="Arial Narrow"/>
                <a:ea typeface="+mn-ea"/>
                <a:cs typeface="+mn-cs"/>
              </a:rPr>
              <a:t>systems</a:t>
            </a:r>
            <a:endParaRPr kumimoji="0" lang="en-US" sz="1600" b="0" i="0" u="none" strike="noStrike" kern="0" cap="none" spc="0" normalizeH="0" baseline="0" noProof="0" dirty="0">
              <a:ln>
                <a:noFill/>
              </a:ln>
              <a:solidFill>
                <a:srgbClr val="000000"/>
              </a:solidFill>
              <a:effectLst/>
              <a:uLnTx/>
              <a:uFillTx/>
              <a:latin typeface="Arial Narrow"/>
              <a:ea typeface="+mn-ea"/>
              <a:cs typeface="+mn-cs"/>
            </a:endParaRPr>
          </a:p>
        </p:txBody>
      </p:sp>
    </p:spTree>
    <p:extLst>
      <p:ext uri="{BB962C8B-B14F-4D97-AF65-F5344CB8AC3E}">
        <p14:creationId xmlns:p14="http://schemas.microsoft.com/office/powerpoint/2010/main" val="34421770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Current Systems Significantly Hinder UW’s Ability to Efficiently and Effectively Conduct Business</a:t>
            </a:r>
            <a:endParaRPr lang="en-US" dirty="0"/>
          </a:p>
        </p:txBody>
      </p:sp>
      <p:pic>
        <p:nvPicPr>
          <p:cNvPr id="717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13144" t="47202" r="55011" b="37676"/>
          <a:stretch/>
        </p:blipFill>
        <p:spPr bwMode="auto">
          <a:xfrm>
            <a:off x="2859529" y="1467134"/>
            <a:ext cx="3424942"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30226" t="66395" r="49284" b="14144"/>
          <a:stretch/>
        </p:blipFill>
        <p:spPr bwMode="auto">
          <a:xfrm>
            <a:off x="1530308" y="2514600"/>
            <a:ext cx="2226016" cy="1188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1982" t="66395" r="28688" b="12443"/>
          <a:stretch/>
        </p:blipFill>
        <p:spPr bwMode="auto">
          <a:xfrm>
            <a:off x="1603354" y="4328160"/>
            <a:ext cx="2079924" cy="12801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447" t="66395" r="71499" b="14725"/>
          <a:stretch/>
        </p:blipFill>
        <p:spPr bwMode="auto">
          <a:xfrm>
            <a:off x="5504726" y="2477069"/>
            <a:ext cx="2357723" cy="11887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73840" t="66395" r="6016" b="7835"/>
          <a:stretch/>
        </p:blipFill>
        <p:spPr bwMode="auto">
          <a:xfrm>
            <a:off x="5528206" y="4053840"/>
            <a:ext cx="2161301" cy="15544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4</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2220441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UW’s Systems Should Be</a:t>
            </a:r>
            <a:endParaRPr lang="en-US" dirty="0"/>
          </a:p>
        </p:txBody>
      </p:sp>
      <p:grpSp>
        <p:nvGrpSpPr>
          <p:cNvPr id="4" name="Group 3"/>
          <p:cNvGrpSpPr/>
          <p:nvPr/>
        </p:nvGrpSpPr>
        <p:grpSpPr>
          <a:xfrm>
            <a:off x="228600" y="2803397"/>
            <a:ext cx="3200400" cy="2377440"/>
            <a:chOff x="477637" y="1962032"/>
            <a:chExt cx="3525286" cy="2864699"/>
          </a:xfrm>
        </p:grpSpPr>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58982" y="19620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7637" y="24749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11382" y="21144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0037" y="26273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63782" y="22668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2437" y="27797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16182" y="24192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34837" y="29321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68582" y="25716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7237" y="30845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20982" y="27240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9637" y="32369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3382" y="28764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392037" y="33893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19"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25782" y="30288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4437" y="354174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pic>
          <p:nvPicPr>
            <p:cNvPr id="2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78182" y="3181232"/>
              <a:ext cx="1424741" cy="1284989"/>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grpSp>
      <p:sp>
        <p:nvSpPr>
          <p:cNvPr id="22" name="Isosceles Triangle 21"/>
          <p:cNvSpPr/>
          <p:nvPr/>
        </p:nvSpPr>
        <p:spPr>
          <a:xfrm rot="5400000">
            <a:off x="2733554" y="3834500"/>
            <a:ext cx="2055114" cy="361508"/>
          </a:xfrm>
          <a:prstGeom prst="triangle">
            <a:avLst/>
          </a:prstGeom>
          <a:solidFill>
            <a:srgbClr val="FFCC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baseline="0" dirty="0" err="1" smtClean="0">
              <a:solidFill>
                <a:srgbClr val="FFFFFF"/>
              </a:solidFill>
            </a:endParaRPr>
          </a:p>
        </p:txBody>
      </p:sp>
      <p:sp>
        <p:nvSpPr>
          <p:cNvPr id="23" name="TextBox 22"/>
          <p:cNvSpPr txBox="1"/>
          <p:nvPr/>
        </p:nvSpPr>
        <p:spPr>
          <a:xfrm>
            <a:off x="304800" y="2252246"/>
            <a:ext cx="2923690" cy="338554"/>
          </a:xfrm>
          <a:prstGeom prst="rect">
            <a:avLst/>
          </a:prstGeom>
          <a:noFill/>
        </p:spPr>
        <p:txBody>
          <a:bodyPr wrap="square" rtlCol="0">
            <a:spAutoFit/>
          </a:bodyPr>
          <a:lstStyle/>
          <a:p>
            <a:pPr algn="ctr"/>
            <a:r>
              <a:rPr lang="en-US" sz="1600" baseline="0" dirty="0" smtClean="0">
                <a:solidFill>
                  <a:srgbClr val="000000"/>
                </a:solidFill>
                <a:latin typeface="Arial Narrow"/>
              </a:rPr>
              <a:t>60+ PISTOL PDF/Excel Reports</a:t>
            </a:r>
            <a:endParaRPr lang="en-US" sz="1600" baseline="0" dirty="0">
              <a:solidFill>
                <a:srgbClr val="000000"/>
              </a:solidFill>
              <a:latin typeface="Arial Narrow"/>
            </a:endParaRPr>
          </a:p>
        </p:txBody>
      </p:sp>
      <p:grpSp>
        <p:nvGrpSpPr>
          <p:cNvPr id="24" name="Group 23"/>
          <p:cNvGrpSpPr/>
          <p:nvPr/>
        </p:nvGrpSpPr>
        <p:grpSpPr>
          <a:xfrm>
            <a:off x="4191000" y="2237215"/>
            <a:ext cx="4795837" cy="3303081"/>
            <a:chOff x="690563" y="528638"/>
            <a:chExt cx="8220075" cy="5800725"/>
          </a:xfrm>
        </p:grpSpPr>
        <p:pic>
          <p:nvPicPr>
            <p:cNvPr id="25" name="Picture 90" descr="https://s3-us-west-2.amazonaws.com/s.cdpn.io/101702/ipad-air-horizontal.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0563" y="528638"/>
              <a:ext cx="8220075" cy="5800725"/>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92" descr="http://images.ipad.qualityindex.com/app_screenshots/557044822/us-ipad-3-salesforce-touch.jpeg"/>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21892" y="891540"/>
              <a:ext cx="6757416" cy="5074920"/>
            </a:xfrm>
            <a:prstGeom prst="rect">
              <a:avLst/>
            </a:prstGeom>
            <a:noFill/>
            <a:extLst>
              <a:ext uri="{909E8E84-426E-40DD-AFC4-6F175D3DCCD1}">
                <a14:hiddenFill xmlns:a14="http://schemas.microsoft.com/office/drawing/2010/main">
                  <a:solidFill>
                    <a:srgbClr val="FFFFFF"/>
                  </a:solidFill>
                </a14:hiddenFill>
              </a:ext>
            </a:extLst>
          </p:spPr>
        </p:pic>
      </p:grpSp>
      <p:sp>
        <p:nvSpPr>
          <p:cNvPr id="27" name="Text Placeholder 1"/>
          <p:cNvSpPr txBox="1">
            <a:spLocks/>
          </p:cNvSpPr>
          <p:nvPr/>
        </p:nvSpPr>
        <p:spPr>
          <a:xfrm>
            <a:off x="304800" y="1066800"/>
            <a:ext cx="8503920" cy="585216"/>
          </a:xfrm>
          <a:prstGeom prst="rect">
            <a:avLst/>
          </a:prstGeom>
        </p:spPr>
        <p:txBody>
          <a:bodyPr/>
          <a:lst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1600" b="1" kern="0" dirty="0">
                <a:solidFill>
                  <a:srgbClr val="000000"/>
                </a:solidFill>
                <a:latin typeface="Arial Narrow"/>
              </a:rPr>
              <a:t>Upgrading the current back office systems provides </a:t>
            </a:r>
            <a:r>
              <a:rPr lang="en-US" sz="1600" b="1" kern="0" dirty="0" smtClean="0">
                <a:solidFill>
                  <a:srgbClr val="000000"/>
                </a:solidFill>
                <a:latin typeface="Arial Narrow"/>
              </a:rPr>
              <a:t>the University of Wyoming </a:t>
            </a:r>
            <a:r>
              <a:rPr lang="en-US" sz="1600" b="1" kern="0" dirty="0">
                <a:solidFill>
                  <a:srgbClr val="000000"/>
                </a:solidFill>
                <a:latin typeface="Arial Narrow"/>
              </a:rPr>
              <a:t>with the ability to </a:t>
            </a:r>
            <a:r>
              <a:rPr lang="en-US" sz="1600" b="1" kern="0" dirty="0" smtClean="0">
                <a:solidFill>
                  <a:srgbClr val="000000"/>
                </a:solidFill>
                <a:latin typeface="Arial Narrow"/>
              </a:rPr>
              <a:t>move </a:t>
            </a:r>
            <a:r>
              <a:rPr lang="en-US" sz="1600" b="1" kern="0" dirty="0">
                <a:solidFill>
                  <a:srgbClr val="000000"/>
                </a:solidFill>
                <a:latin typeface="Arial Narrow"/>
              </a:rPr>
              <a:t>to more contemporary </a:t>
            </a:r>
            <a:r>
              <a:rPr lang="en-US" sz="1600" b="1" kern="0" dirty="0" smtClean="0">
                <a:solidFill>
                  <a:srgbClr val="000000"/>
                </a:solidFill>
                <a:latin typeface="Arial Narrow"/>
              </a:rPr>
              <a:t>solutions</a:t>
            </a:r>
            <a:r>
              <a:rPr lang="en-US" b="1" kern="0" dirty="0" smtClean="0">
                <a:solidFill>
                  <a:srgbClr val="000000"/>
                </a:solidFill>
                <a:latin typeface="Arial Narrow"/>
              </a:rPr>
              <a:t>.</a:t>
            </a:r>
            <a:endParaRPr lang="en-US" b="1" kern="0" dirty="0">
              <a:solidFill>
                <a:srgbClr val="000000"/>
              </a:solidFill>
              <a:latin typeface="Arial Narrow"/>
            </a:endParaRPr>
          </a:p>
        </p:txBody>
      </p:sp>
      <p:sp>
        <p:nvSpPr>
          <p:cNvPr id="28"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5</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1552030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6" name="Rectangle 4"/>
          <p:cNvSpPr>
            <a:spLocks noGrp="1" noChangeArrowheads="1"/>
          </p:cNvSpPr>
          <p:nvPr>
            <p:ph type="title"/>
          </p:nvPr>
        </p:nvSpPr>
        <p:spPr/>
        <p:txBody>
          <a:bodyPr vert="horz" lIns="91440" tIns="45720" rIns="91440" bIns="45720" rtlCol="0" anchor="ctr">
            <a:noAutofit/>
          </a:bodyPr>
          <a:lstStyle/>
          <a:p>
            <a:r>
              <a:rPr lang="en-US" dirty="0" smtClean="0"/>
              <a:t>Guiding Principles</a:t>
            </a:r>
            <a:endParaRPr lang="en-US" sz="2400" dirty="0">
              <a:solidFill>
                <a:schemeClr val="tx1"/>
              </a:solidFill>
              <a:latin typeface="Arial Narrow" panose="020B0606020202030204" pitchFamily="34" charset="0"/>
              <a:cs typeface="+mj-cs"/>
            </a:endParaRPr>
          </a:p>
        </p:txBody>
      </p:sp>
      <p:sp>
        <p:nvSpPr>
          <p:cNvPr id="2" name="Text Placeholder 1"/>
          <p:cNvSpPr>
            <a:spLocks noGrp="1"/>
          </p:cNvSpPr>
          <p:nvPr>
            <p:ph type="body" sz="quarter" idx="13"/>
          </p:nvPr>
        </p:nvSpPr>
        <p:spPr/>
        <p:txBody>
          <a:bodyPr/>
          <a:lstStyle/>
          <a:p>
            <a:r>
              <a:rPr lang="en-US" b="1" kern="0" dirty="0">
                <a:solidFill>
                  <a:srgbClr val="000000"/>
                </a:solidFill>
                <a:latin typeface="Arial Narrow"/>
              </a:rPr>
              <a:t>In order to provide structure to our review, Huron worked with a broad group of stakeholders to develop the following list of guiding principles to use to identify and document current reporting gaps.</a:t>
            </a:r>
          </a:p>
        </p:txBody>
      </p:sp>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6</a:t>
            </a:fld>
            <a:endParaRPr lang="en-US" sz="800" b="1" dirty="0">
              <a:latin typeface="Arial Narrow" panose="020B0606020202030204" pitchFamily="34" charset="0"/>
              <a:cs typeface="Arial" panose="020B0604020202020204" pitchFamily="34" charset="0"/>
            </a:endParaRPr>
          </a:p>
        </p:txBody>
      </p:sp>
      <p:sp>
        <p:nvSpPr>
          <p:cNvPr id="6" name="Text Box 9"/>
          <p:cNvSpPr txBox="1">
            <a:spLocks noChangeArrowheads="1"/>
          </p:cNvSpPr>
          <p:nvPr/>
        </p:nvSpPr>
        <p:spPr bwMode="auto">
          <a:xfrm>
            <a:off x="446567" y="5788206"/>
            <a:ext cx="8362153" cy="538163"/>
          </a:xfrm>
          <a:prstGeom prst="rect">
            <a:avLst/>
          </a:prstGeom>
          <a:solidFill>
            <a:srgbClr val="FFFFFF"/>
          </a:solidFill>
          <a:ln w="9525" algn="ctr">
            <a:solidFill>
              <a:srgbClr val="000000"/>
            </a:solidFill>
            <a:miter lim="800000"/>
            <a:headEnd/>
            <a:tailEnd/>
          </a:ln>
          <a:effectLst/>
        </p:spPr>
        <p:txBody>
          <a:bodyPr lIns="45720" rIns="45720" anchor="ctr" anchorCtr="1"/>
          <a:lstStyle/>
          <a:p>
            <a:pPr algn="ctr"/>
            <a:r>
              <a:rPr lang="en-US" sz="1600" b="1" dirty="0">
                <a:solidFill>
                  <a:srgbClr val="000000"/>
                </a:solidFill>
                <a:latin typeface="Arial Narrow"/>
              </a:rPr>
              <a:t>In addition to being used to identify current reporting gaps, the guiding principles detailed above should be used to ensure that selected solutions meet the desires and needs of campus stakeholders</a:t>
            </a:r>
            <a:r>
              <a:rPr lang="en-US" sz="1600" b="1" dirty="0" smtClean="0">
                <a:solidFill>
                  <a:srgbClr val="000000"/>
                </a:solidFill>
                <a:latin typeface="Arial Narrow"/>
              </a:rPr>
              <a:t>.</a:t>
            </a:r>
            <a:endParaRPr lang="en-US" sz="1600" b="1" dirty="0">
              <a:solidFill>
                <a:srgbClr val="000000"/>
              </a:solidFill>
              <a:latin typeface="Arial Narrow"/>
            </a:endParaRPr>
          </a:p>
        </p:txBody>
      </p:sp>
      <p:sp>
        <p:nvSpPr>
          <p:cNvPr id="8" name="Rectangle 3"/>
          <p:cNvSpPr txBox="1">
            <a:spLocks noChangeArrowheads="1"/>
          </p:cNvSpPr>
          <p:nvPr/>
        </p:nvSpPr>
        <p:spPr>
          <a:xfrm>
            <a:off x="330199" y="1641056"/>
            <a:ext cx="8247063" cy="3828507"/>
          </a:xfrm>
          <a:prstGeom prst="rect">
            <a:avLst/>
          </a:prstGeom>
        </p:spPr>
        <p:txBody>
          <a:bodyPr/>
          <a:lstStyle/>
          <a:p>
            <a:pPr marL="228600" indent="-228600" defTabSz="914400" eaLnBrk="0" fontAlgn="base" hangingPunct="0">
              <a:spcBef>
                <a:spcPts val="1800"/>
              </a:spcBef>
              <a:spcAft>
                <a:spcPct val="0"/>
              </a:spcAft>
              <a:buClr>
                <a:srgbClr val="000000"/>
              </a:buClr>
              <a:buFont typeface="Wingdings" pitchFamily="2" charset="2"/>
              <a:buChar char="§"/>
              <a:defRPr/>
            </a:pPr>
            <a:endParaRPr lang="en-US" sz="1600" kern="0" dirty="0">
              <a:solidFill>
                <a:srgbClr val="000000"/>
              </a:solidFill>
              <a:latin typeface="Arial Narrow"/>
              <a:cs typeface="Arial" pitchFamily="-106" charset="0"/>
            </a:endParaRPr>
          </a:p>
          <a:p>
            <a:pPr marL="228600" indent="-228600" defTabSz="914400" eaLnBrk="0" fontAlgn="base" hangingPunct="0">
              <a:spcBef>
                <a:spcPct val="50000"/>
              </a:spcBef>
              <a:spcAft>
                <a:spcPct val="0"/>
              </a:spcAft>
              <a:buClr>
                <a:srgbClr val="000000"/>
              </a:buClr>
              <a:buFont typeface="Wingdings" pitchFamily="2" charset="2"/>
              <a:buChar char="§"/>
              <a:defRPr/>
            </a:pPr>
            <a:endParaRPr lang="en-US" sz="1600" kern="0" dirty="0">
              <a:solidFill>
                <a:srgbClr val="000000"/>
              </a:solidFill>
              <a:latin typeface="Arial Narrow"/>
              <a:cs typeface="Arial" pitchFamily="-106" charset="0"/>
            </a:endParaRPr>
          </a:p>
          <a:p>
            <a:pPr marL="228600" indent="-228600" defTabSz="914400" eaLnBrk="0" fontAlgn="base" hangingPunct="0">
              <a:spcBef>
                <a:spcPct val="50000"/>
              </a:spcBef>
              <a:spcAft>
                <a:spcPct val="0"/>
              </a:spcAft>
              <a:buClr>
                <a:srgbClr val="000000"/>
              </a:buClr>
              <a:buFont typeface="Wingdings" pitchFamily="2" charset="2"/>
              <a:buChar char="§"/>
              <a:defRPr/>
            </a:pPr>
            <a:endParaRPr lang="en-US" sz="1600" kern="0" dirty="0">
              <a:solidFill>
                <a:srgbClr val="000000"/>
              </a:solidFill>
              <a:latin typeface="Arial Narrow"/>
              <a:cs typeface="Arial" pitchFamily="-106" charset="0"/>
            </a:endParaRPr>
          </a:p>
        </p:txBody>
      </p:sp>
      <p:sp>
        <p:nvSpPr>
          <p:cNvPr id="9" name="Content Placeholder 7"/>
          <p:cNvSpPr txBox="1">
            <a:spLocks/>
          </p:cNvSpPr>
          <p:nvPr/>
        </p:nvSpPr>
        <p:spPr>
          <a:xfrm>
            <a:off x="201613" y="1781514"/>
            <a:ext cx="8778875" cy="3671672"/>
          </a:xfrm>
          <a:prstGeom prst="rect">
            <a:avLst/>
          </a:prstGeom>
        </p:spPr>
        <p:txBody>
          <a:bodyPr vert="horz"/>
          <a:lstStyle>
            <a:lvl1pPr marL="347663" indent="-347663" algn="l" rtl="0" eaLnBrk="0" fontAlgn="base" hangingPunct="0">
              <a:spcBef>
                <a:spcPct val="20000"/>
              </a:spcBef>
              <a:spcAft>
                <a:spcPct val="0"/>
              </a:spcAft>
              <a:buFont typeface="Wingdings" pitchFamily="2" charset="2"/>
              <a:buChar char="§"/>
              <a:defRPr sz="2800">
                <a:solidFill>
                  <a:schemeClr val="tx1"/>
                </a:solidFill>
                <a:latin typeface="Arial Narrow"/>
                <a:ea typeface="ＭＳ Ｐゴシック" pitchFamily="-106" charset="-128"/>
                <a:cs typeface="Arial Narrow"/>
              </a:defRPr>
            </a:lvl1pPr>
            <a:lvl2pPr marL="682625" indent="-334963" algn="l" rtl="0" eaLnBrk="0" fontAlgn="base" hangingPunct="0">
              <a:spcBef>
                <a:spcPct val="20000"/>
              </a:spcBef>
              <a:spcAft>
                <a:spcPct val="0"/>
              </a:spcAft>
              <a:buFont typeface="Arial" pitchFamily="34" charset="0"/>
              <a:buChar char="•"/>
              <a:defRPr sz="2400">
                <a:solidFill>
                  <a:schemeClr val="tx1"/>
                </a:solidFill>
                <a:latin typeface="Arial Narrow"/>
                <a:ea typeface="ＭＳ Ｐゴシック" charset="-128"/>
                <a:cs typeface="Arial Narrow"/>
              </a:defRPr>
            </a:lvl2pPr>
            <a:lvl3pPr marL="1030288" indent="-347663" algn="l" rtl="0" eaLnBrk="0" fontAlgn="base" hangingPunct="0">
              <a:spcBef>
                <a:spcPct val="20000"/>
              </a:spcBef>
              <a:spcAft>
                <a:spcPct val="0"/>
              </a:spcAft>
              <a:buFont typeface="Arial Narrow" pitchFamily="34" charset="0"/>
              <a:buChar char="–"/>
              <a:defRPr sz="2000">
                <a:solidFill>
                  <a:schemeClr val="tx1"/>
                </a:solidFill>
                <a:latin typeface="Arial Narrow"/>
                <a:ea typeface="ＭＳ Ｐゴシック" charset="-128"/>
                <a:cs typeface="Arial Narrow"/>
              </a:defRPr>
            </a:lvl3pPr>
            <a:lvl4pPr marL="1379538" indent="-349250" algn="l" rtl="0" eaLnBrk="0" fontAlgn="base" hangingPunct="0">
              <a:spcBef>
                <a:spcPct val="20000"/>
              </a:spcBef>
              <a:spcAft>
                <a:spcPct val="0"/>
              </a:spcAft>
              <a:buFont typeface="Courier New" pitchFamily="49" charset="0"/>
              <a:buChar char="o"/>
              <a:defRPr sz="1800">
                <a:solidFill>
                  <a:schemeClr val="tx1"/>
                </a:solidFill>
                <a:latin typeface="Arial Narrow"/>
                <a:ea typeface="ＭＳ Ｐゴシック" charset="-128"/>
                <a:cs typeface="Arial Narrow"/>
              </a:defRPr>
            </a:lvl4pPr>
            <a:lvl5pPr marL="1712913" indent="-333375" algn="l" rtl="0" eaLnBrk="0" fontAlgn="base" hangingPunct="0">
              <a:spcBef>
                <a:spcPct val="20000"/>
              </a:spcBef>
              <a:spcAft>
                <a:spcPct val="0"/>
              </a:spcAft>
              <a:buChar char="»"/>
              <a:defRPr sz="1800">
                <a:solidFill>
                  <a:schemeClr val="tx1"/>
                </a:solidFill>
                <a:latin typeface="Arial Narrow"/>
                <a:ea typeface="ＭＳ Ｐゴシック" charset="-128"/>
                <a:cs typeface="Arial Narrow"/>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a:lstStyle>
          <a:p>
            <a:pPr marL="0" marR="0" lvl="0" indent="0" algn="l" defTabSz="914400" rtl="0" eaLnBrk="0" fontAlgn="base" latinLnBrk="0" hangingPunct="0">
              <a:lnSpc>
                <a:spcPct val="100000"/>
              </a:lnSpc>
              <a:spcBef>
                <a:spcPct val="20000"/>
              </a:spcBef>
              <a:spcAft>
                <a:spcPct val="0"/>
              </a:spcAft>
              <a:buClrTx/>
              <a:buSzTx/>
              <a:buFont typeface="Wingdings" pitchFamily="2" charset="2"/>
              <a:buNone/>
              <a:tabLst/>
              <a:defRPr/>
            </a:pPr>
            <a:r>
              <a:rPr kumimoji="0" lang="en-US" sz="1400" b="0" i="0" u="sng" strike="noStrike" kern="0" cap="none" spc="0" normalizeH="0" baseline="0" noProof="0" dirty="0" smtClean="0">
                <a:ln>
                  <a:noFill/>
                </a:ln>
                <a:solidFill>
                  <a:srgbClr val="000000"/>
                </a:solidFill>
                <a:effectLst/>
                <a:uLnTx/>
                <a:uFillTx/>
                <a:latin typeface="Arial Narrow"/>
                <a:ea typeface="ＭＳ Ｐゴシック" pitchFamily="-106" charset="-128"/>
              </a:rPr>
              <a:t>Technology systems and reporting at the University of Wyoming should:</a:t>
            </a: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Support </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the academic, research, and service missions of the University by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closely aligning decision making</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with the university’s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strategic plan </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to meet university priorities and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expectations;</a:t>
            </a: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Be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timely and current</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and allow users to access both systems and data at their own inclination from both on-campus and remote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locations;</a:t>
            </a:r>
            <a:endPar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endParaRP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Be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flexible, comprehensive, and integrated</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allowing users to access,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aggregate, and </a:t>
            </a:r>
            <a:r>
              <a:rPr kumimoji="0" lang="en-US" sz="1400" b="1" i="0" u="none" strike="noStrike" kern="0" cap="none" spc="0" normalizeH="0" baseline="0" noProof="0" dirty="0" smtClean="0">
                <a:ln>
                  <a:noFill/>
                </a:ln>
                <a:solidFill>
                  <a:srgbClr val="000000"/>
                </a:solidFill>
                <a:effectLst/>
                <a:uLnTx/>
                <a:uFillTx/>
                <a:latin typeface="Arial Narrow"/>
                <a:ea typeface="ＭＳ Ｐゴシック" pitchFamily="-106" charset="-128"/>
              </a:rPr>
              <a:t>query</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 both </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basic and detailed information from multiple data sources using user-defined criteria at all levels of the organization, and allow for any desired future changes or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reorganization;</a:t>
            </a: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Be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transparent and clear</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(clear data definitions, commonly understood and consistent formats, complete and accurate) be driven by a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reliable, trusted data source</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to allow for sound data-driven analyses, and promote fiscal trust, responsibility, and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accountability;</a:t>
            </a:r>
            <a:endPar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endParaRP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Be intuitive,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easy to use, and easily trainable</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to ensure users at all levels are able to understand both the enterprise systems and the data they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produce; and</a:t>
            </a:r>
            <a:endPar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endParaRPr>
          </a:p>
          <a:p>
            <a:pPr marL="347663" marR="0" lvl="0" indent="-347663" algn="l" defTabSz="914400" rtl="0" eaLnBrk="0" fontAlgn="base" latinLnBrk="0" hangingPunct="0">
              <a:lnSpc>
                <a:spcPct val="100000"/>
              </a:lnSpc>
              <a:spcBef>
                <a:spcPct val="20000"/>
              </a:spcBef>
              <a:spcAft>
                <a:spcPts val="600"/>
              </a:spcAft>
              <a:buClrTx/>
              <a:buSzTx/>
              <a:buFont typeface="Arial" panose="020B0604020202020204" pitchFamily="34" charset="0"/>
              <a:buChar char="•"/>
              <a:tabLst/>
              <a:defRPr/>
            </a:pP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Enable </a:t>
            </a:r>
            <a:r>
              <a:rPr kumimoji="0" lang="en-US" sz="1400" b="1" i="0" u="none" strike="noStrike" kern="0" cap="none" spc="0" normalizeH="0" baseline="0" noProof="0" dirty="0">
                <a:ln>
                  <a:noFill/>
                </a:ln>
                <a:solidFill>
                  <a:srgbClr val="000000"/>
                </a:solidFill>
                <a:effectLst/>
                <a:uLnTx/>
                <a:uFillTx/>
                <a:latin typeface="Arial Narrow"/>
                <a:ea typeface="ＭＳ Ｐゴシック" pitchFamily="-106" charset="-128"/>
              </a:rPr>
              <a:t>multi-year forecasting and strategic resource planning</a:t>
            </a:r>
            <a:r>
              <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rPr>
              <a:t> to ensure future strategic priorities are met at all levels of the </a:t>
            </a:r>
            <a:r>
              <a:rPr kumimoji="0" lang="en-US" sz="1400" b="0" i="0" u="none" strike="noStrike" kern="0" cap="none" spc="0" normalizeH="0" baseline="0" noProof="0" dirty="0" smtClean="0">
                <a:ln>
                  <a:noFill/>
                </a:ln>
                <a:solidFill>
                  <a:srgbClr val="000000"/>
                </a:solidFill>
                <a:effectLst/>
                <a:uLnTx/>
                <a:uFillTx/>
                <a:latin typeface="Arial Narrow"/>
                <a:ea typeface="ＭＳ Ｐゴシック" pitchFamily="-106" charset="-128"/>
              </a:rPr>
              <a:t>organization.</a:t>
            </a:r>
            <a:endParaRPr kumimoji="0" lang="en-US" sz="1400" b="0" i="0" u="none" strike="noStrike" kern="0" cap="none" spc="0" normalizeH="0" baseline="0" noProof="0" dirty="0">
              <a:ln>
                <a:noFill/>
              </a:ln>
              <a:solidFill>
                <a:srgbClr val="000000"/>
              </a:solidFill>
              <a:effectLst/>
              <a:uLnTx/>
              <a:uFillTx/>
              <a:latin typeface="Arial Narrow"/>
              <a:ea typeface="ＭＳ Ｐゴシック" pitchFamily="-106" charset="-128"/>
            </a:endParaRPr>
          </a:p>
        </p:txBody>
      </p:sp>
      <p:sp>
        <p:nvSpPr>
          <p:cNvPr id="10" name="Oval 9"/>
          <p:cNvSpPr/>
          <p:nvPr/>
        </p:nvSpPr>
        <p:spPr>
          <a:xfrm>
            <a:off x="145447" y="2097509"/>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SP</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
        <p:nvSpPr>
          <p:cNvPr id="11" name="Oval 10"/>
          <p:cNvSpPr/>
          <p:nvPr/>
        </p:nvSpPr>
        <p:spPr>
          <a:xfrm>
            <a:off x="145447" y="2651684"/>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TC</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
        <p:nvSpPr>
          <p:cNvPr id="12" name="Oval 11"/>
          <p:cNvSpPr/>
          <p:nvPr/>
        </p:nvSpPr>
        <p:spPr>
          <a:xfrm>
            <a:off x="145447" y="3257566"/>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FCI</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
        <p:nvSpPr>
          <p:cNvPr id="13" name="Oval 12"/>
          <p:cNvSpPr/>
          <p:nvPr/>
        </p:nvSpPr>
        <p:spPr>
          <a:xfrm>
            <a:off x="145447" y="3984542"/>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RT</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
        <p:nvSpPr>
          <p:cNvPr id="14" name="Oval 13"/>
          <p:cNvSpPr/>
          <p:nvPr/>
        </p:nvSpPr>
        <p:spPr>
          <a:xfrm>
            <a:off x="145447" y="4714844"/>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ET</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
        <p:nvSpPr>
          <p:cNvPr id="15" name="Oval 14"/>
          <p:cNvSpPr/>
          <p:nvPr/>
        </p:nvSpPr>
        <p:spPr>
          <a:xfrm>
            <a:off x="145447" y="5247255"/>
            <a:ext cx="391886" cy="380011"/>
          </a:xfrm>
          <a:prstGeom prst="ellipse">
            <a:avLst/>
          </a:prstGeom>
          <a:solidFill>
            <a:srgbClr val="FFCC00"/>
          </a:solidFill>
          <a:ln w="9525" cap="flat" cmpd="sng" algn="ctr">
            <a:solidFill>
              <a:schemeClr val="tx1"/>
            </a:solidFill>
            <a:prstDash val="solid"/>
          </a:ln>
          <a:effectLst/>
        </p:spPr>
        <p:txBody>
          <a:bodyPr lIns="0" rIns="0" rtlCol="0" anchor="ct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sz="1100" b="1" i="0" u="none" strike="noStrike" kern="0" cap="none" spc="0" normalizeH="0" baseline="0" noProof="0" dirty="0" smtClean="0">
                <a:ln>
                  <a:noFill/>
                </a:ln>
                <a:solidFill>
                  <a:srgbClr val="000000"/>
                </a:solidFill>
                <a:effectLst/>
                <a:uLnTx/>
                <a:uFillTx/>
                <a:latin typeface="Arial Narrow"/>
                <a:ea typeface="+mn-ea"/>
                <a:cs typeface="+mn-cs"/>
              </a:rPr>
              <a:t>MY</a:t>
            </a:r>
            <a:endParaRPr kumimoji="0" lang="en-US" sz="2000" b="1" i="0" u="none" strike="noStrike" kern="0" cap="none" spc="0" normalizeH="0" baseline="0" noProof="0" dirty="0" smtClean="0">
              <a:ln>
                <a:noFill/>
              </a:ln>
              <a:solidFill>
                <a:srgbClr val="000000"/>
              </a:solidFill>
              <a:effectLst/>
              <a:uLnTx/>
              <a:uFillTx/>
              <a:latin typeface="Arial Narrow"/>
              <a:ea typeface="+mn-ea"/>
              <a:cs typeface="+mn-cs"/>
            </a:endParaRPr>
          </a:p>
        </p:txBody>
      </p:sp>
    </p:spTree>
    <p:extLst>
      <p:ext uri="{BB962C8B-B14F-4D97-AF65-F5344CB8AC3E}">
        <p14:creationId xmlns:p14="http://schemas.microsoft.com/office/powerpoint/2010/main" val="628066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4" name="Straight Connector 93"/>
          <p:cNvCxnSpPr/>
          <p:nvPr/>
        </p:nvCxnSpPr>
        <p:spPr>
          <a:xfrm>
            <a:off x="6374606" y="3276600"/>
            <a:ext cx="0" cy="9455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a:off x="6033095" y="3581400"/>
            <a:ext cx="0" cy="945517"/>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a:off x="5791038" y="3501867"/>
            <a:ext cx="0" cy="1369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5603084" y="3796892"/>
            <a:ext cx="0" cy="136980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Oval 80"/>
          <p:cNvSpPr/>
          <p:nvPr/>
        </p:nvSpPr>
        <p:spPr>
          <a:xfrm>
            <a:off x="5567121" y="5133995"/>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71" name="Straight Connector 70"/>
          <p:cNvCxnSpPr/>
          <p:nvPr/>
        </p:nvCxnSpPr>
        <p:spPr>
          <a:xfrm flipH="1">
            <a:off x="6374605" y="3115242"/>
            <a:ext cx="1" cy="8471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a:stCxn id="51" idx="4"/>
          </p:cNvCxnSpPr>
          <p:nvPr/>
        </p:nvCxnSpPr>
        <p:spPr>
          <a:xfrm flipH="1">
            <a:off x="4314864" y="1578296"/>
            <a:ext cx="1" cy="183288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66" idx="4"/>
          </p:cNvCxnSpPr>
          <p:nvPr/>
        </p:nvCxnSpPr>
        <p:spPr>
          <a:xfrm>
            <a:off x="5112623" y="1992306"/>
            <a:ext cx="0" cy="166529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445959" y="2362200"/>
            <a:ext cx="0" cy="122701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017657" y="2772341"/>
            <a:ext cx="0" cy="1037659"/>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4377220" y="3733800"/>
            <a:ext cx="0" cy="1828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23883" y="3048001"/>
            <a:ext cx="0" cy="3048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974340" y="3962401"/>
            <a:ext cx="0" cy="381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Right Arrow 11"/>
          <p:cNvSpPr/>
          <p:nvPr/>
        </p:nvSpPr>
        <p:spPr>
          <a:xfrm>
            <a:off x="3581400" y="2971801"/>
            <a:ext cx="5318759" cy="1447799"/>
          </a:xfrm>
          <a:prstGeom prst="rightArrow">
            <a:avLst/>
          </a:prstGeom>
          <a:solidFill>
            <a:srgbClr val="663300"/>
          </a:solidFill>
          <a:ln>
            <a:solidFill>
              <a:srgbClr val="D9D9D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prstClr val="white"/>
                </a:solidFill>
                <a:latin typeface="Arial Narrow" panose="020B0606020202030204" pitchFamily="34" charset="0"/>
              </a:rPr>
              <a:t>ERP and BI Vendor Selection Timeline</a:t>
            </a:r>
          </a:p>
          <a:p>
            <a:pPr algn="ctr"/>
            <a:r>
              <a:rPr lang="en-US" sz="800" dirty="0" smtClean="0">
                <a:solidFill>
                  <a:prstClr val="white"/>
                </a:solidFill>
                <a:latin typeface="Arial Narrow" panose="020B0606020202030204" pitchFamily="34" charset="0"/>
              </a:rPr>
              <a:t>Feb. 2016 – June 2016</a:t>
            </a:r>
            <a:r>
              <a:rPr lang="en-US" dirty="0" smtClean="0">
                <a:solidFill>
                  <a:prstClr val="white"/>
                </a:solidFill>
                <a:latin typeface="Arial Narrow" panose="020B0606020202030204" pitchFamily="34" charset="0"/>
              </a:rPr>
              <a:t>	</a:t>
            </a:r>
            <a:endParaRPr lang="en-US" dirty="0">
              <a:solidFill>
                <a:prstClr val="white"/>
              </a:solidFill>
              <a:latin typeface="Arial Narrow" panose="020B0606020202030204" pitchFamily="34" charset="0"/>
            </a:endParaRPr>
          </a:p>
        </p:txBody>
      </p:sp>
      <p:sp>
        <p:nvSpPr>
          <p:cNvPr id="6" name="Title 5"/>
          <p:cNvSpPr>
            <a:spLocks noGrp="1"/>
          </p:cNvSpPr>
          <p:nvPr>
            <p:ph type="title"/>
          </p:nvPr>
        </p:nvSpPr>
        <p:spPr/>
        <p:txBody>
          <a:bodyPr/>
          <a:lstStyle/>
          <a:p>
            <a:r>
              <a:rPr lang="en-US" sz="2800" dirty="0" smtClean="0"/>
              <a:t>Systems Selection Timeline</a:t>
            </a:r>
            <a:endParaRPr lang="en-US" sz="2800" dirty="0"/>
          </a:p>
        </p:txBody>
      </p:sp>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7</a:t>
            </a:fld>
            <a:endParaRPr lang="en-US" sz="800" b="1" dirty="0">
              <a:solidFill>
                <a:prstClr val="black"/>
              </a:solidFill>
              <a:latin typeface="Arial Narrow" panose="020B0606020202030204" pitchFamily="34" charset="0"/>
              <a:cs typeface="Arial" panose="020B0604020202020204" pitchFamily="34" charset="0"/>
            </a:endParaRPr>
          </a:p>
        </p:txBody>
      </p:sp>
      <p:sp>
        <p:nvSpPr>
          <p:cNvPr id="9" name="Rectangle 3"/>
          <p:cNvSpPr>
            <a:spLocks noChangeArrowheads="1"/>
          </p:cNvSpPr>
          <p:nvPr/>
        </p:nvSpPr>
        <p:spPr bwMode="auto">
          <a:xfrm>
            <a:off x="304800" y="1066799"/>
            <a:ext cx="8311670" cy="584775"/>
          </a:xfrm>
          <a:prstGeom prst="rect">
            <a:avLst/>
          </a:prstGeom>
          <a:noFill/>
        </p:spPr>
        <p:txBody>
          <a:bodyPr wrap="square" rtlCol="0">
            <a:spAutoFit/>
          </a:bodyPr>
          <a:lstStyle/>
          <a:p>
            <a:pPr defTabSz="457200">
              <a:buClr>
                <a:srgbClr val="00243D"/>
              </a:buClr>
            </a:pPr>
            <a:r>
              <a:rPr lang="en-US" sz="1600" b="1" dirty="0">
                <a:solidFill>
                  <a:prstClr val="black"/>
                </a:solidFill>
                <a:latin typeface="Arial Narrow" panose="020B0606020202030204" pitchFamily="34" charset="0"/>
              </a:rPr>
              <a:t>The timeline below depicts what work was done in preparation for issuing the system RFPs and the specific selection steps taken.</a:t>
            </a:r>
            <a:endParaRPr lang="en-US" sz="1600" b="1" dirty="0">
              <a:solidFill>
                <a:srgbClr val="000000"/>
              </a:solidFill>
              <a:latin typeface="Arial Narrow" panose="020B0606020202030204" pitchFamily="34" charset="0"/>
            </a:endParaRPr>
          </a:p>
        </p:txBody>
      </p:sp>
      <p:sp>
        <p:nvSpPr>
          <p:cNvPr id="5" name="Freeform 4"/>
          <p:cNvSpPr/>
          <p:nvPr/>
        </p:nvSpPr>
        <p:spPr>
          <a:xfrm>
            <a:off x="152400" y="3275092"/>
            <a:ext cx="2142966" cy="839709"/>
          </a:xfrm>
          <a:custGeom>
            <a:avLst/>
            <a:gdLst>
              <a:gd name="connsiteX0" fmla="*/ 0 w 2611040"/>
              <a:gd name="connsiteY0" fmla="*/ 0 h 1044416"/>
              <a:gd name="connsiteX1" fmla="*/ 2088832 w 2611040"/>
              <a:gd name="connsiteY1" fmla="*/ 0 h 1044416"/>
              <a:gd name="connsiteX2" fmla="*/ 2611040 w 2611040"/>
              <a:gd name="connsiteY2" fmla="*/ 522208 h 1044416"/>
              <a:gd name="connsiteX3" fmla="*/ 2088832 w 2611040"/>
              <a:gd name="connsiteY3" fmla="*/ 1044416 h 1044416"/>
              <a:gd name="connsiteX4" fmla="*/ 0 w 2611040"/>
              <a:gd name="connsiteY4" fmla="*/ 1044416 h 1044416"/>
              <a:gd name="connsiteX5" fmla="*/ 522208 w 2611040"/>
              <a:gd name="connsiteY5" fmla="*/ 522208 h 1044416"/>
              <a:gd name="connsiteX6" fmla="*/ 0 w 2611040"/>
              <a:gd name="connsiteY6" fmla="*/ 0 h 10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11040" h="1044416">
                <a:moveTo>
                  <a:pt x="0" y="0"/>
                </a:moveTo>
                <a:lnTo>
                  <a:pt x="2088832" y="0"/>
                </a:lnTo>
                <a:lnTo>
                  <a:pt x="2611040" y="522208"/>
                </a:lnTo>
                <a:lnTo>
                  <a:pt x="2088832" y="1044416"/>
                </a:lnTo>
                <a:lnTo>
                  <a:pt x="0" y="1044416"/>
                </a:lnTo>
                <a:lnTo>
                  <a:pt x="522208" y="522208"/>
                </a:lnTo>
                <a:lnTo>
                  <a:pt x="0" y="0"/>
                </a:lnTo>
                <a:close/>
              </a:path>
            </a:pathLst>
          </a:custGeom>
          <a:solidFill>
            <a:srgbClr val="D9D9D9"/>
          </a:solidFill>
        </p:spPr>
        <p:style>
          <a:lnRef idx="2">
            <a:schemeClr val="lt1">
              <a:hueOff val="0"/>
              <a:satOff val="0"/>
              <a:lumOff val="0"/>
              <a:alphaOff val="0"/>
            </a:schemeClr>
          </a:lnRef>
          <a:fillRef idx="1">
            <a:schemeClr val="accent2">
              <a:shade val="80000"/>
              <a:hueOff val="0"/>
              <a:satOff val="0"/>
              <a:lumOff val="0"/>
              <a:alphaOff val="0"/>
            </a:schemeClr>
          </a:fillRef>
          <a:effectRef idx="0">
            <a:schemeClr val="accent2">
              <a:shade val="80000"/>
              <a:hueOff val="0"/>
              <a:satOff val="0"/>
              <a:lumOff val="0"/>
              <a:alphaOff val="0"/>
            </a:schemeClr>
          </a:effectRef>
          <a:fontRef idx="minor">
            <a:schemeClr val="lt1"/>
          </a:fontRef>
        </p:style>
        <p:txBody>
          <a:bodyPr spcFirstLastPara="0" vert="horz" wrap="square" lIns="658225" tIns="45339" rIns="567547" bIns="45339" numCol="1" spcCol="1270" anchor="ctr" anchorCtr="0">
            <a:noAutofit/>
          </a:bodyPr>
          <a:lstStyle/>
          <a:p>
            <a:pPr algn="ctr" defTabSz="1511300">
              <a:lnSpc>
                <a:spcPct val="90000"/>
              </a:lnSpc>
              <a:spcBef>
                <a:spcPct val="0"/>
              </a:spcBef>
              <a:spcAft>
                <a:spcPct val="35000"/>
              </a:spcAft>
            </a:pPr>
            <a:r>
              <a:rPr lang="en-US" dirty="0" smtClean="0">
                <a:solidFill>
                  <a:prstClr val="black"/>
                </a:solidFill>
                <a:latin typeface="Arial Narrow" panose="020B0606020202030204" pitchFamily="34" charset="0"/>
              </a:rPr>
              <a:t>Phase 1</a:t>
            </a:r>
          </a:p>
          <a:p>
            <a:pPr algn="ctr" defTabSz="1511300">
              <a:lnSpc>
                <a:spcPct val="90000"/>
              </a:lnSpc>
              <a:spcBef>
                <a:spcPct val="0"/>
              </a:spcBef>
              <a:spcAft>
                <a:spcPct val="35000"/>
              </a:spcAft>
            </a:pPr>
            <a:r>
              <a:rPr lang="en-US" sz="800" dirty="0" smtClean="0">
                <a:solidFill>
                  <a:prstClr val="black"/>
                </a:solidFill>
                <a:latin typeface="Arial Narrow" panose="020B0606020202030204" pitchFamily="34" charset="0"/>
              </a:rPr>
              <a:t>(Aug. 2015-Oct. 2015)</a:t>
            </a:r>
            <a:endParaRPr lang="en-US" sz="800" dirty="0">
              <a:solidFill>
                <a:prstClr val="black"/>
              </a:solidFill>
              <a:latin typeface="Arial Narrow" panose="020B0606020202030204" pitchFamily="34" charset="0"/>
            </a:endParaRPr>
          </a:p>
        </p:txBody>
      </p:sp>
      <p:sp>
        <p:nvSpPr>
          <p:cNvPr id="10" name="Freeform 9"/>
          <p:cNvSpPr/>
          <p:nvPr/>
        </p:nvSpPr>
        <p:spPr>
          <a:xfrm>
            <a:off x="1902857" y="3275092"/>
            <a:ext cx="2142966" cy="839709"/>
          </a:xfrm>
          <a:custGeom>
            <a:avLst/>
            <a:gdLst>
              <a:gd name="connsiteX0" fmla="*/ 0 w 2611040"/>
              <a:gd name="connsiteY0" fmla="*/ 0 h 1044416"/>
              <a:gd name="connsiteX1" fmla="*/ 2088832 w 2611040"/>
              <a:gd name="connsiteY1" fmla="*/ 0 h 1044416"/>
              <a:gd name="connsiteX2" fmla="*/ 2611040 w 2611040"/>
              <a:gd name="connsiteY2" fmla="*/ 522208 h 1044416"/>
              <a:gd name="connsiteX3" fmla="*/ 2088832 w 2611040"/>
              <a:gd name="connsiteY3" fmla="*/ 1044416 h 1044416"/>
              <a:gd name="connsiteX4" fmla="*/ 0 w 2611040"/>
              <a:gd name="connsiteY4" fmla="*/ 1044416 h 1044416"/>
              <a:gd name="connsiteX5" fmla="*/ 522208 w 2611040"/>
              <a:gd name="connsiteY5" fmla="*/ 522208 h 1044416"/>
              <a:gd name="connsiteX6" fmla="*/ 0 w 2611040"/>
              <a:gd name="connsiteY6" fmla="*/ 0 h 10444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11040" h="1044416">
                <a:moveTo>
                  <a:pt x="0" y="0"/>
                </a:moveTo>
                <a:lnTo>
                  <a:pt x="2088832" y="0"/>
                </a:lnTo>
                <a:lnTo>
                  <a:pt x="2611040" y="522208"/>
                </a:lnTo>
                <a:lnTo>
                  <a:pt x="2088832" y="1044416"/>
                </a:lnTo>
                <a:lnTo>
                  <a:pt x="0" y="1044416"/>
                </a:lnTo>
                <a:lnTo>
                  <a:pt x="522208" y="522208"/>
                </a:lnTo>
                <a:lnTo>
                  <a:pt x="0" y="0"/>
                </a:lnTo>
                <a:close/>
              </a:path>
            </a:pathLst>
          </a:custGeom>
          <a:solidFill>
            <a:srgbClr val="FFCC00"/>
          </a:solidFill>
        </p:spPr>
        <p:style>
          <a:lnRef idx="2">
            <a:schemeClr val="lt1">
              <a:hueOff val="0"/>
              <a:satOff val="0"/>
              <a:lumOff val="0"/>
              <a:alphaOff val="0"/>
            </a:schemeClr>
          </a:lnRef>
          <a:fillRef idx="1">
            <a:schemeClr val="accent2">
              <a:shade val="80000"/>
              <a:hueOff val="-17936"/>
              <a:satOff val="-2012"/>
              <a:lumOff val="12840"/>
              <a:alphaOff val="0"/>
            </a:schemeClr>
          </a:fillRef>
          <a:effectRef idx="0">
            <a:schemeClr val="accent2">
              <a:shade val="80000"/>
              <a:hueOff val="-17936"/>
              <a:satOff val="-2012"/>
              <a:lumOff val="12840"/>
              <a:alphaOff val="0"/>
            </a:schemeClr>
          </a:effectRef>
          <a:fontRef idx="minor">
            <a:schemeClr val="lt1"/>
          </a:fontRef>
        </p:style>
        <p:txBody>
          <a:bodyPr spcFirstLastPara="0" vert="horz" wrap="square" lIns="658225" tIns="45339" rIns="567547" bIns="45339" numCol="1" spcCol="1270" anchor="ctr" anchorCtr="0">
            <a:noAutofit/>
          </a:bodyPr>
          <a:lstStyle/>
          <a:p>
            <a:pPr algn="ctr" defTabSz="1511300">
              <a:lnSpc>
                <a:spcPct val="90000"/>
              </a:lnSpc>
              <a:spcBef>
                <a:spcPct val="0"/>
              </a:spcBef>
              <a:spcAft>
                <a:spcPct val="35000"/>
              </a:spcAft>
            </a:pPr>
            <a:r>
              <a:rPr lang="en-US" dirty="0" smtClean="0">
                <a:solidFill>
                  <a:prstClr val="black"/>
                </a:solidFill>
                <a:latin typeface="Arial Narrow" panose="020B0606020202030204" pitchFamily="34" charset="0"/>
              </a:rPr>
              <a:t>Phase 2</a:t>
            </a:r>
          </a:p>
          <a:p>
            <a:pPr algn="ctr" defTabSz="1511300">
              <a:lnSpc>
                <a:spcPct val="90000"/>
              </a:lnSpc>
              <a:spcBef>
                <a:spcPct val="0"/>
              </a:spcBef>
              <a:spcAft>
                <a:spcPct val="35000"/>
              </a:spcAft>
            </a:pPr>
            <a:r>
              <a:rPr lang="en-US" sz="800" dirty="0" smtClean="0">
                <a:solidFill>
                  <a:prstClr val="black"/>
                </a:solidFill>
                <a:latin typeface="Arial Narrow" panose="020B0606020202030204" pitchFamily="34" charset="0"/>
              </a:rPr>
              <a:t>(Nov. 2015-Feb. 2016)</a:t>
            </a:r>
            <a:endParaRPr lang="en-US" sz="800" dirty="0">
              <a:solidFill>
                <a:prstClr val="black"/>
              </a:solidFill>
              <a:latin typeface="Arial Narrow" panose="020B0606020202030204" pitchFamily="34" charset="0"/>
            </a:endParaRPr>
          </a:p>
        </p:txBody>
      </p:sp>
      <p:sp>
        <p:nvSpPr>
          <p:cNvPr id="14" name="Rectangle 13"/>
          <p:cNvSpPr/>
          <p:nvPr/>
        </p:nvSpPr>
        <p:spPr>
          <a:xfrm>
            <a:off x="2021840" y="4267200"/>
            <a:ext cx="1905000" cy="14478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prstClr val="black"/>
                </a:solidFill>
                <a:latin typeface="Arial Narrow" panose="020B0606020202030204" pitchFamily="34" charset="0"/>
              </a:rPr>
              <a:t>During Phase 2, Huron documented University business processes and developed an initial estimate for what it might cost to purchase and implement a new Cloud ERP technology solution.</a:t>
            </a:r>
            <a:endParaRPr lang="en-US" sz="1100" dirty="0">
              <a:solidFill>
                <a:prstClr val="black"/>
              </a:solidFill>
              <a:latin typeface="Arial Narrow" panose="020B0606020202030204" pitchFamily="34" charset="0"/>
            </a:endParaRPr>
          </a:p>
        </p:txBody>
      </p:sp>
      <p:sp>
        <p:nvSpPr>
          <p:cNvPr id="15" name="Rectangle 14"/>
          <p:cNvSpPr/>
          <p:nvPr/>
        </p:nvSpPr>
        <p:spPr>
          <a:xfrm>
            <a:off x="347583" y="1752600"/>
            <a:ext cx="1752600" cy="1219200"/>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prstClr val="black"/>
                </a:solidFill>
                <a:latin typeface="Arial Narrow" panose="020B0606020202030204" pitchFamily="34" charset="0"/>
              </a:rPr>
              <a:t>During Phase 1, Huron found that the University faced many challenges regarding its ability to efficiently and effectively report upon data.</a:t>
            </a:r>
            <a:endParaRPr lang="en-US" sz="1100" dirty="0">
              <a:solidFill>
                <a:prstClr val="black"/>
              </a:solidFill>
              <a:latin typeface="Arial Narrow" panose="020B0606020202030204" pitchFamily="34" charset="0"/>
            </a:endParaRPr>
          </a:p>
        </p:txBody>
      </p:sp>
      <p:sp>
        <p:nvSpPr>
          <p:cNvPr id="27" name="TextBox 26"/>
          <p:cNvSpPr txBox="1"/>
          <p:nvPr/>
        </p:nvSpPr>
        <p:spPr>
          <a:xfrm>
            <a:off x="4122023" y="1414790"/>
            <a:ext cx="3419634" cy="269817"/>
          </a:xfrm>
          <a:prstGeom prst="rect">
            <a:avLst/>
          </a:prstGeom>
          <a:noFill/>
        </p:spPr>
        <p:txBody>
          <a:bodyPr wrap="square" rtlCol="0">
            <a:spAutoFit/>
          </a:bodyPr>
          <a:lstStyle/>
          <a:p>
            <a:pPr>
              <a:lnSpc>
                <a:spcPct val="115000"/>
              </a:lnSpc>
            </a:pPr>
            <a:r>
              <a:rPr lang="en-US" sz="1100" dirty="0" smtClean="0">
                <a:solidFill>
                  <a:prstClr val="black"/>
                </a:solidFill>
                <a:latin typeface="Arial Narrow" panose="020B0606020202030204" pitchFamily="34" charset="0"/>
              </a:rPr>
              <a:t>       </a:t>
            </a:r>
            <a:r>
              <a:rPr lang="en-US" sz="1100" dirty="0">
                <a:solidFill>
                  <a:prstClr val="black"/>
                </a:solidFill>
                <a:latin typeface="Arial Narrow" panose="020B0606020202030204" pitchFamily="34" charset="0"/>
              </a:rPr>
              <a:t>2/9/16 - ERP RFP Issued</a:t>
            </a:r>
          </a:p>
        </p:txBody>
      </p:sp>
      <p:sp>
        <p:nvSpPr>
          <p:cNvPr id="29" name="TextBox 28"/>
          <p:cNvSpPr txBox="1"/>
          <p:nvPr/>
        </p:nvSpPr>
        <p:spPr>
          <a:xfrm>
            <a:off x="4969589" y="1828800"/>
            <a:ext cx="3419634"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prstClr val="black"/>
                </a:solidFill>
                <a:latin typeface="Arial Narrow" panose="020B0606020202030204" pitchFamily="34" charset="0"/>
              </a:rPr>
              <a:t>4/25/16-4/29/16 - On Campus ERP Demos</a:t>
            </a:r>
          </a:p>
        </p:txBody>
      </p:sp>
      <p:sp>
        <p:nvSpPr>
          <p:cNvPr id="30" name="TextBox 29"/>
          <p:cNvSpPr txBox="1"/>
          <p:nvPr/>
        </p:nvSpPr>
        <p:spPr>
          <a:xfrm>
            <a:off x="5445959" y="2209800"/>
            <a:ext cx="3876834" cy="261610"/>
          </a:xfrm>
          <a:prstGeom prst="rect">
            <a:avLst/>
          </a:prstGeom>
          <a:noFill/>
        </p:spPr>
        <p:txBody>
          <a:bodyPr wrap="square" rtlCol="0">
            <a:spAutoFit/>
          </a:bodyPr>
          <a:lstStyle/>
          <a:p>
            <a:r>
              <a:rPr lang="en-US" sz="1100" dirty="0" smtClean="0">
                <a:solidFill>
                  <a:prstClr val="black"/>
                </a:solidFill>
                <a:latin typeface="Arial Narrow" panose="020B0606020202030204" pitchFamily="34" charset="0"/>
              </a:rPr>
              <a:t> 5/2/16-5/4/16 </a:t>
            </a:r>
            <a:r>
              <a:rPr lang="en-US" sz="1100" dirty="0">
                <a:solidFill>
                  <a:prstClr val="black"/>
                </a:solidFill>
                <a:latin typeface="Arial Narrow" panose="020B0606020202030204" pitchFamily="34" charset="0"/>
              </a:rPr>
              <a:t>- Campus Survey, SC Meetings with Functional Leaders</a:t>
            </a:r>
          </a:p>
        </p:txBody>
      </p:sp>
      <p:sp>
        <p:nvSpPr>
          <p:cNvPr id="32" name="TextBox 31"/>
          <p:cNvSpPr txBox="1"/>
          <p:nvPr/>
        </p:nvSpPr>
        <p:spPr>
          <a:xfrm>
            <a:off x="5874623" y="2590800"/>
            <a:ext cx="3419634"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a:solidFill>
                  <a:prstClr val="black"/>
                </a:solidFill>
                <a:latin typeface="Arial Narrow" panose="020B0606020202030204" pitchFamily="34" charset="0"/>
              </a:rPr>
              <a:t>5/26/16 </a:t>
            </a:r>
            <a:r>
              <a:rPr lang="en-US" sz="1100" dirty="0" smtClean="0">
                <a:solidFill>
                  <a:prstClr val="black"/>
                </a:solidFill>
                <a:latin typeface="Arial Narrow" panose="020B0606020202030204" pitchFamily="34" charset="0"/>
              </a:rPr>
              <a:t>Selection Committee Formal </a:t>
            </a:r>
            <a:r>
              <a:rPr lang="en-US" sz="1100" dirty="0">
                <a:solidFill>
                  <a:prstClr val="black"/>
                </a:solidFill>
                <a:latin typeface="Arial Narrow" panose="020B0606020202030204" pitchFamily="34" charset="0"/>
              </a:rPr>
              <a:t>Recommendation</a:t>
            </a:r>
          </a:p>
        </p:txBody>
      </p:sp>
      <p:sp>
        <p:nvSpPr>
          <p:cNvPr id="51" name="Oval 50"/>
          <p:cNvSpPr/>
          <p:nvPr/>
        </p:nvSpPr>
        <p:spPr>
          <a:xfrm>
            <a:off x="4279106" y="1512893"/>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6" name="Oval 65"/>
          <p:cNvSpPr/>
          <p:nvPr/>
        </p:nvSpPr>
        <p:spPr>
          <a:xfrm>
            <a:off x="5076864" y="1926903"/>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68" name="Oval 67"/>
          <p:cNvSpPr/>
          <p:nvPr/>
        </p:nvSpPr>
        <p:spPr>
          <a:xfrm>
            <a:off x="5410200" y="2312244"/>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0" name="Oval 69"/>
          <p:cNvSpPr/>
          <p:nvPr/>
        </p:nvSpPr>
        <p:spPr>
          <a:xfrm>
            <a:off x="5981898" y="2688903"/>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2" name="Oval 71"/>
          <p:cNvSpPr/>
          <p:nvPr/>
        </p:nvSpPr>
        <p:spPr>
          <a:xfrm>
            <a:off x="6338847" y="3031804"/>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6246257" y="2928610"/>
            <a:ext cx="3419634" cy="261610"/>
          </a:xfrm>
          <a:prstGeom prst="rect">
            <a:avLst/>
          </a:prstGeom>
          <a:noFill/>
        </p:spPr>
        <p:txBody>
          <a:bodyPr wrap="square" rtlCol="0">
            <a:spAutoFit/>
          </a:bodyPr>
          <a:lstStyle/>
          <a:p>
            <a:pPr marL="171450" indent="-171450">
              <a:buFont typeface="Arial" panose="020B0604020202020204" pitchFamily="34" charset="0"/>
              <a:buChar char="•"/>
            </a:pPr>
            <a:r>
              <a:rPr lang="en-US" sz="1100" dirty="0" smtClean="0">
                <a:solidFill>
                  <a:prstClr val="black"/>
                </a:solidFill>
                <a:latin typeface="Arial Narrow" panose="020B0606020202030204" pitchFamily="34" charset="0"/>
              </a:rPr>
              <a:t>6/15/16 - BOT Meeting</a:t>
            </a:r>
            <a:endParaRPr lang="en-US" sz="1100" dirty="0">
              <a:solidFill>
                <a:prstClr val="black"/>
              </a:solidFill>
              <a:latin typeface="Arial Narrow" panose="020B0606020202030204" pitchFamily="34" charset="0"/>
            </a:endParaRPr>
          </a:p>
        </p:txBody>
      </p:sp>
      <p:sp>
        <p:nvSpPr>
          <p:cNvPr id="75" name="Oval 74"/>
          <p:cNvSpPr/>
          <p:nvPr/>
        </p:nvSpPr>
        <p:spPr>
          <a:xfrm>
            <a:off x="4341257" y="5529898"/>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6" name="TextBox 75"/>
          <p:cNvSpPr txBox="1"/>
          <p:nvPr/>
        </p:nvSpPr>
        <p:spPr>
          <a:xfrm>
            <a:off x="4188857" y="5427690"/>
            <a:ext cx="3419634" cy="287002"/>
          </a:xfrm>
          <a:prstGeom prst="rect">
            <a:avLst/>
          </a:prstGeom>
          <a:noFill/>
        </p:spPr>
        <p:txBody>
          <a:bodyPr wrap="square" rtlCol="0">
            <a:spAutoFit/>
          </a:bodyPr>
          <a:lstStyle/>
          <a:p>
            <a:pPr>
              <a:lnSpc>
                <a:spcPct val="115000"/>
              </a:lnSpc>
            </a:pPr>
            <a:r>
              <a:rPr lang="en-US" sz="1100" dirty="0" smtClean="0">
                <a:solidFill>
                  <a:prstClr val="black"/>
                </a:solidFill>
                <a:latin typeface="Arial Narrow" panose="020B0606020202030204" pitchFamily="34" charset="0"/>
              </a:rPr>
              <a:t>       3/1/16 </a:t>
            </a:r>
            <a:r>
              <a:rPr lang="en-US" sz="1100" dirty="0">
                <a:solidFill>
                  <a:prstClr val="black"/>
                </a:solidFill>
                <a:latin typeface="Arial Narrow" panose="020B0606020202030204" pitchFamily="34" charset="0"/>
              </a:rPr>
              <a:t>- </a:t>
            </a:r>
            <a:r>
              <a:rPr lang="en-US" sz="1100" dirty="0" smtClean="0">
                <a:solidFill>
                  <a:prstClr val="black"/>
                </a:solidFill>
                <a:latin typeface="Arial Narrow" panose="020B0606020202030204" pitchFamily="34" charset="0"/>
              </a:rPr>
              <a:t>BI </a:t>
            </a:r>
            <a:r>
              <a:rPr lang="en-US" sz="1100" dirty="0">
                <a:solidFill>
                  <a:prstClr val="black"/>
                </a:solidFill>
                <a:latin typeface="Arial Narrow" panose="020B0606020202030204" pitchFamily="34" charset="0"/>
              </a:rPr>
              <a:t>RFP Issued</a:t>
            </a:r>
          </a:p>
        </p:txBody>
      </p:sp>
      <p:sp>
        <p:nvSpPr>
          <p:cNvPr id="83" name="TextBox 82"/>
          <p:cNvSpPr txBox="1"/>
          <p:nvPr/>
        </p:nvSpPr>
        <p:spPr>
          <a:xfrm>
            <a:off x="5417423" y="5046998"/>
            <a:ext cx="3419634" cy="287002"/>
          </a:xfrm>
          <a:prstGeom prst="rect">
            <a:avLst/>
          </a:prstGeom>
          <a:noFill/>
        </p:spPr>
        <p:txBody>
          <a:bodyPr wrap="square" rtlCol="0">
            <a:spAutoFit/>
          </a:bodyPr>
          <a:lstStyle/>
          <a:p>
            <a:pPr>
              <a:lnSpc>
                <a:spcPct val="115000"/>
              </a:lnSpc>
            </a:pPr>
            <a:r>
              <a:rPr lang="en-US" sz="1100" dirty="0" smtClean="0">
                <a:solidFill>
                  <a:prstClr val="black"/>
                </a:solidFill>
                <a:latin typeface="Arial Narrow" panose="020B0606020202030204" pitchFamily="34" charset="0"/>
              </a:rPr>
              <a:t>       5/17/16-5/19/16 – On Campus BI Demos</a:t>
            </a:r>
            <a:endParaRPr lang="en-US" sz="1100" dirty="0">
              <a:solidFill>
                <a:prstClr val="black"/>
              </a:solidFill>
              <a:latin typeface="Arial Narrow" panose="020B0606020202030204" pitchFamily="34" charset="0"/>
            </a:endParaRPr>
          </a:p>
        </p:txBody>
      </p:sp>
      <p:sp>
        <p:nvSpPr>
          <p:cNvPr id="85" name="Oval 84"/>
          <p:cNvSpPr/>
          <p:nvPr/>
        </p:nvSpPr>
        <p:spPr>
          <a:xfrm>
            <a:off x="5755075" y="4876800"/>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6" name="TextBox 85"/>
          <p:cNvSpPr txBox="1"/>
          <p:nvPr/>
        </p:nvSpPr>
        <p:spPr>
          <a:xfrm>
            <a:off x="5699400" y="4766000"/>
            <a:ext cx="3419634" cy="287002"/>
          </a:xfrm>
          <a:prstGeom prst="rect">
            <a:avLst/>
          </a:prstGeom>
          <a:noFill/>
        </p:spPr>
        <p:txBody>
          <a:bodyPr wrap="square" rtlCol="0">
            <a:spAutoFit/>
          </a:bodyPr>
          <a:lstStyle/>
          <a:p>
            <a:pPr marL="171450" indent="-171450">
              <a:lnSpc>
                <a:spcPct val="115000"/>
              </a:lnSpc>
              <a:buFont typeface="Arial" panose="020B0604020202020204" pitchFamily="34" charset="0"/>
              <a:buChar char="•"/>
            </a:pPr>
            <a:r>
              <a:rPr lang="en-US" sz="1100" dirty="0" smtClean="0">
                <a:solidFill>
                  <a:prstClr val="black"/>
                </a:solidFill>
                <a:latin typeface="Arial Narrow" panose="020B0606020202030204" pitchFamily="34" charset="0"/>
              </a:rPr>
              <a:t>5/20/16 - Campus Survey</a:t>
            </a:r>
            <a:endParaRPr lang="en-US" sz="1100" dirty="0">
              <a:solidFill>
                <a:prstClr val="black"/>
              </a:solidFill>
              <a:latin typeface="Arial Narrow" panose="020B0606020202030204" pitchFamily="34" charset="0"/>
            </a:endParaRPr>
          </a:p>
        </p:txBody>
      </p:sp>
      <p:sp>
        <p:nvSpPr>
          <p:cNvPr id="92" name="Oval 91"/>
          <p:cNvSpPr/>
          <p:nvPr/>
        </p:nvSpPr>
        <p:spPr>
          <a:xfrm>
            <a:off x="5997132" y="4494215"/>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3" name="TextBox 92"/>
          <p:cNvSpPr txBox="1"/>
          <p:nvPr/>
        </p:nvSpPr>
        <p:spPr>
          <a:xfrm>
            <a:off x="5941457" y="4392135"/>
            <a:ext cx="3419634" cy="287002"/>
          </a:xfrm>
          <a:prstGeom prst="rect">
            <a:avLst/>
          </a:prstGeom>
          <a:noFill/>
        </p:spPr>
        <p:txBody>
          <a:bodyPr wrap="square" rtlCol="0">
            <a:spAutoFit/>
          </a:bodyPr>
          <a:lstStyle/>
          <a:p>
            <a:pPr marL="171450" indent="-171450">
              <a:lnSpc>
                <a:spcPct val="115000"/>
              </a:lnSpc>
              <a:buFont typeface="Arial" panose="020B0604020202020204" pitchFamily="34" charset="0"/>
              <a:buChar char="•"/>
            </a:pPr>
            <a:r>
              <a:rPr lang="en-US" sz="1100" dirty="0" smtClean="0">
                <a:solidFill>
                  <a:prstClr val="black"/>
                </a:solidFill>
                <a:latin typeface="Arial Narrow" panose="020B0606020202030204" pitchFamily="34" charset="0"/>
              </a:rPr>
              <a:t>Selection Committee Formal Recommendation</a:t>
            </a:r>
            <a:endParaRPr lang="en-US" sz="1100" dirty="0">
              <a:solidFill>
                <a:prstClr val="black"/>
              </a:solidFill>
              <a:latin typeface="Arial Narrow" panose="020B0606020202030204" pitchFamily="34" charset="0"/>
            </a:endParaRPr>
          </a:p>
        </p:txBody>
      </p:sp>
      <p:sp>
        <p:nvSpPr>
          <p:cNvPr id="95" name="Oval 94"/>
          <p:cNvSpPr/>
          <p:nvPr/>
        </p:nvSpPr>
        <p:spPr>
          <a:xfrm>
            <a:off x="6338846" y="4191000"/>
            <a:ext cx="71517" cy="6540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6" name="TextBox 95"/>
          <p:cNvSpPr txBox="1"/>
          <p:nvPr/>
        </p:nvSpPr>
        <p:spPr>
          <a:xfrm>
            <a:off x="6255623" y="4088792"/>
            <a:ext cx="3419634" cy="287002"/>
          </a:xfrm>
          <a:prstGeom prst="rect">
            <a:avLst/>
          </a:prstGeom>
          <a:noFill/>
        </p:spPr>
        <p:txBody>
          <a:bodyPr wrap="square" rtlCol="0">
            <a:spAutoFit/>
          </a:bodyPr>
          <a:lstStyle/>
          <a:p>
            <a:pPr marL="171450" indent="-171450">
              <a:lnSpc>
                <a:spcPct val="115000"/>
              </a:lnSpc>
              <a:buFont typeface="Arial" panose="020B0604020202020204" pitchFamily="34" charset="0"/>
              <a:buChar char="•"/>
            </a:pPr>
            <a:r>
              <a:rPr lang="en-US" sz="1100" dirty="0" smtClean="0">
                <a:solidFill>
                  <a:prstClr val="black"/>
                </a:solidFill>
                <a:latin typeface="Arial Narrow" panose="020B0606020202030204" pitchFamily="34" charset="0"/>
              </a:rPr>
              <a:t>6/15/16 - BOT Meeting</a:t>
            </a:r>
            <a:endParaRPr lang="en-US" sz="1100" dirty="0">
              <a:solidFill>
                <a:prstClr val="black"/>
              </a:solidFill>
              <a:latin typeface="Arial Narrow" panose="020B0606020202030204" pitchFamily="34" charset="0"/>
            </a:endParaRPr>
          </a:p>
        </p:txBody>
      </p:sp>
      <p:sp>
        <p:nvSpPr>
          <p:cNvPr id="43" name="TextBox 42"/>
          <p:cNvSpPr txBox="1"/>
          <p:nvPr/>
        </p:nvSpPr>
        <p:spPr>
          <a:xfrm>
            <a:off x="201613" y="5773324"/>
            <a:ext cx="8759507" cy="640080"/>
          </a:xfrm>
          <a:prstGeom prst="rect">
            <a:avLst/>
          </a:prstGeom>
          <a:noFill/>
          <a:ln>
            <a:solidFill>
              <a:schemeClr val="tx1"/>
            </a:solidFill>
          </a:ln>
        </p:spPr>
        <p:txBody>
          <a:bodyPr wrap="square" rtlCol="0" anchor="ctr" anchorCtr="0">
            <a:noAutofit/>
          </a:bodyPr>
          <a:lstStyle>
            <a:defPPr>
              <a:defRPr lang="en-US"/>
            </a:defPPr>
            <a:lvl1pPr algn="ctr">
              <a:defRPr sz="1600" b="1" baseline="0">
                <a:solidFill>
                  <a:srgbClr val="000000"/>
                </a:solidFill>
                <a:latin typeface="Arial Narrow" panose="020B0606020202030204" pitchFamily="34" charset="0"/>
              </a:defRPr>
            </a:lvl1pPr>
          </a:lstStyle>
          <a:p>
            <a:pPr defTabSz="457200"/>
            <a:r>
              <a:rPr lang="en-US" dirty="0" smtClean="0"/>
              <a:t>The Board of Trustees met on June 15</a:t>
            </a:r>
            <a:r>
              <a:rPr lang="en-US" baseline="30000" dirty="0" smtClean="0"/>
              <a:t>th</a:t>
            </a:r>
            <a:r>
              <a:rPr lang="en-US" dirty="0" smtClean="0"/>
              <a:t>, 2016 to review and take action on the ERP and BI recommendations put forth by the University of Wyoming Selection Committee.</a:t>
            </a:r>
            <a:endParaRPr lang="en-US" dirty="0"/>
          </a:p>
        </p:txBody>
      </p:sp>
    </p:spTree>
    <p:extLst>
      <p:ext uri="{BB962C8B-B14F-4D97-AF65-F5344CB8AC3E}">
        <p14:creationId xmlns:p14="http://schemas.microsoft.com/office/powerpoint/2010/main" val="180513026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2243682" y="127304"/>
            <a:ext cx="6900318" cy="632513"/>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1" kern="1200">
                <a:solidFill>
                  <a:schemeClr val="bg1"/>
                </a:solidFill>
                <a:latin typeface="Arial Narrow"/>
                <a:ea typeface="+mj-ea"/>
                <a:cs typeface="Arial Narrow"/>
              </a:defRPr>
            </a:lvl1pPr>
          </a:lstStyle>
          <a:p>
            <a:r>
              <a:rPr lang="en-US" dirty="0" smtClean="0">
                <a:solidFill>
                  <a:prstClr val="black"/>
                </a:solidFill>
              </a:rPr>
              <a:t>ERP and BI Systems Recommendation</a:t>
            </a:r>
            <a:endParaRPr lang="en-US" dirty="0">
              <a:solidFill>
                <a:prstClr val="white"/>
              </a:solidFill>
            </a:endParaRPr>
          </a:p>
        </p:txBody>
      </p:sp>
      <p:sp>
        <p:nvSpPr>
          <p:cNvPr id="6" name="TextBox 5"/>
          <p:cNvSpPr txBox="1"/>
          <p:nvPr/>
        </p:nvSpPr>
        <p:spPr>
          <a:xfrm>
            <a:off x="439387" y="1845707"/>
            <a:ext cx="8595360" cy="4555093"/>
          </a:xfrm>
          <a:prstGeom prst="rect">
            <a:avLst/>
          </a:prstGeom>
          <a:noFill/>
        </p:spPr>
        <p:txBody>
          <a:bodyPr wrap="square" rtlCol="0">
            <a:spAutoFit/>
          </a:bodyPr>
          <a:lstStyle/>
          <a:p>
            <a:pPr>
              <a:spcAft>
                <a:spcPts val="1200"/>
              </a:spcAft>
            </a:pPr>
            <a:r>
              <a:rPr lang="en-US" sz="1400" b="1" dirty="0" smtClean="0">
                <a:solidFill>
                  <a:prstClr val="black"/>
                </a:solidFill>
                <a:latin typeface="Arial Narrow" panose="020B0606020202030204" pitchFamily="34" charset="0"/>
              </a:rPr>
              <a:t>Rational for Recommendation:</a:t>
            </a:r>
            <a:endParaRPr lang="en-US" sz="1400" b="1" dirty="0">
              <a:solidFill>
                <a:prstClr val="black"/>
              </a:solidFill>
              <a:latin typeface="Arial Narrow" panose="020B0606020202030204" pitchFamily="34" charset="0"/>
            </a:endParaRP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Oracle’s proposed pricing resulted in the </a:t>
            </a:r>
            <a:r>
              <a:rPr lang="en-US" sz="1200" b="1" dirty="0" smtClean="0">
                <a:solidFill>
                  <a:prstClr val="black"/>
                </a:solidFill>
                <a:latin typeface="Arial Narrow" panose="020B0606020202030204" pitchFamily="34" charset="0"/>
              </a:rPr>
              <a:t>lowest 10-year total cost of ownership </a:t>
            </a:r>
            <a:r>
              <a:rPr lang="en-US" sz="1200" dirty="0" smtClean="0">
                <a:solidFill>
                  <a:prstClr val="black"/>
                </a:solidFill>
                <a:latin typeface="Arial Narrow" panose="020B0606020202030204" pitchFamily="34" charset="0"/>
              </a:rPr>
              <a:t>while also offering more functionality. In addition, selecting the same vendor for both ERP and BI gives the University the best negotiating position to secure the lowest possible price during contract negotiations.</a:t>
            </a:r>
          </a:p>
          <a:p>
            <a:pPr marL="285750" indent="-285750">
              <a:spcAft>
                <a:spcPts val="600"/>
              </a:spcAft>
              <a:buFont typeface="Wingdings" panose="05000000000000000000" pitchFamily="2" charset="2"/>
              <a:buChar char="§"/>
            </a:pPr>
            <a:r>
              <a:rPr lang="en-US" sz="1200" dirty="0">
                <a:solidFill>
                  <a:prstClr val="black"/>
                </a:solidFill>
                <a:latin typeface="Arial Narrow" panose="020B0606020202030204" pitchFamily="34" charset="0"/>
              </a:rPr>
              <a:t>Selecting the same vendor for all modules (Financials, HCM, and BI</a:t>
            </a:r>
            <a:r>
              <a:rPr lang="en-US" sz="1200" dirty="0" smtClean="0">
                <a:solidFill>
                  <a:prstClr val="black"/>
                </a:solidFill>
                <a:latin typeface="Arial Narrow" panose="020B0606020202030204" pitchFamily="34" charset="0"/>
              </a:rPr>
              <a:t>) also </a:t>
            </a:r>
            <a:r>
              <a:rPr lang="en-US" sz="1200" dirty="0">
                <a:solidFill>
                  <a:prstClr val="black"/>
                </a:solidFill>
                <a:latin typeface="Arial Narrow" panose="020B0606020202030204" pitchFamily="34" charset="0"/>
              </a:rPr>
              <a:t>ensures a </a:t>
            </a:r>
            <a:r>
              <a:rPr lang="en-US" sz="1200" b="1" dirty="0">
                <a:solidFill>
                  <a:prstClr val="black"/>
                </a:solidFill>
                <a:latin typeface="Arial Narrow" panose="020B0606020202030204" pitchFamily="34" charset="0"/>
              </a:rPr>
              <a:t>better “fit” together and more streamlined system integrations</a:t>
            </a:r>
            <a:r>
              <a:rPr lang="en-US" sz="1200" dirty="0">
                <a:solidFill>
                  <a:prstClr val="black"/>
                </a:solidFill>
                <a:latin typeface="Arial Narrow" panose="020B0606020202030204" pitchFamily="34" charset="0"/>
              </a:rPr>
              <a:t> – this is also considered an industry best practice</a:t>
            </a:r>
            <a:r>
              <a:rPr lang="en-US" sz="1200" dirty="0" smtClean="0">
                <a:solidFill>
                  <a:prstClr val="black"/>
                </a:solidFill>
                <a:latin typeface="Arial Narrow" panose="020B0606020202030204" pitchFamily="34" charset="0"/>
              </a:rPr>
              <a:t>.</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Oracle had the </a:t>
            </a:r>
            <a:r>
              <a:rPr lang="en-US" sz="1200" b="1" dirty="0" smtClean="0">
                <a:solidFill>
                  <a:prstClr val="black"/>
                </a:solidFill>
                <a:latin typeface="Arial Narrow" panose="020B0606020202030204" pitchFamily="34" charset="0"/>
              </a:rPr>
              <a:t>stronger financial module</a:t>
            </a:r>
            <a:r>
              <a:rPr lang="en-US" sz="1200" dirty="0" smtClean="0">
                <a:solidFill>
                  <a:prstClr val="black"/>
                </a:solidFill>
                <a:latin typeface="Arial Narrow" panose="020B0606020202030204" pitchFamily="34" charset="0"/>
              </a:rPr>
              <a:t> and from the selection committee’s standpoint the financial functionality was more mature and refined.</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The </a:t>
            </a:r>
            <a:r>
              <a:rPr lang="en-US" sz="1200" b="1" dirty="0" smtClean="0">
                <a:solidFill>
                  <a:prstClr val="black"/>
                </a:solidFill>
                <a:latin typeface="Arial Narrow" panose="020B0606020202030204" pitchFamily="34" charset="0"/>
              </a:rPr>
              <a:t>budgeting tool was also more mature </a:t>
            </a:r>
            <a:r>
              <a:rPr lang="en-US" sz="1200" dirty="0" smtClean="0">
                <a:solidFill>
                  <a:prstClr val="black"/>
                </a:solidFill>
                <a:latin typeface="Arial Narrow" panose="020B0606020202030204" pitchFamily="34" charset="0"/>
              </a:rPr>
              <a:t>and proven and has already been implemented at a number of universities.</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During the on-campus software demonstrations, Oracle often </a:t>
            </a:r>
            <a:r>
              <a:rPr lang="en-US" sz="1200" b="1" dirty="0" smtClean="0">
                <a:solidFill>
                  <a:prstClr val="black"/>
                </a:solidFill>
                <a:latin typeface="Arial Narrow" panose="020B0606020202030204" pitchFamily="34" charset="0"/>
              </a:rPr>
              <a:t>had answers to the specific questions being asked by campus stakeholders</a:t>
            </a:r>
            <a:r>
              <a:rPr lang="en-US" sz="1200" dirty="0" smtClean="0">
                <a:solidFill>
                  <a:prstClr val="black"/>
                </a:solidFill>
                <a:latin typeface="Arial Narrow" panose="020B0606020202030204" pitchFamily="34" charset="0"/>
              </a:rPr>
              <a:t>; which was reassuring that the software could meet the majority of UW’s needs.</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The </a:t>
            </a:r>
            <a:r>
              <a:rPr lang="en-US" sz="1200" b="1" dirty="0" smtClean="0">
                <a:solidFill>
                  <a:prstClr val="black"/>
                </a:solidFill>
                <a:latin typeface="Arial Narrow" panose="020B0606020202030204" pitchFamily="34" charset="0"/>
              </a:rPr>
              <a:t>contract and procurement modules </a:t>
            </a:r>
            <a:r>
              <a:rPr lang="en-US" sz="1200" dirty="0" smtClean="0">
                <a:solidFill>
                  <a:prstClr val="black"/>
                </a:solidFill>
                <a:latin typeface="Arial Narrow" panose="020B0606020202030204" pitchFamily="34" charset="0"/>
              </a:rPr>
              <a:t>were stronger and proven.</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Throughout the RFP process, Oracle demonstrated the </a:t>
            </a:r>
            <a:r>
              <a:rPr lang="en-US" sz="1200" b="1" dirty="0" smtClean="0">
                <a:solidFill>
                  <a:prstClr val="black"/>
                </a:solidFill>
                <a:latin typeface="Arial Narrow" panose="020B0606020202030204" pitchFamily="34" charset="0"/>
              </a:rPr>
              <a:t>highest levels of professionalism</a:t>
            </a:r>
            <a:r>
              <a:rPr lang="en-US" sz="1200" dirty="0" smtClean="0">
                <a:solidFill>
                  <a:prstClr val="black"/>
                </a:solidFill>
                <a:latin typeface="Arial Narrow" panose="020B0606020202030204" pitchFamily="34" charset="0"/>
              </a:rPr>
              <a:t> and overall commitment to the University of Wyoming.</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Oracle offers </a:t>
            </a:r>
            <a:r>
              <a:rPr lang="en-US" sz="1200" b="1" dirty="0" smtClean="0">
                <a:solidFill>
                  <a:prstClr val="black"/>
                </a:solidFill>
                <a:latin typeface="Arial Narrow" panose="020B0606020202030204" pitchFamily="34" charset="0"/>
              </a:rPr>
              <a:t>Platform as a Service (PaaS) functionality</a:t>
            </a:r>
            <a:r>
              <a:rPr lang="en-US" sz="1200" dirty="0" smtClean="0">
                <a:solidFill>
                  <a:prstClr val="black"/>
                </a:solidFill>
                <a:latin typeface="Arial Narrow" panose="020B0606020202030204" pitchFamily="34" charset="0"/>
              </a:rPr>
              <a:t> which would allow the University to build unique functionality that is not offered in Oracle’s core ERP cloud software.</a:t>
            </a:r>
          </a:p>
          <a:p>
            <a:pPr marL="285750" indent="-285750">
              <a:spcAft>
                <a:spcPts val="600"/>
              </a:spcAft>
              <a:buFont typeface="Wingdings" panose="05000000000000000000" pitchFamily="2" charset="2"/>
              <a:buChar char="§"/>
            </a:pPr>
            <a:r>
              <a:rPr lang="en-US" sz="1200" dirty="0" smtClean="0">
                <a:solidFill>
                  <a:prstClr val="black"/>
                </a:solidFill>
                <a:latin typeface="Arial Narrow" panose="020B0606020202030204" pitchFamily="34" charset="0"/>
              </a:rPr>
              <a:t>Oracle’s </a:t>
            </a:r>
            <a:r>
              <a:rPr lang="en-US" sz="1200" b="1" dirty="0" smtClean="0">
                <a:solidFill>
                  <a:prstClr val="black"/>
                </a:solidFill>
                <a:latin typeface="Arial Narrow" panose="020B0606020202030204" pitchFamily="34" charset="0"/>
              </a:rPr>
              <a:t>BI solution offers </a:t>
            </a:r>
            <a:r>
              <a:rPr lang="en-US" sz="1200" b="1" dirty="0">
                <a:solidFill>
                  <a:prstClr val="black"/>
                </a:solidFill>
                <a:latin typeface="Arial Narrow" panose="020B0606020202030204" pitchFamily="34" charset="0"/>
              </a:rPr>
              <a:t>pre-built </a:t>
            </a:r>
            <a:r>
              <a:rPr lang="en-US" sz="1200" b="1" dirty="0" smtClean="0">
                <a:solidFill>
                  <a:prstClr val="black"/>
                </a:solidFill>
                <a:latin typeface="Arial Narrow" panose="020B0606020202030204" pitchFamily="34" charset="0"/>
              </a:rPr>
              <a:t>Extract Transform Load (ETL) functionality, </a:t>
            </a:r>
            <a:r>
              <a:rPr lang="en-US" sz="1200" b="1" dirty="0">
                <a:solidFill>
                  <a:prstClr val="black"/>
                </a:solidFill>
                <a:latin typeface="Arial Narrow" panose="020B0606020202030204" pitchFamily="34" charset="0"/>
              </a:rPr>
              <a:t>data models, reports and dashboards </a:t>
            </a:r>
            <a:r>
              <a:rPr lang="en-US" sz="1200" dirty="0" smtClean="0">
                <a:solidFill>
                  <a:prstClr val="black"/>
                </a:solidFill>
                <a:latin typeface="Arial Narrow" panose="020B0606020202030204" pitchFamily="34" charset="0"/>
              </a:rPr>
              <a:t>which would be </a:t>
            </a:r>
            <a:r>
              <a:rPr lang="en-US" sz="1200" dirty="0">
                <a:solidFill>
                  <a:prstClr val="black"/>
                </a:solidFill>
                <a:latin typeface="Arial Narrow" panose="020B0606020202030204" pitchFamily="34" charset="0"/>
              </a:rPr>
              <a:t>a definite jump </a:t>
            </a:r>
            <a:r>
              <a:rPr lang="en-US" sz="1200" dirty="0" smtClean="0">
                <a:solidFill>
                  <a:prstClr val="black"/>
                </a:solidFill>
                <a:latin typeface="Arial Narrow" panose="020B0606020202030204" pitchFamily="34" charset="0"/>
              </a:rPr>
              <a:t>start to implementation.  </a:t>
            </a:r>
            <a:r>
              <a:rPr lang="en-US" sz="1200" dirty="0">
                <a:solidFill>
                  <a:prstClr val="black"/>
                </a:solidFill>
                <a:latin typeface="Arial Narrow" panose="020B0606020202030204" pitchFamily="34" charset="0"/>
              </a:rPr>
              <a:t>Oracle described this as a 70-80 percent head start, but Huron estimates this is closer to 50% given there is no student ETL (mapping) done for Banner.</a:t>
            </a:r>
          </a:p>
          <a:p>
            <a:pPr marL="285750" indent="-285750">
              <a:spcAft>
                <a:spcPts val="600"/>
              </a:spcAft>
              <a:buFont typeface="Wingdings" panose="05000000000000000000" pitchFamily="2" charset="2"/>
              <a:buChar char="§"/>
            </a:pPr>
            <a:r>
              <a:rPr lang="en-US" sz="1200" dirty="0">
                <a:solidFill>
                  <a:prstClr val="black"/>
                </a:solidFill>
                <a:latin typeface="Arial Narrow" panose="020B0606020202030204" pitchFamily="34" charset="0"/>
              </a:rPr>
              <a:t>The approach to </a:t>
            </a:r>
            <a:r>
              <a:rPr lang="en-US" sz="1200" b="1" dirty="0">
                <a:solidFill>
                  <a:prstClr val="black"/>
                </a:solidFill>
                <a:latin typeface="Arial Narrow" panose="020B0606020202030204" pitchFamily="34" charset="0"/>
              </a:rPr>
              <a:t>security </a:t>
            </a:r>
            <a:r>
              <a:rPr lang="en-US" sz="1200" b="1" dirty="0" smtClean="0">
                <a:solidFill>
                  <a:prstClr val="black"/>
                </a:solidFill>
                <a:latin typeface="Arial Narrow" panose="020B0606020202030204" pitchFamily="34" charset="0"/>
              </a:rPr>
              <a:t>meets the standards </a:t>
            </a:r>
            <a:r>
              <a:rPr lang="en-US" sz="1200" b="1" dirty="0">
                <a:solidFill>
                  <a:prstClr val="black"/>
                </a:solidFill>
                <a:latin typeface="Arial Narrow" panose="020B0606020202030204" pitchFamily="34" charset="0"/>
              </a:rPr>
              <a:t>and </a:t>
            </a:r>
            <a:r>
              <a:rPr lang="en-US" sz="1200" b="1" dirty="0" smtClean="0">
                <a:solidFill>
                  <a:prstClr val="black"/>
                </a:solidFill>
                <a:latin typeface="Arial Narrow" panose="020B0606020202030204" pitchFamily="34" charset="0"/>
              </a:rPr>
              <a:t>needs </a:t>
            </a:r>
            <a:r>
              <a:rPr lang="en-US" sz="1200" dirty="0" smtClean="0">
                <a:solidFill>
                  <a:prstClr val="black"/>
                </a:solidFill>
                <a:latin typeface="Arial Narrow" panose="020B0606020202030204" pitchFamily="34" charset="0"/>
              </a:rPr>
              <a:t>of the University of Wyoming.</a:t>
            </a:r>
            <a:endParaRPr lang="en-US" sz="1200" dirty="0">
              <a:solidFill>
                <a:prstClr val="black"/>
              </a:solidFill>
              <a:latin typeface="Arial Narrow" panose="020B0606020202030204" pitchFamily="34" charset="0"/>
            </a:endParaRPr>
          </a:p>
          <a:p>
            <a:pPr marL="285750" indent="-285750">
              <a:spcAft>
                <a:spcPts val="600"/>
              </a:spcAft>
              <a:buFont typeface="Wingdings" panose="05000000000000000000" pitchFamily="2" charset="2"/>
              <a:buChar char="§"/>
            </a:pPr>
            <a:r>
              <a:rPr lang="en-US" sz="1200" dirty="0">
                <a:solidFill>
                  <a:prstClr val="black"/>
                </a:solidFill>
                <a:latin typeface="Arial Narrow" panose="020B0606020202030204" pitchFamily="34" charset="0"/>
              </a:rPr>
              <a:t>There will be </a:t>
            </a:r>
            <a:r>
              <a:rPr lang="en-US" sz="1200" b="1" dirty="0">
                <a:solidFill>
                  <a:prstClr val="black"/>
                </a:solidFill>
                <a:latin typeface="Arial Narrow" panose="020B0606020202030204" pitchFamily="34" charset="0"/>
              </a:rPr>
              <a:t>one </a:t>
            </a:r>
            <a:r>
              <a:rPr lang="en-US" sz="1200" b="1" dirty="0" smtClean="0">
                <a:solidFill>
                  <a:prstClr val="black"/>
                </a:solidFill>
                <a:latin typeface="Arial Narrow" panose="020B0606020202030204" pitchFamily="34" charset="0"/>
              </a:rPr>
              <a:t>system (dashboard or place</a:t>
            </a:r>
            <a:r>
              <a:rPr lang="en-US" sz="1200" b="1" dirty="0">
                <a:solidFill>
                  <a:prstClr val="black"/>
                </a:solidFill>
                <a:latin typeface="Arial Narrow" panose="020B0606020202030204" pitchFamily="34" charset="0"/>
              </a:rPr>
              <a:t>) that users will go to</a:t>
            </a:r>
            <a:r>
              <a:rPr lang="en-US" sz="1200" dirty="0">
                <a:solidFill>
                  <a:prstClr val="black"/>
                </a:solidFill>
                <a:latin typeface="Arial Narrow" panose="020B0606020202030204" pitchFamily="34" charset="0"/>
              </a:rPr>
              <a:t> for </a:t>
            </a:r>
            <a:r>
              <a:rPr lang="en-US" sz="1200" dirty="0" smtClean="0">
                <a:solidFill>
                  <a:prstClr val="black"/>
                </a:solidFill>
                <a:latin typeface="Arial Narrow" panose="020B0606020202030204" pitchFamily="34" charset="0"/>
              </a:rPr>
              <a:t>Financials, HR, Budget, Grants Post-Award </a:t>
            </a:r>
            <a:r>
              <a:rPr lang="en-US" sz="1200" dirty="0">
                <a:solidFill>
                  <a:prstClr val="black"/>
                </a:solidFill>
                <a:latin typeface="Arial Narrow" panose="020B0606020202030204" pitchFamily="34" charset="0"/>
              </a:rPr>
              <a:t>and </a:t>
            </a:r>
            <a:r>
              <a:rPr lang="en-US" sz="1200" dirty="0" smtClean="0">
                <a:solidFill>
                  <a:prstClr val="black"/>
                </a:solidFill>
                <a:latin typeface="Arial Narrow" panose="020B0606020202030204" pitchFamily="34" charset="0"/>
              </a:rPr>
              <a:t>BI. </a:t>
            </a:r>
            <a:endParaRPr lang="en-US" sz="1200" dirty="0">
              <a:solidFill>
                <a:prstClr val="black"/>
              </a:solidFill>
              <a:latin typeface="Arial Narrow" panose="020B0606020202030204" pitchFamily="34" charset="0"/>
            </a:endParaRPr>
          </a:p>
        </p:txBody>
      </p:sp>
      <p:sp>
        <p:nvSpPr>
          <p:cNvPr id="8" name="Text Placeholder 1"/>
          <p:cNvSpPr txBox="1">
            <a:spLocks/>
          </p:cNvSpPr>
          <p:nvPr/>
        </p:nvSpPr>
        <p:spPr>
          <a:xfrm>
            <a:off x="304800" y="1066800"/>
            <a:ext cx="8503920" cy="685800"/>
          </a:xfrm>
          <a:prstGeom prst="rect">
            <a:avLst/>
          </a:prstGeom>
        </p:spPr>
        <p:txBody>
          <a:bodyPr>
            <a:noAutofit/>
          </a:bodyPr>
          <a:lstStyle>
            <a:lvl1pPr marL="182880" indent="-182880" algn="l" defTabSz="914400" rtl="0" eaLnBrk="1" latinLnBrk="0" hangingPunct="1">
              <a:spcBef>
                <a:spcPct val="20000"/>
              </a:spcBef>
              <a:buFont typeface="Wingdings" panose="05000000000000000000" pitchFamily="2" charset="2"/>
              <a:buChar char="§"/>
              <a:defRPr sz="1800" kern="1200">
                <a:solidFill>
                  <a:schemeClr val="tx1"/>
                </a:solidFill>
                <a:latin typeface="Arial Narrow" panose="020B0606020202030204" pitchFamily="34" charset="0"/>
                <a:ea typeface="+mn-ea"/>
                <a:cs typeface="+mn-cs"/>
              </a:defRPr>
            </a:lvl1pPr>
            <a:lvl2pPr marL="742950" indent="-285750" algn="l" defTabSz="914400" rtl="0" eaLnBrk="1" latinLnBrk="0" hangingPunct="1">
              <a:spcBef>
                <a:spcPct val="20000"/>
              </a:spcBef>
              <a:buFont typeface="Courier New" panose="02070309020205020404" pitchFamily="49" charset="0"/>
              <a:buChar char="o"/>
              <a:defRPr sz="1600" kern="1200">
                <a:solidFill>
                  <a:schemeClr val="tx1"/>
                </a:solidFill>
                <a:latin typeface="Arial Narrow" panose="020B0606020202030204"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1400" kern="1200">
                <a:solidFill>
                  <a:schemeClr val="tx1"/>
                </a:solidFill>
                <a:latin typeface="Arial Narrow" panose="020B0606020202030204" pitchFamily="34" charset="0"/>
                <a:ea typeface="+mn-ea"/>
                <a:cs typeface="+mn-cs"/>
              </a:defRPr>
            </a:lvl3pPr>
            <a:lvl4pPr marL="1600200" indent="-228600" algn="l" defTabSz="914400" rtl="0" eaLnBrk="1" latinLnBrk="0" hangingPunct="1">
              <a:spcBef>
                <a:spcPct val="20000"/>
              </a:spcBef>
              <a:buFont typeface="Wingdings" panose="05000000000000000000" pitchFamily="2" charset="2"/>
              <a:buChar char="Ø"/>
              <a:defRPr sz="1200" kern="1200">
                <a:solidFill>
                  <a:schemeClr val="tx1"/>
                </a:solidFill>
                <a:latin typeface="Arial Narrow" panose="020B0606020202030204"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200" kern="1200">
                <a:solidFill>
                  <a:schemeClr val="tx1"/>
                </a:solidFill>
                <a:latin typeface="Arial Narrow" panose="020B0606020202030204"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Wingdings" panose="05000000000000000000" pitchFamily="2" charset="2"/>
              <a:buNone/>
            </a:pPr>
            <a:r>
              <a:rPr lang="en-US" sz="1600" b="1" kern="0" dirty="0" smtClean="0">
                <a:solidFill>
                  <a:srgbClr val="000000"/>
                </a:solidFill>
                <a:ea typeface="ＭＳ Ｐゴシック" pitchFamily="-106" charset="-128"/>
                <a:cs typeface="Arial" pitchFamily="34" charset="0"/>
              </a:rPr>
              <a:t>The Selection Committee unanimously recommended that the University of Wyoming select Oracle’s cloud software for its ERP (Financial, Human Capital, Grants &amp; Budget Management) and BI systems.</a:t>
            </a:r>
            <a:endParaRPr lang="en-US" sz="1600" b="1" dirty="0">
              <a:solidFill>
                <a:srgbClr val="000000"/>
              </a:solidFill>
            </a:endParaRPr>
          </a:p>
        </p:txBody>
      </p:sp>
      <p:pic>
        <p:nvPicPr>
          <p:cNvPr id="102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5433" b="18159"/>
          <a:stretch/>
        </p:blipFill>
        <p:spPr bwMode="auto">
          <a:xfrm>
            <a:off x="2752516" y="1859280"/>
            <a:ext cx="1743284" cy="27432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solidFill>
                  <a:prstClr val="black"/>
                </a:solidFill>
                <a:latin typeface="Arial Narrow" panose="020B0606020202030204" pitchFamily="34" charset="0"/>
                <a:cs typeface="Arial" panose="020B0604020202020204" pitchFamily="34" charset="0"/>
              </a:rPr>
              <a:pPr/>
              <a:t>8</a:t>
            </a:fld>
            <a:endParaRPr lang="en-US" sz="800" b="1" dirty="0">
              <a:solidFill>
                <a:prstClr val="black"/>
              </a:solidFill>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1406489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Today’s Agenda</a:t>
            </a:r>
            <a:endParaRPr lang="en-US" dirty="0"/>
          </a:p>
        </p:txBody>
      </p:sp>
      <p:sp>
        <p:nvSpPr>
          <p:cNvPr id="4" name="Rounded Rectangle 3"/>
          <p:cNvSpPr/>
          <p:nvPr/>
        </p:nvSpPr>
        <p:spPr>
          <a:xfrm>
            <a:off x="2253343" y="1598485"/>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5" name="Oval 4"/>
          <p:cNvSpPr/>
          <p:nvPr/>
        </p:nvSpPr>
        <p:spPr>
          <a:xfrm>
            <a:off x="2405743" y="1717271"/>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7" name="Rounded Rectangle 6"/>
          <p:cNvSpPr/>
          <p:nvPr/>
        </p:nvSpPr>
        <p:spPr>
          <a:xfrm>
            <a:off x="2253343" y="2711439"/>
            <a:ext cx="5094514" cy="1010458"/>
          </a:xfrm>
          <a:prstGeom prst="roundRect">
            <a:avLst>
              <a:gd name="adj" fmla="val 50000"/>
            </a:avLst>
          </a:prstGeom>
          <a:solidFill>
            <a:srgbClr val="FFCC00"/>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8" name="Oval 7"/>
          <p:cNvSpPr/>
          <p:nvPr/>
        </p:nvSpPr>
        <p:spPr>
          <a:xfrm>
            <a:off x="2405743" y="2830225"/>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9" name="Picture 4" descr="http://sharepointmaven.com/wp-content/uploads/2013/11/icon_projectmanagement.jpg"/>
          <p:cNvPicPr>
            <a:picLocks noChangeAspect="1" noChangeArrowheads="1"/>
          </p:cNvPicPr>
          <p:nvPr/>
        </p:nvPicPr>
        <p:blipFill>
          <a:blip r:embed="rId2" cstate="print">
            <a:clrChange>
              <a:clrFrom>
                <a:srgbClr val="FFFFFF"/>
              </a:clrFrom>
              <a:clrTo>
                <a:srgbClr val="FFFFFF">
                  <a:alpha val="0"/>
                </a:srgbClr>
              </a:clrTo>
            </a:clrChange>
            <a:biLevel thresh="50000"/>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rcRect/>
          <a:stretch>
            <a:fillRect/>
          </a:stretch>
        </p:blipFill>
        <p:spPr bwMode="auto">
          <a:xfrm>
            <a:off x="2507256" y="2960669"/>
            <a:ext cx="484355" cy="490666"/>
          </a:xfrm>
          <a:prstGeom prst="rect">
            <a:avLst/>
          </a:prstGeom>
          <a:noFill/>
          <a:extLst>
            <a:ext uri="{909E8E84-426E-40DD-AFC4-6F175D3DCCD1}">
              <a14:hiddenFill xmlns:a14="http://schemas.microsoft.com/office/drawing/2010/main">
                <a:solidFill>
                  <a:srgbClr val="FFFFFF"/>
                </a:solidFill>
              </a14:hiddenFill>
            </a:ext>
          </a:extLst>
        </p:spPr>
      </p:pic>
      <p:sp>
        <p:nvSpPr>
          <p:cNvPr id="10" name="Rounded Rectangle 9"/>
          <p:cNvSpPr/>
          <p:nvPr/>
        </p:nvSpPr>
        <p:spPr>
          <a:xfrm>
            <a:off x="2253343" y="3824393"/>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1" name="Oval 10"/>
          <p:cNvSpPr/>
          <p:nvPr/>
        </p:nvSpPr>
        <p:spPr>
          <a:xfrm>
            <a:off x="2405743" y="3943179"/>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grpSp>
        <p:nvGrpSpPr>
          <p:cNvPr id="12" name="Group 11"/>
          <p:cNvGrpSpPr/>
          <p:nvPr/>
        </p:nvGrpSpPr>
        <p:grpSpPr>
          <a:xfrm>
            <a:off x="2469939" y="4048761"/>
            <a:ext cx="558989" cy="468749"/>
            <a:chOff x="293077" y="1531655"/>
            <a:chExt cx="1307123" cy="1096108"/>
          </a:xfrm>
        </p:grpSpPr>
        <p:sp>
          <p:nvSpPr>
            <p:cNvPr id="13" name="Rectangle 12"/>
            <p:cNvSpPr/>
            <p:nvPr/>
          </p:nvSpPr>
          <p:spPr>
            <a:xfrm>
              <a:off x="726831" y="1531655"/>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4" name="Rectangle 13"/>
            <p:cNvSpPr/>
            <p:nvPr/>
          </p:nvSpPr>
          <p:spPr>
            <a:xfrm>
              <a:off x="1143000" y="2168749"/>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sp>
          <p:nvSpPr>
            <p:cNvPr id="15" name="Rectangle 14"/>
            <p:cNvSpPr/>
            <p:nvPr/>
          </p:nvSpPr>
          <p:spPr>
            <a:xfrm>
              <a:off x="293077" y="2170563"/>
              <a:ext cx="457200" cy="457200"/>
            </a:xfrm>
            <a:prstGeom prst="rect">
              <a:avLst/>
            </a:prstGeom>
            <a:solidFill>
              <a:schemeClr val="tx1"/>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cxnSp>
          <p:nvCxnSpPr>
            <p:cNvPr id="16" name="Elbow Connector 15"/>
            <p:cNvCxnSpPr>
              <a:stCxn id="15" idx="0"/>
              <a:endCxn id="13" idx="2"/>
            </p:cNvCxnSpPr>
            <p:nvPr/>
          </p:nvCxnSpPr>
          <p:spPr>
            <a:xfrm rot="5400000" flipH="1" flipV="1">
              <a:off x="647700" y="1862832"/>
              <a:ext cx="181708" cy="43375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Elbow Connector 16"/>
            <p:cNvCxnSpPr>
              <a:stCxn id="14" idx="0"/>
              <a:endCxn id="13" idx="2"/>
            </p:cNvCxnSpPr>
            <p:nvPr/>
          </p:nvCxnSpPr>
          <p:spPr>
            <a:xfrm rot="16200000" flipV="1">
              <a:off x="1073569" y="1870717"/>
              <a:ext cx="179894" cy="416169"/>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8" name="Rounded Rectangle 17"/>
          <p:cNvSpPr/>
          <p:nvPr/>
        </p:nvSpPr>
        <p:spPr>
          <a:xfrm>
            <a:off x="2253343" y="4937346"/>
            <a:ext cx="5094514" cy="1010458"/>
          </a:xfrm>
          <a:prstGeom prst="roundRect">
            <a:avLst>
              <a:gd name="adj" fmla="val 50000"/>
            </a:avLst>
          </a:prstGeom>
          <a:solidFill>
            <a:schemeClr val="bg1">
              <a:lumMod val="65000"/>
            </a:schemeClr>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2400" dirty="0" smtClean="0">
              <a:solidFill>
                <a:schemeClr val="bg1"/>
              </a:solidFill>
            </a:endParaRPr>
          </a:p>
        </p:txBody>
      </p:sp>
      <p:sp>
        <p:nvSpPr>
          <p:cNvPr id="19" name="Oval 18"/>
          <p:cNvSpPr/>
          <p:nvPr/>
        </p:nvSpPr>
        <p:spPr>
          <a:xfrm>
            <a:off x="2405743" y="5056132"/>
            <a:ext cx="762000" cy="762000"/>
          </a:xfrm>
          <a:prstGeom prst="ellipse">
            <a:avLst/>
          </a:prstGeom>
          <a:solidFill>
            <a:schemeClr val="bg1"/>
          </a:solidFill>
          <a:ln w="9525">
            <a:noFill/>
          </a:ln>
          <a:effectLst/>
        </p:spPr>
        <p:style>
          <a:lnRef idx="2">
            <a:schemeClr val="accent1">
              <a:shade val="50000"/>
            </a:schemeClr>
          </a:lnRef>
          <a:fillRef idx="1">
            <a:schemeClr val="accent1"/>
          </a:fillRef>
          <a:effectRef idx="0">
            <a:schemeClr val="accent1"/>
          </a:effectRef>
          <a:fontRef idx="minor">
            <a:schemeClr val="lt1"/>
          </a:fontRef>
        </p:style>
        <p:txBody>
          <a:bodyPr tIns="90000" bIns="90000" rtlCol="0" anchor="ctr" anchorCtr="0"/>
          <a:lstStyle/>
          <a:p>
            <a:pPr algn="ctr"/>
            <a:endParaRPr lang="en-US" sz="1400" dirty="0" err="1" smtClean="0">
              <a:solidFill>
                <a:schemeClr val="tx1"/>
              </a:solidFill>
            </a:endParaRPr>
          </a:p>
        </p:txBody>
      </p:sp>
      <p:pic>
        <p:nvPicPr>
          <p:cNvPr id="20" name="Picture 6" descr="https://conceptdraw.com/a3182c3/p33/preview/640/pict--merging-arrows-sales-arrows-vector-stencils-library"/>
          <p:cNvPicPr>
            <a:picLocks noChangeAspect="1" noChangeArrowheads="1"/>
          </p:cNvPicPr>
          <p:nvPr/>
        </p:nvPicPr>
        <p:blipFill>
          <a:blip r:embed="rId4" cstate="print">
            <a:clrChange>
              <a:clrFrom>
                <a:srgbClr val="EBFFFF"/>
              </a:clrFrom>
              <a:clrTo>
                <a:srgbClr val="EBFFFF">
                  <a:alpha val="0"/>
                </a:srgbClr>
              </a:clrTo>
            </a:clrChange>
            <a:biLevel thresh="75000"/>
            <a:extLst>
              <a:ext uri="{28A0092B-C50C-407E-A947-70E740481C1C}">
                <a14:useLocalDpi xmlns:a14="http://schemas.microsoft.com/office/drawing/2010/main" val="0"/>
              </a:ext>
            </a:extLst>
          </a:blip>
          <a:srcRect/>
          <a:stretch>
            <a:fillRect/>
          </a:stretch>
        </p:blipFill>
        <p:spPr bwMode="auto">
          <a:xfrm>
            <a:off x="2362200" y="5103024"/>
            <a:ext cx="774466" cy="680078"/>
          </a:xfrm>
          <a:prstGeom prst="rect">
            <a:avLst/>
          </a:prstGeom>
          <a:noFill/>
          <a:extLst>
            <a:ext uri="{909E8E84-426E-40DD-AFC4-6F175D3DCCD1}">
              <a14:hiddenFill xmlns:a14="http://schemas.microsoft.com/office/drawing/2010/main">
                <a:solidFill>
                  <a:srgbClr val="FFFFFF"/>
                </a:solidFill>
              </a14:hiddenFill>
            </a:ext>
          </a:extLst>
        </p:spPr>
      </p:pic>
      <p:sp>
        <p:nvSpPr>
          <p:cNvPr id="21" name="TextBox 20"/>
          <p:cNvSpPr txBox="1"/>
          <p:nvPr/>
        </p:nvSpPr>
        <p:spPr>
          <a:xfrm>
            <a:off x="3047309" y="1791947"/>
            <a:ext cx="3899399" cy="612645"/>
          </a:xfrm>
          <a:prstGeom prst="rect">
            <a:avLst/>
          </a:prstGeom>
          <a:noFill/>
        </p:spPr>
        <p:txBody>
          <a:bodyPr wrap="square" tIns="90000" bIns="90000" rtlCol="0" anchor="t">
            <a:spAutoFit/>
          </a:bodyPr>
          <a:lstStyle/>
          <a:p>
            <a:pPr algn="ctr"/>
            <a:r>
              <a:rPr lang="en-US" sz="2800" dirty="0" smtClean="0"/>
              <a:t>How did we get here?</a:t>
            </a:r>
          </a:p>
        </p:txBody>
      </p:sp>
      <p:sp>
        <p:nvSpPr>
          <p:cNvPr id="22" name="TextBox 21"/>
          <p:cNvSpPr txBox="1"/>
          <p:nvPr/>
        </p:nvSpPr>
        <p:spPr>
          <a:xfrm>
            <a:off x="3549206" y="2990557"/>
            <a:ext cx="3080193" cy="430887"/>
          </a:xfrm>
          <a:prstGeom prst="rect">
            <a:avLst/>
          </a:prstGeom>
          <a:noFill/>
        </p:spPr>
        <p:txBody>
          <a:bodyPr wrap="square" lIns="0" tIns="0" rIns="0" bIns="0" rtlCol="0" anchor="ctr">
            <a:spAutoFit/>
          </a:bodyPr>
          <a:lstStyle/>
          <a:p>
            <a:pPr algn="ctr"/>
            <a:r>
              <a:rPr lang="en-US" sz="2800" dirty="0" smtClean="0"/>
              <a:t>What are we doing?</a:t>
            </a:r>
          </a:p>
        </p:txBody>
      </p:sp>
      <p:sp>
        <p:nvSpPr>
          <p:cNvPr id="23" name="TextBox 22"/>
          <p:cNvSpPr txBox="1"/>
          <p:nvPr/>
        </p:nvSpPr>
        <p:spPr>
          <a:xfrm>
            <a:off x="3549207" y="4067303"/>
            <a:ext cx="2895602" cy="430887"/>
          </a:xfrm>
          <a:prstGeom prst="rect">
            <a:avLst/>
          </a:prstGeom>
          <a:noFill/>
        </p:spPr>
        <p:txBody>
          <a:bodyPr wrap="square" lIns="0" tIns="0" rIns="0" bIns="0" rtlCol="0" anchor="ctr">
            <a:spAutoFit/>
          </a:bodyPr>
          <a:lstStyle/>
          <a:p>
            <a:pPr algn="ctr"/>
            <a:r>
              <a:rPr lang="en-US" sz="2800" dirty="0" smtClean="0"/>
              <a:t>Who is doing it?</a:t>
            </a:r>
          </a:p>
        </p:txBody>
      </p:sp>
      <p:sp>
        <p:nvSpPr>
          <p:cNvPr id="24" name="TextBox 23"/>
          <p:cNvSpPr txBox="1"/>
          <p:nvPr/>
        </p:nvSpPr>
        <p:spPr>
          <a:xfrm>
            <a:off x="3549206" y="5221688"/>
            <a:ext cx="3232593" cy="430887"/>
          </a:xfrm>
          <a:prstGeom prst="rect">
            <a:avLst/>
          </a:prstGeom>
          <a:noFill/>
        </p:spPr>
        <p:txBody>
          <a:bodyPr wrap="square" lIns="0" tIns="0" rIns="0" bIns="0" rtlCol="0" anchor="ctr">
            <a:spAutoFit/>
          </a:bodyPr>
          <a:lstStyle/>
          <a:p>
            <a:pPr algn="ctr"/>
            <a:r>
              <a:rPr lang="en-US" sz="2800" dirty="0" smtClean="0"/>
              <a:t>How are we doing it?</a:t>
            </a:r>
          </a:p>
        </p:txBody>
      </p:sp>
      <p:pic>
        <p:nvPicPr>
          <p:cNvPr id="2050" name="Picture 2" descr="https://cdn2.iconfinder.com/data/icons/windows-8-metro-style/128/map_marker.png"/>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20834" y="1905000"/>
            <a:ext cx="457199" cy="457200"/>
          </a:xfrm>
          <a:prstGeom prst="rect">
            <a:avLst/>
          </a:prstGeom>
          <a:noFill/>
          <a:extLst>
            <a:ext uri="{909E8E84-426E-40DD-AFC4-6F175D3DCCD1}">
              <a14:hiddenFill xmlns:a14="http://schemas.microsoft.com/office/drawing/2010/main">
                <a:solidFill>
                  <a:srgbClr val="FFFFFF"/>
                </a:solidFill>
              </a14:hiddenFill>
            </a:ext>
          </a:extLst>
        </p:spPr>
      </p:pic>
      <p:sp>
        <p:nvSpPr>
          <p:cNvPr id="25" name="Slide Number Placeholder 2"/>
          <p:cNvSpPr txBox="1">
            <a:spLocks/>
          </p:cNvSpPr>
          <p:nvPr/>
        </p:nvSpPr>
        <p:spPr>
          <a:xfrm>
            <a:off x="8534400" y="6446520"/>
            <a:ext cx="365760" cy="182880"/>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D2656D-1963-1549-B61C-EC61E9853F90}" type="slidenum">
              <a:rPr lang="en-US" sz="800" b="1" smtClean="0">
                <a:latin typeface="Arial Narrow" panose="020B0606020202030204" pitchFamily="34" charset="0"/>
                <a:cs typeface="Arial" panose="020B0604020202020204" pitchFamily="34" charset="0"/>
              </a:rPr>
              <a:pPr/>
              <a:t>9</a:t>
            </a:fld>
            <a:endParaRPr lang="en-US" sz="800" b="1" dirty="0">
              <a:latin typeface="Arial Narrow" panose="020B0606020202030204" pitchFamily="34" charset="0"/>
              <a:cs typeface="Arial" panose="020B0604020202020204" pitchFamily="34" charset="0"/>
            </a:endParaRPr>
          </a:p>
        </p:txBody>
      </p:sp>
    </p:spTree>
    <p:extLst>
      <p:ext uri="{BB962C8B-B14F-4D97-AF65-F5344CB8AC3E}">
        <p14:creationId xmlns:p14="http://schemas.microsoft.com/office/powerpoint/2010/main" val="3329736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5531</TotalTime>
  <Words>3215</Words>
  <Application>Microsoft Office PowerPoint</Application>
  <PresentationFormat>On-screen Show (4:3)</PresentationFormat>
  <Paragraphs>714</Paragraphs>
  <Slides>28</Slides>
  <Notes>7</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1_Office Theme</vt:lpstr>
      <vt:lpstr>Core Project Team Kickoff</vt:lpstr>
      <vt:lpstr>Today’s Agenda</vt:lpstr>
      <vt:lpstr>Current Systems Key Themes and Observations</vt:lpstr>
      <vt:lpstr>Current Systems Significantly Hinder UW’s Ability to Efficiently and Effectively Conduct Business</vt:lpstr>
      <vt:lpstr>What UW’s Systems Should Be</vt:lpstr>
      <vt:lpstr>Guiding Principles</vt:lpstr>
      <vt:lpstr>Systems Selection Timeline</vt:lpstr>
      <vt:lpstr>PowerPoint Presentation</vt:lpstr>
      <vt:lpstr>Today’s Agenda</vt:lpstr>
      <vt:lpstr>WyoSolutions &amp; WyoCloud</vt:lpstr>
      <vt:lpstr>What is in Scope?</vt:lpstr>
      <vt:lpstr>Current Implementation Timeline</vt:lpstr>
      <vt:lpstr>Today’s Agenda</vt:lpstr>
      <vt:lpstr>This Will be a Partnership</vt:lpstr>
      <vt:lpstr>UW Main Executive Steering Committee</vt:lpstr>
      <vt:lpstr>Project Roles</vt:lpstr>
      <vt:lpstr>Project Roles</vt:lpstr>
      <vt:lpstr>Expectations</vt:lpstr>
      <vt:lpstr>Today’s Agenda</vt:lpstr>
      <vt:lpstr>Solution vs. Requirements Driven Approach</vt:lpstr>
      <vt:lpstr>Timeline  and Scope</vt:lpstr>
      <vt:lpstr>Orientation Workshops</vt:lpstr>
      <vt:lpstr>Orientation Workshops</vt:lpstr>
      <vt:lpstr>Orientation Workshops</vt:lpstr>
      <vt:lpstr>Next Steps (2 Weeks)</vt:lpstr>
      <vt:lpstr>Appendix</vt:lpstr>
      <vt:lpstr>30 Day Roadmap</vt:lpstr>
      <vt:lpstr>60 Day Roadmap</vt:lpstr>
    </vt:vector>
  </TitlesOfParts>
  <Company>Huron Consulting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30 Day Roadmap</dc:title>
  <dc:creator>Jessie Lum</dc:creator>
  <cp:lastModifiedBy>Lauren Casel</cp:lastModifiedBy>
  <cp:revision>67</cp:revision>
  <dcterms:created xsi:type="dcterms:W3CDTF">2016-07-20T07:12:02Z</dcterms:created>
  <dcterms:modified xsi:type="dcterms:W3CDTF">2016-09-02T17:03:08Z</dcterms:modified>
</cp:coreProperties>
</file>