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6"/>
  </p:notesMasterIdLst>
  <p:handoutMasterIdLst>
    <p:handoutMasterId r:id="rId57"/>
  </p:handoutMasterIdLst>
  <p:sldIdLst>
    <p:sldId id="256" r:id="rId3"/>
    <p:sldId id="337" r:id="rId4"/>
    <p:sldId id="383" r:id="rId5"/>
    <p:sldId id="314" r:id="rId6"/>
    <p:sldId id="410" r:id="rId7"/>
    <p:sldId id="387" r:id="rId8"/>
    <p:sldId id="359" r:id="rId9"/>
    <p:sldId id="399" r:id="rId10"/>
    <p:sldId id="394" r:id="rId11"/>
    <p:sldId id="338" r:id="rId12"/>
    <p:sldId id="341" r:id="rId13"/>
    <p:sldId id="342" r:id="rId14"/>
    <p:sldId id="382" r:id="rId15"/>
    <p:sldId id="344" r:id="rId16"/>
    <p:sldId id="363" r:id="rId17"/>
    <p:sldId id="397" r:id="rId18"/>
    <p:sldId id="392" r:id="rId19"/>
    <p:sldId id="389" r:id="rId20"/>
    <p:sldId id="349" r:id="rId21"/>
    <p:sldId id="350" r:id="rId22"/>
    <p:sldId id="351" r:id="rId23"/>
    <p:sldId id="352" r:id="rId24"/>
    <p:sldId id="354" r:id="rId25"/>
    <p:sldId id="292" r:id="rId26"/>
    <p:sldId id="267" r:id="rId27"/>
    <p:sldId id="325" r:id="rId28"/>
    <p:sldId id="326" r:id="rId29"/>
    <p:sldId id="328" r:id="rId30"/>
    <p:sldId id="374" r:id="rId31"/>
    <p:sldId id="411" r:id="rId32"/>
    <p:sldId id="373" r:id="rId33"/>
    <p:sldId id="381" r:id="rId34"/>
    <p:sldId id="375" r:id="rId35"/>
    <p:sldId id="329" r:id="rId36"/>
    <p:sldId id="376" r:id="rId37"/>
    <p:sldId id="277" r:id="rId38"/>
    <p:sldId id="355" r:id="rId39"/>
    <p:sldId id="268" r:id="rId40"/>
    <p:sldId id="401" r:id="rId41"/>
    <p:sldId id="402" r:id="rId42"/>
    <p:sldId id="334" r:id="rId43"/>
    <p:sldId id="335" r:id="rId44"/>
    <p:sldId id="336" r:id="rId45"/>
    <p:sldId id="406" r:id="rId46"/>
    <p:sldId id="307" r:id="rId47"/>
    <p:sldId id="358" r:id="rId48"/>
    <p:sldId id="339" r:id="rId49"/>
    <p:sldId id="285" r:id="rId50"/>
    <p:sldId id="288" r:id="rId51"/>
    <p:sldId id="409" r:id="rId52"/>
    <p:sldId id="365" r:id="rId53"/>
    <p:sldId id="316" r:id="rId54"/>
    <p:sldId id="293" r:id="rId5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Borde, Maria" initials="LM" lastIdx="7" clrIdx="0">
    <p:extLst>
      <p:ext uri="{19B8F6BF-5375-455C-9EA6-DF929625EA0E}">
        <p15:presenceInfo xmlns:p15="http://schemas.microsoft.com/office/powerpoint/2012/main" userId="S-1-5-21-320525181-1064506334-1441440523-124497" providerId="AD"/>
      </p:ext>
    </p:extLst>
  </p:cmAuthor>
  <p:cmAuthor id="2" name="Rigg, Kirsten" initials="RK" lastIdx="6" clrIdx="1">
    <p:extLst>
      <p:ext uri="{19B8F6BF-5375-455C-9EA6-DF929625EA0E}">
        <p15:presenceInfo xmlns:p15="http://schemas.microsoft.com/office/powerpoint/2012/main" userId="S-1-5-21-320525181-1064506334-1441440523-1244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691" autoAdjust="0"/>
    <p:restoredTop sz="72326" autoAdjust="0"/>
  </p:normalViewPr>
  <p:slideViewPr>
    <p:cSldViewPr>
      <p:cViewPr varScale="1">
        <p:scale>
          <a:sx n="63" d="100"/>
          <a:sy n="63" d="100"/>
        </p:scale>
        <p:origin x="146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notesViewPr>
    <p:cSldViewPr>
      <p:cViewPr varScale="1">
        <p:scale>
          <a:sx n="88" d="100"/>
          <a:sy n="88" d="100"/>
        </p:scale>
        <p:origin x="3776" y="4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821D42-C8BF-4128-9664-B4160330695A}" type="doc">
      <dgm:prSet loTypeId="urn:microsoft.com/office/officeart/2005/8/layout/hierarchy1" loCatId="hierarchy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631F72-F6A7-4E37-9406-1DD7393550E8}">
      <dgm:prSet phldrT="[Text]"/>
      <dgm:spPr/>
      <dgm:t>
        <a:bodyPr/>
        <a:lstStyle/>
        <a:p>
          <a:r>
            <a:rPr lang="en-US" dirty="0" smtClean="0"/>
            <a:t>Federal Awarding Agency (FHWA, FTA, NHTSA)</a:t>
          </a:r>
          <a:endParaRPr lang="en-US" dirty="0"/>
        </a:p>
      </dgm:t>
    </dgm:pt>
    <dgm:pt modelId="{4DB02E87-CDEE-4A42-AA8D-5D636441E643}" type="parTrans" cxnId="{688AF822-5AE4-48DB-97C1-D89C2DCA26DC}">
      <dgm:prSet/>
      <dgm:spPr/>
      <dgm:t>
        <a:bodyPr/>
        <a:lstStyle/>
        <a:p>
          <a:endParaRPr lang="en-US"/>
        </a:p>
      </dgm:t>
    </dgm:pt>
    <dgm:pt modelId="{2F88D70E-3B59-49D4-8EA7-89AA821BAF9C}" type="sibTrans" cxnId="{688AF822-5AE4-48DB-97C1-D89C2DCA26DC}">
      <dgm:prSet/>
      <dgm:spPr/>
      <dgm:t>
        <a:bodyPr/>
        <a:lstStyle/>
        <a:p>
          <a:endParaRPr lang="en-US"/>
        </a:p>
      </dgm:t>
    </dgm:pt>
    <dgm:pt modelId="{9BCDD036-2120-4253-A93D-9AFE82BE3D76}">
      <dgm:prSet phldrT="[Text]"/>
      <dgm:spPr/>
      <dgm:t>
        <a:bodyPr/>
        <a:lstStyle/>
        <a:p>
          <a:r>
            <a:rPr lang="en-US" dirty="0" smtClean="0"/>
            <a:t>WYDOT</a:t>
          </a:r>
        </a:p>
        <a:p>
          <a:r>
            <a:rPr lang="en-US" dirty="0" smtClean="0"/>
            <a:t> (Recipient)</a:t>
          </a:r>
          <a:endParaRPr lang="en-US" dirty="0"/>
        </a:p>
      </dgm:t>
    </dgm:pt>
    <dgm:pt modelId="{E9F6C0B0-4642-4393-B501-5E42A259085F}" type="parTrans" cxnId="{5DB2F589-1D4F-4DE9-AF8A-1E84575852D3}">
      <dgm:prSet/>
      <dgm:spPr>
        <a:ln>
          <a:solidFill>
            <a:srgbClr val="3D6696"/>
          </a:solidFill>
        </a:ln>
      </dgm:spPr>
      <dgm:t>
        <a:bodyPr/>
        <a:lstStyle/>
        <a:p>
          <a:endParaRPr lang="en-US"/>
        </a:p>
      </dgm:t>
    </dgm:pt>
    <dgm:pt modelId="{9DEA0C54-0D83-4CC8-BC6C-EDD2237BBABC}" type="sibTrans" cxnId="{5DB2F589-1D4F-4DE9-AF8A-1E84575852D3}">
      <dgm:prSet/>
      <dgm:spPr/>
      <dgm:t>
        <a:bodyPr/>
        <a:lstStyle/>
        <a:p>
          <a:endParaRPr lang="en-US"/>
        </a:p>
      </dgm:t>
    </dgm:pt>
    <dgm:pt modelId="{48EFC38A-1EE0-42AC-9E75-F783B17714C0}">
      <dgm:prSet phldrT="[Text]"/>
      <dgm:spPr/>
      <dgm:t>
        <a:bodyPr/>
        <a:lstStyle/>
        <a:p>
          <a:r>
            <a:rPr lang="en-US" dirty="0" smtClean="0"/>
            <a:t>LPA (Subrecipient)</a:t>
          </a:r>
          <a:endParaRPr lang="en-US" dirty="0"/>
        </a:p>
      </dgm:t>
    </dgm:pt>
    <dgm:pt modelId="{FD4138F2-73C9-4A32-9FFA-BD8F9D2B68D2}" type="parTrans" cxnId="{AA7307AE-144A-4478-A1C7-025CF7D96AEE}">
      <dgm:prSet/>
      <dgm:spPr/>
      <dgm:t>
        <a:bodyPr/>
        <a:lstStyle/>
        <a:p>
          <a:endParaRPr lang="en-US"/>
        </a:p>
      </dgm:t>
    </dgm:pt>
    <dgm:pt modelId="{D562C215-0609-4672-9FB3-B1C4B4F0C3DA}" type="sibTrans" cxnId="{AA7307AE-144A-4478-A1C7-025CF7D96AEE}">
      <dgm:prSet/>
      <dgm:spPr/>
      <dgm:t>
        <a:bodyPr/>
        <a:lstStyle/>
        <a:p>
          <a:endParaRPr lang="en-US"/>
        </a:p>
      </dgm:t>
    </dgm:pt>
    <dgm:pt modelId="{9CDA148F-D5DE-4163-BEFB-7510B21B250C}">
      <dgm:prSet phldrT="[Text]"/>
      <dgm:spPr/>
      <dgm:t>
        <a:bodyPr/>
        <a:lstStyle/>
        <a:p>
          <a:r>
            <a:rPr lang="en-US" dirty="0" smtClean="0"/>
            <a:t>LPA</a:t>
          </a:r>
        </a:p>
        <a:p>
          <a:r>
            <a:rPr lang="en-US" dirty="0" smtClean="0"/>
            <a:t> (Recipient)</a:t>
          </a:r>
          <a:endParaRPr lang="en-US" dirty="0"/>
        </a:p>
      </dgm:t>
    </dgm:pt>
    <dgm:pt modelId="{31A81096-6FBC-4DF0-AF3D-E3B1E617E0B8}" type="sibTrans" cxnId="{9FA63B14-E473-48AC-B41D-59776D23542F}">
      <dgm:prSet/>
      <dgm:spPr/>
      <dgm:t>
        <a:bodyPr/>
        <a:lstStyle/>
        <a:p>
          <a:endParaRPr lang="en-US"/>
        </a:p>
      </dgm:t>
    </dgm:pt>
    <dgm:pt modelId="{F634204F-D877-4CC2-8AFA-981A2D6113A2}" type="parTrans" cxnId="{9FA63B14-E473-48AC-B41D-59776D23542F}">
      <dgm:prSet/>
      <dgm:spPr/>
      <dgm:t>
        <a:bodyPr/>
        <a:lstStyle/>
        <a:p>
          <a:endParaRPr lang="en-US"/>
        </a:p>
      </dgm:t>
    </dgm:pt>
    <dgm:pt modelId="{EB3F440D-7ACB-48E0-97C0-A9D3C63DDF90}">
      <dgm:prSet phldrT="[Text]"/>
      <dgm:spPr/>
      <dgm:t>
        <a:bodyPr/>
        <a:lstStyle/>
        <a:p>
          <a:r>
            <a:rPr lang="en-US" dirty="0" smtClean="0"/>
            <a:t>Contractor</a:t>
          </a:r>
          <a:endParaRPr lang="en-US" dirty="0"/>
        </a:p>
      </dgm:t>
    </dgm:pt>
    <dgm:pt modelId="{9DA960A5-A2CA-4F0A-858B-91CD00667BA2}" type="parTrans" cxnId="{205E5041-CF65-4FF0-AE4A-A7C81C7767DB}">
      <dgm:prSet/>
      <dgm:spPr/>
      <dgm:t>
        <a:bodyPr/>
        <a:lstStyle/>
        <a:p>
          <a:endParaRPr lang="en-US"/>
        </a:p>
      </dgm:t>
    </dgm:pt>
    <dgm:pt modelId="{A5AD9CEC-539B-4417-B0C5-3D489D810850}" type="sibTrans" cxnId="{205E5041-CF65-4FF0-AE4A-A7C81C7767DB}">
      <dgm:prSet/>
      <dgm:spPr/>
      <dgm:t>
        <a:bodyPr/>
        <a:lstStyle/>
        <a:p>
          <a:endParaRPr lang="en-US"/>
        </a:p>
      </dgm:t>
    </dgm:pt>
    <dgm:pt modelId="{2DF79B77-8331-4506-9BF7-9ADE397C0AEF}" type="pres">
      <dgm:prSet presAssocID="{48821D42-C8BF-4128-9664-B416033069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ED138D7-51E4-4266-B0B8-C7B2C1C839C1}" type="pres">
      <dgm:prSet presAssocID="{0A631F72-F6A7-4E37-9406-1DD7393550E8}" presName="hierRoot1" presStyleCnt="0"/>
      <dgm:spPr/>
    </dgm:pt>
    <dgm:pt modelId="{70F97807-A9BF-4D24-B39E-4CC586E2C036}" type="pres">
      <dgm:prSet presAssocID="{0A631F72-F6A7-4E37-9406-1DD7393550E8}" presName="composite" presStyleCnt="0"/>
      <dgm:spPr/>
    </dgm:pt>
    <dgm:pt modelId="{D197F3C6-0ED5-4731-A27D-0AC06FD1D428}" type="pres">
      <dgm:prSet presAssocID="{0A631F72-F6A7-4E37-9406-1DD7393550E8}" presName="background" presStyleLbl="node0" presStyleIdx="0" presStyleCnt="2"/>
      <dgm:spPr/>
    </dgm:pt>
    <dgm:pt modelId="{6FC09707-AC20-468C-966B-9EC622A0E7D8}" type="pres">
      <dgm:prSet presAssocID="{0A631F72-F6A7-4E37-9406-1DD7393550E8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88A176-3106-4454-840A-C7B90D09F22C}" type="pres">
      <dgm:prSet presAssocID="{0A631F72-F6A7-4E37-9406-1DD7393550E8}" presName="hierChild2" presStyleCnt="0"/>
      <dgm:spPr/>
    </dgm:pt>
    <dgm:pt modelId="{FA37A817-3733-4F79-8300-43A46EEF1D7B}" type="pres">
      <dgm:prSet presAssocID="{F634204F-D877-4CC2-8AFA-981A2D6113A2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B35E869-C10C-4AE2-BF6A-5AB8ECDC3532}" type="pres">
      <dgm:prSet presAssocID="{9CDA148F-D5DE-4163-BEFB-7510B21B250C}" presName="hierRoot2" presStyleCnt="0"/>
      <dgm:spPr/>
    </dgm:pt>
    <dgm:pt modelId="{58F45373-3BAB-4B1F-9EF3-206814DD3816}" type="pres">
      <dgm:prSet presAssocID="{9CDA148F-D5DE-4163-BEFB-7510B21B250C}" presName="composite2" presStyleCnt="0"/>
      <dgm:spPr/>
    </dgm:pt>
    <dgm:pt modelId="{F15A9A71-284F-4E4B-9174-0A58F8F0AE0F}" type="pres">
      <dgm:prSet presAssocID="{9CDA148F-D5DE-4163-BEFB-7510B21B250C}" presName="background2" presStyleLbl="node2" presStyleIdx="0" presStyleCnt="2"/>
      <dgm:spPr/>
    </dgm:pt>
    <dgm:pt modelId="{1BD8420E-2B3E-4C0B-92AE-3D40CE0DB765}" type="pres">
      <dgm:prSet presAssocID="{9CDA148F-D5DE-4163-BEFB-7510B21B250C}" presName="text2" presStyleLbl="fgAcc2" presStyleIdx="0" presStyleCnt="2" custLinFactNeighborX="-66303" custLinFactNeighborY="-2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A76DFF-7511-41AF-8AA4-D5CE7DE7A338}" type="pres">
      <dgm:prSet presAssocID="{9CDA148F-D5DE-4163-BEFB-7510B21B250C}" presName="hierChild3" presStyleCnt="0"/>
      <dgm:spPr/>
    </dgm:pt>
    <dgm:pt modelId="{5DD5E8BA-1438-45D7-9124-97F5C9F1EED9}" type="pres">
      <dgm:prSet presAssocID="{E9F6C0B0-4642-4393-B501-5E42A259085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F89A3DE3-F214-44F9-8146-046C57CCF99E}" type="pres">
      <dgm:prSet presAssocID="{9BCDD036-2120-4253-A93D-9AFE82BE3D76}" presName="hierRoot2" presStyleCnt="0"/>
      <dgm:spPr/>
    </dgm:pt>
    <dgm:pt modelId="{29A2FF0B-EBAE-4A44-8626-553CA2181FC1}" type="pres">
      <dgm:prSet presAssocID="{9BCDD036-2120-4253-A93D-9AFE82BE3D76}" presName="composite2" presStyleCnt="0"/>
      <dgm:spPr/>
    </dgm:pt>
    <dgm:pt modelId="{423046C6-C4BA-4589-B6B4-61CD42AB78C8}" type="pres">
      <dgm:prSet presAssocID="{9BCDD036-2120-4253-A93D-9AFE82BE3D76}" presName="background2" presStyleLbl="node2" presStyleIdx="1" presStyleCnt="2"/>
      <dgm:spPr/>
    </dgm:pt>
    <dgm:pt modelId="{0D0CC194-CE43-4BF4-9D85-FC9EA1F8360F}" type="pres">
      <dgm:prSet presAssocID="{9BCDD036-2120-4253-A93D-9AFE82BE3D76}" presName="text2" presStyleLbl="fgAcc2" presStyleIdx="1" presStyleCnt="2" custLinFactNeighborX="78810" custLinFactNeighborY="-2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537624-105F-46F7-B4F4-500AEFC18D0C}" type="pres">
      <dgm:prSet presAssocID="{9BCDD036-2120-4253-A93D-9AFE82BE3D76}" presName="hierChild3" presStyleCnt="0"/>
      <dgm:spPr/>
    </dgm:pt>
    <dgm:pt modelId="{71E0AEB8-8B30-441C-A91A-4C8B37C93ED3}" type="pres">
      <dgm:prSet presAssocID="{FD4138F2-73C9-4A32-9FFA-BD8F9D2B68D2}" presName="Name17" presStyleLbl="parChTrans1D3" presStyleIdx="0" presStyleCnt="1"/>
      <dgm:spPr/>
      <dgm:t>
        <a:bodyPr/>
        <a:lstStyle/>
        <a:p>
          <a:endParaRPr lang="en-US"/>
        </a:p>
      </dgm:t>
    </dgm:pt>
    <dgm:pt modelId="{7590B3FC-13F6-41C0-A8D6-550663A374A5}" type="pres">
      <dgm:prSet presAssocID="{48EFC38A-1EE0-42AC-9E75-F783B17714C0}" presName="hierRoot3" presStyleCnt="0"/>
      <dgm:spPr/>
    </dgm:pt>
    <dgm:pt modelId="{47036170-FD91-4C86-AA9E-EE1A1F3B44EB}" type="pres">
      <dgm:prSet presAssocID="{48EFC38A-1EE0-42AC-9E75-F783B17714C0}" presName="composite3" presStyleCnt="0"/>
      <dgm:spPr/>
    </dgm:pt>
    <dgm:pt modelId="{3C877CCC-60A2-422E-A4A4-52BFCADC9CF6}" type="pres">
      <dgm:prSet presAssocID="{48EFC38A-1EE0-42AC-9E75-F783B17714C0}" presName="background3" presStyleLbl="node3" presStyleIdx="0" presStyleCnt="1"/>
      <dgm:spPr/>
    </dgm:pt>
    <dgm:pt modelId="{2F831F32-C615-46EB-B9D2-E5181B6FCA5B}" type="pres">
      <dgm:prSet presAssocID="{48EFC38A-1EE0-42AC-9E75-F783B17714C0}" presName="text3" presStyleLbl="fgAcc3" presStyleIdx="0" presStyleCnt="1" custLinFactNeighborX="78810" custLinFactNeighborY="-17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CEEEA8-182C-4FF3-BA88-DE33B8ACD846}" type="pres">
      <dgm:prSet presAssocID="{48EFC38A-1EE0-42AC-9E75-F783B17714C0}" presName="hierChild4" presStyleCnt="0"/>
      <dgm:spPr/>
    </dgm:pt>
    <dgm:pt modelId="{79B7527F-25B0-4F71-B783-49A83D4914F2}" type="pres">
      <dgm:prSet presAssocID="{EB3F440D-7ACB-48E0-97C0-A9D3C63DDF90}" presName="hierRoot1" presStyleCnt="0"/>
      <dgm:spPr/>
    </dgm:pt>
    <dgm:pt modelId="{30168380-A4D1-4B22-94D3-ABB9FC519C73}" type="pres">
      <dgm:prSet presAssocID="{EB3F440D-7ACB-48E0-97C0-A9D3C63DDF90}" presName="composite" presStyleCnt="0"/>
      <dgm:spPr/>
    </dgm:pt>
    <dgm:pt modelId="{B302981A-0F1D-45B4-BDD0-849E337C3A98}" type="pres">
      <dgm:prSet presAssocID="{EB3F440D-7ACB-48E0-97C0-A9D3C63DDF90}" presName="background" presStyleLbl="node0" presStyleIdx="1" presStyleCnt="2"/>
      <dgm:spPr/>
    </dgm:pt>
    <dgm:pt modelId="{197E2D88-E5AD-4482-89C8-C386569452B8}" type="pres">
      <dgm:prSet presAssocID="{EB3F440D-7ACB-48E0-97C0-A9D3C63DDF90}" presName="text" presStyleLbl="fgAcc0" presStyleIdx="1" presStyleCnt="2" custLinFactX="-50337" custLinFactY="100000" custLinFactNeighborX="-100000" custLinFactNeighborY="1838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672EA5-B2AC-4E13-A87A-36AAC5512307}" type="pres">
      <dgm:prSet presAssocID="{EB3F440D-7ACB-48E0-97C0-A9D3C63DDF90}" presName="hierChild2" presStyleCnt="0"/>
      <dgm:spPr/>
    </dgm:pt>
  </dgm:ptLst>
  <dgm:cxnLst>
    <dgm:cxn modelId="{1F30B245-1D5A-4369-8BBE-E19ED0883EDA}" type="presOf" srcId="{0A631F72-F6A7-4E37-9406-1DD7393550E8}" destId="{6FC09707-AC20-468C-966B-9EC622A0E7D8}" srcOrd="0" destOrd="0" presId="urn:microsoft.com/office/officeart/2005/8/layout/hierarchy1"/>
    <dgm:cxn modelId="{5DB2F589-1D4F-4DE9-AF8A-1E84575852D3}" srcId="{0A631F72-F6A7-4E37-9406-1DD7393550E8}" destId="{9BCDD036-2120-4253-A93D-9AFE82BE3D76}" srcOrd="1" destOrd="0" parTransId="{E9F6C0B0-4642-4393-B501-5E42A259085F}" sibTransId="{9DEA0C54-0D83-4CC8-BC6C-EDD2237BBABC}"/>
    <dgm:cxn modelId="{A7E33211-6240-4DF2-A173-2D95F0A2A909}" type="presOf" srcId="{9CDA148F-D5DE-4163-BEFB-7510B21B250C}" destId="{1BD8420E-2B3E-4C0B-92AE-3D40CE0DB765}" srcOrd="0" destOrd="0" presId="urn:microsoft.com/office/officeart/2005/8/layout/hierarchy1"/>
    <dgm:cxn modelId="{C2820FAA-D5C9-4775-9B16-1420906D1256}" type="presOf" srcId="{9BCDD036-2120-4253-A93D-9AFE82BE3D76}" destId="{0D0CC194-CE43-4BF4-9D85-FC9EA1F8360F}" srcOrd="0" destOrd="0" presId="urn:microsoft.com/office/officeart/2005/8/layout/hierarchy1"/>
    <dgm:cxn modelId="{903964BE-693E-4F0B-846D-FB592522B700}" type="presOf" srcId="{FD4138F2-73C9-4A32-9FFA-BD8F9D2B68D2}" destId="{71E0AEB8-8B30-441C-A91A-4C8B37C93ED3}" srcOrd="0" destOrd="0" presId="urn:microsoft.com/office/officeart/2005/8/layout/hierarchy1"/>
    <dgm:cxn modelId="{B96B1954-0AFA-4219-AB9A-B2F130C8B760}" type="presOf" srcId="{F634204F-D877-4CC2-8AFA-981A2D6113A2}" destId="{FA37A817-3733-4F79-8300-43A46EEF1D7B}" srcOrd="0" destOrd="0" presId="urn:microsoft.com/office/officeart/2005/8/layout/hierarchy1"/>
    <dgm:cxn modelId="{9FA63B14-E473-48AC-B41D-59776D23542F}" srcId="{0A631F72-F6A7-4E37-9406-1DD7393550E8}" destId="{9CDA148F-D5DE-4163-BEFB-7510B21B250C}" srcOrd="0" destOrd="0" parTransId="{F634204F-D877-4CC2-8AFA-981A2D6113A2}" sibTransId="{31A81096-6FBC-4DF0-AF3D-E3B1E617E0B8}"/>
    <dgm:cxn modelId="{7592B6E1-4897-43F1-A07C-BBBD3CF22011}" type="presOf" srcId="{E9F6C0B0-4642-4393-B501-5E42A259085F}" destId="{5DD5E8BA-1438-45D7-9124-97F5C9F1EED9}" srcOrd="0" destOrd="0" presId="urn:microsoft.com/office/officeart/2005/8/layout/hierarchy1"/>
    <dgm:cxn modelId="{205E5041-CF65-4FF0-AE4A-A7C81C7767DB}" srcId="{48821D42-C8BF-4128-9664-B4160330695A}" destId="{EB3F440D-7ACB-48E0-97C0-A9D3C63DDF90}" srcOrd="1" destOrd="0" parTransId="{9DA960A5-A2CA-4F0A-858B-91CD00667BA2}" sibTransId="{A5AD9CEC-539B-4417-B0C5-3D489D810850}"/>
    <dgm:cxn modelId="{80991710-DA71-4336-9207-628315798D6F}" type="presOf" srcId="{EB3F440D-7ACB-48E0-97C0-A9D3C63DDF90}" destId="{197E2D88-E5AD-4482-89C8-C386569452B8}" srcOrd="0" destOrd="0" presId="urn:microsoft.com/office/officeart/2005/8/layout/hierarchy1"/>
    <dgm:cxn modelId="{688AF822-5AE4-48DB-97C1-D89C2DCA26DC}" srcId="{48821D42-C8BF-4128-9664-B4160330695A}" destId="{0A631F72-F6A7-4E37-9406-1DD7393550E8}" srcOrd="0" destOrd="0" parTransId="{4DB02E87-CDEE-4A42-AA8D-5D636441E643}" sibTransId="{2F88D70E-3B59-49D4-8EA7-89AA821BAF9C}"/>
    <dgm:cxn modelId="{AA7307AE-144A-4478-A1C7-025CF7D96AEE}" srcId="{9BCDD036-2120-4253-A93D-9AFE82BE3D76}" destId="{48EFC38A-1EE0-42AC-9E75-F783B17714C0}" srcOrd="0" destOrd="0" parTransId="{FD4138F2-73C9-4A32-9FFA-BD8F9D2B68D2}" sibTransId="{D562C215-0609-4672-9FB3-B1C4B4F0C3DA}"/>
    <dgm:cxn modelId="{FBB0A6FD-111B-4B88-9BC1-7786A48BF7CE}" type="presOf" srcId="{48821D42-C8BF-4128-9664-B4160330695A}" destId="{2DF79B77-8331-4506-9BF7-9ADE397C0AEF}" srcOrd="0" destOrd="0" presId="urn:microsoft.com/office/officeart/2005/8/layout/hierarchy1"/>
    <dgm:cxn modelId="{F5EC6232-69E8-4C04-86C8-3B6A2CDC6B95}" type="presOf" srcId="{48EFC38A-1EE0-42AC-9E75-F783B17714C0}" destId="{2F831F32-C615-46EB-B9D2-E5181B6FCA5B}" srcOrd="0" destOrd="0" presId="urn:microsoft.com/office/officeart/2005/8/layout/hierarchy1"/>
    <dgm:cxn modelId="{EAB05407-AA34-46A9-9EFA-A6EC6A7F5E20}" type="presParOf" srcId="{2DF79B77-8331-4506-9BF7-9ADE397C0AEF}" destId="{FED138D7-51E4-4266-B0B8-C7B2C1C839C1}" srcOrd="0" destOrd="0" presId="urn:microsoft.com/office/officeart/2005/8/layout/hierarchy1"/>
    <dgm:cxn modelId="{4D3DABFA-EAFF-4AEC-8F57-4CC902449E26}" type="presParOf" srcId="{FED138D7-51E4-4266-B0B8-C7B2C1C839C1}" destId="{70F97807-A9BF-4D24-B39E-4CC586E2C036}" srcOrd="0" destOrd="0" presId="urn:microsoft.com/office/officeart/2005/8/layout/hierarchy1"/>
    <dgm:cxn modelId="{6DBDEA8D-B92C-4C37-8F48-4DB886AA5BB8}" type="presParOf" srcId="{70F97807-A9BF-4D24-B39E-4CC586E2C036}" destId="{D197F3C6-0ED5-4731-A27D-0AC06FD1D428}" srcOrd="0" destOrd="0" presId="urn:microsoft.com/office/officeart/2005/8/layout/hierarchy1"/>
    <dgm:cxn modelId="{A8BBBD77-A19C-45A1-9092-525D32B26BCE}" type="presParOf" srcId="{70F97807-A9BF-4D24-B39E-4CC586E2C036}" destId="{6FC09707-AC20-468C-966B-9EC622A0E7D8}" srcOrd="1" destOrd="0" presId="urn:microsoft.com/office/officeart/2005/8/layout/hierarchy1"/>
    <dgm:cxn modelId="{A68FCFEF-2EB6-4B54-8DA4-99617BCEE631}" type="presParOf" srcId="{FED138D7-51E4-4266-B0B8-C7B2C1C839C1}" destId="{8988A176-3106-4454-840A-C7B90D09F22C}" srcOrd="1" destOrd="0" presId="urn:microsoft.com/office/officeart/2005/8/layout/hierarchy1"/>
    <dgm:cxn modelId="{DEACA2EE-3DBF-49CC-A70B-0AD54F07F285}" type="presParOf" srcId="{8988A176-3106-4454-840A-C7B90D09F22C}" destId="{FA37A817-3733-4F79-8300-43A46EEF1D7B}" srcOrd="0" destOrd="0" presId="urn:microsoft.com/office/officeart/2005/8/layout/hierarchy1"/>
    <dgm:cxn modelId="{3D5ADBE4-1211-4F92-B669-D3E7C344A2C7}" type="presParOf" srcId="{8988A176-3106-4454-840A-C7B90D09F22C}" destId="{FB35E869-C10C-4AE2-BF6A-5AB8ECDC3532}" srcOrd="1" destOrd="0" presId="urn:microsoft.com/office/officeart/2005/8/layout/hierarchy1"/>
    <dgm:cxn modelId="{6382B94D-ECA5-4839-8A6B-D070E1641037}" type="presParOf" srcId="{FB35E869-C10C-4AE2-BF6A-5AB8ECDC3532}" destId="{58F45373-3BAB-4B1F-9EF3-206814DD3816}" srcOrd="0" destOrd="0" presId="urn:microsoft.com/office/officeart/2005/8/layout/hierarchy1"/>
    <dgm:cxn modelId="{1C03740B-58C6-49A1-BC1C-871945B05CCD}" type="presParOf" srcId="{58F45373-3BAB-4B1F-9EF3-206814DD3816}" destId="{F15A9A71-284F-4E4B-9174-0A58F8F0AE0F}" srcOrd="0" destOrd="0" presId="urn:microsoft.com/office/officeart/2005/8/layout/hierarchy1"/>
    <dgm:cxn modelId="{44EE477E-45BA-4C66-926E-08BB9C8D119C}" type="presParOf" srcId="{58F45373-3BAB-4B1F-9EF3-206814DD3816}" destId="{1BD8420E-2B3E-4C0B-92AE-3D40CE0DB765}" srcOrd="1" destOrd="0" presId="urn:microsoft.com/office/officeart/2005/8/layout/hierarchy1"/>
    <dgm:cxn modelId="{CC4B3E6A-1CF6-4ED6-A4CC-66C9C3B0D88A}" type="presParOf" srcId="{FB35E869-C10C-4AE2-BF6A-5AB8ECDC3532}" destId="{90A76DFF-7511-41AF-8AA4-D5CE7DE7A338}" srcOrd="1" destOrd="0" presId="urn:microsoft.com/office/officeart/2005/8/layout/hierarchy1"/>
    <dgm:cxn modelId="{0C696531-EAE3-4C02-92B8-65BDA422BBBE}" type="presParOf" srcId="{8988A176-3106-4454-840A-C7B90D09F22C}" destId="{5DD5E8BA-1438-45D7-9124-97F5C9F1EED9}" srcOrd="2" destOrd="0" presId="urn:microsoft.com/office/officeart/2005/8/layout/hierarchy1"/>
    <dgm:cxn modelId="{D5896459-0351-4ADB-89C7-4A366C4C3D36}" type="presParOf" srcId="{8988A176-3106-4454-840A-C7B90D09F22C}" destId="{F89A3DE3-F214-44F9-8146-046C57CCF99E}" srcOrd="3" destOrd="0" presId="urn:microsoft.com/office/officeart/2005/8/layout/hierarchy1"/>
    <dgm:cxn modelId="{0EFC033A-3E66-472C-B60D-1AE0905EAA68}" type="presParOf" srcId="{F89A3DE3-F214-44F9-8146-046C57CCF99E}" destId="{29A2FF0B-EBAE-4A44-8626-553CA2181FC1}" srcOrd="0" destOrd="0" presId="urn:microsoft.com/office/officeart/2005/8/layout/hierarchy1"/>
    <dgm:cxn modelId="{DDEC456B-0FD5-4592-93A3-9C373B72E0AD}" type="presParOf" srcId="{29A2FF0B-EBAE-4A44-8626-553CA2181FC1}" destId="{423046C6-C4BA-4589-B6B4-61CD42AB78C8}" srcOrd="0" destOrd="0" presId="urn:microsoft.com/office/officeart/2005/8/layout/hierarchy1"/>
    <dgm:cxn modelId="{AE66119A-724F-47AA-8582-5D66CAB037C5}" type="presParOf" srcId="{29A2FF0B-EBAE-4A44-8626-553CA2181FC1}" destId="{0D0CC194-CE43-4BF4-9D85-FC9EA1F8360F}" srcOrd="1" destOrd="0" presId="urn:microsoft.com/office/officeart/2005/8/layout/hierarchy1"/>
    <dgm:cxn modelId="{1A39C4B7-92D3-42AB-9E15-09D9DAA51CB0}" type="presParOf" srcId="{F89A3DE3-F214-44F9-8146-046C57CCF99E}" destId="{DD537624-105F-46F7-B4F4-500AEFC18D0C}" srcOrd="1" destOrd="0" presId="urn:microsoft.com/office/officeart/2005/8/layout/hierarchy1"/>
    <dgm:cxn modelId="{34E75467-DDE3-48AA-95AB-E7ACB80AF129}" type="presParOf" srcId="{DD537624-105F-46F7-B4F4-500AEFC18D0C}" destId="{71E0AEB8-8B30-441C-A91A-4C8B37C93ED3}" srcOrd="0" destOrd="0" presId="urn:microsoft.com/office/officeart/2005/8/layout/hierarchy1"/>
    <dgm:cxn modelId="{30087695-74E3-4CC1-A7E1-EBEEB9B69295}" type="presParOf" srcId="{DD537624-105F-46F7-B4F4-500AEFC18D0C}" destId="{7590B3FC-13F6-41C0-A8D6-550663A374A5}" srcOrd="1" destOrd="0" presId="urn:microsoft.com/office/officeart/2005/8/layout/hierarchy1"/>
    <dgm:cxn modelId="{D14FBA65-4325-4DA4-8E97-114DA0A36F91}" type="presParOf" srcId="{7590B3FC-13F6-41C0-A8D6-550663A374A5}" destId="{47036170-FD91-4C86-AA9E-EE1A1F3B44EB}" srcOrd="0" destOrd="0" presId="urn:microsoft.com/office/officeart/2005/8/layout/hierarchy1"/>
    <dgm:cxn modelId="{942E3BBF-36E2-4FD1-A0B6-508269629DF4}" type="presParOf" srcId="{47036170-FD91-4C86-AA9E-EE1A1F3B44EB}" destId="{3C877CCC-60A2-422E-A4A4-52BFCADC9CF6}" srcOrd="0" destOrd="0" presId="urn:microsoft.com/office/officeart/2005/8/layout/hierarchy1"/>
    <dgm:cxn modelId="{C44B0D47-E5CC-4C32-B36A-DB818528547C}" type="presParOf" srcId="{47036170-FD91-4C86-AA9E-EE1A1F3B44EB}" destId="{2F831F32-C615-46EB-B9D2-E5181B6FCA5B}" srcOrd="1" destOrd="0" presId="urn:microsoft.com/office/officeart/2005/8/layout/hierarchy1"/>
    <dgm:cxn modelId="{34A2A9AA-1BF6-4D46-B5C9-CD0DBEB234F4}" type="presParOf" srcId="{7590B3FC-13F6-41C0-A8D6-550663A374A5}" destId="{EBCEEEA8-182C-4FF3-BA88-DE33B8ACD846}" srcOrd="1" destOrd="0" presId="urn:microsoft.com/office/officeart/2005/8/layout/hierarchy1"/>
    <dgm:cxn modelId="{5AD59C61-515D-423F-AC6D-82DBE51683FF}" type="presParOf" srcId="{2DF79B77-8331-4506-9BF7-9ADE397C0AEF}" destId="{79B7527F-25B0-4F71-B783-49A83D4914F2}" srcOrd="1" destOrd="0" presId="urn:microsoft.com/office/officeart/2005/8/layout/hierarchy1"/>
    <dgm:cxn modelId="{DF2EEA90-0412-42F8-BB80-A4C8A2D53666}" type="presParOf" srcId="{79B7527F-25B0-4F71-B783-49A83D4914F2}" destId="{30168380-A4D1-4B22-94D3-ABB9FC519C73}" srcOrd="0" destOrd="0" presId="urn:microsoft.com/office/officeart/2005/8/layout/hierarchy1"/>
    <dgm:cxn modelId="{F4387C63-1A33-46B5-BD8E-86CBF180BE90}" type="presParOf" srcId="{30168380-A4D1-4B22-94D3-ABB9FC519C73}" destId="{B302981A-0F1D-45B4-BDD0-849E337C3A98}" srcOrd="0" destOrd="0" presId="urn:microsoft.com/office/officeart/2005/8/layout/hierarchy1"/>
    <dgm:cxn modelId="{E37E1312-2D67-4CE5-AFCA-D88CFD74CE35}" type="presParOf" srcId="{30168380-A4D1-4B22-94D3-ABB9FC519C73}" destId="{197E2D88-E5AD-4482-89C8-C386569452B8}" srcOrd="1" destOrd="0" presId="urn:microsoft.com/office/officeart/2005/8/layout/hierarchy1"/>
    <dgm:cxn modelId="{E0E25AD9-666A-4B55-87B4-ED700A7F7CB2}" type="presParOf" srcId="{79B7527F-25B0-4F71-B783-49A83D4914F2}" destId="{82672EA5-B2AC-4E13-A87A-36AAC55123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0AEB8-8B30-441C-A91A-4C8B37C93ED3}">
      <dsp:nvSpPr>
        <dsp:cNvPr id="0" name=""/>
        <dsp:cNvSpPr/>
      </dsp:nvSpPr>
      <dsp:spPr>
        <a:xfrm>
          <a:off x="6806245" y="3253569"/>
          <a:ext cx="91440" cy="5874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74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5E8BA-1438-45D7-9124-97F5C9F1EED9}">
      <dsp:nvSpPr>
        <dsp:cNvPr id="0" name=""/>
        <dsp:cNvSpPr/>
      </dsp:nvSpPr>
      <dsp:spPr>
        <a:xfrm>
          <a:off x="3932956" y="1325902"/>
          <a:ext cx="2919008" cy="602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9680"/>
              </a:lnTo>
              <a:lnTo>
                <a:pt x="2919008" y="409680"/>
              </a:lnTo>
              <a:lnTo>
                <a:pt x="2919008" y="602942"/>
              </a:lnTo>
            </a:path>
          </a:pathLst>
        </a:custGeom>
        <a:noFill/>
        <a:ln w="25400" cap="flat" cmpd="sng" algn="ctr">
          <a:solidFill>
            <a:srgbClr val="3D6696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7A817-3733-4F79-8300-43A46EEF1D7B}">
      <dsp:nvSpPr>
        <dsp:cNvPr id="0" name=""/>
        <dsp:cNvSpPr/>
      </dsp:nvSpPr>
      <dsp:spPr>
        <a:xfrm>
          <a:off x="1274867" y="1325902"/>
          <a:ext cx="2658089" cy="602942"/>
        </a:xfrm>
        <a:custGeom>
          <a:avLst/>
          <a:gdLst/>
          <a:ahLst/>
          <a:cxnLst/>
          <a:rect l="0" t="0" r="0" b="0"/>
          <a:pathLst>
            <a:path>
              <a:moveTo>
                <a:pt x="2658089" y="0"/>
              </a:moveTo>
              <a:lnTo>
                <a:pt x="2658089" y="409680"/>
              </a:lnTo>
              <a:lnTo>
                <a:pt x="0" y="409680"/>
              </a:lnTo>
              <a:lnTo>
                <a:pt x="0" y="6029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7F3C6-0ED5-4731-A27D-0AC06FD1D428}">
      <dsp:nvSpPr>
        <dsp:cNvPr id="0" name=""/>
        <dsp:cNvSpPr/>
      </dsp:nvSpPr>
      <dsp:spPr>
        <a:xfrm>
          <a:off x="2889865" y="1176"/>
          <a:ext cx="2086181" cy="132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C09707-AC20-468C-966B-9EC622A0E7D8}">
      <dsp:nvSpPr>
        <dsp:cNvPr id="0" name=""/>
        <dsp:cNvSpPr/>
      </dsp:nvSpPr>
      <dsp:spPr>
        <a:xfrm>
          <a:off x="3121663" y="221385"/>
          <a:ext cx="2086181" cy="132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Federal Awarding Agency (FHWA, FTA, NHTSA)</a:t>
          </a:r>
          <a:endParaRPr lang="en-US" sz="1900" kern="1200" dirty="0"/>
        </a:p>
      </dsp:txBody>
      <dsp:txXfrm>
        <a:off x="3160463" y="260185"/>
        <a:ext cx="2008581" cy="1247125"/>
      </dsp:txXfrm>
    </dsp:sp>
    <dsp:sp modelId="{F15A9A71-284F-4E4B-9174-0A58F8F0AE0F}">
      <dsp:nvSpPr>
        <dsp:cNvPr id="0" name=""/>
        <dsp:cNvSpPr/>
      </dsp:nvSpPr>
      <dsp:spPr>
        <a:xfrm>
          <a:off x="231776" y="1928844"/>
          <a:ext cx="2086181" cy="132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D8420E-2B3E-4C0B-92AE-3D40CE0DB765}">
      <dsp:nvSpPr>
        <dsp:cNvPr id="0" name=""/>
        <dsp:cNvSpPr/>
      </dsp:nvSpPr>
      <dsp:spPr>
        <a:xfrm>
          <a:off x="463574" y="2149052"/>
          <a:ext cx="2086181" cy="132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LPA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(Recipient)</a:t>
          </a:r>
          <a:endParaRPr lang="en-US" sz="1900" kern="1200" dirty="0"/>
        </a:p>
      </dsp:txBody>
      <dsp:txXfrm>
        <a:off x="502374" y="2187852"/>
        <a:ext cx="2008581" cy="1247125"/>
      </dsp:txXfrm>
    </dsp:sp>
    <dsp:sp modelId="{423046C6-C4BA-4589-B6B4-61CD42AB78C8}">
      <dsp:nvSpPr>
        <dsp:cNvPr id="0" name=""/>
        <dsp:cNvSpPr/>
      </dsp:nvSpPr>
      <dsp:spPr>
        <a:xfrm>
          <a:off x="5808874" y="1928844"/>
          <a:ext cx="2086181" cy="132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0CC194-CE43-4BF4-9D85-FC9EA1F8360F}">
      <dsp:nvSpPr>
        <dsp:cNvPr id="0" name=""/>
        <dsp:cNvSpPr/>
      </dsp:nvSpPr>
      <dsp:spPr>
        <a:xfrm>
          <a:off x="6040672" y="2149052"/>
          <a:ext cx="2086181" cy="132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WYDOT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(Recipient)</a:t>
          </a:r>
          <a:endParaRPr lang="en-US" sz="1900" kern="1200" dirty="0"/>
        </a:p>
      </dsp:txBody>
      <dsp:txXfrm>
        <a:off x="6079472" y="2187852"/>
        <a:ext cx="2008581" cy="1247125"/>
      </dsp:txXfrm>
    </dsp:sp>
    <dsp:sp modelId="{3C877CCC-60A2-422E-A4A4-52BFCADC9CF6}">
      <dsp:nvSpPr>
        <dsp:cNvPr id="0" name=""/>
        <dsp:cNvSpPr/>
      </dsp:nvSpPr>
      <dsp:spPr>
        <a:xfrm>
          <a:off x="5808874" y="3840986"/>
          <a:ext cx="2086181" cy="132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831F32-C615-46EB-B9D2-E5181B6FCA5B}">
      <dsp:nvSpPr>
        <dsp:cNvPr id="0" name=""/>
        <dsp:cNvSpPr/>
      </dsp:nvSpPr>
      <dsp:spPr>
        <a:xfrm>
          <a:off x="6040672" y="4061194"/>
          <a:ext cx="2086181" cy="132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LPA (Subrecipient)</a:t>
          </a:r>
          <a:endParaRPr lang="en-US" sz="1900" kern="1200" dirty="0"/>
        </a:p>
      </dsp:txBody>
      <dsp:txXfrm>
        <a:off x="6079472" y="4099994"/>
        <a:ext cx="2008581" cy="1247125"/>
      </dsp:txXfrm>
    </dsp:sp>
    <dsp:sp modelId="{B302981A-0F1D-45B4-BDD0-849E337C3A98}">
      <dsp:nvSpPr>
        <dsp:cNvPr id="0" name=""/>
        <dsp:cNvSpPr/>
      </dsp:nvSpPr>
      <dsp:spPr>
        <a:xfrm>
          <a:off x="2303340" y="3761316"/>
          <a:ext cx="2086181" cy="132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7E2D88-E5AD-4482-89C8-C386569452B8}">
      <dsp:nvSpPr>
        <dsp:cNvPr id="0" name=""/>
        <dsp:cNvSpPr/>
      </dsp:nvSpPr>
      <dsp:spPr>
        <a:xfrm>
          <a:off x="2535138" y="3981524"/>
          <a:ext cx="2086181" cy="1324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Contractor</a:t>
          </a:r>
          <a:endParaRPr lang="en-US" sz="1900" kern="1200" dirty="0"/>
        </a:p>
      </dsp:txBody>
      <dsp:txXfrm>
        <a:off x="2573938" y="4020324"/>
        <a:ext cx="2008581" cy="1247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6" y="3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/>
          <a:lstStyle>
            <a:lvl1pPr algn="r">
              <a:defRPr sz="1200"/>
            </a:lvl1pPr>
          </a:lstStyle>
          <a:p>
            <a:fld id="{E1D05F20-AD86-461F-AAD3-C9C9BCF08FAA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0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6" y="8829970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 anchor="b"/>
          <a:lstStyle>
            <a:lvl1pPr algn="r">
              <a:defRPr sz="1200"/>
            </a:lvl1pPr>
          </a:lstStyle>
          <a:p>
            <a:fld id="{B89EBC7A-B0A8-472C-92CF-CBBFF1F0BD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3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/>
          <a:lstStyle>
            <a:lvl1pPr algn="r">
              <a:defRPr sz="1200"/>
            </a:lvl1pPr>
          </a:lstStyle>
          <a:p>
            <a:fld id="{8A22E61B-DE8D-49A4-918B-A812A93853B2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700088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0" tIns="46194" rIns="92390" bIns="4619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3"/>
            <a:ext cx="5486400" cy="4183380"/>
          </a:xfrm>
          <a:prstGeom prst="rect">
            <a:avLst/>
          </a:prstGeom>
        </p:spPr>
        <p:txBody>
          <a:bodyPr vert="horz" lIns="92390" tIns="46194" rIns="92390" bIns="4619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8829970"/>
            <a:ext cx="2971800" cy="464820"/>
          </a:xfrm>
          <a:prstGeom prst="rect">
            <a:avLst/>
          </a:prstGeom>
        </p:spPr>
        <p:txBody>
          <a:bodyPr vert="horz" lIns="92390" tIns="46194" rIns="92390" bIns="46194" rtlCol="0" anchor="b"/>
          <a:lstStyle>
            <a:lvl1pPr algn="r">
              <a:defRPr sz="1200"/>
            </a:lvl1pPr>
          </a:lstStyle>
          <a:p>
            <a:fld id="{465A1CF1-F2D3-424D-93A7-CF2EA3D1C5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trike="sngStrik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793"/>
            <a:ext cx="5486400" cy="4341595"/>
          </a:xfrm>
        </p:spPr>
        <p:txBody>
          <a:bodyPr>
            <a:normAutofit/>
          </a:bodyPr>
          <a:lstStyle/>
          <a:p>
            <a:pPr marL="226304" indent="-226304"/>
            <a:endParaRPr lang="en-US" baseline="0" dirty="0" smtClean="0"/>
          </a:p>
          <a:p>
            <a:pPr marL="226304" indent="-226304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trike="no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43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857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98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4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522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359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6347" y="4419602"/>
            <a:ext cx="5486400" cy="4183380"/>
          </a:xfrm>
        </p:spPr>
        <p:txBody>
          <a:bodyPr>
            <a:normAutofit/>
          </a:bodyPr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105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7117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 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646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24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7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A1CF1-F2D3-424D-93A7-CF2EA3D1C5C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22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EC101C8-B2F3-463E-86AC-9878777AA044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9695B93-2B11-4872-877E-55B28D4502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85DBE-4B0D-4D21-AEE2-D42094E63F4E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4801F-3DF8-4F3B-8950-54AD05F4CC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fr.gov/cgi-bin/text-idx?tpl=/ecfrbrowse/Title02/2cfr200_main_02.tp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066800"/>
            <a:ext cx="6172200" cy="22098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 smtClean="0"/>
              <a:t>2 CFR 200</a:t>
            </a:r>
            <a:br>
              <a:rPr lang="en-US" dirty="0" smtClean="0"/>
            </a:br>
            <a:r>
              <a:rPr lang="en-US" sz="2000" i="1" dirty="0" smtClean="0">
                <a:solidFill>
                  <a:srgbClr val="FF0000"/>
                </a:solidFill>
              </a:rPr>
              <a:t>New Update Effective 10/1/2024</a:t>
            </a:r>
            <a:br>
              <a:rPr lang="en-US" sz="2000" i="1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Uniform administrative requirements, cost principles, and audit requirements for federal awards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800902"/>
            <a:ext cx="6172200" cy="1574020"/>
          </a:xfrm>
        </p:spPr>
        <p:txBody>
          <a:bodyPr>
            <a:normAutofit fontScale="85000" lnSpcReduction="2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Kirsten Rigg </a:t>
            </a:r>
          </a:p>
          <a:p>
            <a:pPr algn="ctr"/>
            <a:r>
              <a:rPr lang="en-US" dirty="0"/>
              <a:t>k</a:t>
            </a:r>
            <a:r>
              <a:rPr lang="en-US" dirty="0" smtClean="0"/>
              <a:t>irsten.rigg@wyo.gov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Kim Lamb</a:t>
            </a:r>
          </a:p>
          <a:p>
            <a:pPr algn="ctr"/>
            <a:r>
              <a:rPr lang="en-US" dirty="0" smtClean="0"/>
              <a:t>kim.lamb@wyo.gov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RLogo_Wyd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2962" y="3124200"/>
            <a:ext cx="1438275" cy="15605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066800"/>
            <a:ext cx="6172200" cy="33528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2 CFR 200</a:t>
            </a:r>
            <a:br>
              <a:rPr lang="en-US" sz="4800" dirty="0" smtClean="0"/>
            </a:br>
            <a:r>
              <a:rPr lang="en-US" sz="4800" dirty="0" smtClean="0"/>
              <a:t>Subpart D</a:t>
            </a:r>
            <a:br>
              <a:rPr lang="en-US" sz="4800" dirty="0" smtClean="0"/>
            </a:br>
            <a:r>
              <a:rPr lang="en-US" sz="4800" dirty="0" smtClean="0"/>
              <a:t>Administrative Requirements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200.302</a:t>
            </a:r>
            <a:br>
              <a:rPr lang="en-US" b="1" dirty="0" smtClean="0"/>
            </a:br>
            <a:r>
              <a:rPr lang="en-US" b="1" dirty="0" smtClean="0"/>
              <a:t>Financial Management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9248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Financial management system </a:t>
            </a:r>
            <a:r>
              <a:rPr lang="en-US" b="1" u="sng" dirty="0" smtClean="0"/>
              <a:t>must</a:t>
            </a:r>
            <a:r>
              <a:rPr lang="en-US" b="1" dirty="0" smtClean="0"/>
              <a:t> be sufficient to:</a:t>
            </a:r>
          </a:p>
          <a:p>
            <a:pPr lvl="1"/>
            <a:r>
              <a:rPr lang="en-US" dirty="0" smtClean="0"/>
              <a:t>Permit the preparation of required reports; and</a:t>
            </a:r>
          </a:p>
          <a:p>
            <a:pPr lvl="1"/>
            <a:r>
              <a:rPr lang="en-US" dirty="0" smtClean="0"/>
              <a:t>Track expenditures to establish funds have been used appropriately</a:t>
            </a:r>
            <a:endParaRPr lang="en-US" strike="sngStrike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Financial management system </a:t>
            </a:r>
            <a:r>
              <a:rPr lang="en-US" b="1" u="sng" dirty="0" smtClean="0"/>
              <a:t>must</a:t>
            </a:r>
            <a:r>
              <a:rPr lang="en-US" b="1" dirty="0" smtClean="0"/>
              <a:t> provide the following:</a:t>
            </a:r>
          </a:p>
          <a:p>
            <a:pPr lvl="1"/>
            <a:r>
              <a:rPr lang="en-US" dirty="0" smtClean="0"/>
              <a:t>Identification, in its accounts, of all federal awards received &amp; expended;</a:t>
            </a:r>
          </a:p>
          <a:p>
            <a:pPr lvl="1"/>
            <a:r>
              <a:rPr lang="en-US" dirty="0" smtClean="0"/>
              <a:t>Accurate, current, and complete disclosure of financial results;</a:t>
            </a:r>
          </a:p>
          <a:p>
            <a:pPr lvl="1"/>
            <a:r>
              <a:rPr lang="en-US" dirty="0" smtClean="0"/>
              <a:t>Records that adequately identify amount, source &amp; expenditure of federal funds;</a:t>
            </a:r>
          </a:p>
          <a:p>
            <a:pPr lvl="1"/>
            <a:r>
              <a:rPr lang="en-US" dirty="0" smtClean="0"/>
              <a:t>Effective control over and accountability for all funds, property, &amp; other assets;</a:t>
            </a:r>
          </a:p>
          <a:p>
            <a:pPr lvl="1"/>
            <a:r>
              <a:rPr lang="en-US" dirty="0" smtClean="0"/>
              <a:t>Comparison of expenditures with budget amounts; and</a:t>
            </a:r>
          </a:p>
          <a:p>
            <a:pPr lvl="1"/>
            <a:r>
              <a:rPr lang="en-US" b="1" u="sng" dirty="0" smtClean="0"/>
              <a:t>Written</a:t>
            </a:r>
            <a:r>
              <a:rPr lang="en-US" dirty="0" smtClean="0"/>
              <a:t> procedures to implement requirements and for determining the allowability of costs</a:t>
            </a:r>
          </a:p>
        </p:txBody>
      </p:sp>
      <p:pic>
        <p:nvPicPr>
          <p:cNvPr id="4" name="Picture 3" descr="hard_working_on_computer_anim_500_clr_736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200.303</a:t>
            </a:r>
            <a:br>
              <a:rPr lang="en-US" b="1" dirty="0" smtClean="0"/>
            </a:br>
            <a:r>
              <a:rPr lang="en-US" b="1" dirty="0" smtClean="0"/>
              <a:t>Internal Controls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772400" cy="51816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Subrecipients </a:t>
            </a:r>
            <a:r>
              <a:rPr lang="en-US" b="1" u="sng" dirty="0" smtClean="0"/>
              <a:t>must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Establish &amp; maintain effective internal control over subaward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Comply with Federal statutes, regulations, and the terms &amp; conditions of subaward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Evaluate &amp; monitor compliance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Take prompt action when instances of noncompliance are identified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Take reasonable cybersecurity and other measures to safeguard protected personally identifiable information (PPII) &amp; other information designated as sensitive</a:t>
            </a:r>
          </a:p>
        </p:txBody>
      </p:sp>
      <p:pic>
        <p:nvPicPr>
          <p:cNvPr id="4" name="Picture 3" descr="pallet_reach_lift_out_of_control_anim_500_clr_1199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-152400"/>
            <a:ext cx="4762500" cy="2228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2 CFR 200.305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Payment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5715000" cy="5026152"/>
          </a:xfrm>
        </p:spPr>
        <p:txBody>
          <a:bodyPr>
            <a:normAutofit/>
          </a:bodyPr>
          <a:lstStyle/>
          <a:p>
            <a:r>
              <a:rPr lang="en-US" dirty="0" smtClean="0"/>
              <a:t>WYDOT pays on a reimbursement basis which means the following: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Subrecipients must pay all employees, contractors, consultants, etc. prior to requesting reimbursement from WYDOT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WYDOT must make payment to subrecipient within 30 calendar days after receipt of the reimbursement request, unless request is determined to be improper</a:t>
            </a:r>
            <a:endParaRPr lang="en-US" dirty="0"/>
          </a:p>
        </p:txBody>
      </p:sp>
      <p:pic>
        <p:nvPicPr>
          <p:cNvPr id="4" name="Picture 3" descr="mailbox_with_custom_che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7639" y="3822294"/>
            <a:ext cx="3236361" cy="30357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200.306</a:t>
            </a:r>
            <a:br>
              <a:rPr lang="en-US" b="1" dirty="0" smtClean="0"/>
            </a:br>
            <a:r>
              <a:rPr lang="en-US" b="1" dirty="0" smtClean="0"/>
              <a:t>Cost Sharing</a:t>
            </a:r>
            <a:endParaRPr lang="en-US" b="1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Any cost sharing and all contributions must meet the following criteria:</a:t>
            </a:r>
          </a:p>
          <a:p>
            <a:pPr lvl="1"/>
            <a:r>
              <a:rPr lang="en-US" dirty="0" smtClean="0"/>
              <a:t>Are verifiable from records;</a:t>
            </a:r>
          </a:p>
          <a:p>
            <a:pPr lvl="1"/>
            <a:r>
              <a:rPr lang="en-US" dirty="0" smtClean="0"/>
              <a:t>Are not included as contributions for any other Federal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award;</a:t>
            </a:r>
          </a:p>
          <a:p>
            <a:pPr lvl="1"/>
            <a:r>
              <a:rPr lang="en-US" dirty="0" smtClean="0"/>
              <a:t>Are necessary and reasonable; </a:t>
            </a:r>
          </a:p>
          <a:p>
            <a:pPr lvl="1"/>
            <a:r>
              <a:rPr lang="en-US" dirty="0" smtClean="0"/>
              <a:t>Are allowable;</a:t>
            </a:r>
          </a:p>
          <a:p>
            <a:pPr lvl="1"/>
            <a:r>
              <a:rPr lang="en-US" dirty="0" smtClean="0"/>
              <a:t>Are not paid by the Federal government under another Federal award;</a:t>
            </a:r>
          </a:p>
          <a:p>
            <a:pPr lvl="1"/>
            <a:r>
              <a:rPr lang="en-US" dirty="0" smtClean="0"/>
              <a:t>Are provided for in the approved budget</a:t>
            </a:r>
          </a:p>
          <a:p>
            <a:pPr lvl="1"/>
            <a:r>
              <a:rPr lang="en-US" dirty="0" smtClean="0"/>
              <a:t>Conform to other applicable provisions of this part </a:t>
            </a:r>
          </a:p>
          <a:p>
            <a:pPr lvl="1"/>
            <a:endParaRPr lang="en-US" dirty="0"/>
          </a:p>
        </p:txBody>
      </p:sp>
      <p:pic>
        <p:nvPicPr>
          <p:cNvPr id="4" name="Picture 3" descr="sharing_the_load_of_the_puzzle_400_clr_75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3657600"/>
            <a:ext cx="1828800" cy="160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731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 CFR 200.317-.327</a:t>
            </a:r>
            <a:br>
              <a:rPr lang="en-US" b="1" dirty="0" smtClean="0"/>
            </a:br>
            <a:r>
              <a:rPr lang="en-US" b="1" dirty="0" smtClean="0"/>
              <a:t>Procurement </a:t>
            </a:r>
            <a:r>
              <a:rPr lang="en-US" b="1" dirty="0" smtClean="0">
                <a:solidFill>
                  <a:schemeClr val="tx1"/>
                </a:solidFill>
              </a:rPr>
              <a:t>Standards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534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When conducting procurement transactions under a federal award: </a:t>
            </a:r>
            <a:endParaRPr lang="en-US" strike="sngStrike" dirty="0" smtClean="0"/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subrecipient</a:t>
            </a:r>
            <a:r>
              <a:rPr lang="en-US" dirty="0" smtClean="0"/>
              <a:t> must have and use </a:t>
            </a:r>
            <a:r>
              <a:rPr lang="en-US" b="1" u="sng" dirty="0" smtClean="0"/>
              <a:t>documented</a:t>
            </a:r>
            <a:r>
              <a:rPr lang="en-US" dirty="0" smtClean="0"/>
              <a:t> procurement procedures that conform to 2 CFR 200.317-327</a:t>
            </a:r>
          </a:p>
          <a:p>
            <a:pPr lvl="1"/>
            <a:r>
              <a:rPr lang="en-US" dirty="0" smtClean="0"/>
              <a:t>Procurement transactions must be conducted in a manner providing full and open competition (200.319)</a:t>
            </a:r>
          </a:p>
          <a:p>
            <a:pPr lvl="1"/>
            <a:r>
              <a:rPr lang="en-US" dirty="0" smtClean="0"/>
              <a:t>Methods of procurement (200.320)</a:t>
            </a:r>
          </a:p>
          <a:p>
            <a:pPr lvl="2"/>
            <a:r>
              <a:rPr lang="en-US" dirty="0" smtClean="0"/>
              <a:t>Informal </a:t>
            </a:r>
          </a:p>
          <a:p>
            <a:pPr lvl="3"/>
            <a:r>
              <a:rPr lang="en-US" dirty="0" smtClean="0"/>
              <a:t>Micro-purchases and Simplified Acquisitions</a:t>
            </a:r>
          </a:p>
          <a:p>
            <a:pPr lvl="4"/>
            <a:r>
              <a:rPr lang="en-US" dirty="0" smtClean="0"/>
              <a:t>The simplified acquisition threshold for procurement activities administered under federal awards is set by the FAR at 48 CFR part 2, subpart 2.1(https</a:t>
            </a:r>
            <a:r>
              <a:rPr lang="en-US" dirty="0"/>
              <a:t>://</a:t>
            </a:r>
            <a:r>
              <a:rPr lang="en-US" dirty="0" smtClean="0"/>
              <a:t>www.ecfr.gov/current/title-48/part-2/subpart-2.1)</a:t>
            </a:r>
          </a:p>
          <a:p>
            <a:pPr lvl="2"/>
            <a:r>
              <a:rPr lang="en-US" dirty="0" smtClean="0"/>
              <a:t>Formal</a:t>
            </a:r>
          </a:p>
          <a:p>
            <a:pPr lvl="3"/>
            <a:r>
              <a:rPr lang="en-US" dirty="0" smtClean="0"/>
              <a:t>Sealed Bids and Proposals</a:t>
            </a:r>
          </a:p>
          <a:p>
            <a:pPr lvl="2"/>
            <a:r>
              <a:rPr lang="en-US" dirty="0" smtClean="0"/>
              <a:t>Non-competitive</a:t>
            </a:r>
          </a:p>
          <a:p>
            <a:pPr marL="1005840" lvl="3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005840" lvl="3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219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/>
              <a:t>2 CFR </a:t>
            </a:r>
            <a:r>
              <a:rPr lang="en-US" b="1" dirty="0" smtClean="0"/>
              <a:t>200.317-.327</a:t>
            </a:r>
            <a:br>
              <a:rPr lang="en-US" b="1" dirty="0" smtClean="0"/>
            </a:br>
            <a:r>
              <a:rPr lang="en-US" b="1" dirty="0" smtClean="0"/>
              <a:t>procurement </a:t>
            </a:r>
            <a:r>
              <a:rPr lang="en-US" b="1" dirty="0" smtClean="0">
                <a:solidFill>
                  <a:schemeClr val="tx1"/>
                </a:solidFill>
              </a:rPr>
              <a:t>Standards Cont.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Procurement Continued: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subrecipient</a:t>
            </a:r>
            <a:r>
              <a:rPr lang="en-US" dirty="0" smtClean="0"/>
              <a:t>, when possible, should ensure that minority businesses, </a:t>
            </a:r>
            <a:r>
              <a:rPr lang="en-US" dirty="0" smtClean="0">
                <a:solidFill>
                  <a:srgbClr val="FF0000"/>
                </a:solidFill>
              </a:rPr>
              <a:t>veteran-owned businesses, </a:t>
            </a:r>
            <a:r>
              <a:rPr lang="en-US" dirty="0" smtClean="0"/>
              <a:t>women’s business enterprises, and labor surplus area firms are used when possible (200.321)	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subrecipient</a:t>
            </a:r>
            <a:r>
              <a:rPr lang="en-US" dirty="0" smtClean="0"/>
              <a:t> should, to the greatest extent practicable under a Federal award, provide a preference for the purchase, acquisition, or use of goods, products, or materials produced in the United States (including but not limited to iron, aluminum, steel, cement, and other manufactured products) </a:t>
            </a:r>
            <a:r>
              <a:rPr lang="en-US" dirty="0"/>
              <a:t>(200.322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err="1" smtClean="0">
                <a:solidFill>
                  <a:srgbClr val="FF0000"/>
                </a:solidFill>
              </a:rPr>
              <a:t>subrecipient</a:t>
            </a:r>
            <a:r>
              <a:rPr lang="en-US" dirty="0" smtClean="0">
                <a:solidFill>
                  <a:srgbClr val="FF0000"/>
                </a:solidFill>
              </a:rPr>
              <a:t> should, to the greatest extent practicable procure recovered materials (200.323)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973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200.317-.327</a:t>
            </a:r>
            <a:br>
              <a:rPr lang="en-US" b="1" dirty="0" smtClean="0"/>
            </a:br>
            <a:r>
              <a:rPr lang="en-US" b="1" dirty="0" smtClean="0"/>
              <a:t>Procurement </a:t>
            </a:r>
            <a:r>
              <a:rPr lang="en-US" b="1" dirty="0" smtClean="0">
                <a:solidFill>
                  <a:schemeClr val="tx1"/>
                </a:solidFill>
              </a:rPr>
              <a:t>Standards Cont.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Regardless of the size of the purchase:</a:t>
            </a:r>
          </a:p>
          <a:p>
            <a:pPr lvl="1"/>
            <a:r>
              <a:rPr lang="en-US" dirty="0" smtClean="0"/>
              <a:t>The purchase must comply with the </a:t>
            </a:r>
            <a:r>
              <a:rPr lang="en-US" dirty="0" err="1" smtClean="0"/>
              <a:t>subrecipient’s</a:t>
            </a:r>
            <a:r>
              <a:rPr lang="en-US" dirty="0" smtClean="0"/>
              <a:t> documented procurement procedures</a:t>
            </a:r>
          </a:p>
          <a:p>
            <a:pPr lvl="1"/>
            <a:r>
              <a:rPr lang="en-US" dirty="0" smtClean="0"/>
              <a:t>The purchase must be necessary to carry out the Federal award</a:t>
            </a:r>
          </a:p>
          <a:p>
            <a:pPr lvl="1"/>
            <a:r>
              <a:rPr lang="en-US" dirty="0" smtClean="0"/>
              <a:t>The purchase must be made with open competition to the extent required</a:t>
            </a:r>
          </a:p>
          <a:p>
            <a:pPr lvl="1"/>
            <a:r>
              <a:rPr lang="en-US" dirty="0" smtClean="0"/>
              <a:t>The organization is in compliance with their conflict of interest policy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Subrecipients MUST</a:t>
            </a:r>
          </a:p>
          <a:p>
            <a:pPr lvl="1"/>
            <a:r>
              <a:rPr lang="en-US" dirty="0" smtClean="0"/>
              <a:t>Incorporate a clear &amp; accurate description of the technical requirements for the material, product or service to be procured; and</a:t>
            </a:r>
          </a:p>
          <a:p>
            <a:pPr lvl="1"/>
            <a:r>
              <a:rPr lang="en-US" dirty="0" smtClean="0"/>
              <a:t>Identify all requirements which the offerors must fulfill &amp; all other factors to be used in the decision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 CFR 2 CFR 200.317-.327</a:t>
            </a:r>
            <a:br>
              <a:rPr lang="en-US" b="1" dirty="0" smtClean="0"/>
            </a:br>
            <a:r>
              <a:rPr lang="en-US" b="1" dirty="0" smtClean="0"/>
              <a:t>Procurement </a:t>
            </a:r>
            <a:r>
              <a:rPr lang="en-US" b="1" dirty="0" smtClean="0">
                <a:solidFill>
                  <a:schemeClr val="tx1"/>
                </a:solidFill>
              </a:rPr>
              <a:t>Standards Cont.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 anchor="t">
            <a:normAutofit fontScale="92500"/>
          </a:bodyPr>
          <a:lstStyle/>
          <a:p>
            <a:pPr algn="ctr">
              <a:buNone/>
            </a:pPr>
            <a:r>
              <a:rPr lang="en-US" sz="2800" b="1" dirty="0" smtClean="0"/>
              <a:t>Procurement Records (200.318 (</a:t>
            </a:r>
            <a:r>
              <a:rPr lang="en-US" sz="2800" b="1" dirty="0" err="1" smtClean="0"/>
              <a:t>i</a:t>
            </a:r>
            <a:r>
              <a:rPr lang="en-US" sz="2800" b="1" dirty="0" smtClean="0"/>
              <a:t>))</a:t>
            </a:r>
          </a:p>
          <a:p>
            <a:pPr algn="ctr">
              <a:buNone/>
            </a:pPr>
            <a:r>
              <a:rPr lang="en-US" sz="2800" b="1" dirty="0" smtClean="0"/>
              <a:t>Entity must maintain records sufficient to detail the history of each procurement transaction.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dirty="0" smtClean="0"/>
              <a:t>This includes but is not limited to:</a:t>
            </a:r>
          </a:p>
          <a:p>
            <a:pPr lvl="1"/>
            <a:r>
              <a:rPr lang="en-US" dirty="0" smtClean="0"/>
              <a:t>Rationale for the method of procurement</a:t>
            </a:r>
          </a:p>
          <a:p>
            <a:pPr lvl="1"/>
            <a:r>
              <a:rPr lang="en-US" dirty="0" smtClean="0"/>
              <a:t>Selection of contract type</a:t>
            </a:r>
          </a:p>
          <a:p>
            <a:pPr lvl="1"/>
            <a:r>
              <a:rPr lang="en-US" dirty="0" smtClean="0"/>
              <a:t>Contractor selection or rejection</a:t>
            </a:r>
          </a:p>
          <a:p>
            <a:pPr lvl="1"/>
            <a:r>
              <a:rPr lang="en-US" dirty="0" smtClean="0"/>
              <a:t>Basis for contract price</a:t>
            </a:r>
          </a:p>
          <a:p>
            <a:pPr lvl="1"/>
            <a:endParaRPr lang="en-US" dirty="0"/>
          </a:p>
          <a:p>
            <a:pPr marL="365760" lvl="1" indent="0" algn="ctr">
              <a:buNone/>
            </a:pPr>
            <a:r>
              <a:rPr lang="en-US" sz="2000" b="1" i="1" dirty="0" smtClean="0">
                <a:solidFill>
                  <a:srgbClr val="0066FF"/>
                </a:solidFill>
              </a:rPr>
              <a:t>Each entity must have a </a:t>
            </a:r>
            <a:r>
              <a:rPr lang="en-US" sz="2000" b="1" i="1" u="sng" dirty="0" smtClean="0">
                <a:solidFill>
                  <a:srgbClr val="0066FF"/>
                </a:solidFill>
              </a:rPr>
              <a:t>WRITTEN</a:t>
            </a:r>
            <a:r>
              <a:rPr lang="en-US" sz="2000" b="1" i="1" dirty="0" smtClean="0">
                <a:solidFill>
                  <a:srgbClr val="0066FF"/>
                </a:solidFill>
              </a:rPr>
              <a:t> procurement policy that includes the requirements of 2 CFR 200.317-327</a:t>
            </a:r>
            <a:endParaRPr lang="en-US" sz="2000" b="1" i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 CFR 200.332</a:t>
            </a:r>
            <a:br>
              <a:rPr lang="en-US" b="1" dirty="0" smtClean="0"/>
            </a:br>
            <a:r>
              <a:rPr lang="en-US" b="1" dirty="0" smtClean="0"/>
              <a:t>Requirements for WYDOT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7724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 the pass-through entity, WYDOT must: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Verify the </a:t>
            </a:r>
            <a:r>
              <a:rPr lang="en-US" dirty="0" err="1" smtClean="0">
                <a:solidFill>
                  <a:srgbClr val="FF0000"/>
                </a:solidFill>
              </a:rPr>
              <a:t>subrecipient</a:t>
            </a:r>
            <a:r>
              <a:rPr lang="en-US" dirty="0" smtClean="0">
                <a:solidFill>
                  <a:srgbClr val="FF0000"/>
                </a:solidFill>
              </a:rPr>
              <a:t> is not excluded or disqualified by reviewing SAM.gov to see if </a:t>
            </a:r>
            <a:r>
              <a:rPr lang="en-US" dirty="0" err="1" smtClean="0">
                <a:solidFill>
                  <a:srgbClr val="FF0000"/>
                </a:solidFill>
              </a:rPr>
              <a:t>subrecipient</a:t>
            </a:r>
            <a:r>
              <a:rPr lang="en-US" dirty="0" smtClean="0">
                <a:solidFill>
                  <a:srgbClr val="FF0000"/>
                </a:solidFill>
              </a:rPr>
              <a:t> has been suspended or debarred</a:t>
            </a:r>
          </a:p>
          <a:p>
            <a:pPr lvl="1"/>
            <a:r>
              <a:rPr lang="en-US" dirty="0" smtClean="0"/>
              <a:t>Clearly identify the subaward in the documentation and include:</a:t>
            </a:r>
          </a:p>
          <a:p>
            <a:pPr lvl="2"/>
            <a:r>
              <a:rPr lang="en-US" dirty="0" smtClean="0"/>
              <a:t>Federal award identification information</a:t>
            </a:r>
          </a:p>
          <a:p>
            <a:pPr lvl="2"/>
            <a:r>
              <a:rPr lang="en-US" dirty="0" smtClean="0"/>
              <a:t>Requirements imposed by pass-through entity</a:t>
            </a:r>
          </a:p>
          <a:p>
            <a:pPr lvl="2"/>
            <a:r>
              <a:rPr lang="en-US" dirty="0" smtClean="0"/>
              <a:t>If requested, negotiate indirect cost rate</a:t>
            </a:r>
          </a:p>
          <a:p>
            <a:r>
              <a:rPr lang="en-US" dirty="0" smtClean="0"/>
              <a:t>Evaluate each subrecipient’s risk of noncompliance</a:t>
            </a:r>
          </a:p>
          <a:p>
            <a:r>
              <a:rPr lang="en-US" dirty="0" smtClean="0"/>
              <a:t>Impose specific subaward conditions, if necessary</a:t>
            </a:r>
          </a:p>
          <a:p>
            <a:r>
              <a:rPr lang="en-US" dirty="0" smtClean="0"/>
              <a:t>Monitor the activities of the subaward</a:t>
            </a:r>
          </a:p>
          <a:p>
            <a:r>
              <a:rPr lang="en-US" dirty="0" smtClean="0"/>
              <a:t>Consider results of subrecipient audits, on-site reviews or other monitoring</a:t>
            </a:r>
          </a:p>
          <a:p>
            <a:r>
              <a:rPr lang="en-US" dirty="0" smtClean="0"/>
              <a:t>Consider taking enforcement action for noncompliance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0"/>
            <a:ext cx="6172200" cy="205359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Background Information</a:t>
            </a:r>
            <a:endParaRPr lang="en-US" sz="6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200.334</a:t>
            </a:r>
            <a:br>
              <a:rPr lang="en-US" b="1" dirty="0" smtClean="0"/>
            </a:br>
            <a:r>
              <a:rPr lang="en-US" b="1" dirty="0" smtClean="0"/>
              <a:t>Retention Requirements for Records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5334000" cy="4949952"/>
          </a:xfrm>
        </p:spPr>
        <p:txBody>
          <a:bodyPr anchor="ctr"/>
          <a:lstStyle/>
          <a:p>
            <a:pPr algn="ctr">
              <a:buNone/>
            </a:pPr>
            <a:r>
              <a:rPr lang="en-US" b="1" dirty="0" smtClean="0"/>
              <a:t>Financial records, supporting documents, statistical records &amp; all other records pertinent to subawards </a:t>
            </a:r>
            <a:r>
              <a:rPr lang="en-US" b="1" u="sng" dirty="0" smtClean="0"/>
              <a:t>must</a:t>
            </a:r>
            <a:r>
              <a:rPr lang="en-US" b="1" dirty="0" smtClean="0"/>
              <a:t> be retained for 3 years from the date of the submission of the final expenditure report</a:t>
            </a:r>
            <a:endParaRPr lang="en-US" b="1" dirty="0"/>
          </a:p>
        </p:txBody>
      </p:sp>
      <p:pic>
        <p:nvPicPr>
          <p:cNvPr id="5" name="Picture 4" descr="custom_file_cabinet_pull_file_332253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1981200"/>
            <a:ext cx="2145632" cy="430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200.337</a:t>
            </a:r>
            <a:br>
              <a:rPr lang="en-US" b="1" dirty="0" smtClean="0"/>
            </a:br>
            <a:r>
              <a:rPr lang="en-US" b="1" dirty="0" smtClean="0"/>
              <a:t>Access to records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7467600" cy="4492752"/>
          </a:xfrm>
        </p:spPr>
        <p:txBody>
          <a:bodyPr anchor="t"/>
          <a:lstStyle/>
          <a:p>
            <a:pPr algn="ctr">
              <a:buNone/>
            </a:pPr>
            <a:r>
              <a:rPr lang="en-US" b="1" dirty="0" smtClean="0"/>
              <a:t>Federal awarding agency, Inspectors General, the Comptroller General of the United States, and WYDOT </a:t>
            </a:r>
            <a:r>
              <a:rPr lang="en-US" b="1" u="sng" dirty="0" smtClean="0"/>
              <a:t>must</a:t>
            </a:r>
            <a:r>
              <a:rPr lang="en-US" b="1" dirty="0" smtClean="0"/>
              <a:t> have the right of access to any documents, papers, or other records which are pertinent to the subaward.  </a:t>
            </a:r>
          </a:p>
          <a:p>
            <a:pPr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b="1" dirty="0" smtClean="0"/>
              <a:t>The right also includes timely &amp; reasonable access to personnel for interviews &amp; discussion related to documents.</a:t>
            </a:r>
            <a:endParaRPr lang="en-US" b="1" dirty="0"/>
          </a:p>
        </p:txBody>
      </p:sp>
      <p:pic>
        <p:nvPicPr>
          <p:cNvPr id="4" name="Picture 3" descr="walk_though_security_door_PA_500_clr_575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0"/>
            <a:ext cx="1752600" cy="233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200.339</a:t>
            </a:r>
            <a:br>
              <a:rPr lang="en-US" b="1" dirty="0" smtClean="0"/>
            </a:br>
            <a:r>
              <a:rPr lang="en-US" b="1" dirty="0" smtClean="0"/>
              <a:t>Remedies for Noncompliance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/>
          <a:lstStyle/>
          <a:p>
            <a:r>
              <a:rPr lang="en-US" b="1" dirty="0" smtClean="0"/>
              <a:t>If WYDOT determines that noncompliance cannot be remedied by imposing additional conditions, WYDOT may take on or more of the following actions:</a:t>
            </a:r>
          </a:p>
          <a:p>
            <a:pPr lvl="1"/>
            <a:r>
              <a:rPr lang="en-US" dirty="0" smtClean="0"/>
              <a:t>Temporarily withhold payment pending correction of deficiency</a:t>
            </a:r>
          </a:p>
          <a:p>
            <a:pPr lvl="1"/>
            <a:r>
              <a:rPr lang="en-US" dirty="0" smtClean="0"/>
              <a:t>Disallow all or part of the cost of the activity not in compliance</a:t>
            </a:r>
          </a:p>
          <a:p>
            <a:pPr lvl="1"/>
            <a:r>
              <a:rPr lang="en-US" dirty="0" smtClean="0"/>
              <a:t>Wholly or partially suspend or terminate the subaward</a:t>
            </a:r>
          </a:p>
          <a:p>
            <a:pPr lvl="1"/>
            <a:r>
              <a:rPr lang="en-US" dirty="0" smtClean="0"/>
              <a:t>Initiate suspension or debarment proceedings</a:t>
            </a:r>
          </a:p>
          <a:p>
            <a:pPr lvl="1"/>
            <a:r>
              <a:rPr lang="en-US" dirty="0" smtClean="0"/>
              <a:t>Withhold further subawards</a:t>
            </a:r>
          </a:p>
          <a:p>
            <a:pPr lvl="1"/>
            <a:r>
              <a:rPr lang="en-US" dirty="0" smtClean="0"/>
              <a:t>Take other remedies that may be legally available</a:t>
            </a:r>
            <a:endParaRPr lang="en-US" dirty="0"/>
          </a:p>
        </p:txBody>
      </p:sp>
      <p:pic>
        <p:nvPicPr>
          <p:cNvPr id="4" name="Picture 3" descr="officer_night_stick_intimidation_anim_500_clr_56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1037" y="3276600"/>
            <a:ext cx="1486738" cy="4152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447800"/>
            <a:ext cx="6172200" cy="273939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2 CFR 200</a:t>
            </a:r>
            <a:br>
              <a:rPr lang="en-US" sz="4800" dirty="0" smtClean="0"/>
            </a:br>
            <a:r>
              <a:rPr lang="en-US" sz="4800" dirty="0" smtClean="0"/>
              <a:t>Subpart E</a:t>
            </a:r>
            <a:br>
              <a:rPr lang="en-US" sz="4800" dirty="0" smtClean="0"/>
            </a:br>
            <a:r>
              <a:rPr lang="en-US" sz="4800" dirty="0" smtClean="0"/>
              <a:t>Cost Principles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848600" cy="1905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b="1" dirty="0" smtClean="0"/>
              <a:t>2 CFR 200.402 – Composition of Costs</a:t>
            </a:r>
            <a:br>
              <a:rPr lang="en-US" b="1" dirty="0" smtClean="0"/>
            </a:br>
            <a:r>
              <a:rPr lang="en-US" b="1" dirty="0" smtClean="0"/>
              <a:t>2 CFR 200.406 – Applicable Credits</a:t>
            </a:r>
            <a:br>
              <a:rPr lang="en-US" b="1" dirty="0" smtClean="0"/>
            </a:br>
            <a:r>
              <a:rPr lang="en-US" b="1" dirty="0" smtClean="0"/>
              <a:t>2 CFR 200.413 – Direct Costs</a:t>
            </a:r>
            <a:br>
              <a:rPr lang="en-US" b="1" dirty="0" smtClean="0"/>
            </a:br>
            <a:r>
              <a:rPr lang="en-US" b="1" dirty="0" smtClean="0"/>
              <a:t>2 CFR 200.414 – Indirect Costs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438400"/>
            <a:ext cx="6858000" cy="38862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b="1" u="sng" dirty="0" smtClean="0"/>
          </a:p>
          <a:p>
            <a:pPr algn="ctr">
              <a:buNone/>
            </a:pPr>
            <a:r>
              <a:rPr lang="en-US" dirty="0" smtClean="0"/>
              <a:t>  Allowable Direct Costs</a:t>
            </a:r>
          </a:p>
          <a:p>
            <a:pPr algn="ctr">
              <a:buNone/>
            </a:pPr>
            <a:r>
              <a:rPr lang="en-US" dirty="0" smtClean="0"/>
              <a:t>+ Allocable Indirect Costs</a:t>
            </a:r>
          </a:p>
          <a:p>
            <a:pPr algn="ctr">
              <a:buNone/>
            </a:pPr>
            <a:r>
              <a:rPr lang="en-US" dirty="0" smtClean="0"/>
              <a:t>- Applicable Credits</a:t>
            </a:r>
          </a:p>
          <a:p>
            <a:pPr algn="ctr">
              <a:buNone/>
            </a:pPr>
            <a:r>
              <a:rPr lang="en-US" dirty="0" smtClean="0"/>
              <a:t>Total Cost of Federal Award</a:t>
            </a:r>
          </a:p>
          <a:p>
            <a:pPr algn="ctr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667000" y="4191000"/>
            <a:ext cx="2895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money_symbol_puzzle_angled_400_clr_1148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4286250"/>
            <a:ext cx="2743200" cy="2571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868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b="1" dirty="0" smtClean="0"/>
              <a:t>2 CFR 200.403</a:t>
            </a:r>
            <a:br>
              <a:rPr lang="en-US" b="1" dirty="0" smtClean="0"/>
            </a:br>
            <a:r>
              <a:rPr lang="en-US" b="1" dirty="0" smtClean="0"/>
              <a:t>Factors Affecting Allowability of Costs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>
            <a:normAutofit/>
          </a:bodyPr>
          <a:lstStyle/>
          <a:p>
            <a:r>
              <a:rPr lang="en-US" b="1" dirty="0" smtClean="0"/>
              <a:t>Cost must meet the following criteria to be allowable:</a:t>
            </a:r>
          </a:p>
          <a:p>
            <a:endParaRPr lang="en-US" b="1" dirty="0" smtClean="0"/>
          </a:p>
          <a:p>
            <a:pPr lvl="1"/>
            <a:r>
              <a:rPr lang="en-US" dirty="0" smtClean="0"/>
              <a:t>Necessary &amp; Reasonable</a:t>
            </a:r>
          </a:p>
          <a:p>
            <a:pPr lvl="1"/>
            <a:r>
              <a:rPr lang="en-US" dirty="0" smtClean="0"/>
              <a:t>Conform to Federal award </a:t>
            </a:r>
          </a:p>
          <a:p>
            <a:pPr lvl="1"/>
            <a:r>
              <a:rPr lang="en-US" dirty="0" smtClean="0"/>
              <a:t>Consistent treatment (federal/non-federal)</a:t>
            </a:r>
          </a:p>
          <a:p>
            <a:pPr lvl="1"/>
            <a:r>
              <a:rPr lang="en-US" dirty="0" smtClean="0"/>
              <a:t>Consistent treatment (direct/indirect)</a:t>
            </a:r>
          </a:p>
          <a:p>
            <a:pPr lvl="1"/>
            <a:r>
              <a:rPr lang="en-US" dirty="0" smtClean="0"/>
              <a:t>In accordance with GAAP</a:t>
            </a:r>
          </a:p>
          <a:p>
            <a:pPr lvl="1"/>
            <a:r>
              <a:rPr lang="en-US" dirty="0" smtClean="0"/>
              <a:t>Not duplicated (cost sharing/other award)</a:t>
            </a:r>
          </a:p>
          <a:p>
            <a:pPr lvl="1"/>
            <a:r>
              <a:rPr lang="en-US" dirty="0" smtClean="0"/>
              <a:t>Adequately documented</a:t>
            </a:r>
          </a:p>
          <a:p>
            <a:pPr lvl="1"/>
            <a:r>
              <a:rPr lang="en-US" dirty="0" smtClean="0"/>
              <a:t>Cost must be incurred during the approved budget period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figure_give_two_thumbs_up_anim_500_clr_1467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524000"/>
            <a:ext cx="3695700" cy="3695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200.404</a:t>
            </a:r>
            <a:br>
              <a:rPr lang="en-US" b="1" dirty="0" smtClean="0"/>
            </a:br>
            <a:r>
              <a:rPr lang="en-US" b="1" dirty="0" smtClean="0"/>
              <a:t>Reasonable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What is a reasonable cost?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Ordinary/necessary</a:t>
            </a:r>
          </a:p>
          <a:p>
            <a:pPr lvl="1"/>
            <a:r>
              <a:rPr lang="en-US" dirty="0" smtClean="0"/>
              <a:t>Restraints and requirements</a:t>
            </a:r>
          </a:p>
          <a:p>
            <a:pPr lvl="2"/>
            <a:r>
              <a:rPr lang="en-US" dirty="0" smtClean="0"/>
              <a:t>Sound business practices</a:t>
            </a:r>
          </a:p>
          <a:p>
            <a:pPr lvl="2"/>
            <a:r>
              <a:rPr lang="en-US" dirty="0" smtClean="0"/>
              <a:t>Arm’s-length bargaining</a:t>
            </a:r>
          </a:p>
          <a:p>
            <a:pPr lvl="2"/>
            <a:r>
              <a:rPr lang="en-US" dirty="0" smtClean="0"/>
              <a:t>Federal, State, Local, Tribal laws &amp; regulations</a:t>
            </a:r>
          </a:p>
          <a:p>
            <a:pPr lvl="2"/>
            <a:r>
              <a:rPr lang="en-US" dirty="0" smtClean="0"/>
              <a:t>Terms and conditions of the award</a:t>
            </a:r>
          </a:p>
          <a:p>
            <a:pPr lvl="1"/>
            <a:r>
              <a:rPr lang="en-US" dirty="0" smtClean="0"/>
              <a:t>Market prices for comparable costs</a:t>
            </a:r>
          </a:p>
          <a:p>
            <a:pPr lvl="1"/>
            <a:r>
              <a:rPr lang="en-US" dirty="0" smtClean="0"/>
              <a:t>Prudent acts</a:t>
            </a:r>
          </a:p>
          <a:p>
            <a:pPr lvl="1"/>
            <a:r>
              <a:rPr lang="en-US" dirty="0" smtClean="0"/>
              <a:t>Established practices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businessman_shrugging_500_clr_142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2971800"/>
            <a:ext cx="2333625" cy="4762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200.405</a:t>
            </a:r>
            <a:br>
              <a:rPr lang="en-US" b="1" dirty="0" smtClean="0"/>
            </a:br>
            <a:r>
              <a:rPr lang="en-US" b="1" dirty="0" smtClean="0"/>
              <a:t>Allocable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What is an allocable cost?</a:t>
            </a:r>
          </a:p>
          <a:p>
            <a:pPr lvl="1"/>
            <a:r>
              <a:rPr lang="en-US" dirty="0" smtClean="0"/>
              <a:t>Incurred specifically for the Federal award</a:t>
            </a:r>
          </a:p>
          <a:p>
            <a:pPr lvl="1"/>
            <a:r>
              <a:rPr lang="en-US" dirty="0" smtClean="0"/>
              <a:t>Benefits both the Federal award and the other work </a:t>
            </a:r>
          </a:p>
          <a:p>
            <a:pPr marL="365760" lvl="1" indent="0">
              <a:buNone/>
            </a:pPr>
            <a:r>
              <a:rPr lang="en-US" dirty="0"/>
              <a:t> </a:t>
            </a:r>
            <a:r>
              <a:rPr lang="en-US" dirty="0" smtClean="0"/>
              <a:t>   of the </a:t>
            </a:r>
            <a:r>
              <a:rPr lang="en-US" dirty="0" err="1" smtClean="0"/>
              <a:t>subrecipient</a:t>
            </a:r>
            <a:endParaRPr lang="en-US" dirty="0" smtClean="0"/>
          </a:p>
          <a:p>
            <a:pPr lvl="1"/>
            <a:r>
              <a:rPr lang="en-US" dirty="0" smtClean="0"/>
              <a:t>Is necessary to the Federal award and in accordance with these cost principles</a:t>
            </a:r>
          </a:p>
          <a:p>
            <a:pPr lvl="1"/>
            <a:endParaRPr lang="en-US" dirty="0"/>
          </a:p>
        </p:txBody>
      </p:sp>
      <p:pic>
        <p:nvPicPr>
          <p:cNvPr id="4" name="Picture 3" descr="question_what_is_it_500_clr_132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531541"/>
            <a:ext cx="2590800" cy="33264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200.407</a:t>
            </a:r>
            <a:br>
              <a:rPr lang="en-US" b="1" dirty="0" smtClean="0"/>
            </a:br>
            <a:r>
              <a:rPr lang="en-US" b="1" dirty="0" smtClean="0"/>
              <a:t>Prior Written Approval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Prior Approval may be sought in advance of incurring costs:</a:t>
            </a:r>
          </a:p>
          <a:p>
            <a:endParaRPr lang="en-US" b="1" dirty="0" smtClean="0"/>
          </a:p>
          <a:p>
            <a:pPr lvl="1"/>
            <a:r>
              <a:rPr lang="en-US" dirty="0" smtClean="0"/>
              <a:t>Reasonableness and allocability are difficult to determine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Avoid disallowance or dispute by getting advance approval from WYDOT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figure_check_mark_celebrate_anim_500_clr_361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114800"/>
            <a:ext cx="2933700" cy="2933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b="1" dirty="0" smtClean="0"/>
              <a:t>2 CFR 200.412 </a:t>
            </a:r>
            <a:br>
              <a:rPr lang="en-US" b="1" dirty="0" smtClean="0"/>
            </a:br>
            <a:r>
              <a:rPr lang="en-US" b="1" dirty="0" smtClean="0"/>
              <a:t>classification of costs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365760" lvl="1" indent="0">
              <a:buNone/>
            </a:pPr>
            <a:r>
              <a:rPr lang="en-US" sz="2800" dirty="0" smtClean="0"/>
              <a:t>Each cost incurred for the same purpose in similar circumstances must be treated consistently either as a direct or an indirect cost to avoid possible double-charging of Federal Awards</a:t>
            </a:r>
          </a:p>
          <a:p>
            <a:endParaRPr lang="en-US" dirty="0"/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marL="731520" lvl="2" indent="0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figure_chair_spin_anim_500_clr_130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3723132"/>
            <a:ext cx="2781300" cy="2781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228600"/>
            <a:ext cx="7467600" cy="792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Flow of Federal Funds</a:t>
            </a:r>
            <a:endParaRPr kumimoji="0" lang="en-US" sz="3000" b="1" i="0" u="none" strike="noStrike" kern="1200" cap="small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0" y="1219200"/>
          <a:ext cx="9372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4419600" y="3962400"/>
            <a:ext cx="1066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648200" y="5562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667000" y="3886200"/>
            <a:ext cx="5334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b="1" dirty="0" smtClean="0"/>
              <a:t>Indirect costs</a:t>
            </a:r>
            <a:r>
              <a:rPr lang="en-US" b="1" dirty="0"/>
              <a:t> </a:t>
            </a:r>
            <a:r>
              <a:rPr lang="en-US" b="1" dirty="0" smtClean="0"/>
              <a:t>Rate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An indirect cost rate is a percentage calculated by dividing an organization’s total indirect costs by its direct costs.</a:t>
            </a:r>
          </a:p>
          <a:p>
            <a:pPr lvl="1"/>
            <a:r>
              <a:rPr lang="en-US" dirty="0" smtClean="0"/>
              <a:t>Only </a:t>
            </a:r>
            <a:r>
              <a:rPr lang="en-US" u="sng" dirty="0" smtClean="0"/>
              <a:t>ALLOWABLE</a:t>
            </a:r>
            <a:r>
              <a:rPr lang="en-US" dirty="0" smtClean="0"/>
              <a:t> costs can be included in the rate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If entity wants to charge an indirect cost rate to their </a:t>
            </a:r>
            <a:r>
              <a:rPr lang="en-US" dirty="0" err="1" smtClean="0"/>
              <a:t>subaward</a:t>
            </a:r>
            <a:r>
              <a:rPr lang="en-US" dirty="0" smtClean="0"/>
              <a:t> there are two options:</a:t>
            </a:r>
          </a:p>
          <a:p>
            <a:pPr lvl="1">
              <a:buNone/>
            </a:pPr>
            <a:r>
              <a:rPr lang="en-US" dirty="0" smtClean="0"/>
              <a:t>1.  Develop and submit an indirect cost rate proposal and cost allocation plan.</a:t>
            </a:r>
          </a:p>
          <a:p>
            <a:pPr lvl="1">
              <a:buNone/>
            </a:pPr>
            <a:r>
              <a:rPr lang="en-US" dirty="0" smtClean="0"/>
              <a:t>2.  May elect to charge a de </a:t>
            </a:r>
            <a:r>
              <a:rPr lang="en-US" dirty="0" err="1" smtClean="0"/>
              <a:t>minimus</a:t>
            </a:r>
            <a:r>
              <a:rPr lang="en-US" dirty="0" smtClean="0"/>
              <a:t> rate of up to</a:t>
            </a:r>
            <a:r>
              <a:rPr lang="en-US" dirty="0" smtClean="0">
                <a:solidFill>
                  <a:srgbClr val="FF0000"/>
                </a:solidFill>
              </a:rPr>
              <a:t>15%</a:t>
            </a:r>
            <a:endParaRPr lang="en-US" strike="sngStrike" dirty="0" smtClean="0"/>
          </a:p>
          <a:p>
            <a:pPr lvl="1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marL="731520" lvl="2" indent="0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6" name="Picture 5" descr="figure_chair_spin_anim_500_clr_130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2819400"/>
            <a:ext cx="2781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7696200" cy="472440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b="1" dirty="0" smtClean="0"/>
              <a:t>	</a:t>
            </a:r>
            <a:endParaRPr lang="en-US" dirty="0" smtClean="0"/>
          </a:p>
          <a:p>
            <a:pPr algn="ctr">
              <a:buNone/>
            </a:pPr>
            <a:r>
              <a:rPr lang="en-US" b="1" dirty="0" smtClean="0"/>
              <a:t>	</a:t>
            </a:r>
          </a:p>
          <a:p>
            <a:pPr algn="ctr">
              <a:buNone/>
            </a:pPr>
            <a:r>
              <a:rPr lang="en-US" sz="4800" b="1" u="sng" dirty="0" smtClean="0"/>
              <a:t>Note:</a:t>
            </a:r>
            <a:r>
              <a:rPr lang="en-US" sz="4800" dirty="0" smtClean="0"/>
              <a:t>  if you choose to charge an indirect cost rate, the amount of your subaward does not change! </a:t>
            </a:r>
          </a:p>
          <a:p>
            <a:pPr lvl="1"/>
            <a:endParaRPr lang="en-US" dirty="0"/>
          </a:p>
        </p:txBody>
      </p:sp>
      <p:pic>
        <p:nvPicPr>
          <p:cNvPr id="5" name="Picture 4" descr="thumb_tack_character_pointing_anim_500_clr_1424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457200"/>
            <a:ext cx="2057400" cy="25717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05800" cy="715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Application of Indirect Costs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4800" y="2590800"/>
          <a:ext cx="83820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3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91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With 10% Indirect Cost Rate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Without 10% Indirect Cost Rate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Federal Share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80,000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80,000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Available for</a:t>
                      </a:r>
                      <a:r>
                        <a:rPr lang="en-US" sz="2400" baseline="0" dirty="0" smtClean="0"/>
                        <a:t> Construction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 72,000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 80,000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Indirect Cost</a:t>
                      </a:r>
                      <a:r>
                        <a:rPr lang="en-US" sz="2400" baseline="0" dirty="0" smtClean="0"/>
                        <a:t> Paid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   8,000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          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Local Share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 20,000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      20,000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Total Award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$100,000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$100,000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1371600"/>
            <a:ext cx="57912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$100,00 total award with 80/20 match</a:t>
            </a:r>
            <a:endParaRPr lang="en-US" sz="2800" b="1" dirty="0"/>
          </a:p>
        </p:txBody>
      </p:sp>
      <p:pic>
        <p:nvPicPr>
          <p:cNvPr id="6" name="Picture 5" descr="bank_teller_handing_money_400_clr_1486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457200"/>
            <a:ext cx="1828800" cy="2438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Should we use an indirect cost rate?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/>
          <a:lstStyle/>
          <a:p>
            <a:r>
              <a:rPr lang="en-US" b="1" dirty="0" smtClean="0"/>
              <a:t>Benefits to claiming indirect costs</a:t>
            </a:r>
          </a:p>
          <a:p>
            <a:pPr lvl="1"/>
            <a:r>
              <a:rPr lang="en-US" dirty="0" smtClean="0"/>
              <a:t>Flexibility with local funds</a:t>
            </a:r>
          </a:p>
          <a:p>
            <a:pPr lvl="1"/>
            <a:r>
              <a:rPr lang="en-US" dirty="0" smtClean="0"/>
              <a:t>Cash management tool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“Pitfalls” of claiming indirect costs</a:t>
            </a:r>
          </a:p>
          <a:p>
            <a:pPr lvl="1"/>
            <a:r>
              <a:rPr lang="en-US" dirty="0" smtClean="0"/>
              <a:t>Less federal dollars for projects</a:t>
            </a:r>
          </a:p>
          <a:p>
            <a:pPr lvl="1"/>
            <a:r>
              <a:rPr lang="en-US" dirty="0" smtClean="0"/>
              <a:t>Administratively burdensome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 descr="yield_sign_clip_400_clr_1172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4191000"/>
            <a:ext cx="2621280" cy="304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200.415</a:t>
            </a:r>
            <a:br>
              <a:rPr lang="en-US" b="1" dirty="0" smtClean="0"/>
            </a:br>
            <a:r>
              <a:rPr lang="en-US" b="1" dirty="0" smtClean="0"/>
              <a:t>Required Certifications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7848600" cy="5026152"/>
          </a:xfrm>
        </p:spPr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All </a:t>
            </a:r>
            <a:r>
              <a:rPr lang="en-US" b="1" dirty="0" err="1" smtClean="0"/>
              <a:t>subrecipients</a:t>
            </a:r>
            <a:r>
              <a:rPr lang="en-US" b="1" dirty="0" smtClean="0"/>
              <a:t> </a:t>
            </a:r>
            <a:r>
              <a:rPr lang="en-US" b="1" u="sng" dirty="0" smtClean="0"/>
              <a:t>must</a:t>
            </a:r>
            <a:r>
              <a:rPr lang="en-US" b="1" dirty="0" smtClean="0"/>
              <a:t> provide the following two certifications: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	1.  Expenditures are proper and in accordance with the terms and conditions of the award.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	2.  Indirect Cost Plans include only costs that are allowable under the Uniform Guidance (2 CFR 200) and allocable to the Federal award.</a:t>
            </a:r>
            <a:endParaRPr lang="en-US" dirty="0"/>
          </a:p>
        </p:txBody>
      </p:sp>
      <p:pic>
        <p:nvPicPr>
          <p:cNvPr id="4" name="Picture 3" descr="document_holding_a_pen_400_clr_1715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4724400"/>
            <a:ext cx="1524000" cy="240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249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200.420 – 476</a:t>
            </a:r>
            <a:br>
              <a:rPr lang="en-US" b="1" dirty="0" smtClean="0"/>
            </a:br>
            <a:r>
              <a:rPr lang="en-US" b="1" dirty="0" smtClean="0"/>
              <a:t>General Provisions for Selected Items of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7467600" cy="4645152"/>
          </a:xfrm>
        </p:spPr>
        <p:txBody>
          <a:bodyPr/>
          <a:lstStyle/>
          <a:p>
            <a:r>
              <a:rPr lang="en-US" dirty="0" smtClean="0"/>
              <a:t>List of selected items of cost is not all inclusive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Apply whether or not an item is direct or indirect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Based on treatment provided to similar or related items of cost</a:t>
            </a:r>
          </a:p>
          <a:p>
            <a:pPr lvl="1"/>
            <a:endParaRPr lang="en-US" dirty="0"/>
          </a:p>
        </p:txBody>
      </p:sp>
      <p:pic>
        <p:nvPicPr>
          <p:cNvPr id="4" name="Picture 3" descr="stick_figure_shopping_cart_500_clr_727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3962400"/>
            <a:ext cx="2209800" cy="3399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731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b="1" dirty="0" smtClean="0"/>
              <a:t>2 CFR 200.420 – 476</a:t>
            </a:r>
            <a:br>
              <a:rPr lang="en-US" b="1" dirty="0" smtClean="0"/>
            </a:br>
            <a:r>
              <a:rPr lang="en-US" b="1" dirty="0" smtClean="0"/>
              <a:t>General Provisions for Selected Items of Cost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467600" cy="494995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Selected Items of Cost (not all inclusive)</a:t>
            </a:r>
          </a:p>
          <a:p>
            <a:pPr lvl="1"/>
            <a:r>
              <a:rPr lang="en-US" dirty="0" smtClean="0"/>
              <a:t>Advertising and Public Relations (2 CFR 200.421)</a:t>
            </a:r>
          </a:p>
          <a:p>
            <a:pPr lvl="1"/>
            <a:r>
              <a:rPr lang="en-US" dirty="0" smtClean="0"/>
              <a:t>Alcoholic Beverages (2 CFR 200.423)</a:t>
            </a:r>
          </a:p>
          <a:p>
            <a:pPr lvl="1"/>
            <a:r>
              <a:rPr lang="en-US" dirty="0" smtClean="0"/>
              <a:t>Depreciation (2 CFR 200.436)</a:t>
            </a:r>
          </a:p>
          <a:p>
            <a:pPr lvl="1"/>
            <a:r>
              <a:rPr lang="en-US" dirty="0" smtClean="0"/>
              <a:t>Entertainment &amp; Prizes (2 CFR 200.438)</a:t>
            </a:r>
          </a:p>
          <a:p>
            <a:pPr lvl="1"/>
            <a:r>
              <a:rPr lang="en-US" dirty="0" smtClean="0"/>
              <a:t>General Costs of Government (2 CFR 200.444)</a:t>
            </a:r>
          </a:p>
          <a:p>
            <a:pPr lvl="1"/>
            <a:r>
              <a:rPr lang="en-US" dirty="0" smtClean="0"/>
              <a:t>Maintenance &amp; Repair Costs (2 CFR 200.452)</a:t>
            </a:r>
          </a:p>
          <a:p>
            <a:pPr lvl="1"/>
            <a:r>
              <a:rPr lang="en-US" dirty="0" smtClean="0"/>
              <a:t>Materials &amp; Supplies (2 CFR 200.453)</a:t>
            </a:r>
          </a:p>
          <a:p>
            <a:pPr lvl="1"/>
            <a:r>
              <a:rPr lang="en-US" dirty="0" smtClean="0"/>
              <a:t>Professional Service Costs (2 CFR 200.459)</a:t>
            </a:r>
          </a:p>
          <a:p>
            <a:pPr lvl="1"/>
            <a:r>
              <a:rPr lang="en-US" dirty="0" smtClean="0"/>
              <a:t>Rental Costs (2 CFR 200.465)</a:t>
            </a:r>
          </a:p>
          <a:p>
            <a:pPr lvl="1"/>
            <a:r>
              <a:rPr lang="en-US" dirty="0" smtClean="0"/>
              <a:t>Training and Education (2 CFR 200.473)</a:t>
            </a:r>
          </a:p>
          <a:p>
            <a:pPr lvl="1"/>
            <a:r>
              <a:rPr lang="en-US" dirty="0" smtClean="0"/>
              <a:t>Travel (2 CFR 200.475)</a:t>
            </a:r>
          </a:p>
          <a:p>
            <a:r>
              <a:rPr lang="en-US" b="1" dirty="0" smtClean="0"/>
              <a:t>Review 2 CFR 200.403 (factors determining allowability) if there are difficulties determining if a cost is allowed</a:t>
            </a:r>
          </a:p>
        </p:txBody>
      </p:sp>
      <p:pic>
        <p:nvPicPr>
          <p:cNvPr id="5" name="Picture 4" descr="walking_with_shopping_bags_PA_500_clr_574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1981200"/>
            <a:ext cx="2092071" cy="3619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143000"/>
            <a:ext cx="6172200" cy="319659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2 CFR 200</a:t>
            </a:r>
            <a:br>
              <a:rPr lang="en-US" sz="4800" dirty="0" smtClean="0"/>
            </a:br>
            <a:r>
              <a:rPr lang="en-US" sz="4800" dirty="0" smtClean="0"/>
              <a:t>Subpart F</a:t>
            </a:r>
            <a:br>
              <a:rPr lang="en-US" sz="4800" dirty="0" smtClean="0"/>
            </a:br>
            <a:r>
              <a:rPr lang="en-US" sz="4800" dirty="0" smtClean="0"/>
              <a:t>Audit Requirements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b="1" dirty="0" smtClean="0"/>
              <a:t>2 CFR 200.501</a:t>
            </a:r>
            <a:br>
              <a:rPr lang="en-US" b="1" dirty="0" smtClean="0"/>
            </a:br>
            <a:r>
              <a:rPr lang="en-US" b="1" dirty="0" smtClean="0"/>
              <a:t>Audit Requirements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33400" y="1828800"/>
            <a:ext cx="7391400" cy="297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If subrecipient expends </a:t>
            </a:r>
            <a:r>
              <a:rPr lang="en-US" sz="3200" b="1" u="sng" dirty="0" smtClean="0">
                <a:solidFill>
                  <a:srgbClr val="FF0000"/>
                </a:solidFill>
              </a:rPr>
              <a:t>$1,000,000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or more in </a:t>
            </a:r>
            <a:r>
              <a:rPr lang="en-US" sz="3200" b="1" u="sng" dirty="0" smtClean="0"/>
              <a:t>combined</a:t>
            </a:r>
            <a:r>
              <a:rPr lang="en-US" sz="3200" dirty="0" smtClean="0"/>
              <a:t> Federal dollars during their </a:t>
            </a:r>
            <a:r>
              <a:rPr lang="en-US" sz="3200" b="1" u="sng" dirty="0" smtClean="0"/>
              <a:t>fiscal year </a:t>
            </a:r>
            <a:r>
              <a:rPr lang="en-US" sz="3200" dirty="0" smtClean="0"/>
              <a:t>they are required to hire a qualified CPA to conduct Single Audit</a:t>
            </a:r>
          </a:p>
          <a:p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3962400"/>
            <a:ext cx="7620000" cy="2057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200.508</a:t>
            </a:r>
            <a:br>
              <a:rPr lang="en-US" b="1" dirty="0" smtClean="0"/>
            </a:br>
            <a:r>
              <a:rPr lang="en-US" b="1" dirty="0" smtClean="0"/>
              <a:t>Auditee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>
            <a:normAutofit/>
          </a:bodyPr>
          <a:lstStyle/>
          <a:p>
            <a:r>
              <a:rPr lang="en-US" b="1" dirty="0" smtClean="0"/>
              <a:t>The auditee </a:t>
            </a:r>
            <a:r>
              <a:rPr lang="en-US" b="1" u="sng" dirty="0" smtClean="0"/>
              <a:t>must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en-US" sz="1800" dirty="0" smtClean="0"/>
          </a:p>
          <a:p>
            <a:pPr lvl="1"/>
            <a:r>
              <a:rPr lang="en-US" dirty="0" smtClean="0"/>
              <a:t>Procure for the audit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Prepare appropriate financial statements, including the schedule of expenditures of Federal awards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Promptly follow up and take corrective action on audit findings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Provide CPA with access to personnel, accounts, books, records, supporting documentation, and other information as needed/requested</a:t>
            </a:r>
          </a:p>
          <a:p>
            <a:pPr lvl="1"/>
            <a:endParaRPr lang="en-US" dirty="0"/>
          </a:p>
        </p:txBody>
      </p:sp>
      <p:pic>
        <p:nvPicPr>
          <p:cNvPr id="4" name="Picture 3" descr="book_pencils_pc_400_clr_327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762000"/>
            <a:ext cx="38100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9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74638"/>
            <a:ext cx="8153400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WYDOT FY 2024 Pass-Through Funding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913467"/>
              </p:ext>
            </p:extLst>
          </p:nvPr>
        </p:nvGraphicFramePr>
        <p:xfrm>
          <a:off x="228600" y="990595"/>
          <a:ext cx="7924800" cy="4988705"/>
        </p:xfrm>
        <a:graphic>
          <a:graphicData uri="http://schemas.openxmlformats.org/drawingml/2006/table">
            <a:tbl>
              <a:tblPr/>
              <a:tblGrid>
                <a:gridCol w="1132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5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CFDA #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Program Title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Amount Provided To Subrecipients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20.106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Airport Improvement Program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39,339,148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20.205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Highway Planning and Construction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6,688,298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20.500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Federal Transit Capital Investment Grants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20.505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Metropolitan Transportation Planning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117,444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20.509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Formula Grant for Rural Areas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9,027,760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20.513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Enhance Mobility of Seniors &amp; Individuals with Disabilities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446,007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20.516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Job Access &amp; Reverse Commute Program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20.526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Bus &amp; Bus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Facilities Formula Program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1,728,419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20.600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 and Community Highway Safety</a:t>
                      </a: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897,909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20.602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Occupant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Protection Incentive Grants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20.607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Alcohol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Open Container Requirements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10,078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20.616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National Priority Safety Programs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582,785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20.933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National Infrastructure Investments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Total Federal funds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latin typeface="Calibri"/>
                        </a:rPr>
                        <a:t> pass-through WYDOT to subrecipients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58,837,848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300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088" marR="7088" marT="708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 CFR 200.509</a:t>
            </a:r>
            <a:br>
              <a:rPr lang="en-US" b="1" dirty="0" smtClean="0"/>
            </a:br>
            <a:r>
              <a:rPr lang="en-US" b="1" dirty="0" smtClean="0"/>
              <a:t>Auditor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Factors to consider when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evaluating proposals for audit services from a CPA firm:</a:t>
            </a:r>
            <a:endParaRPr lang="en-US" sz="1800" dirty="0" smtClean="0"/>
          </a:p>
          <a:p>
            <a:pPr lvl="1"/>
            <a:r>
              <a:rPr lang="en-US" dirty="0" smtClean="0"/>
              <a:t>Responsiveness to the RFP,</a:t>
            </a:r>
          </a:p>
          <a:p>
            <a:pPr lvl="1"/>
            <a:r>
              <a:rPr lang="en-US" dirty="0" smtClean="0"/>
              <a:t>Relevant experience,</a:t>
            </a:r>
          </a:p>
          <a:p>
            <a:pPr lvl="1"/>
            <a:r>
              <a:rPr lang="en-US" dirty="0" smtClean="0"/>
              <a:t>Availability of staff with professional qualifications &amp; technical abilities,</a:t>
            </a:r>
          </a:p>
          <a:p>
            <a:pPr lvl="1"/>
            <a:r>
              <a:rPr lang="en-US" dirty="0" smtClean="0"/>
              <a:t>The results of peer review &amp; external quality control reviews, and</a:t>
            </a:r>
          </a:p>
          <a:p>
            <a:pPr lvl="1"/>
            <a:r>
              <a:rPr lang="en-US" dirty="0" smtClean="0"/>
              <a:t>Price</a:t>
            </a:r>
          </a:p>
          <a:p>
            <a:r>
              <a:rPr lang="en-US" sz="2000" b="1" dirty="0" smtClean="0"/>
              <a:t>The objective is to obtain a high-quality audit that conforms to the requirements of a Single Audit</a:t>
            </a:r>
          </a:p>
          <a:p>
            <a:pPr lvl="1"/>
            <a:r>
              <a:rPr lang="en-US" sz="1400" i="1" dirty="0" smtClean="0"/>
              <a:t>A CPA who prepares the entities indirect cost allocation plan may not also be selected to perform the Single Audit when the entity recovered indirect costs exceeding $1 million during the prior year.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58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 CFR 200.510</a:t>
            </a:r>
            <a:br>
              <a:rPr lang="en-US" b="1" dirty="0" smtClean="0"/>
            </a:br>
            <a:r>
              <a:rPr lang="en-US" b="1" dirty="0" smtClean="0"/>
              <a:t>Financial Statements &amp; SEFA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848600" cy="53340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Auditee </a:t>
            </a:r>
            <a:r>
              <a:rPr lang="en-US" b="1" u="sng" dirty="0" smtClean="0"/>
              <a:t>must</a:t>
            </a:r>
            <a:r>
              <a:rPr lang="en-US" b="1" dirty="0" smtClean="0"/>
              <a:t> prepare:</a:t>
            </a:r>
          </a:p>
          <a:p>
            <a:pPr marL="0" indent="0">
              <a:buNone/>
            </a:pPr>
            <a:endParaRPr lang="en-US" b="1" dirty="0" smtClean="0"/>
          </a:p>
          <a:p>
            <a:pPr lvl="1"/>
            <a:r>
              <a:rPr lang="en-US" u="sng" dirty="0" smtClean="0"/>
              <a:t>Financial Statements </a:t>
            </a:r>
            <a:r>
              <a:rPr lang="en-US" dirty="0" smtClean="0"/>
              <a:t>that reflect its financial position for the fiscal year being audited</a:t>
            </a:r>
          </a:p>
          <a:p>
            <a:pPr marL="36576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u="sng" dirty="0" smtClean="0"/>
              <a:t>Schedule of Expenditures of Federal Awards </a:t>
            </a:r>
            <a:r>
              <a:rPr lang="en-US" dirty="0" smtClean="0"/>
              <a:t>(SEFA) at a minimum must include:</a:t>
            </a:r>
          </a:p>
          <a:p>
            <a:pPr lvl="2"/>
            <a:r>
              <a:rPr lang="en-US" dirty="0" smtClean="0"/>
              <a:t>List individual Federal programs by Federal agency</a:t>
            </a:r>
          </a:p>
          <a:p>
            <a:pPr lvl="2"/>
            <a:r>
              <a:rPr lang="en-US" dirty="0" smtClean="0"/>
              <a:t>The name of the pass-through entity &amp; indentifying number assigned by the pass-through, if applicable </a:t>
            </a:r>
          </a:p>
          <a:p>
            <a:pPr lvl="2"/>
            <a:r>
              <a:rPr lang="en-US" b="1" i="1" u="sng" dirty="0" smtClean="0"/>
              <a:t>Total </a:t>
            </a:r>
            <a:r>
              <a:rPr lang="en-US" dirty="0" smtClean="0"/>
              <a:t>Federal awards expended for each individual Federal program and the Assistance Listing number (old CFDA #)  This number can also be found on SAM.gov.</a:t>
            </a:r>
            <a:endParaRPr lang="en-US" strike="sngStrike" dirty="0" smtClean="0"/>
          </a:p>
          <a:p>
            <a:pPr lvl="2"/>
            <a:r>
              <a:rPr lang="en-US" dirty="0" smtClean="0"/>
              <a:t>Notes that describe significant accounting policies used in preparing the schedule, and note whether or not the </a:t>
            </a:r>
            <a:r>
              <a:rPr lang="en-US" dirty="0" smtClean="0">
                <a:solidFill>
                  <a:srgbClr val="FF0000"/>
                </a:solidFill>
              </a:rPr>
              <a:t>15%</a:t>
            </a:r>
            <a:r>
              <a:rPr lang="en-US" dirty="0" smtClean="0"/>
              <a:t> de minimis cost rate was elected</a:t>
            </a:r>
            <a:endParaRPr lang="en-US" dirty="0"/>
          </a:p>
        </p:txBody>
      </p:sp>
      <p:pic>
        <p:nvPicPr>
          <p:cNvPr id="4" name="Picture 3" descr="financial_data_appearing_500_clr_133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685800"/>
            <a:ext cx="2286000" cy="1714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200.511</a:t>
            </a:r>
            <a:br>
              <a:rPr lang="en-US" b="1" dirty="0" smtClean="0"/>
            </a:br>
            <a:r>
              <a:rPr lang="en-US" b="1" dirty="0" smtClean="0"/>
              <a:t>Audit Findings Follow-Up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772400" cy="51023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Auditee is responsible for follow-up and corrective action on all audit findings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Summary schedule of prior audit findings must report the status of all prior year audit findings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Corrective action plan </a:t>
            </a:r>
            <a:r>
              <a:rPr lang="en-US" b="1" u="sng" dirty="0" smtClean="0"/>
              <a:t>must</a:t>
            </a:r>
            <a:r>
              <a:rPr lang="en-US" dirty="0" smtClean="0"/>
              <a:t> be prepared and include:</a:t>
            </a:r>
          </a:p>
          <a:p>
            <a:pPr lvl="1"/>
            <a:r>
              <a:rPr lang="en-US" dirty="0" smtClean="0"/>
              <a:t>Name(s) of the contact person(s) responsible for corrective action</a:t>
            </a:r>
          </a:p>
          <a:p>
            <a:pPr lvl="1"/>
            <a:r>
              <a:rPr lang="en-US" dirty="0" smtClean="0"/>
              <a:t>Corrective action planned</a:t>
            </a:r>
          </a:p>
          <a:p>
            <a:pPr lvl="1"/>
            <a:r>
              <a:rPr lang="en-US" dirty="0" smtClean="0"/>
              <a:t>Anticipated completion date</a:t>
            </a:r>
          </a:p>
          <a:p>
            <a:pPr lvl="1"/>
            <a:r>
              <a:rPr lang="en-US" dirty="0" smtClean="0"/>
              <a:t>If you do not agree with the audit findings or believe corrective action is not required, then the corrective action plan must include an explanation &amp; specific reasons.</a:t>
            </a:r>
          </a:p>
        </p:txBody>
      </p:sp>
      <p:pic>
        <p:nvPicPr>
          <p:cNvPr id="4" name="Picture 3" descr="pushing_heavy_box_text_33226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4495800"/>
            <a:ext cx="2094571" cy="13740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2 CFR 200.512</a:t>
            </a:r>
            <a:br>
              <a:rPr lang="en-US" b="1" dirty="0" smtClean="0"/>
            </a:br>
            <a:r>
              <a:rPr lang="en-US" b="1" dirty="0" smtClean="0"/>
              <a:t>Report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0261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Audit Report </a:t>
            </a:r>
            <a:r>
              <a:rPr lang="en-US" b="1" u="sng" dirty="0" smtClean="0"/>
              <a:t>must</a:t>
            </a:r>
            <a:r>
              <a:rPr lang="en-US" dirty="0" smtClean="0"/>
              <a:t> be completed, the data collection form and reporting package </a:t>
            </a:r>
            <a:r>
              <a:rPr lang="en-US" b="1" u="sng" dirty="0" smtClean="0"/>
              <a:t>must</a:t>
            </a:r>
            <a:r>
              <a:rPr lang="en-US" dirty="0" smtClean="0"/>
              <a:t> be submitted to the </a:t>
            </a:r>
            <a:r>
              <a:rPr lang="en-US" b="1" i="1" dirty="0" smtClean="0"/>
              <a:t>Federal Audit Clearinghouse</a:t>
            </a:r>
            <a:r>
              <a:rPr lang="en-US" dirty="0" smtClean="0"/>
              <a:t> (FAC) within the earlier of:</a:t>
            </a:r>
          </a:p>
          <a:p>
            <a:pPr lvl="1"/>
            <a:r>
              <a:rPr lang="en-US" u="sng" dirty="0" smtClean="0"/>
              <a:t>30 calendar days</a:t>
            </a:r>
            <a:r>
              <a:rPr lang="en-US" dirty="0"/>
              <a:t> </a:t>
            </a:r>
            <a:r>
              <a:rPr lang="en-US" dirty="0" smtClean="0"/>
              <a:t>after receipt of the auditor’s report(s), or</a:t>
            </a:r>
          </a:p>
          <a:p>
            <a:pPr lvl="1"/>
            <a:r>
              <a:rPr lang="en-US" u="sng" dirty="0" smtClean="0"/>
              <a:t>9 months</a:t>
            </a:r>
            <a:r>
              <a:rPr lang="en-US" dirty="0" smtClean="0"/>
              <a:t> after the end of the audit period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Single </a:t>
            </a:r>
            <a:r>
              <a:rPr lang="en-US" dirty="0"/>
              <a:t>Audits for </a:t>
            </a:r>
            <a:r>
              <a:rPr lang="en-US" b="1" u="sng" dirty="0"/>
              <a:t>2023 </a:t>
            </a:r>
            <a:r>
              <a:rPr lang="en-US" b="1" u="sng" dirty="0" smtClean="0"/>
              <a:t>FYE</a:t>
            </a: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r>
              <a:rPr lang="en-US" b="1" u="sng" dirty="0" smtClean="0"/>
              <a:t>and beyond </a:t>
            </a:r>
            <a:r>
              <a:rPr lang="en-US" dirty="0"/>
              <a:t>will need to be submitted through the </a:t>
            </a:r>
            <a:r>
              <a:rPr lang="en-US" b="1" dirty="0"/>
              <a:t>GSA FAC </a:t>
            </a:r>
            <a:r>
              <a:rPr lang="en-US" dirty="0"/>
              <a:t>site. Here is the </a:t>
            </a:r>
            <a:r>
              <a:rPr lang="en-US" dirty="0" smtClean="0"/>
              <a:t>submission </a:t>
            </a:r>
            <a:r>
              <a:rPr lang="en-US" dirty="0"/>
              <a:t>website:  </a:t>
            </a:r>
            <a:r>
              <a:rPr lang="en-US" b="1" u="sng" dirty="0" smtClean="0">
                <a:solidFill>
                  <a:srgbClr val="3366FF"/>
                </a:solidFill>
              </a:rPr>
              <a:t>https://www.fac.gov</a:t>
            </a:r>
            <a:endParaRPr lang="en-US" b="1" u="sng" dirty="0">
              <a:solidFill>
                <a:srgbClr val="3366FF"/>
              </a:solidFill>
            </a:endParaRP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Reporting package </a:t>
            </a:r>
            <a:r>
              <a:rPr lang="en-US" b="1" u="sng" dirty="0" smtClean="0"/>
              <a:t>must</a:t>
            </a:r>
            <a:r>
              <a:rPr lang="en-US" dirty="0" smtClean="0"/>
              <a:t> include:</a:t>
            </a:r>
          </a:p>
          <a:p>
            <a:pPr lvl="1"/>
            <a:r>
              <a:rPr lang="en-US" dirty="0" smtClean="0"/>
              <a:t>Financial statements &amp; SEFA </a:t>
            </a:r>
          </a:p>
          <a:p>
            <a:pPr lvl="1"/>
            <a:r>
              <a:rPr lang="en-US" dirty="0" smtClean="0"/>
              <a:t>Summary schedule of prior audit findings</a:t>
            </a:r>
          </a:p>
          <a:p>
            <a:pPr lvl="1"/>
            <a:r>
              <a:rPr lang="en-US" dirty="0" smtClean="0"/>
              <a:t>Audit Report</a:t>
            </a:r>
          </a:p>
          <a:p>
            <a:pPr lvl="1"/>
            <a:r>
              <a:rPr lang="en-US" dirty="0" smtClean="0"/>
              <a:t>Corrective action plan</a:t>
            </a:r>
          </a:p>
        </p:txBody>
      </p:sp>
      <p:pic>
        <p:nvPicPr>
          <p:cNvPr id="5" name="Picture 4" descr="figure_turning_custom_p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54649">
            <a:off x="5839274" y="4475363"/>
            <a:ext cx="3236487" cy="242736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52400" y="1373949"/>
            <a:ext cx="60142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1 5"/>
          <p:cNvSpPr/>
          <p:nvPr/>
        </p:nvSpPr>
        <p:spPr>
          <a:xfrm>
            <a:off x="779384" y="2574074"/>
            <a:ext cx="294140" cy="2993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/>
          <p:cNvSpPr/>
          <p:nvPr/>
        </p:nvSpPr>
        <p:spPr>
          <a:xfrm>
            <a:off x="784168" y="2902515"/>
            <a:ext cx="294140" cy="285803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90800" y="929028"/>
            <a:ext cx="3369429" cy="224745"/>
          </a:xfrm>
          <a:prstGeom prst="rect">
            <a:avLst/>
          </a:prstGeom>
        </p:spPr>
        <p:txBody>
          <a:bodyPr vert="horz" wrap="square" lIns="0" tIns="9846" rIns="0" bIns="0" rtlCol="0">
            <a:spAutoFit/>
          </a:bodyPr>
          <a:lstStyle/>
          <a:p>
            <a:pPr marL="9846">
              <a:spcBef>
                <a:spcPts val="78"/>
              </a:spcBef>
            </a:pPr>
            <a:r>
              <a:rPr sz="1396" b="1" i="1" dirty="0">
                <a:latin typeface="Arial"/>
                <a:cs typeface="Arial"/>
              </a:rPr>
              <a:t>SINGLE</a:t>
            </a:r>
            <a:r>
              <a:rPr sz="1396" b="1" i="1" spc="-35" dirty="0">
                <a:latin typeface="Arial"/>
                <a:cs typeface="Arial"/>
              </a:rPr>
              <a:t> </a:t>
            </a:r>
            <a:r>
              <a:rPr sz="1396" b="1" i="1" dirty="0">
                <a:latin typeface="Arial"/>
                <a:cs typeface="Arial"/>
              </a:rPr>
              <a:t>AUDIT</a:t>
            </a:r>
            <a:r>
              <a:rPr sz="1396" b="1" i="1" spc="-31" dirty="0">
                <a:latin typeface="Arial"/>
                <a:cs typeface="Arial"/>
              </a:rPr>
              <a:t> </a:t>
            </a:r>
            <a:r>
              <a:rPr sz="1396" b="1" i="1" dirty="0">
                <a:latin typeface="Arial"/>
                <a:cs typeface="Arial"/>
              </a:rPr>
              <a:t>-</a:t>
            </a:r>
            <a:r>
              <a:rPr sz="1396" b="1" i="1" spc="-35" dirty="0">
                <a:latin typeface="Arial"/>
                <a:cs typeface="Arial"/>
              </a:rPr>
              <a:t> </a:t>
            </a:r>
            <a:r>
              <a:rPr sz="1396" b="1" i="1" dirty="0">
                <a:latin typeface="Arial"/>
                <a:cs typeface="Arial"/>
              </a:rPr>
              <a:t>CERTIFICATION</a:t>
            </a:r>
            <a:r>
              <a:rPr sz="1396" b="1" i="1" spc="-35" dirty="0">
                <a:latin typeface="Arial"/>
                <a:cs typeface="Arial"/>
              </a:rPr>
              <a:t> </a:t>
            </a:r>
            <a:r>
              <a:rPr sz="1396" b="1" i="1" spc="-16" dirty="0">
                <a:latin typeface="Arial"/>
                <a:cs typeface="Arial"/>
              </a:rPr>
              <a:t>FORM</a:t>
            </a:r>
            <a:endParaRPr sz="1396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391992"/>
              </p:ext>
            </p:extLst>
          </p:nvPr>
        </p:nvGraphicFramePr>
        <p:xfrm>
          <a:off x="1447800" y="1294526"/>
          <a:ext cx="5867400" cy="5411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6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61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8999">
                <a:tc gridSpan="5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800" b="1" i="1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b="1" i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spc="-10" dirty="0">
                          <a:latin typeface="Arial"/>
                          <a:cs typeface="Arial"/>
                        </a:rPr>
                        <a:t>Information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91">
                <a:tc gridSpan="4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Name: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13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Fiscal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Year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Ending: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(MM/DD/YYYY)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1194435">
                        <a:lnSpc>
                          <a:spcPts val="1120"/>
                        </a:lnSpc>
                        <a:tabLst>
                          <a:tab pos="1406525" algn="l"/>
                          <a:tab pos="1724660" algn="l"/>
                        </a:tabLst>
                      </a:pP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8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/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2023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545">
                <a:tc gridSpan="4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Street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Address: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ts val="116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EIN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#: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545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City: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State: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Zip: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45">
                <a:tc gridSpan="2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Contact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Name: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Title: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545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Phone: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160"/>
                        </a:lnSpc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Fax: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Email: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8999">
                <a:tc gridSpan="5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800" b="1" i="1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800" b="1" i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Independent</a:t>
                      </a:r>
                      <a:r>
                        <a:rPr sz="800" b="1" i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Auditor</a:t>
                      </a:r>
                      <a:r>
                        <a:rPr sz="800" b="1" i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spc="-10" dirty="0">
                          <a:latin typeface="Arial"/>
                          <a:cs typeface="Arial"/>
                        </a:rPr>
                        <a:t>Information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2545">
                <a:tc gridSpan="5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Firm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Name: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2545">
                <a:tc gridSpan="5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Street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Address: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545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City: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State: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Zip: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2545">
                <a:tc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Phone: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6675">
                        <a:lnSpc>
                          <a:spcPts val="1160"/>
                        </a:lnSpc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Fax: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ts val="1160"/>
                        </a:lnSpc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Email: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8999">
                <a:tc gridSpan="5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800" b="1" i="1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800" b="1" i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Subject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spc="-10" dirty="0">
                          <a:latin typeface="Arial"/>
                          <a:cs typeface="Arial"/>
                        </a:rPr>
                        <a:t>Requirements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57327">
                <a:tc gridSpan="5">
                  <a:txBody>
                    <a:bodyPr/>
                    <a:lstStyle/>
                    <a:p>
                      <a:pPr marL="240665" indent="-172720">
                        <a:lnSpc>
                          <a:spcPts val="1130"/>
                        </a:lnSpc>
                      </a:pPr>
                      <a:r>
                        <a:rPr sz="800" dirty="0">
                          <a:latin typeface="Wingdings"/>
                          <a:cs typeface="Wingdings"/>
                        </a:rPr>
                        <a:t></a:t>
                      </a:r>
                      <a:r>
                        <a:rPr sz="800" spc="2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b="1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AUDIT ELIGIBLE</a:t>
                      </a:r>
                      <a:r>
                        <a:rPr sz="8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</a:t>
                      </a:r>
                      <a:r>
                        <a:rPr sz="8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subject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requirements.</a:t>
                      </a:r>
                      <a:r>
                        <a:rPr sz="8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expended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 smtClean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1,000</a:t>
                      </a:r>
                      <a:r>
                        <a:rPr sz="800" dirty="0" smtClean="0">
                          <a:latin typeface="Arial"/>
                          <a:cs typeface="Arial"/>
                        </a:rPr>
                        <a:t>,000</a:t>
                      </a:r>
                      <a:r>
                        <a:rPr sz="800" spc="-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more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240665" marR="92710">
                        <a:lnSpc>
                          <a:spcPts val="1150"/>
                        </a:lnSpc>
                        <a:spcBef>
                          <a:spcPts val="6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Awards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fiscal year end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noted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above.</a:t>
                      </a:r>
                      <a:r>
                        <a:rPr sz="8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Note:</a:t>
                      </a:r>
                      <a:r>
                        <a:rPr sz="800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Submission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your Single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Report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any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Management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Letters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required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sent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WYDOT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Internal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Review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submit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Audit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Clearinghouse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reporting</a:t>
                      </a:r>
                      <a:r>
                        <a:rPr sz="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package.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243204">
                        <a:lnSpc>
                          <a:spcPct val="100000"/>
                        </a:lnSpc>
                        <a:spcBef>
                          <a:spcPts val="1055"/>
                        </a:spcBef>
                        <a:tabLst>
                          <a:tab pos="5523865" algn="l"/>
                        </a:tabLst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report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expected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issued: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8999">
                <a:tc gridSpan="5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800" b="1" i="1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Exempt</a:t>
                      </a:r>
                      <a:r>
                        <a:rPr sz="8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8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800" b="1" i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spc="-10" dirty="0">
                          <a:latin typeface="Arial"/>
                          <a:cs typeface="Arial"/>
                        </a:rPr>
                        <a:t>Requirements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95010">
                <a:tc gridSpan="5">
                  <a:txBody>
                    <a:bodyPr/>
                    <a:lstStyle/>
                    <a:p>
                      <a:pPr marL="215265" indent="-147320">
                        <a:lnSpc>
                          <a:spcPts val="1130"/>
                        </a:lnSpc>
                        <a:buFont typeface="Wingdings"/>
                        <a:buChar char=""/>
                        <a:tabLst>
                          <a:tab pos="215265" algn="l"/>
                        </a:tabLst>
                      </a:pPr>
                      <a:r>
                        <a:rPr sz="800" b="1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EXEMPT</a:t>
                      </a:r>
                      <a:r>
                        <a:rPr sz="800" b="1" i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STATUS</a:t>
                      </a:r>
                      <a:r>
                        <a:rPr sz="8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</a:t>
                      </a:r>
                      <a:r>
                        <a:rPr sz="8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exempt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requirements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following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reason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(check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one):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593725" lvl="1" indent="-182245">
                        <a:lnSpc>
                          <a:spcPts val="1160"/>
                        </a:lnSpc>
                        <a:buFont typeface="Wingdings"/>
                        <a:buChar char=""/>
                        <a:tabLst>
                          <a:tab pos="593725" algn="l"/>
                        </a:tabLst>
                      </a:pPr>
                      <a:r>
                        <a:rPr sz="800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expended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less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than </a:t>
                      </a:r>
                      <a:r>
                        <a:rPr sz="800" dirty="0" smtClean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1,000</a:t>
                      </a:r>
                      <a:r>
                        <a:rPr sz="800" dirty="0" smtClean="0">
                          <a:latin typeface="Arial"/>
                          <a:cs typeface="Arial"/>
                        </a:rPr>
                        <a:t>,000</a:t>
                      </a:r>
                      <a:r>
                        <a:rPr sz="800" spc="-1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Awards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fiscal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year noted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above.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593725" lvl="1" indent="-182245">
                        <a:lnSpc>
                          <a:spcPts val="1150"/>
                        </a:lnSpc>
                        <a:buFont typeface="Wingdings"/>
                        <a:buChar char=""/>
                        <a:tabLst>
                          <a:tab pos="593725" algn="l"/>
                        </a:tabLst>
                      </a:pPr>
                      <a:r>
                        <a:rPr sz="800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for-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profit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organization and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subject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Audit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requirements.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240665" marR="410845">
                        <a:lnSpc>
                          <a:spcPts val="1140"/>
                        </a:lnSpc>
                      </a:pPr>
                      <a:r>
                        <a:rPr sz="800" dirty="0">
                          <a:latin typeface="Arial"/>
                          <a:cs typeface="Arial"/>
                        </a:rPr>
                        <a:t>Note:</a:t>
                      </a:r>
                      <a:r>
                        <a:rPr sz="800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entity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required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submit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other documentation.</a:t>
                      </a:r>
                      <a:r>
                        <a:rPr sz="800" spc="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However,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required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your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records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audit.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8999">
                <a:tc gridSpan="5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800" b="1" i="1" dirty="0">
                          <a:latin typeface="Arial"/>
                          <a:cs typeface="Arial"/>
                        </a:rPr>
                        <a:t>SECTION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800" b="1" i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80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dirty="0">
                          <a:latin typeface="Arial"/>
                          <a:cs typeface="Arial"/>
                        </a:rPr>
                        <a:t>SIGNATURE</a:t>
                      </a:r>
                      <a:r>
                        <a:rPr sz="80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i="1" spc="-10" dirty="0">
                          <a:latin typeface="Arial"/>
                          <a:cs typeface="Arial"/>
                        </a:rPr>
                        <a:t>SECTION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25992">
                <a:tc gridSpan="5">
                  <a:txBody>
                    <a:bodyPr/>
                    <a:lstStyle/>
                    <a:p>
                      <a:pPr marL="67945" marR="133985">
                        <a:lnSpc>
                          <a:spcPts val="1150"/>
                        </a:lnSpc>
                        <a:spcBef>
                          <a:spcPts val="4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am this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entity’s representative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who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is authorized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sign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financial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documents.</a:t>
                      </a:r>
                      <a:r>
                        <a:rPr sz="800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certify</a:t>
                      </a:r>
                      <a:r>
                        <a:rPr sz="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compliance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Federal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laws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regulations.</a:t>
                      </a:r>
                      <a:r>
                        <a:rPr sz="8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statements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made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herein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true and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correct to</a:t>
                      </a:r>
                      <a:r>
                        <a:rPr sz="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my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knowledge.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67945" marR="118110">
                        <a:lnSpc>
                          <a:spcPct val="162000"/>
                        </a:lnSpc>
                        <a:spcBef>
                          <a:spcPts val="380"/>
                        </a:spcBef>
                        <a:tabLst>
                          <a:tab pos="4168775" algn="l"/>
                          <a:tab pos="4572635" algn="l"/>
                          <a:tab pos="6668770" algn="l"/>
                        </a:tabLst>
                      </a:pPr>
                      <a:r>
                        <a:rPr sz="800" dirty="0">
                          <a:latin typeface="Arial"/>
                          <a:cs typeface="Arial"/>
                        </a:rPr>
                        <a:t>Representative</a:t>
                      </a:r>
                      <a:r>
                        <a:rPr sz="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Signature: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	</a:t>
                      </a:r>
                      <a:r>
                        <a:rPr sz="800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Date: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  <a:p>
                      <a:pPr marL="67945" marR="118110">
                        <a:lnSpc>
                          <a:spcPct val="162000"/>
                        </a:lnSpc>
                        <a:spcBef>
                          <a:spcPts val="380"/>
                        </a:spcBef>
                        <a:tabLst>
                          <a:tab pos="4168775" algn="l"/>
                          <a:tab pos="4572635" algn="l"/>
                          <a:tab pos="6668770" algn="l"/>
                        </a:tabLst>
                      </a:pPr>
                      <a:r>
                        <a:rPr sz="800" dirty="0" smtClean="0">
                          <a:latin typeface="Arial"/>
                          <a:cs typeface="Arial"/>
                        </a:rPr>
                        <a:t>Representative</a:t>
                      </a:r>
                      <a:r>
                        <a:rPr sz="800" spc="-25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Printed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Name: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800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Title:</a:t>
                      </a:r>
                      <a:r>
                        <a:rPr sz="8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	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93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14827"/>
            <a:ext cx="7467600" cy="647173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0000">
                <a:schemeClr val="accent1">
                  <a:tint val="38000"/>
                  <a:satMod val="260000"/>
                </a:schemeClr>
              </a:gs>
              <a:gs pos="75000">
                <a:schemeClr val="accent1">
                  <a:tint val="55000"/>
                  <a:satMod val="255000"/>
                </a:schemeClr>
              </a:gs>
              <a:gs pos="100000">
                <a:schemeClr val="accent1">
                  <a:tint val="70000"/>
                  <a:satMod val="255000"/>
                </a:schemeClr>
              </a:gs>
            </a:gsLst>
            <a:path path="circle">
              <a:fillToRect l="5000" t="100000" r="120000" b="10000"/>
            </a:path>
          </a:gradFill>
          <a:ln>
            <a:solidFill>
              <a:schemeClr val="accent1">
                <a:shade val="70000"/>
                <a:satMod val="150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Certification form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4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en-US" b="1" dirty="0" smtClean="0"/>
              <a:t>2 CFR 200.521</a:t>
            </a:r>
            <a:br>
              <a:rPr lang="en-US" b="1" dirty="0" smtClean="0"/>
            </a:br>
            <a:r>
              <a:rPr lang="en-US" b="1" dirty="0" smtClean="0"/>
              <a:t>Management Decisions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74676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Management Decision issued by Internal Review:</a:t>
            </a:r>
          </a:p>
          <a:p>
            <a:pPr lvl="1"/>
            <a:r>
              <a:rPr lang="en-US" dirty="0" smtClean="0"/>
              <a:t>Obtain copy of subrecipient audit reports if findings pertain to WYDOT funding:</a:t>
            </a:r>
          </a:p>
          <a:p>
            <a:pPr lvl="2"/>
            <a:r>
              <a:rPr lang="en-US" dirty="0" smtClean="0"/>
              <a:t>Review audit report for accuracy</a:t>
            </a:r>
          </a:p>
          <a:p>
            <a:pPr lvl="2"/>
            <a:r>
              <a:rPr lang="en-US" dirty="0" smtClean="0"/>
              <a:t>Review corrective action plan for reasonableness</a:t>
            </a:r>
          </a:p>
          <a:p>
            <a:pPr lvl="2"/>
            <a:r>
              <a:rPr lang="en-US" dirty="0" smtClean="0"/>
              <a:t>Issue a management decision to subrecipient clearly stating:</a:t>
            </a:r>
          </a:p>
          <a:p>
            <a:pPr lvl="3"/>
            <a:r>
              <a:rPr lang="en-US" dirty="0" smtClean="0"/>
              <a:t>Whether or not the audit finding is sustained</a:t>
            </a:r>
          </a:p>
          <a:p>
            <a:pPr lvl="3"/>
            <a:r>
              <a:rPr lang="en-US" dirty="0" smtClean="0"/>
              <a:t>Reason for the decision</a:t>
            </a:r>
          </a:p>
          <a:p>
            <a:pPr lvl="3"/>
            <a:r>
              <a:rPr lang="en-US" dirty="0" smtClean="0"/>
              <a:t>Expected auditee action to repay disallowed costs, make financial adjustments, or take other action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creative_planning_500_clr_1017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4267200"/>
            <a:ext cx="1842135" cy="28340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Common Issues Found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7467600" cy="5102352"/>
          </a:xfrm>
        </p:spPr>
        <p:txBody>
          <a:bodyPr>
            <a:normAutofit/>
          </a:bodyPr>
          <a:lstStyle/>
          <a:p>
            <a:r>
              <a:rPr lang="en-US" b="1" dirty="0" smtClean="0"/>
              <a:t>Common issues found with Single Audit Reports</a:t>
            </a:r>
          </a:p>
          <a:p>
            <a:pPr>
              <a:buNone/>
            </a:pPr>
            <a:endParaRPr lang="en-US" sz="1600" b="1" dirty="0" smtClean="0"/>
          </a:p>
          <a:p>
            <a:pPr lvl="1"/>
            <a:r>
              <a:rPr lang="en-US" dirty="0" smtClean="0"/>
              <a:t>Inaccurate SEFA  </a:t>
            </a:r>
          </a:p>
          <a:p>
            <a:pPr lvl="2"/>
            <a:r>
              <a:rPr lang="en-US" dirty="0" smtClean="0"/>
              <a:t>This usually happens because the financial system did not identify all federal funds or they are incorrectly identified</a:t>
            </a:r>
          </a:p>
          <a:p>
            <a:pPr lvl="1"/>
            <a:r>
              <a:rPr lang="en-US" dirty="0" smtClean="0"/>
              <a:t>Corrective action plan does not include who will take corrective action and by when</a:t>
            </a:r>
          </a:p>
          <a:p>
            <a:pPr lvl="1"/>
            <a:r>
              <a:rPr lang="en-US" dirty="0" smtClean="0"/>
              <a:t>Not obtaining an audit and submitting required information to FAC by required deadlines</a:t>
            </a:r>
          </a:p>
          <a:p>
            <a:pPr lvl="1"/>
            <a:r>
              <a:rPr lang="en-US" dirty="0" smtClean="0"/>
              <a:t>Not having a written procurement policy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447800"/>
            <a:ext cx="6172200" cy="23622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Monitoring</a:t>
            </a:r>
            <a:endParaRPr lang="en-US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b="1" dirty="0" smtClean="0"/>
              <a:t>Subrecipient Monitoring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7467600" cy="54102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Per 2 CFR 200, WYDOT is required to conduct oversight monitoring which could include the following:</a:t>
            </a:r>
          </a:p>
          <a:p>
            <a:pPr lvl="1">
              <a:defRPr/>
            </a:pPr>
            <a:r>
              <a:rPr lang="en-US" sz="2400" dirty="0" smtClean="0"/>
              <a:t>Review subrecipient reimbursement requests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Review subrecipient reports/documents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Review single audits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Schedule site visits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Conduct subrecipient audits based on risk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Project inspections by WYDOT or Federal Agencies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Approval for certain activities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Provide technical assistance &amp; training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Communicate (phone, email, etc.)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Follow subrecipient coverage in news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 smtClean="0"/>
          </a:p>
          <a:p>
            <a:pPr lvl="1">
              <a:defRPr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magnify_your_item_500_clr_132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6100" y="3505200"/>
            <a:ext cx="2247900" cy="3746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b="1" dirty="0" smtClean="0"/>
              <a:t>Subrecipient Monitoring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95400"/>
            <a:ext cx="7620000" cy="5334000"/>
          </a:xfrm>
        </p:spPr>
        <p:txBody>
          <a:bodyPr>
            <a:normAutofit/>
          </a:bodyPr>
          <a:lstStyle/>
          <a:p>
            <a:r>
              <a:rPr lang="en-US" b="1" dirty="0" smtClean="0"/>
              <a:t>Project Delivery Systems &amp; Internal Control Questionnaire required for subrecipients:</a:t>
            </a:r>
          </a:p>
          <a:p>
            <a:pPr>
              <a:buNone/>
            </a:pPr>
            <a:endParaRPr lang="en-US" sz="1600" b="1" dirty="0" smtClean="0"/>
          </a:p>
          <a:p>
            <a:pPr lvl="1"/>
            <a:r>
              <a:rPr lang="en-US" dirty="0" smtClean="0"/>
              <a:t>Questionnaire must be filled out by new subrecipients prior to award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WYDOT Internal Review &amp; Planning must both approve ICQ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Approval on ICQ is good for 4 years &amp; then must be updated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figure_painting_street_texture_500_clr_1268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3962400"/>
            <a:ext cx="2781300" cy="2781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smtClean="0"/>
              <a:t>2 CFR 200</a:t>
            </a:r>
            <a:br>
              <a:rPr lang="en-US" b="1" dirty="0" smtClean="0"/>
            </a:br>
            <a:r>
              <a:rPr lang="en-US" b="1" dirty="0" smtClean="0"/>
              <a:t>Uniform Requirements</a:t>
            </a:r>
            <a:endParaRPr lang="en-US" b="1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467600" cy="51816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2 CFR 200 consists of the following:</a:t>
            </a:r>
          </a:p>
          <a:p>
            <a:pPr lvl="1"/>
            <a:r>
              <a:rPr lang="en-US" b="1" dirty="0" smtClean="0"/>
              <a:t>Subpart A:  </a:t>
            </a:r>
            <a:r>
              <a:rPr lang="en-US" dirty="0" smtClean="0"/>
              <a:t>Acronyms &amp; Definitions</a:t>
            </a:r>
          </a:p>
          <a:p>
            <a:pPr lvl="1"/>
            <a:r>
              <a:rPr lang="en-US" b="1" dirty="0" smtClean="0"/>
              <a:t>Subpart B:  </a:t>
            </a:r>
            <a:r>
              <a:rPr lang="en-US" dirty="0" smtClean="0"/>
              <a:t>General Provisions</a:t>
            </a:r>
          </a:p>
          <a:p>
            <a:pPr lvl="1"/>
            <a:r>
              <a:rPr lang="en-US" b="1" dirty="0" smtClean="0"/>
              <a:t>Subpart C:  </a:t>
            </a:r>
            <a:r>
              <a:rPr lang="en-US" dirty="0" smtClean="0"/>
              <a:t>Pre-award Requirements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Subpart D:  </a:t>
            </a:r>
            <a:r>
              <a:rPr lang="en-US" dirty="0" smtClean="0">
                <a:solidFill>
                  <a:srgbClr val="3366FF"/>
                </a:solidFill>
              </a:rPr>
              <a:t>Post Award Requirements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Subpart E:  </a:t>
            </a:r>
            <a:r>
              <a:rPr lang="en-US" dirty="0" smtClean="0">
                <a:solidFill>
                  <a:srgbClr val="3366FF"/>
                </a:solidFill>
              </a:rPr>
              <a:t>Cost Principles</a:t>
            </a:r>
          </a:p>
          <a:p>
            <a:pPr lvl="1"/>
            <a:r>
              <a:rPr lang="en-US" b="1" dirty="0" smtClean="0">
                <a:solidFill>
                  <a:srgbClr val="3366FF"/>
                </a:solidFill>
              </a:rPr>
              <a:t>Subpart F:  </a:t>
            </a:r>
            <a:r>
              <a:rPr lang="en-US" dirty="0" smtClean="0">
                <a:solidFill>
                  <a:srgbClr val="3366FF"/>
                </a:solidFill>
              </a:rPr>
              <a:t>Audit Requirements</a:t>
            </a:r>
          </a:p>
          <a:p>
            <a:pPr lvl="1"/>
            <a:r>
              <a:rPr lang="en-US" b="1" dirty="0" smtClean="0"/>
              <a:t>Appendix I – XII</a:t>
            </a:r>
          </a:p>
          <a:p>
            <a:pPr lvl="1">
              <a:buNone/>
            </a:pPr>
            <a:endParaRPr lang="en-US" b="1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1" name="Picture 10" descr="stick_figures_subway_stairs_500_clr_105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3505200"/>
            <a:ext cx="352777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4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7467600" cy="838200"/>
          </a:xfrm>
          <a:gradFill>
            <a:gsLst>
              <a:gs pos="0">
                <a:schemeClr val="tx2">
                  <a:lumMod val="40000"/>
                  <a:lumOff val="60000"/>
                </a:schemeClr>
              </a:gs>
              <a:gs pos="30000">
                <a:schemeClr val="accent1">
                  <a:tint val="38000"/>
                  <a:satMod val="260000"/>
                </a:schemeClr>
              </a:gs>
              <a:gs pos="75000">
                <a:schemeClr val="accent1">
                  <a:tint val="55000"/>
                  <a:satMod val="255000"/>
                </a:schemeClr>
              </a:gs>
              <a:gs pos="100000">
                <a:schemeClr val="accent1">
                  <a:tint val="70000"/>
                  <a:satMod val="255000"/>
                </a:schemeClr>
              </a:gs>
            </a:gsLst>
            <a:path path="circle">
              <a:fillToRect l="5000" t="100000" r="120000" b="10000"/>
            </a:path>
          </a:gradFill>
          <a:ln>
            <a:solidFill>
              <a:schemeClr val="accent1">
                <a:shade val="70000"/>
                <a:satMod val="15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Project Delivery Systems &amp;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Internal Control Questionnaire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447800" y="1219200"/>
            <a:ext cx="5715000" cy="5410200"/>
          </a:xfrm>
          <a:prstGeom prst="rect">
            <a:avLst/>
          </a:prstGeom>
          <a:effectLst>
            <a:outerShdw blurRad="990600" dist="50800" dir="540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067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b="1" dirty="0" err="1" smtClean="0"/>
              <a:t>Subrecipient</a:t>
            </a:r>
            <a:r>
              <a:rPr lang="en-US" b="1" dirty="0" smtClean="0"/>
              <a:t> Responsibilities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Follow the subaward agreement</a:t>
            </a:r>
          </a:p>
          <a:p>
            <a:r>
              <a:rPr lang="en-US" dirty="0" smtClean="0"/>
              <a:t>Have documented internal policies and procedures</a:t>
            </a:r>
          </a:p>
          <a:p>
            <a:r>
              <a:rPr lang="en-US" dirty="0" smtClean="0"/>
              <a:t>Ensure the organization has a financial management system</a:t>
            </a:r>
          </a:p>
          <a:p>
            <a:r>
              <a:rPr lang="en-US" dirty="0" smtClean="0"/>
              <a:t>Establish a budget to track expenditures</a:t>
            </a:r>
          </a:p>
          <a:p>
            <a:r>
              <a:rPr lang="en-US" dirty="0" smtClean="0"/>
              <a:t>Keep informed of changes in policies, procedures or requirements</a:t>
            </a:r>
          </a:p>
          <a:p>
            <a:r>
              <a:rPr lang="en-US" dirty="0" smtClean="0"/>
              <a:t>Request prior approvals when necessary</a:t>
            </a:r>
          </a:p>
          <a:p>
            <a:r>
              <a:rPr lang="en-US" b="1" dirty="0" smtClean="0"/>
              <a:t>Maintain communication with Federal and State partners </a:t>
            </a:r>
          </a:p>
          <a:p>
            <a:r>
              <a:rPr lang="en-US" dirty="0" smtClean="0"/>
              <a:t>Permit WYDOT access to records</a:t>
            </a:r>
          </a:p>
          <a:p>
            <a:r>
              <a:rPr lang="en-US" dirty="0" smtClean="0"/>
              <a:t>Prepare necessary reports</a:t>
            </a:r>
          </a:p>
          <a:p>
            <a:r>
              <a:rPr lang="en-US" dirty="0" smtClean="0"/>
              <a:t>Make the most of site visits by WYDOT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puzzle_people_working_together_400_clr_698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4876800"/>
            <a:ext cx="3016405" cy="18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b="1" dirty="0" smtClean="0"/>
              <a:t>Final Thoughts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19200"/>
            <a:ext cx="7924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Read and understand the terms and conditions of subaward agreement &amp; revisit frequently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Read &amp; understand 2 CFR 200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Familiarize all staff with provisions, regulations and program policies and procedures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Ensure supporting documentation is present</a:t>
            </a:r>
          </a:p>
          <a:p>
            <a:pPr lvl="1"/>
            <a:r>
              <a:rPr lang="en-US" b="1" u="sng" dirty="0" smtClean="0"/>
              <a:t>If it isn’t documented, it didn’t happen!</a:t>
            </a:r>
          </a:p>
          <a:p>
            <a:pPr lvl="1">
              <a:buNone/>
            </a:pPr>
            <a:endParaRPr lang="en-US" b="1" u="sng" dirty="0" smtClean="0"/>
          </a:p>
          <a:p>
            <a:r>
              <a:rPr lang="en-US" dirty="0" smtClean="0"/>
              <a:t>Attend WYDOT training when available</a:t>
            </a:r>
            <a:endParaRPr lang="en-US" dirty="0"/>
          </a:p>
        </p:txBody>
      </p:sp>
      <p:pic>
        <p:nvPicPr>
          <p:cNvPr id="4" name="Picture 3" descr="woman_checks_it_off_her_li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8925" y="4800600"/>
            <a:ext cx="2571750" cy="205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rn66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1614487"/>
            <a:ext cx="3810000" cy="36290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 CFR 200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REVISION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7467600" cy="5181600"/>
          </a:xfrm>
          <a:noFill/>
        </p:spPr>
        <p:txBody>
          <a:bodyPr>
            <a:normAutofit/>
          </a:bodyPr>
          <a:lstStyle/>
          <a:p>
            <a:pPr marL="731520" lvl="2" indent="0" algn="ctr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Revised Guidance Effective Dates</a:t>
            </a:r>
          </a:p>
          <a:p>
            <a:pPr marL="731520" lvl="2" indent="0" algn="ctr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lvl="2"/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Subparts A-E</a:t>
            </a:r>
          </a:p>
          <a:p>
            <a:pPr lvl="4"/>
            <a:r>
              <a:rPr lang="en-US" sz="2200" dirty="0" smtClean="0">
                <a:solidFill>
                  <a:srgbClr val="FF0000"/>
                </a:solidFill>
              </a:rPr>
              <a:t>Effective for new awards issued on or after 10/1/24</a:t>
            </a:r>
          </a:p>
          <a:p>
            <a:pPr lvl="2"/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</a:rPr>
              <a:t>Subpart F</a:t>
            </a:r>
          </a:p>
          <a:p>
            <a:pPr lvl="4"/>
            <a:r>
              <a:rPr lang="en-US" sz="2200" dirty="0" smtClean="0">
                <a:solidFill>
                  <a:srgbClr val="FF0000"/>
                </a:solidFill>
              </a:rPr>
              <a:t>Effective for fiscal years beginning on or after 10/1/24</a:t>
            </a:r>
          </a:p>
          <a:p>
            <a:pPr marL="731520" lvl="2" indent="0"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731520" lvl="2" indent="0" algn="ctr">
              <a:buNone/>
            </a:pPr>
            <a:r>
              <a:rPr lang="en-US" sz="2000" dirty="0">
                <a:hlinkClick r:id="rId3"/>
              </a:rPr>
              <a:t>www.ecfr.gov/cgi-bin/text-idx?tpl=/ecfrbrowse/Title02/2cfr200_main_02.tpl</a:t>
            </a:r>
            <a:endParaRPr lang="en-US" sz="2000" dirty="0"/>
          </a:p>
          <a:p>
            <a:pPr marL="731520" lvl="2" indent="0" algn="ctr">
              <a:buNone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lvl="2"/>
            <a:endParaRPr lang="en-US" b="1" dirty="0" smtClean="0"/>
          </a:p>
          <a:p>
            <a:pPr lvl="1">
              <a:buNone/>
            </a:pPr>
            <a:endParaRPr lang="en-US" b="1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2 CFR 200</a:t>
            </a:r>
            <a:br>
              <a:rPr lang="en-US" b="1" dirty="0" smtClean="0"/>
            </a:br>
            <a:r>
              <a:rPr lang="en-US" b="1" dirty="0" smtClean="0"/>
              <a:t>General Provisions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2 CFR 200.112 Conflicts of interest</a:t>
            </a:r>
          </a:p>
          <a:p>
            <a:pPr lvl="1"/>
            <a:r>
              <a:rPr lang="en-US" dirty="0" smtClean="0"/>
              <a:t>Subrecipients </a:t>
            </a:r>
            <a:r>
              <a:rPr lang="en-US" b="1" u="sng" dirty="0" smtClean="0"/>
              <a:t>must</a:t>
            </a:r>
            <a:r>
              <a:rPr lang="en-US" dirty="0" smtClean="0"/>
              <a:t> disclose in writing any potential conflict of interest to WYDOT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2 CFR 200.113 Mandatory disclosures</a:t>
            </a:r>
          </a:p>
          <a:p>
            <a:pPr lvl="1"/>
            <a:r>
              <a:rPr lang="en-US" dirty="0" smtClean="0"/>
              <a:t>Subrecipient </a:t>
            </a:r>
            <a:r>
              <a:rPr lang="en-US" b="1" u="sng" dirty="0" smtClean="0"/>
              <a:t>must</a:t>
            </a:r>
            <a:r>
              <a:rPr lang="en-US" dirty="0" smtClean="0"/>
              <a:t> promptly disclose in writing to WYDOT all </a:t>
            </a:r>
            <a:r>
              <a:rPr lang="en-US" u="sng" dirty="0" smtClean="0"/>
              <a:t>violations</a:t>
            </a:r>
            <a:r>
              <a:rPr lang="en-US" dirty="0" smtClean="0"/>
              <a:t> of federal criminal law involving fraud, bribery, or gratuity violations potentially affecting the federal awards</a:t>
            </a:r>
          </a:p>
        </p:txBody>
      </p:sp>
      <p:pic>
        <p:nvPicPr>
          <p:cNvPr id="6" name="Picture 5" descr="stick_figure_scribble_pen_500_clr_641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25" y="3733800"/>
            <a:ext cx="2428875" cy="3238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</a:t>
            </a:r>
            <a:br>
              <a:rPr lang="en-US" b="1" dirty="0" smtClean="0"/>
            </a:br>
            <a:r>
              <a:rPr lang="en-US" b="1" dirty="0" smtClean="0"/>
              <a:t>Pre-award requirements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181600"/>
          </a:xfrm>
        </p:spPr>
        <p:txBody>
          <a:bodyPr>
            <a:normAutofit/>
          </a:bodyPr>
          <a:lstStyle/>
          <a:p>
            <a:r>
              <a:rPr lang="en-US" b="1" dirty="0" smtClean="0"/>
              <a:t>2 CFR 200.214 Suspension and Debarment</a:t>
            </a:r>
          </a:p>
          <a:p>
            <a:pPr lvl="1"/>
            <a:r>
              <a:rPr lang="en-US" dirty="0" smtClean="0"/>
              <a:t>Restricts awards, subawards, and contracts with certain parties that are suspended or debarred from participation in Federal assistance programs or activities.</a:t>
            </a:r>
          </a:p>
          <a:p>
            <a:pPr lvl="2"/>
            <a:r>
              <a:rPr lang="en-US" dirty="0" smtClean="0"/>
              <a:t>www.sam.gov is the website that you can use to determine suspension and debarment.  </a:t>
            </a:r>
          </a:p>
          <a:p>
            <a:pPr lvl="2"/>
            <a:r>
              <a:rPr lang="en-US" dirty="0" smtClean="0"/>
              <a:t>It is a good idea to print out a copy of the search that shows the entity that will be used is not suspended or debarred to keep for your records.  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1171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9445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2 CFR 200</a:t>
            </a:r>
            <a:br>
              <a:rPr lang="en-US" b="1" dirty="0" smtClean="0"/>
            </a:br>
            <a:r>
              <a:rPr lang="en-US" b="1" dirty="0" smtClean="0"/>
              <a:t>Pre-award requirements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5181600"/>
          </a:xfrm>
        </p:spPr>
        <p:txBody>
          <a:bodyPr>
            <a:normAutofit/>
          </a:bodyPr>
          <a:lstStyle/>
          <a:p>
            <a:r>
              <a:rPr lang="en-US" b="1" dirty="0" smtClean="0"/>
              <a:t>2 CFR 200.216 Prohibition on certain telecommunications and video surveillance equipment or services</a:t>
            </a:r>
          </a:p>
          <a:p>
            <a:pPr lvl="1"/>
            <a:r>
              <a:rPr lang="en-US" dirty="0" smtClean="0"/>
              <a:t>Applies to recipients and subrecipients</a:t>
            </a:r>
          </a:p>
          <a:p>
            <a:pPr lvl="1"/>
            <a:r>
              <a:rPr lang="en-US" dirty="0" smtClean="0"/>
              <a:t>Cannot procure, obtain, extend, renew or enter into a contract to obtain telecommunication equipment or services from specific manufacturers.</a:t>
            </a:r>
          </a:p>
          <a:p>
            <a:pPr lvl="2"/>
            <a:r>
              <a:rPr lang="en-US" dirty="0" smtClean="0"/>
              <a:t>List of manufacturers changes so if purchasing this type of equipment verify entities are not on this list.  </a:t>
            </a:r>
          </a:p>
          <a:p>
            <a:pPr lvl="2"/>
            <a:r>
              <a:rPr lang="en-US" dirty="0" smtClean="0"/>
              <a:t>If you need help determining if an entity is on this list reach out to your grant administrator or Internal Review and we can help.</a:t>
            </a:r>
          </a:p>
        </p:txBody>
      </p:sp>
    </p:spTree>
    <p:extLst>
      <p:ext uri="{BB962C8B-B14F-4D97-AF65-F5344CB8AC3E}">
        <p14:creationId xmlns:p14="http://schemas.microsoft.com/office/powerpoint/2010/main" val="2406599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44932</TotalTime>
  <Words>3413</Words>
  <Application>Microsoft Office PowerPoint</Application>
  <PresentationFormat>On-screen Show (4:3)</PresentationFormat>
  <Paragraphs>537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Century Schoolbook</vt:lpstr>
      <vt:lpstr>Times New Roman</vt:lpstr>
      <vt:lpstr>Wingdings</vt:lpstr>
      <vt:lpstr>Wingdings 2</vt:lpstr>
      <vt:lpstr>Oriel</vt:lpstr>
      <vt:lpstr>Custom Design</vt:lpstr>
      <vt:lpstr>2 CFR 200 New Update Effective 10/1/2024  Uniform administrative requirements, cost principles, and audit requirements for federal awards  </vt:lpstr>
      <vt:lpstr>Background Information</vt:lpstr>
      <vt:lpstr>PowerPoint Presentation</vt:lpstr>
      <vt:lpstr>WYDOT FY 2024 Pass-Through Funding</vt:lpstr>
      <vt:lpstr>2 CFR 200 Uniform Requirements</vt:lpstr>
      <vt:lpstr>2 CFR 200 REVISION</vt:lpstr>
      <vt:lpstr>2 CFR 200 General Provisions</vt:lpstr>
      <vt:lpstr>2 CFR 200 Pre-award requirements</vt:lpstr>
      <vt:lpstr>2 CFR 200 Pre-award requirements</vt:lpstr>
      <vt:lpstr>2 CFR 200 Subpart D Administrative Requirements</vt:lpstr>
      <vt:lpstr>2 CFR 200.302 Financial Management</vt:lpstr>
      <vt:lpstr>2 CFR 200.303 Internal Controls</vt:lpstr>
      <vt:lpstr>2 CFR 200.305 Payment</vt:lpstr>
      <vt:lpstr>2 CFR 200.306 Cost Sharing</vt:lpstr>
      <vt:lpstr>2 CFR 200.317-.327 Procurement Standards</vt:lpstr>
      <vt:lpstr>2 CFR 200.317-.327 procurement Standards Cont.</vt:lpstr>
      <vt:lpstr>2 CFR 200.317-.327 Procurement Standards Cont.</vt:lpstr>
      <vt:lpstr>2 CFR 2 CFR 200.317-.327 Procurement Standards Cont.</vt:lpstr>
      <vt:lpstr>2 CFR 200.332 Requirements for WYDOT</vt:lpstr>
      <vt:lpstr>2 CFR 200.334 Retention Requirements for Records</vt:lpstr>
      <vt:lpstr>2 CFR 200.337 Access to records</vt:lpstr>
      <vt:lpstr>2 CFR 200.339 Remedies for Noncompliance</vt:lpstr>
      <vt:lpstr>2 CFR 200 Subpart E Cost Principles</vt:lpstr>
      <vt:lpstr>2 CFR 200.402 – Composition of Costs 2 CFR 200.406 – Applicable Credits 2 CFR 200.413 – Direct Costs 2 CFR 200.414 – Indirect Costs</vt:lpstr>
      <vt:lpstr>2 CFR 200.403 Factors Affecting Allowability of Costs</vt:lpstr>
      <vt:lpstr>2 CFR 200.404 Reasonable Costs</vt:lpstr>
      <vt:lpstr>2 CFR 200.405 Allocable Costs</vt:lpstr>
      <vt:lpstr>2 CFR 200.407 Prior Written Approval</vt:lpstr>
      <vt:lpstr>2 CFR 200.412  classification of costs </vt:lpstr>
      <vt:lpstr>Indirect costs Rate</vt:lpstr>
      <vt:lpstr>PowerPoint Presentation</vt:lpstr>
      <vt:lpstr>Application of Indirect Costs</vt:lpstr>
      <vt:lpstr>Should we use an indirect cost rate?</vt:lpstr>
      <vt:lpstr>2 CFR 200.415 Required Certifications</vt:lpstr>
      <vt:lpstr>2 CFR 200.420 – 476 General Provisions for Selected Items of Cost</vt:lpstr>
      <vt:lpstr>2 CFR 200.420 – 476 General Provisions for Selected Items of Cost</vt:lpstr>
      <vt:lpstr>2 CFR 200 Subpart F Audit Requirements</vt:lpstr>
      <vt:lpstr>2 CFR 200.501 Audit Requirements </vt:lpstr>
      <vt:lpstr>2 CFR 200.508 Auditee Responsibilities</vt:lpstr>
      <vt:lpstr>2 CFR 200.509 Auditor selection</vt:lpstr>
      <vt:lpstr>2 CFR 200.510 Financial Statements &amp; SEFA</vt:lpstr>
      <vt:lpstr>2 CFR 200.511 Audit Findings Follow-Up</vt:lpstr>
      <vt:lpstr>2 CFR 200.512 Report Submission</vt:lpstr>
      <vt:lpstr>Certification form</vt:lpstr>
      <vt:lpstr>2 CFR 200.521 Management Decisions</vt:lpstr>
      <vt:lpstr>Common Issues Found</vt:lpstr>
      <vt:lpstr>Monitoring</vt:lpstr>
      <vt:lpstr>Subrecipient Monitoring</vt:lpstr>
      <vt:lpstr>Subrecipient Monitoring</vt:lpstr>
      <vt:lpstr>Project Delivery Systems &amp; Internal Control Questionnaire</vt:lpstr>
      <vt:lpstr>Subrecipient Responsibilities</vt:lpstr>
      <vt:lpstr>Final Thoughts</vt:lpstr>
      <vt:lpstr>PowerPoint Presentation</vt:lpstr>
    </vt:vector>
  </TitlesOfParts>
  <Company>WYDOT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Kristin Burkat</dc:creator>
  <cp:lastModifiedBy>Rigg, Kirsten</cp:lastModifiedBy>
  <cp:revision>2151</cp:revision>
  <cp:lastPrinted>2024-04-15T15:17:41Z</cp:lastPrinted>
  <dcterms:created xsi:type="dcterms:W3CDTF">2011-08-10T19:44:17Z</dcterms:created>
  <dcterms:modified xsi:type="dcterms:W3CDTF">2025-04-16T19:14:44Z</dcterms:modified>
</cp:coreProperties>
</file>