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893" r:id="rId4"/>
  </p:sldMasterIdLst>
  <p:notesMasterIdLst>
    <p:notesMasterId r:id="rId51"/>
  </p:notesMasterIdLst>
  <p:handoutMasterIdLst>
    <p:handoutMasterId r:id="rId52"/>
  </p:handoutMasterIdLst>
  <p:sldIdLst>
    <p:sldId id="257" r:id="rId5"/>
    <p:sldId id="258" r:id="rId6"/>
    <p:sldId id="287" r:id="rId7"/>
    <p:sldId id="278" r:id="rId8"/>
    <p:sldId id="271" r:id="rId9"/>
    <p:sldId id="272" r:id="rId10"/>
    <p:sldId id="269" r:id="rId11"/>
    <p:sldId id="288" r:id="rId12"/>
    <p:sldId id="282" r:id="rId13"/>
    <p:sldId id="289" r:id="rId14"/>
    <p:sldId id="284" r:id="rId15"/>
    <p:sldId id="277" r:id="rId16"/>
    <p:sldId id="281" r:id="rId17"/>
    <p:sldId id="292" r:id="rId18"/>
    <p:sldId id="293" r:id="rId19"/>
    <p:sldId id="303" r:id="rId20"/>
    <p:sldId id="318" r:id="rId21"/>
    <p:sldId id="294" r:id="rId22"/>
    <p:sldId id="295" r:id="rId23"/>
    <p:sldId id="317" r:id="rId24"/>
    <p:sldId id="322" r:id="rId25"/>
    <p:sldId id="319" r:id="rId26"/>
    <p:sldId id="320" r:id="rId27"/>
    <p:sldId id="321" r:id="rId28"/>
    <p:sldId id="316" r:id="rId29"/>
    <p:sldId id="305" r:id="rId30"/>
    <p:sldId id="307" r:id="rId31"/>
    <p:sldId id="309" r:id="rId32"/>
    <p:sldId id="298" r:id="rId33"/>
    <p:sldId id="283" r:id="rId34"/>
    <p:sldId id="279" r:id="rId35"/>
    <p:sldId id="313" r:id="rId36"/>
    <p:sldId id="311" r:id="rId37"/>
    <p:sldId id="276" r:id="rId38"/>
    <p:sldId id="325" r:id="rId39"/>
    <p:sldId id="310" r:id="rId40"/>
    <p:sldId id="312" r:id="rId41"/>
    <p:sldId id="274" r:id="rId42"/>
    <p:sldId id="323" r:id="rId43"/>
    <p:sldId id="315" r:id="rId44"/>
    <p:sldId id="324" r:id="rId45"/>
    <p:sldId id="314" r:id="rId46"/>
    <p:sldId id="291" r:id="rId47"/>
    <p:sldId id="270" r:id="rId48"/>
    <p:sldId id="261" r:id="rId49"/>
    <p:sldId id="28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a:srgbClr val="D9CA07"/>
    <a:srgbClr val="DFDA00"/>
    <a:srgbClr val="FF9900"/>
    <a:srgbClr val="CC66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2916" autoAdjust="0"/>
  </p:normalViewPr>
  <p:slideViewPr>
    <p:cSldViewPr>
      <p:cViewPr>
        <p:scale>
          <a:sx n="90" d="100"/>
          <a:sy n="90" d="100"/>
        </p:scale>
        <p:origin x="666" y="-78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74167C-FA0F-4015-8EEC-0F9532CF556E}" type="datetimeFigureOut">
              <a:rPr lang="en-US" smtClean="0"/>
              <a:pPr/>
              <a:t>4/22/2025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5F97F3-46E5-41C1-BBB6-0CA065F6FFF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C2796-38F0-4163-B63C-6A929A5D6120}" type="datetimeFigureOut">
              <a:rPr lang="en-US" smtClean="0"/>
              <a:pPr/>
              <a:t>4/22/2025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BF8A3-7C65-4CBF-A992-414CE124F4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4/22/2025 7:24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When WYDOT is taking care of pedestrian access routes, we are following the PROWAG. </a:t>
            </a:r>
          </a:p>
          <a:p>
            <a:r>
              <a:rPr lang="en-US" sz="1200" kern="1200" dirty="0" smtClean="0">
                <a:solidFill>
                  <a:schemeClr val="tx1"/>
                </a:solidFill>
                <a:effectLst/>
                <a:latin typeface="+mn-lt"/>
                <a:ea typeface="+mn-ea"/>
                <a:cs typeface="+mn-cs"/>
              </a:rPr>
              <a:t>WYDOT has adopted PROWAG as its standard for implementing the ADA on the state highway system.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many of you have heard of</a:t>
            </a:r>
            <a:r>
              <a:rPr lang="en-US" sz="1200" kern="1200" baseline="0" dirty="0" smtClean="0">
                <a:solidFill>
                  <a:schemeClr val="tx1"/>
                </a:solidFill>
                <a:effectLst/>
                <a:latin typeface="+mn-lt"/>
                <a:ea typeface="+mn-ea"/>
                <a:cs typeface="+mn-cs"/>
              </a:rPr>
              <a:t> the PROWAG?</a:t>
            </a:r>
          </a:p>
          <a:p>
            <a:endParaRPr lang="en-US" sz="1200" kern="1200" baseline="0" dirty="0" smtClean="0">
              <a:solidFill>
                <a:schemeClr val="tx1"/>
              </a:solidFill>
              <a:effectLst/>
              <a:latin typeface="+mn-lt"/>
              <a:ea typeface="+mn-ea"/>
              <a:cs typeface="+mn-cs"/>
            </a:endParaRPr>
          </a:p>
          <a:p>
            <a:pPr marL="342900" indent="-342900">
              <a:spcAft>
                <a:spcPts val="1400"/>
              </a:spcAft>
              <a:buFont typeface="Arial" panose="020B0604020202020204" pitchFamily="34" charset="0"/>
              <a:buChar char="•"/>
            </a:pPr>
            <a:r>
              <a:rPr lang="en-US" sz="2000" dirty="0" smtClean="0"/>
              <a:t>These guidelines are issued under Title II of the Americans with Disabilities Act of 1990 (ADA) and the Architectural Barriers Act of 1968 (ABA). </a:t>
            </a:r>
          </a:p>
          <a:p>
            <a:pPr marL="342900" indent="-342900">
              <a:spcAft>
                <a:spcPts val="1400"/>
              </a:spcAft>
              <a:buFont typeface="Arial" panose="020B0604020202020204" pitchFamily="34" charset="0"/>
              <a:buChar char="•"/>
            </a:pPr>
            <a:r>
              <a:rPr lang="en-US" sz="2000" dirty="0" smtClean="0"/>
              <a:t>Provides minimum guidelines for the accessibility of pedestrian facilities in the public right-of-way including slopes and measurements</a:t>
            </a:r>
          </a:p>
          <a:p>
            <a:pPr marL="342900" indent="-342900">
              <a:spcAft>
                <a:spcPts val="1400"/>
              </a:spcAft>
              <a:buFont typeface="Arial" panose="020B0604020202020204" pitchFamily="34" charset="0"/>
              <a:buChar char="•"/>
            </a:pPr>
            <a:r>
              <a:rPr lang="en-US" sz="2000" dirty="0" smtClean="0"/>
              <a:t>Applies to alterations &amp; additions to existing pedestrian facilities in the PROW, as well as newly constructed pedestrian facilities</a:t>
            </a:r>
          </a:p>
          <a:p>
            <a:pPr marL="342900" indent="-342900">
              <a:spcAft>
                <a:spcPts val="1400"/>
              </a:spcAft>
              <a:buFont typeface="Arial" panose="020B0604020202020204" pitchFamily="34" charset="0"/>
              <a:buChar char="•"/>
            </a:pPr>
            <a:r>
              <a:rPr lang="en-US" sz="2000" dirty="0" smtClean="0"/>
              <a:t>PROWAG</a:t>
            </a:r>
            <a:r>
              <a:rPr lang="en-US" sz="2000" b="1" dirty="0" smtClean="0"/>
              <a:t> </a:t>
            </a:r>
            <a:r>
              <a:rPr lang="en-US" sz="2000" dirty="0" smtClean="0"/>
              <a:t>final rule published August 8, 2023</a:t>
            </a:r>
          </a:p>
          <a:p>
            <a:pPr marL="800100" lvl="1" indent="-342900">
              <a:spcAft>
                <a:spcPts val="1400"/>
              </a:spcAft>
              <a:buFont typeface="Arial" panose="020B0604020202020204" pitchFamily="34" charset="0"/>
              <a:buChar char="•"/>
            </a:pPr>
            <a:r>
              <a:rPr lang="en-US" sz="2000" dirty="0" smtClean="0"/>
              <a:t>Awaiting adoption by DOJ &amp; USDOT. </a:t>
            </a:r>
            <a:br>
              <a:rPr lang="en-US" sz="2000" dirty="0" smtClean="0"/>
            </a:br>
            <a:r>
              <a:rPr lang="en-US" sz="2000" dirty="0" smtClean="0"/>
              <a:t>Once adopted, rules will be mandatory.</a:t>
            </a:r>
          </a:p>
          <a:p>
            <a:pPr marL="342900" indent="-342900">
              <a:spcAft>
                <a:spcPts val="1400"/>
              </a:spcAft>
              <a:buFont typeface="Arial" panose="020B0604020202020204" pitchFamily="34" charset="0"/>
              <a:buChar char="•"/>
            </a:pPr>
            <a:r>
              <a:rPr lang="en-US" sz="2000" dirty="0" smtClean="0">
                <a:solidFill>
                  <a:srgbClr val="0000FF"/>
                </a:solidFill>
              </a:rPr>
              <a:t>https://www.access-board.gov/prowag/</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CBF8A3-7C65-4CBF-A992-414CE124F484}" type="slidenum">
              <a:rPr lang="en-US" smtClean="0"/>
              <a:pPr/>
              <a:t>18</a:t>
            </a:fld>
            <a:endParaRPr lang="en-US" dirty="0"/>
          </a:p>
        </p:txBody>
      </p:sp>
    </p:spTree>
    <p:extLst>
      <p:ext uri="{BB962C8B-B14F-4D97-AF65-F5344CB8AC3E}">
        <p14:creationId xmlns:p14="http://schemas.microsoft.com/office/powerpoint/2010/main" val="395327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WYDOT is responsible for the Pedestrian Access Route within the rights-of-way on </a:t>
            </a:r>
            <a:r>
              <a:rPr lang="en-US" sz="1200" b="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state routes in Wyoming,</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is committed to addressing identified barriers within the state’s rights-of-way.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WYDOT contracted with </a:t>
            </a:r>
            <a:r>
              <a:rPr lang="en-US" sz="1200" kern="1200" dirty="0" err="1" smtClean="0">
                <a:solidFill>
                  <a:schemeClr val="tx1"/>
                </a:solidFill>
                <a:effectLst/>
                <a:latin typeface="+mn-lt"/>
                <a:ea typeface="+mn-ea"/>
                <a:cs typeface="+mn-cs"/>
              </a:rPr>
              <a:t>Cyclomedia</a:t>
            </a:r>
            <a:r>
              <a:rPr lang="en-US" sz="1200" kern="1200" dirty="0" smtClean="0">
                <a:solidFill>
                  <a:schemeClr val="tx1"/>
                </a:solidFill>
                <a:effectLst/>
                <a:latin typeface="+mn-lt"/>
                <a:ea typeface="+mn-ea"/>
                <a:cs typeface="+mn-cs"/>
              </a:rPr>
              <a:t> to survey rights-of-way.</a:t>
            </a:r>
            <a:r>
              <a:rPr lang="en-US" sz="1200" kern="1200" baseline="0" dirty="0" smtClean="0">
                <a:solidFill>
                  <a:schemeClr val="tx1"/>
                </a:solidFill>
                <a:effectLst/>
                <a:latin typeface="+mn-lt"/>
                <a:ea typeface="+mn-ea"/>
                <a:cs typeface="+mn-cs"/>
              </a:rPr>
              <a:t> This data is available and can be viewed in their Street Smart program. This is example is from Kemmerer that was collected in August 2023.</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DCBF8A3-7C65-4CBF-A992-414CE124F484}" type="slidenum">
              <a:rPr lang="en-US" smtClean="0"/>
              <a:pPr/>
              <a:t>19</a:t>
            </a:fld>
            <a:endParaRPr lang="en-US" dirty="0"/>
          </a:p>
        </p:txBody>
      </p:sp>
    </p:spTree>
    <p:extLst>
      <p:ext uri="{BB962C8B-B14F-4D97-AF65-F5344CB8AC3E}">
        <p14:creationId xmlns:p14="http://schemas.microsoft.com/office/powerpoint/2010/main" val="3740455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mn-lt"/>
                <a:ea typeface="+mn-ea"/>
                <a:cs typeface="+mn-cs"/>
              </a:rPr>
              <a:t>When constructing or altering public rights of way, you need to ensure they are readily accessible to and usable by pedestrians with disabilities per the PROWAG.</a:t>
            </a:r>
          </a:p>
          <a:p>
            <a:r>
              <a:rPr lang="en-US" sz="1200" kern="1200" dirty="0" smtClean="0">
                <a:solidFill>
                  <a:schemeClr val="tx1"/>
                </a:solidFill>
                <a:effectLst/>
                <a:latin typeface="+mn-lt"/>
                <a:ea typeface="+mn-ea"/>
                <a:cs typeface="+mn-cs"/>
              </a:rPr>
              <a:t>These are some</a:t>
            </a:r>
            <a:r>
              <a:rPr lang="en-US" sz="1200" kern="1200" baseline="0" dirty="0" smtClean="0">
                <a:solidFill>
                  <a:schemeClr val="tx1"/>
                </a:solidFill>
                <a:effectLst/>
                <a:latin typeface="+mn-lt"/>
                <a:ea typeface="+mn-ea"/>
                <a:cs typeface="+mn-cs"/>
              </a:rPr>
              <a:t> key accessible features of pedestrian facilities specified in the PROWAG:</a:t>
            </a:r>
          </a:p>
          <a:p>
            <a:endParaRPr lang="en-US" sz="1200" kern="1200" baseline="0" dirty="0" smtClean="0">
              <a:solidFill>
                <a:schemeClr val="tx1"/>
              </a:solidFill>
              <a:effectLst/>
              <a:latin typeface="+mn-lt"/>
              <a:ea typeface="+mn-ea"/>
              <a:cs typeface="+mn-cs"/>
            </a:endParaRPr>
          </a:p>
          <a:p>
            <a:pPr>
              <a:spcBef>
                <a:spcPts val="600"/>
              </a:spcBef>
              <a:buFont typeface="Arial" panose="020B0604020202020204" pitchFamily="34" charset="0"/>
              <a:buNone/>
            </a:pPr>
            <a:r>
              <a:rPr lang="en-US" b="1" dirty="0" smtClean="0"/>
              <a:t>Pedestrian Access Routes (PAR) </a:t>
            </a:r>
            <a:r>
              <a:rPr lang="en-US" b="0" dirty="0" smtClean="0"/>
              <a:t>– A PAR is an accessible, continuous, and unobstructed path of travel for use by pedestrians with disabilities within a pedestrian circulation path.  </a:t>
            </a:r>
            <a:r>
              <a:rPr lang="en-US" sz="1200" b="0" i="0" kern="1200" dirty="0" smtClean="0">
                <a:solidFill>
                  <a:schemeClr val="tx1"/>
                </a:solidFill>
                <a:effectLst/>
                <a:latin typeface="+mn-lt"/>
                <a:ea typeface="+mn-ea"/>
                <a:cs typeface="+mn-cs"/>
              </a:rPr>
              <a:t>Sidewalks, shared use paths and other pedestrian circulation paths must contain a “pedestrian access route,” which is required to be accessible to and traversable by individuals with disabilities.  </a:t>
            </a:r>
          </a:p>
          <a:p>
            <a:pPr>
              <a:spcBef>
                <a:spcPts val="600"/>
              </a:spcBef>
              <a:buFont typeface="Arial" panose="020B0604020202020204" pitchFamily="34" charset="0"/>
              <a:buNone/>
            </a:pPr>
            <a:r>
              <a:rPr lang="en-US" sz="1200" b="0" i="0" kern="1200" dirty="0" smtClean="0">
                <a:solidFill>
                  <a:schemeClr val="tx1"/>
                </a:solidFill>
                <a:effectLst/>
                <a:latin typeface="+mn-lt"/>
                <a:ea typeface="+mn-ea"/>
                <a:cs typeface="+mn-cs"/>
              </a:rPr>
              <a:t>The portions of these sidewalks and paths that comprise the pedestrian access route must be wide enough to minimize the possibility of a pedestrian using a mobility device falling into a roadway when passed by another pedestrian.  Pedestrian access routes have specified cross slopes and running slopes so that they are traversable by pedestrians using manual wheelchairs or other mobility aids without exhaustive effort.  Surfaces of paths in the pedestrian access route must be firm, stable, and slip resistant, without large openings or abrupt changes in level.  Objects may not hazardously protrude onto sidewalks, shared use paths, or other pedestrian circulation paths,</a:t>
            </a:r>
            <a:r>
              <a:rPr lang="en-US" sz="1200" b="0" i="0" kern="1200" baseline="0" dirty="0" smtClean="0">
                <a:solidFill>
                  <a:schemeClr val="tx1"/>
                </a:solidFill>
                <a:effectLst/>
                <a:latin typeface="+mn-lt"/>
                <a:ea typeface="+mn-ea"/>
                <a:cs typeface="+mn-cs"/>
              </a:rPr>
              <a:t> and cannot reduce the width to less than 48 inches.</a:t>
            </a:r>
            <a:endParaRPr lang="en-US" sz="1200" b="0" i="0" kern="1200" dirty="0" smtClean="0">
              <a:solidFill>
                <a:schemeClr val="tx1"/>
              </a:solidFill>
              <a:effectLst/>
              <a:latin typeface="+mn-lt"/>
              <a:ea typeface="+mn-ea"/>
              <a:cs typeface="+mn-cs"/>
            </a:endParaRPr>
          </a:p>
          <a:p>
            <a:pPr>
              <a:spcBef>
                <a:spcPts val="600"/>
              </a:spcBef>
              <a:buFont typeface="Arial" panose="020B0604020202020204" pitchFamily="34" charset="0"/>
              <a:buNone/>
            </a:pPr>
            <a:endParaRPr lang="en-US" sz="1200" b="0" i="0" kern="1200" dirty="0" smtClean="0">
              <a:solidFill>
                <a:schemeClr val="tx1"/>
              </a:solidFill>
              <a:effectLst/>
              <a:latin typeface="+mn-lt"/>
              <a:ea typeface="+mn-ea"/>
              <a:cs typeface="+mn-cs"/>
            </a:endParaRPr>
          </a:p>
          <a:p>
            <a:pPr>
              <a:spcBef>
                <a:spcPts val="600"/>
              </a:spcBef>
              <a:buFont typeface="Arial" panose="020B0604020202020204" pitchFamily="34" charset="0"/>
              <a:buNone/>
            </a:pPr>
            <a:r>
              <a:rPr lang="en-US" b="1" dirty="0" smtClean="0"/>
              <a:t>Alternate PAR </a:t>
            </a:r>
            <a:r>
              <a:rPr lang="en-US" dirty="0" smtClean="0"/>
              <a:t>– this is a big one that is often missed. </a:t>
            </a:r>
            <a:r>
              <a:rPr lang="en-US" sz="1200" b="0" i="0" kern="1200" dirty="0" smtClean="0">
                <a:solidFill>
                  <a:schemeClr val="tx1"/>
                </a:solidFill>
                <a:effectLst/>
                <a:latin typeface="+mn-lt"/>
                <a:ea typeface="+mn-ea"/>
                <a:cs typeface="+mn-cs"/>
              </a:rPr>
              <a:t>Alternate pedestrian access routes ensure that construction in the public right-of-way does not prevent pedestrians with disabilities from reaching their destinations.  If a PAR is closed for construction, a temporary alternate PAR with basic accessible features</a:t>
            </a:r>
            <a:r>
              <a:rPr lang="en-US" sz="1200" b="0" i="0" kern="1200" baseline="0" dirty="0" smtClean="0">
                <a:solidFill>
                  <a:schemeClr val="tx1"/>
                </a:solidFill>
                <a:effectLst/>
                <a:latin typeface="+mn-lt"/>
                <a:ea typeface="+mn-ea"/>
                <a:cs typeface="+mn-cs"/>
              </a:rPr>
              <a:t> must be provided.</a:t>
            </a:r>
            <a:endParaRPr lang="en-US" sz="1200" b="0" i="0" kern="1200" dirty="0" smtClean="0">
              <a:solidFill>
                <a:schemeClr val="tx1"/>
              </a:solidFill>
              <a:effectLst/>
              <a:latin typeface="+mn-lt"/>
              <a:ea typeface="+mn-ea"/>
              <a:cs typeface="+mn-cs"/>
            </a:endParaRPr>
          </a:p>
          <a:p>
            <a:pPr>
              <a:spcBef>
                <a:spcPts val="600"/>
              </a:spcBef>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b="1" dirty="0" smtClean="0"/>
              <a:t>Accessible Pedestrian Signals </a:t>
            </a:r>
            <a:r>
              <a:rPr lang="en-US" dirty="0" smtClean="0"/>
              <a:t>--</a:t>
            </a:r>
            <a:r>
              <a:rPr lang="en-US" baseline="0" dirty="0" smtClean="0"/>
              <a:t> </a:t>
            </a:r>
            <a:r>
              <a:rPr lang="en-US" sz="1200" b="0" i="0" kern="1200" dirty="0" smtClean="0">
                <a:solidFill>
                  <a:schemeClr val="tx1"/>
                </a:solidFill>
                <a:effectLst/>
                <a:latin typeface="+mn-lt"/>
                <a:ea typeface="+mn-ea"/>
                <a:cs typeface="+mn-cs"/>
              </a:rPr>
              <a:t> All new and altered pedestrian signal heads installed at crosswalks must include “accessible pedestrian signals” (APS), which have audible and </a:t>
            </a:r>
            <a:r>
              <a:rPr lang="en-US" sz="1200" b="0" i="0" kern="1200" dirty="0" err="1" smtClean="0">
                <a:solidFill>
                  <a:schemeClr val="tx1"/>
                </a:solidFill>
                <a:effectLst/>
                <a:latin typeface="+mn-lt"/>
                <a:ea typeface="+mn-ea"/>
                <a:cs typeface="+mn-cs"/>
              </a:rPr>
              <a:t>vibrotactile</a:t>
            </a:r>
            <a:r>
              <a:rPr lang="en-US" sz="1200" b="0" i="0" kern="1200" dirty="0" smtClean="0">
                <a:solidFill>
                  <a:schemeClr val="tx1"/>
                </a:solidFill>
                <a:effectLst/>
                <a:latin typeface="+mn-lt"/>
                <a:ea typeface="+mn-ea"/>
                <a:cs typeface="+mn-cs"/>
              </a:rPr>
              <a:t> features indicating the walk interval so that a pedestrian who is blind or has low vision will know when to cross the street.  Pedestrian push buttons must be located within a reach range such that a person seated in a wheelchair can reach them. The walk speed used to calculate the crossing time allows pedestrians with disabilities sufficient time to cross.</a:t>
            </a:r>
          </a:p>
        </p:txBody>
      </p:sp>
      <p:sp>
        <p:nvSpPr>
          <p:cNvPr id="4" name="Slide Number Placeholder 3"/>
          <p:cNvSpPr>
            <a:spLocks noGrp="1"/>
          </p:cNvSpPr>
          <p:nvPr>
            <p:ph type="sldNum" sz="quarter" idx="10"/>
          </p:nvPr>
        </p:nvSpPr>
        <p:spPr/>
        <p:txBody>
          <a:bodyPr/>
          <a:lstStyle/>
          <a:p>
            <a:fld id="{5DCBF8A3-7C65-4CBF-A992-414CE124F484}" type="slidenum">
              <a:rPr lang="en-US" smtClean="0"/>
              <a:pPr/>
              <a:t>20</a:t>
            </a:fld>
            <a:endParaRPr lang="en-US" dirty="0"/>
          </a:p>
        </p:txBody>
      </p:sp>
    </p:spTree>
    <p:extLst>
      <p:ext uri="{BB962C8B-B14F-4D97-AF65-F5344CB8AC3E}">
        <p14:creationId xmlns:p14="http://schemas.microsoft.com/office/powerpoint/2010/main" val="2058310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Curb Ramps.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Where pedestrian crossing is permitted, curb ramps must be provided so that persons who use wheelchairs can access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One curb ramp or blended transition be provided for each crosswalk at an intersection corner.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Curb ramps &amp; blended transitions must lead directly into crosswalks.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Perpendicular curb ramp runs &amp; parallel curb ramp landings must be contained wholly within the width of the crosswalk they serve.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Adhere to PROWAG requirements for slope and other measurements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Cross slope: 2.1% max.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Running slope: 8.3% max.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CBF8A3-7C65-4CBF-A992-414CE124F484}" type="slidenum">
              <a:rPr lang="en-US" smtClean="0"/>
              <a:pPr/>
              <a:t>21</a:t>
            </a:fld>
            <a:endParaRPr lang="en-US" dirty="0"/>
          </a:p>
        </p:txBody>
      </p:sp>
    </p:spTree>
    <p:extLst>
      <p:ext uri="{BB962C8B-B14F-4D97-AF65-F5344CB8AC3E}">
        <p14:creationId xmlns:p14="http://schemas.microsoft.com/office/powerpoint/2010/main" val="3880652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b="1" dirty="0" smtClean="0"/>
              <a:t>Accessible Pedestrian Signals </a:t>
            </a:r>
            <a:r>
              <a:rPr lang="en-US" dirty="0" smtClean="0"/>
              <a:t>--</a:t>
            </a:r>
            <a:r>
              <a:rPr lang="en-US" baseline="0" dirty="0" smtClean="0"/>
              <a:t> </a:t>
            </a:r>
            <a:r>
              <a:rPr lang="en-US" sz="1200" b="0" i="0" kern="1200" dirty="0" smtClean="0">
                <a:solidFill>
                  <a:schemeClr val="tx1"/>
                </a:solidFill>
                <a:effectLst/>
                <a:latin typeface="+mn-lt"/>
                <a:ea typeface="+mn-ea"/>
                <a:cs typeface="+mn-cs"/>
              </a:rPr>
              <a:t> All new and altered pedestrian signal heads installed at crosswalks must include “accessible pedestrian signals” (APS), which have audible and </a:t>
            </a:r>
            <a:r>
              <a:rPr lang="en-US" sz="1200" b="0" i="0" kern="1200" dirty="0" err="1" smtClean="0">
                <a:solidFill>
                  <a:schemeClr val="tx1"/>
                </a:solidFill>
                <a:effectLst/>
                <a:latin typeface="+mn-lt"/>
                <a:ea typeface="+mn-ea"/>
                <a:cs typeface="+mn-cs"/>
              </a:rPr>
              <a:t>vibrotactile</a:t>
            </a:r>
            <a:r>
              <a:rPr lang="en-US" sz="1200" b="0" i="0" kern="1200" dirty="0" smtClean="0">
                <a:solidFill>
                  <a:schemeClr val="tx1"/>
                </a:solidFill>
                <a:effectLst/>
                <a:latin typeface="+mn-lt"/>
                <a:ea typeface="+mn-ea"/>
                <a:cs typeface="+mn-cs"/>
              </a:rPr>
              <a:t> features indicating the walk interval so that a pedestrian who is blind or has low vision will know when to cross the street.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Pedestrian push buttons must be located within a reach range such that a person seated in a wheelchair can reach them. Reach range limits: 48” high, 15” low</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Pedestrian Signal Phase Timing: Calculate pedestrian clearance time using a walking speed of 3.5 </a:t>
            </a:r>
            <a:r>
              <a:rPr lang="en-US" sz="1200" b="0" i="0" kern="1200" dirty="0" err="1" smtClean="0">
                <a:solidFill>
                  <a:schemeClr val="tx1"/>
                </a:solidFill>
                <a:effectLst/>
                <a:latin typeface="+mn-lt"/>
                <a:ea typeface="+mn-ea"/>
                <a:cs typeface="+mn-cs"/>
              </a:rPr>
              <a:t>ft</a:t>
            </a:r>
            <a:r>
              <a:rPr lang="en-US" sz="1200" b="0" i="0" kern="1200" dirty="0" smtClean="0">
                <a:solidFill>
                  <a:schemeClr val="tx1"/>
                </a:solidFill>
                <a:effectLst/>
                <a:latin typeface="+mn-lt"/>
                <a:ea typeface="+mn-ea"/>
                <a:cs typeface="+mn-cs"/>
              </a:rPr>
              <a:t>/s (1.1 m/s) or less. Requires the walk interval be seven (7) seconds min.</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 faster walking speed is allowed if a passive detection device is provided that automatically adjusts the pedestrian clearance time based on the pedestrian’s actual clearance of the crosswalk.</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Push button (operable part) must be operable with one hand; no more than 5 </a:t>
            </a:r>
            <a:r>
              <a:rPr lang="en-US" sz="1200" b="0" i="0" kern="1200" dirty="0" err="1" smtClean="0">
                <a:solidFill>
                  <a:schemeClr val="tx1"/>
                </a:solidFill>
                <a:effectLst/>
                <a:latin typeface="+mn-lt"/>
                <a:ea typeface="+mn-ea"/>
                <a:cs typeface="+mn-cs"/>
              </a:rPr>
              <a:t>lbs</a:t>
            </a:r>
            <a:r>
              <a:rPr lang="en-US" sz="1200" b="0" i="0" kern="1200" dirty="0" smtClean="0">
                <a:solidFill>
                  <a:schemeClr val="tx1"/>
                </a:solidFill>
                <a:effectLst/>
                <a:latin typeface="+mn-lt"/>
                <a:ea typeface="+mn-ea"/>
                <a:cs typeface="+mn-cs"/>
              </a:rPr>
              <a:t> force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CBF8A3-7C65-4CBF-A992-414CE124F484}" type="slidenum">
              <a:rPr lang="en-US" smtClean="0"/>
              <a:pPr/>
              <a:t>22</a:t>
            </a:fld>
            <a:endParaRPr lang="en-US" dirty="0"/>
          </a:p>
        </p:txBody>
      </p:sp>
    </p:spTree>
    <p:extLst>
      <p:ext uri="{BB962C8B-B14F-4D97-AF65-F5344CB8AC3E}">
        <p14:creationId xmlns:p14="http://schemas.microsoft.com/office/powerpoint/2010/main" val="4172057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b="0" dirty="0" smtClean="0"/>
              <a:t>Crosswalks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b="0" dirty="0" smtClean="0"/>
              <a:t>Curb ramps, detectable warning surfaces required where a pedestrian circulation path meets a vehicular way and crossing is allowed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b="0" dirty="0" smtClean="0"/>
              <a:t>Where pedestrian crossing is prohibited at an intersection or is not intended midblock or at a roundabout, do not provide a curb ramp or crosswalk.</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b="0" dirty="0" smtClean="0"/>
              <a:t>Additional treatments required at multilane roundabouts &amp; channelized turn lanes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b="0" dirty="0" smtClean="0"/>
              <a:t>Edge detection or vertical edge treatment must be provided along the street side of a sidewalk where crossing is prohibited/not intended.</a:t>
            </a:r>
          </a:p>
        </p:txBody>
      </p:sp>
      <p:sp>
        <p:nvSpPr>
          <p:cNvPr id="4" name="Slide Number Placeholder 3"/>
          <p:cNvSpPr>
            <a:spLocks noGrp="1"/>
          </p:cNvSpPr>
          <p:nvPr>
            <p:ph type="sldNum" sz="quarter" idx="10"/>
          </p:nvPr>
        </p:nvSpPr>
        <p:spPr/>
        <p:txBody>
          <a:bodyPr/>
          <a:lstStyle/>
          <a:p>
            <a:fld id="{5DCBF8A3-7C65-4CBF-A992-414CE124F484}" type="slidenum">
              <a:rPr lang="en-US" smtClean="0"/>
              <a:pPr/>
              <a:t>23</a:t>
            </a:fld>
            <a:endParaRPr lang="en-US" dirty="0"/>
          </a:p>
        </p:txBody>
      </p:sp>
    </p:spTree>
    <p:extLst>
      <p:ext uri="{BB962C8B-B14F-4D97-AF65-F5344CB8AC3E}">
        <p14:creationId xmlns:p14="http://schemas.microsoft.com/office/powerpoint/2010/main" val="3987113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On-Street Parking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Non-residential MUST have designated accessible spaces sized so persons with disabilities may exit a parked vehicle &amp; maneuver to the sidewalk without entering a vehicular way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Standard size, designated accessible on-street parking spaces must be near an existing crosswalk with curb ramps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Transit Stops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Transit Stops: Boarding and alighting areas at sidewalk or street level, as well as elevated boarding platforms, must be sized and situated such that a person with a disability can board and alight buses and rail cars.  Pedestrian access routes must connect boarding and alighting areas and boarding platforms to other pedestrian facilities.  Transit shelters must have clear space for use by a person in a wheelchair.</a:t>
            </a:r>
          </a:p>
        </p:txBody>
      </p:sp>
      <p:sp>
        <p:nvSpPr>
          <p:cNvPr id="4" name="Slide Number Placeholder 3"/>
          <p:cNvSpPr>
            <a:spLocks noGrp="1"/>
          </p:cNvSpPr>
          <p:nvPr>
            <p:ph type="sldNum" sz="quarter" idx="10"/>
          </p:nvPr>
        </p:nvSpPr>
        <p:spPr/>
        <p:txBody>
          <a:bodyPr/>
          <a:lstStyle/>
          <a:p>
            <a:fld id="{5DCBF8A3-7C65-4CBF-A992-414CE124F484}" type="slidenum">
              <a:rPr lang="en-US" smtClean="0"/>
              <a:pPr/>
              <a:t>24</a:t>
            </a:fld>
            <a:endParaRPr lang="en-US" dirty="0"/>
          </a:p>
        </p:txBody>
      </p:sp>
    </p:spTree>
    <p:extLst>
      <p:ext uri="{BB962C8B-B14F-4D97-AF65-F5344CB8AC3E}">
        <p14:creationId xmlns:p14="http://schemas.microsoft.com/office/powerpoint/2010/main" val="2818233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WYDOT Office of Civil Rights selects completed projects for ADA reviews within the WYDOT rights-of-way to check for compliance. We also work with Local Government</a:t>
            </a:r>
            <a:r>
              <a:rPr lang="en-US" sz="1200" kern="1200" baseline="0" dirty="0" smtClean="0">
                <a:solidFill>
                  <a:schemeClr val="tx1"/>
                </a:solidFill>
                <a:effectLst/>
                <a:latin typeface="+mn-lt"/>
                <a:ea typeface="+mn-ea"/>
                <a:cs typeface="+mn-cs"/>
              </a:rPr>
              <a:t> to review projects that have received funding through WYDOT such as TAP grants. If there are questionable findings, that could hold up payment.</a:t>
            </a:r>
            <a:endParaRPr lang="en-US" sz="1200" kern="1200" dirty="0" smtClean="0">
              <a:solidFill>
                <a:schemeClr val="tx1"/>
              </a:solidFill>
              <a:effectLst/>
              <a:latin typeface="+mn-lt"/>
              <a:ea typeface="+mn-ea"/>
              <a:cs typeface="+mn-cs"/>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All </a:t>
            </a:r>
            <a:r>
              <a:rPr lang="en-US" sz="1200" b="0" baseline="0" dirty="0" smtClean="0">
                <a:latin typeface="+mn-lt"/>
              </a:rPr>
              <a:t>ADA projects within the WYDOT rights-of-way</a:t>
            </a:r>
            <a:r>
              <a:rPr lang="en-US" dirty="0" smtClean="0"/>
              <a:t> are tracked</a:t>
            </a:r>
            <a:r>
              <a:rPr lang="en-US" baseline="0" dirty="0" smtClean="0"/>
              <a:t> </a:t>
            </a:r>
            <a:r>
              <a:rPr lang="en-US" dirty="0" smtClean="0"/>
              <a:t>through Project Development and other departments for completion and compliance. This information is used for FHWA regulations</a:t>
            </a:r>
            <a:r>
              <a:rPr lang="en-US" baseline="0" dirty="0" smtClean="0"/>
              <a:t> and to </a:t>
            </a:r>
            <a:r>
              <a:rPr lang="en-US" dirty="0" smtClean="0"/>
              <a:t>aid in updating the WYDOT ADA Transition Plan. It is also used</a:t>
            </a:r>
            <a:r>
              <a:rPr lang="en-US" baseline="0" dirty="0" smtClean="0"/>
              <a:t> for</a:t>
            </a:r>
            <a:r>
              <a:rPr lang="en-US" dirty="0" smtClean="0"/>
              <a:t> project planning,</a:t>
            </a:r>
            <a:r>
              <a:rPr lang="en-US" baseline="0" dirty="0" smtClean="0"/>
              <a:t> </a:t>
            </a:r>
            <a:r>
              <a:rPr lang="en-US" dirty="0" smtClean="0"/>
              <a:t>development, and the tracking process within WYDOT.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Please contact our office</a:t>
            </a:r>
            <a:r>
              <a:rPr lang="en-US" baseline="0" dirty="0" smtClean="0"/>
              <a:t> or the U.S. Access Board with questions, and refer to the PROWAG. There may be times when a project can only meet the max extent feasible so it’s important to talk &amp; walk through your job to ensure compliance up front.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CBF8A3-7C65-4CBF-A992-414CE124F484}" type="slidenum">
              <a:rPr lang="en-US" smtClean="0"/>
              <a:pPr/>
              <a:t>25</a:t>
            </a:fld>
            <a:endParaRPr lang="en-US" dirty="0"/>
          </a:p>
        </p:txBody>
      </p:sp>
    </p:spTree>
    <p:extLst>
      <p:ext uri="{BB962C8B-B14F-4D97-AF65-F5344CB8AC3E}">
        <p14:creationId xmlns:p14="http://schemas.microsoft.com/office/powerpoint/2010/main" val="4121850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WYDOT currently has all of these in place</a:t>
            </a:r>
            <a:r>
              <a:rPr lang="en-US" baseline="0" dirty="0" smtClean="0"/>
              <a:t> and they are available on our internet.</a:t>
            </a:r>
            <a:endParaRPr lang="en-US" dirty="0" smtClean="0"/>
          </a:p>
        </p:txBody>
      </p:sp>
      <p:sp>
        <p:nvSpPr>
          <p:cNvPr id="4" name="Slide Number Placeholder 3"/>
          <p:cNvSpPr>
            <a:spLocks noGrp="1"/>
          </p:cNvSpPr>
          <p:nvPr>
            <p:ph type="sldNum" sz="quarter" idx="10"/>
          </p:nvPr>
        </p:nvSpPr>
        <p:spPr/>
        <p:txBody>
          <a:bodyPr/>
          <a:lstStyle/>
          <a:p>
            <a:fld id="{5DCBF8A3-7C65-4CBF-A992-414CE124F484}" type="slidenum">
              <a:rPr lang="en-US" smtClean="0"/>
              <a:pPr/>
              <a:t>26</a:t>
            </a:fld>
            <a:endParaRPr lang="en-US"/>
          </a:p>
        </p:txBody>
      </p:sp>
    </p:spTree>
    <p:extLst>
      <p:ext uri="{BB962C8B-B14F-4D97-AF65-F5344CB8AC3E}">
        <p14:creationId xmlns:p14="http://schemas.microsoft.com/office/powerpoint/2010/main" val="836818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 transition plan is basically a plan of action outlining the physical changes required for ADA compliance and a schedule of completion for improvements.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Government entities receiving Federal financial assistance </a:t>
            </a:r>
            <a:r>
              <a:rPr lang="en-US" dirty="0" smtClean="0"/>
              <a:t>with greater than 50 employees (combined full and part-time)</a:t>
            </a:r>
            <a:r>
              <a:rPr lang="en-US" baseline="0" dirty="0" smtClean="0"/>
              <a:t> </a:t>
            </a:r>
            <a:r>
              <a:rPr lang="en-US" sz="1200" b="0" i="0" u="none" strike="noStrike" kern="1200" baseline="0" dirty="0" smtClean="0">
                <a:solidFill>
                  <a:schemeClr val="tx1"/>
                </a:solidFill>
                <a:latin typeface="+mn-lt"/>
                <a:ea typeface="+mn-ea"/>
                <a:cs typeface="+mn-cs"/>
              </a:rPr>
              <a:t>must have a </a:t>
            </a:r>
            <a:r>
              <a:rPr lang="en-US" sz="1200" b="0" dirty="0" smtClean="0"/>
              <a:t>Transition Plan in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Less than 50 employees, still need to evaluate programs for discrimination…but not required to have a Transition Plan</a:t>
            </a:r>
          </a:p>
          <a:p>
            <a:endParaRPr lang="en-US" dirty="0" smtClean="0"/>
          </a:p>
          <a:p>
            <a:r>
              <a:rPr lang="en-US" dirty="0" smtClean="0"/>
              <a:t>A Transition Plan should at a </a:t>
            </a:r>
            <a:r>
              <a:rPr lang="en-US" sz="1200" b="0" i="0" u="none" strike="noStrike" kern="1200" baseline="0" dirty="0" smtClean="0">
                <a:solidFill>
                  <a:schemeClr val="tx1"/>
                </a:solidFill>
                <a:latin typeface="+mn-lt"/>
                <a:ea typeface="+mn-ea"/>
                <a:cs typeface="+mn-cs"/>
              </a:rPr>
              <a:t>minimum </a:t>
            </a:r>
            <a:r>
              <a:rPr lang="en-US" dirty="0" smtClean="0"/>
              <a:t>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Designation</a:t>
            </a:r>
            <a:r>
              <a:rPr lang="en-US" b="0" baseline="0" dirty="0" smtClean="0"/>
              <a:t> of </a:t>
            </a:r>
            <a:r>
              <a:rPr lang="en-US" sz="1200" b="0" kern="1200" dirty="0" smtClean="0">
                <a:solidFill>
                  <a:schemeClr val="tx1"/>
                </a:solidFill>
                <a:effectLst/>
                <a:latin typeface="+mn-lt"/>
                <a:ea typeface="+mn-ea"/>
                <a:cs typeface="+mn-cs"/>
              </a:rPr>
              <a:t>at least one person</a:t>
            </a:r>
            <a:r>
              <a:rPr lang="en-US" sz="1200" b="0" kern="1200" baseline="0" dirty="0" smtClean="0">
                <a:solidFill>
                  <a:schemeClr val="tx1"/>
                </a:solidFill>
                <a:effectLst/>
                <a:latin typeface="+mn-lt"/>
                <a:ea typeface="+mn-ea"/>
                <a:cs typeface="+mn-cs"/>
              </a:rPr>
              <a:t> responsible for the implementation of the plan &amp;</a:t>
            </a:r>
            <a:r>
              <a:rPr lang="en-US" sz="1200" b="0" kern="1200" dirty="0" smtClean="0">
                <a:solidFill>
                  <a:schemeClr val="tx1"/>
                </a:solidFill>
                <a:effectLst/>
                <a:latin typeface="+mn-lt"/>
                <a:ea typeface="+mn-ea"/>
                <a:cs typeface="+mn-cs"/>
              </a:rPr>
              <a:t> to coordinate ADA/504 compliance</a:t>
            </a: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An </a:t>
            </a:r>
            <a:r>
              <a:rPr lang="en-US" dirty="0" smtClean="0"/>
              <a:t>inventory of </a:t>
            </a:r>
            <a:r>
              <a:rPr lang="en-US" b="0" dirty="0" smtClean="0"/>
              <a:t>barriers </a:t>
            </a:r>
            <a:r>
              <a:rPr lang="en-US" sz="1200" dirty="0" smtClean="0"/>
              <a:t>(i.e., identification of physical obstacles) </a:t>
            </a: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 schedule to remove those barriers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Information</a:t>
            </a:r>
            <a:r>
              <a:rPr lang="en-US" sz="1200" b="0" i="0" kern="1200" baseline="0" dirty="0" smtClean="0">
                <a:solidFill>
                  <a:schemeClr val="tx1"/>
                </a:solidFill>
                <a:effectLst/>
                <a:latin typeface="+mn-lt"/>
                <a:ea typeface="+mn-ea"/>
                <a:cs typeface="+mn-cs"/>
              </a:rPr>
              <a:t> on how they will be made accessible</a:t>
            </a: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Develop</a:t>
            </a:r>
            <a:r>
              <a:rPr lang="en-US" sz="1200" b="0" i="0" kern="1200" dirty="0" smtClean="0">
                <a:solidFill>
                  <a:schemeClr val="tx1"/>
                </a:solidFill>
                <a:effectLst/>
                <a:latin typeface="+mn-lt"/>
                <a:ea typeface="+mn-ea"/>
                <a:cs typeface="+mn-cs"/>
              </a:rPr>
              <a:t> a compliance process</a:t>
            </a:r>
          </a:p>
        </p:txBody>
      </p:sp>
      <p:sp>
        <p:nvSpPr>
          <p:cNvPr id="4" name="Slide Number Placeholder 3"/>
          <p:cNvSpPr>
            <a:spLocks noGrp="1"/>
          </p:cNvSpPr>
          <p:nvPr>
            <p:ph type="sldNum" sz="quarter" idx="10"/>
          </p:nvPr>
        </p:nvSpPr>
        <p:spPr/>
        <p:txBody>
          <a:bodyPr/>
          <a:lstStyle/>
          <a:p>
            <a:fld id="{5DCBF8A3-7C65-4CBF-A992-414CE124F484}" type="slidenum">
              <a:rPr lang="en-US" smtClean="0"/>
              <a:pPr/>
              <a:t>27</a:t>
            </a:fld>
            <a:endParaRPr lang="en-US" dirty="0"/>
          </a:p>
        </p:txBody>
      </p:sp>
    </p:spTree>
    <p:extLst>
      <p:ext uri="{BB962C8B-B14F-4D97-AF65-F5344CB8AC3E}">
        <p14:creationId xmlns:p14="http://schemas.microsoft.com/office/powerpoint/2010/main" val="1519281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4/22/2025 7:24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Font typeface="Arial" panose="020B0604020202020204" pitchFamily="34" charset="0"/>
              <a:buNone/>
            </a:pPr>
            <a:r>
              <a:rPr lang="en-US" dirty="0" smtClean="0"/>
              <a:t>A grievance procedure is required of public entities with 50 or more employees.</a:t>
            </a:r>
          </a:p>
          <a:p>
            <a:pPr marL="0" indent="0">
              <a:spcBef>
                <a:spcPts val="1200"/>
              </a:spcBef>
              <a:buFont typeface="Arial" panose="020B0604020202020204" pitchFamily="34" charset="0"/>
              <a:buNone/>
            </a:pPr>
            <a:r>
              <a:rPr lang="en-US" dirty="0" smtClean="0"/>
              <a:t>It provides a formal process to those who believe they have been discriminated against because of their disability.</a:t>
            </a:r>
          </a:p>
        </p:txBody>
      </p:sp>
      <p:sp>
        <p:nvSpPr>
          <p:cNvPr id="4" name="Slide Number Placeholder 3"/>
          <p:cNvSpPr>
            <a:spLocks noGrp="1"/>
          </p:cNvSpPr>
          <p:nvPr>
            <p:ph type="sldNum" sz="quarter" idx="10"/>
          </p:nvPr>
        </p:nvSpPr>
        <p:spPr/>
        <p:txBody>
          <a:bodyPr/>
          <a:lstStyle/>
          <a:p>
            <a:fld id="{5DCBF8A3-7C65-4CBF-A992-414CE124F484}" type="slidenum">
              <a:rPr lang="en-US" smtClean="0"/>
              <a:pPr/>
              <a:t>28</a:t>
            </a:fld>
            <a:endParaRPr lang="en-US"/>
          </a:p>
        </p:txBody>
      </p:sp>
    </p:spTree>
    <p:extLst>
      <p:ext uri="{BB962C8B-B14F-4D97-AF65-F5344CB8AC3E}">
        <p14:creationId xmlns:p14="http://schemas.microsoft.com/office/powerpoint/2010/main" val="2366663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complaint form has been recently updated and is available on our website.</a:t>
            </a:r>
            <a:endParaRPr lang="en-US" dirty="0" smtClean="0"/>
          </a:p>
        </p:txBody>
      </p:sp>
      <p:sp>
        <p:nvSpPr>
          <p:cNvPr id="4" name="Slide Number Placeholder 3"/>
          <p:cNvSpPr>
            <a:spLocks noGrp="1"/>
          </p:cNvSpPr>
          <p:nvPr>
            <p:ph type="sldNum" sz="quarter" idx="10"/>
          </p:nvPr>
        </p:nvSpPr>
        <p:spPr/>
        <p:txBody>
          <a:bodyPr/>
          <a:lstStyle/>
          <a:p>
            <a:fld id="{5DCBF8A3-7C65-4CBF-A992-414CE124F484}" type="slidenum">
              <a:rPr lang="en-US" smtClean="0"/>
              <a:pPr/>
              <a:t>29</a:t>
            </a:fld>
            <a:endParaRPr lang="en-US" dirty="0"/>
          </a:p>
        </p:txBody>
      </p:sp>
    </p:spTree>
    <p:extLst>
      <p:ext uri="{BB962C8B-B14F-4D97-AF65-F5344CB8AC3E}">
        <p14:creationId xmlns:p14="http://schemas.microsoft.com/office/powerpoint/2010/main" val="39418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4/22/2025 7:24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Initially, this information will be collected by a letter of request to be sent to all firms listed on the Invitation to Bid (prime/subcontractors, DBEs, suppliers, etc.) and Prequalified Contractors lists, along with any additional information available from the EBS or E-91. The bidders list in entirely is reviewed yearly; however, the relevant data is maintained throughout the year.</a:t>
            </a:r>
          </a:p>
          <a:p>
            <a:endParaRPr lang="en-US" dirty="0"/>
          </a:p>
        </p:txBody>
      </p:sp>
      <p:sp>
        <p:nvSpPr>
          <p:cNvPr id="4" name="Slide Number Placeholder 3"/>
          <p:cNvSpPr>
            <a:spLocks noGrp="1"/>
          </p:cNvSpPr>
          <p:nvPr>
            <p:ph type="sldNum" sz="quarter" idx="10"/>
          </p:nvPr>
        </p:nvSpPr>
        <p:spPr/>
        <p:txBody>
          <a:bodyPr/>
          <a:lstStyle/>
          <a:p>
            <a:fld id="{5DCBF8A3-7C65-4CBF-A992-414CE124F484}" type="slidenum">
              <a:rPr lang="en-US" smtClean="0"/>
              <a:pPr/>
              <a:t>34</a:t>
            </a:fld>
            <a:endParaRPr lang="en-US"/>
          </a:p>
        </p:txBody>
      </p:sp>
    </p:spTree>
    <p:extLst>
      <p:ext uri="{BB962C8B-B14F-4D97-AF65-F5344CB8AC3E}">
        <p14:creationId xmlns:p14="http://schemas.microsoft.com/office/powerpoint/2010/main" val="4278726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Initially, this information will be collected by a letter of request to be sent to all firms listed on the Invitation to Bid (prime/subcontractors, DBEs, suppliers, etc.) and Prequalified Contractors lists, along with any additional information available from the EBS or E-91. The bidders list in entirely is reviewed yearly; however, the relevant data is maintained throughout the year.</a:t>
            </a:r>
          </a:p>
          <a:p>
            <a:endParaRPr lang="en-US" dirty="0"/>
          </a:p>
        </p:txBody>
      </p:sp>
      <p:sp>
        <p:nvSpPr>
          <p:cNvPr id="4" name="Slide Number Placeholder 3"/>
          <p:cNvSpPr>
            <a:spLocks noGrp="1"/>
          </p:cNvSpPr>
          <p:nvPr>
            <p:ph type="sldNum" sz="quarter" idx="10"/>
          </p:nvPr>
        </p:nvSpPr>
        <p:spPr/>
        <p:txBody>
          <a:bodyPr/>
          <a:lstStyle/>
          <a:p>
            <a:fld id="{5DCBF8A3-7C65-4CBF-A992-414CE124F484}" type="slidenum">
              <a:rPr lang="en-US" smtClean="0"/>
              <a:pPr/>
              <a:t>35</a:t>
            </a:fld>
            <a:endParaRPr lang="en-US"/>
          </a:p>
        </p:txBody>
      </p:sp>
    </p:spTree>
    <p:extLst>
      <p:ext uri="{BB962C8B-B14F-4D97-AF65-F5344CB8AC3E}">
        <p14:creationId xmlns:p14="http://schemas.microsoft.com/office/powerpoint/2010/main" val="2837833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Notification of Intent to Subcontract on Federal-aid Projects (Form DBE-2)</a:t>
            </a:r>
            <a:endParaRPr lang="en-US" dirty="0"/>
          </a:p>
        </p:txBody>
      </p:sp>
      <p:sp>
        <p:nvSpPr>
          <p:cNvPr id="4" name="Slide Number Placeholder 3"/>
          <p:cNvSpPr>
            <a:spLocks noGrp="1"/>
          </p:cNvSpPr>
          <p:nvPr>
            <p:ph type="sldNum" sz="quarter" idx="10"/>
          </p:nvPr>
        </p:nvSpPr>
        <p:spPr/>
        <p:txBody>
          <a:bodyPr/>
          <a:lstStyle/>
          <a:p>
            <a:fld id="{5DCBF8A3-7C65-4CBF-A992-414CE124F484}" type="slidenum">
              <a:rPr lang="en-US" smtClean="0"/>
              <a:pPr/>
              <a:t>36</a:t>
            </a:fld>
            <a:endParaRPr lang="en-US"/>
          </a:p>
        </p:txBody>
      </p:sp>
    </p:spTree>
    <p:extLst>
      <p:ext uri="{BB962C8B-B14F-4D97-AF65-F5344CB8AC3E}">
        <p14:creationId xmlns:p14="http://schemas.microsoft.com/office/powerpoint/2010/main" val="1833234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smtClean="0">
                <a:solidFill>
                  <a:schemeClr val="tx1"/>
                </a:solidFill>
                <a:effectLst/>
                <a:latin typeface="+mn-lt"/>
                <a:ea typeface="+mn-ea"/>
                <a:cs typeface="+mn-cs"/>
              </a:rPr>
              <a:t>DBE Federal-aid Subcontract Payments Report (Form DBE-3)</a:t>
            </a:r>
            <a:endParaRPr lang="en-US"/>
          </a:p>
        </p:txBody>
      </p:sp>
      <p:sp>
        <p:nvSpPr>
          <p:cNvPr id="4" name="Slide Number Placeholder 3"/>
          <p:cNvSpPr>
            <a:spLocks noGrp="1"/>
          </p:cNvSpPr>
          <p:nvPr>
            <p:ph type="sldNum" sz="quarter" idx="10"/>
          </p:nvPr>
        </p:nvSpPr>
        <p:spPr/>
        <p:txBody>
          <a:bodyPr/>
          <a:lstStyle/>
          <a:p>
            <a:fld id="{5DCBF8A3-7C65-4CBF-A992-414CE124F484}" type="slidenum">
              <a:rPr lang="en-US" smtClean="0"/>
              <a:pPr/>
              <a:t>37</a:t>
            </a:fld>
            <a:endParaRPr lang="en-US"/>
          </a:p>
        </p:txBody>
      </p:sp>
    </p:spTree>
    <p:extLst>
      <p:ext uri="{BB962C8B-B14F-4D97-AF65-F5344CB8AC3E}">
        <p14:creationId xmlns:p14="http://schemas.microsoft.com/office/powerpoint/2010/main" val="2691409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Ensure the DBE performs a commercially useful function (CUF) in the work of a contract.</a:t>
            </a:r>
          </a:p>
          <a:p>
            <a:r>
              <a:rPr lang="en-US" sz="1200" kern="1200" dirty="0" smtClean="0">
                <a:solidFill>
                  <a:schemeClr val="tx1"/>
                </a:solidFill>
                <a:effectLst/>
                <a:latin typeface="+mn-lt"/>
                <a:ea typeface="+mn-ea"/>
                <a:cs typeface="+mn-cs"/>
              </a:rPr>
              <a:t>A DBE is considered to perform a CUF when it is solely responsible for executing a distinct element of a contract's work and carrying out its responsibilities by performing, managing, and supervising the work involved, consistent with industry practices. </a:t>
            </a:r>
          </a:p>
          <a:p>
            <a:r>
              <a:rPr lang="en-US" sz="1200" kern="1200" dirty="0" smtClean="0">
                <a:solidFill>
                  <a:schemeClr val="tx1"/>
                </a:solidFill>
                <a:effectLst/>
                <a:latin typeface="+mn-lt"/>
                <a:ea typeface="+mn-ea"/>
                <a:cs typeface="+mn-cs"/>
              </a:rPr>
              <a:t>In determining whether a DBE has performed a CUF in the work of a contract, the amount of work subcontracted, industry practices, and other relevant factors will be evaluated. Only expenditures to a DBE that performs a CUF in the work of a contract will be counted toward DBE participation. </a:t>
            </a:r>
          </a:p>
          <a:p>
            <a:endParaRPr lang="en-US" dirty="0"/>
          </a:p>
        </p:txBody>
      </p:sp>
      <p:sp>
        <p:nvSpPr>
          <p:cNvPr id="4" name="Slide Number Placeholder 3"/>
          <p:cNvSpPr>
            <a:spLocks noGrp="1"/>
          </p:cNvSpPr>
          <p:nvPr>
            <p:ph type="sldNum" sz="quarter" idx="10"/>
          </p:nvPr>
        </p:nvSpPr>
        <p:spPr/>
        <p:txBody>
          <a:bodyPr/>
          <a:lstStyle/>
          <a:p>
            <a:fld id="{5DCBF8A3-7C65-4CBF-A992-414CE124F484}" type="slidenum">
              <a:rPr lang="en-US" smtClean="0"/>
              <a:pPr/>
              <a:t>38</a:t>
            </a:fld>
            <a:endParaRPr lang="en-US"/>
          </a:p>
        </p:txBody>
      </p:sp>
    </p:spTree>
    <p:extLst>
      <p:ext uri="{BB962C8B-B14F-4D97-AF65-F5344CB8AC3E}">
        <p14:creationId xmlns:p14="http://schemas.microsoft.com/office/powerpoint/2010/main" val="2137977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0" i="1" u="none" strike="noStrike" kern="1200" baseline="0" smtClean="0">
                <a:solidFill>
                  <a:schemeClr val="tx1"/>
                </a:solidFill>
                <a:latin typeface="+mn-lt"/>
                <a:ea typeface="+mn-ea"/>
                <a:cs typeface="+mn-cs"/>
              </a:rPr>
              <a:t>This </a:t>
            </a:r>
            <a:r>
              <a:rPr lang="en-US" sz="1050" b="0" i="1" u="none" strike="noStrike" kern="1200" baseline="0" dirty="0" smtClean="0">
                <a:solidFill>
                  <a:schemeClr val="tx1"/>
                </a:solidFill>
                <a:latin typeface="+mn-lt"/>
                <a:ea typeface="+mn-ea"/>
                <a:cs typeface="+mn-cs"/>
              </a:rPr>
              <a:t>requirement may be administered through questionnaires, inventory records reviews, or other methods to determine whether each DBE supplier has the demonstrated capacity to perform a commercially useful function (CUF) as a regular dealer prior to its participation. The system you implement must be maintained and used to identify all DBE suppliers with capacity to be eligible for 60 percent credit, contingent upon the performance of a CUF. This requirement is a programmatic safeguard apart from that described in § 26.53(c)(1)</a:t>
            </a:r>
          </a:p>
          <a:p>
            <a:endParaRPr lang="en-US" sz="1050" b="0" i="0" u="none" strike="noStrike" kern="1200" baseline="0" dirty="0" smtClean="0">
              <a:solidFill>
                <a:schemeClr val="tx1"/>
              </a:solidFill>
              <a:latin typeface="+mn-lt"/>
              <a:ea typeface="+mn-ea"/>
              <a:cs typeface="+mn-cs"/>
            </a:endParaRPr>
          </a:p>
          <a:p>
            <a:r>
              <a:rPr lang="en-US" sz="1050" b="0" i="0" u="none" strike="noStrike" kern="1200" baseline="0" dirty="0" smtClean="0">
                <a:solidFill>
                  <a:schemeClr val="tx1"/>
                </a:solidFill>
                <a:latin typeface="+mn-lt"/>
                <a:ea typeface="+mn-ea"/>
                <a:cs typeface="+mn-cs"/>
              </a:rPr>
              <a:t>Determines whether each DBE supplier to be eligible for </a:t>
            </a:r>
            <a:r>
              <a:rPr lang="en-US" sz="1050" b="0" i="1" u="none" strike="noStrike" kern="1200" baseline="0" dirty="0" smtClean="0">
                <a:solidFill>
                  <a:schemeClr val="tx1"/>
                </a:solidFill>
                <a:latin typeface="+mn-lt"/>
                <a:ea typeface="+mn-ea"/>
                <a:cs typeface="+mn-cs"/>
              </a:rPr>
              <a:t>regular dealer </a:t>
            </a:r>
            <a:r>
              <a:rPr lang="en-US" sz="1050" b="0" i="0" u="none" strike="noStrike" kern="1200" baseline="0" dirty="0" smtClean="0">
                <a:solidFill>
                  <a:schemeClr val="tx1"/>
                </a:solidFill>
                <a:latin typeface="+mn-lt"/>
                <a:ea typeface="+mn-ea"/>
                <a:cs typeface="+mn-cs"/>
              </a:rPr>
              <a:t>credit, over a reasonable period of time, keeps sufficient quantities and regularly sells the items in question</a:t>
            </a:r>
          </a:p>
          <a:p>
            <a:r>
              <a:rPr lang="en-US" sz="1050" b="0" i="0" u="none" strike="noStrike" kern="1200" baseline="0" dirty="0" smtClean="0">
                <a:solidFill>
                  <a:schemeClr val="tx1"/>
                </a:solidFill>
                <a:latin typeface="+mn-lt"/>
                <a:ea typeface="+mn-ea"/>
                <a:cs typeface="+mn-cs"/>
              </a:rPr>
              <a:t>Determines whether each DBE supplier has the demonstrated capacity to perform a commercially useful function (CUF) as a regular dealer prior to its participation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DCBF8A3-7C65-4CBF-A992-414CE124F484}" type="slidenum">
              <a:rPr lang="en-US" smtClean="0"/>
              <a:pPr/>
              <a:t>40</a:t>
            </a:fld>
            <a:endParaRPr lang="en-US"/>
          </a:p>
        </p:txBody>
      </p:sp>
    </p:spTree>
    <p:extLst>
      <p:ext uri="{BB962C8B-B14F-4D97-AF65-F5344CB8AC3E}">
        <p14:creationId xmlns:p14="http://schemas.microsoft.com/office/powerpoint/2010/main" val="905872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4/22/2025 7:24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Tree>
    <p:extLst>
      <p:ext uri="{BB962C8B-B14F-4D97-AF65-F5344CB8AC3E}">
        <p14:creationId xmlns:p14="http://schemas.microsoft.com/office/powerpoint/2010/main" val="183203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4/22/2025 7:24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981440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4/22/2025 7:24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4/22/2025 7:24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3997389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4/22/2025 7:24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1345066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4/22/2025 7:24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val="271191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p:txBody>
      </p:sp>
      <p:sp>
        <p:nvSpPr>
          <p:cNvPr id="4" name="Slide Number Placeholder 3"/>
          <p:cNvSpPr>
            <a:spLocks noGrp="1"/>
          </p:cNvSpPr>
          <p:nvPr>
            <p:ph type="sldNum" sz="quarter" idx="10"/>
          </p:nvPr>
        </p:nvSpPr>
        <p:spPr/>
        <p:txBody>
          <a:bodyPr/>
          <a:lstStyle/>
          <a:p>
            <a:fld id="{5DCBF8A3-7C65-4CBF-A992-414CE124F484}" type="slidenum">
              <a:rPr lang="en-US" smtClean="0"/>
              <a:pPr/>
              <a:t>15</a:t>
            </a:fld>
            <a:endParaRPr lang="en-US" dirty="0"/>
          </a:p>
        </p:txBody>
      </p:sp>
    </p:spTree>
    <p:extLst>
      <p:ext uri="{BB962C8B-B14F-4D97-AF65-F5344CB8AC3E}">
        <p14:creationId xmlns:p14="http://schemas.microsoft.com/office/powerpoint/2010/main" val="3731392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a:t>
            </a:r>
            <a:r>
              <a:rPr lang="en-US" sz="1200" b="0" dirty="0" smtClean="0"/>
              <a:t>authority that require public agencies to make public rights-of-way accessible for all pedestrians with disabilities</a:t>
            </a:r>
            <a:r>
              <a:rPr lang="en-US" sz="1200" b="0" baseline="0" dirty="0" smtClean="0"/>
              <a:t> are </a:t>
            </a:r>
            <a:r>
              <a:rPr lang="en-US" sz="1200" b="0" i="0" u="none" strike="noStrike" kern="1200" baseline="0" dirty="0" smtClean="0">
                <a:solidFill>
                  <a:schemeClr val="tx1"/>
                </a:solidFill>
                <a:latin typeface="+mn-lt"/>
                <a:ea typeface="+mn-ea"/>
                <a:cs typeface="+mn-cs"/>
              </a:rPr>
              <a:t>Title II of the Americans with Disabilities Act of 1990 and the Rehabilitation Act of 1973 Section 504.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Title II of the ADA applies to state and local governments and prohibits discrimination in the provision of facilities, services, and programs. Transportation accessibility is enforced by the DOJ &amp; DOT.</a:t>
            </a:r>
          </a:p>
          <a:p>
            <a:endParaRPr lang="en-US" sz="1200" b="0" i="0" u="none" strike="noStrike" kern="1200" baseline="0" dirty="0" smtClean="0">
              <a:solidFill>
                <a:schemeClr val="tx1"/>
              </a:solidFill>
              <a:latin typeface="+mn-lt"/>
              <a:ea typeface="+mn-ea"/>
              <a:cs typeface="+mn-cs"/>
            </a:endParaRPr>
          </a:p>
          <a:p>
            <a:r>
              <a:rPr lang="en-US" sz="1200" b="0" i="0" kern="1200" dirty="0" smtClean="0">
                <a:solidFill>
                  <a:schemeClr val="tx1"/>
                </a:solidFill>
                <a:effectLst/>
                <a:latin typeface="+mn-lt"/>
                <a:ea typeface="+mn-ea"/>
                <a:cs typeface="+mn-cs"/>
              </a:rPr>
              <a:t>“No qualified individual with a disability shall, by reason of such disability, be excluded from participation in or be denied the benefits of the services, programs, or activities of a public entity, or be subjected to discrimination by any such entity”</a:t>
            </a:r>
          </a:p>
          <a:p>
            <a:endParaRPr lang="en-US" sz="1200" b="0" i="0" kern="120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And </a:t>
            </a:r>
            <a:r>
              <a:rPr lang="en-US" sz="1200" b="0" i="0" u="none" strike="noStrike" kern="1200" baseline="0" dirty="0" smtClean="0">
                <a:solidFill>
                  <a:schemeClr val="tx1"/>
                </a:solidFill>
                <a:latin typeface="+mn-lt"/>
                <a:ea typeface="+mn-ea"/>
                <a:cs typeface="+mn-cs"/>
              </a:rPr>
              <a:t>the</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Rehabilitation Act of 1973 – Section 504 applies to programs and activities that receive federal funds and prohibits discrimination in those areas. This is enforced by the DOT/FHWA.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Which makes it illegal for Federal government, contractors, or any entity receiving Federal financial assistance to discriminate on basis of disability. It obligates state and local government to ensure people with disabilities to have equal access to programs, services, and activities receiving Federal financial assistance.</a:t>
            </a:r>
          </a:p>
          <a:p>
            <a:endParaRPr lang="en-US" sz="1200" b="0" i="0" u="none" strike="noStrike" kern="1200" baseline="0" dirty="0" smtClean="0">
              <a:solidFill>
                <a:schemeClr val="tx1"/>
              </a:solidFill>
              <a:latin typeface="+mn-lt"/>
              <a:ea typeface="+mn-ea"/>
              <a:cs typeface="+mn-cs"/>
            </a:endParaRPr>
          </a:p>
          <a:p>
            <a:r>
              <a:rPr lang="en-US" sz="1200" b="0" i="0" kern="1200" dirty="0" smtClean="0">
                <a:solidFill>
                  <a:schemeClr val="tx1"/>
                </a:solidFill>
                <a:effectLst/>
                <a:latin typeface="+mn-lt"/>
                <a:ea typeface="+mn-ea"/>
                <a:cs typeface="+mn-cs"/>
              </a:rPr>
              <a:t>Both Section 504 of the Rehabilitation Act and the Americans with Disabilities Act provide standards that LPA’s can follow in order to ensure that all of the programs and activities that they offer are accessible for individuals with disabilities.</a:t>
            </a:r>
          </a:p>
        </p:txBody>
      </p:sp>
      <p:sp>
        <p:nvSpPr>
          <p:cNvPr id="4" name="Slide Number Placeholder 3"/>
          <p:cNvSpPr>
            <a:spLocks noGrp="1"/>
          </p:cNvSpPr>
          <p:nvPr>
            <p:ph type="sldNum" sz="quarter" idx="10"/>
          </p:nvPr>
        </p:nvSpPr>
        <p:spPr/>
        <p:txBody>
          <a:bodyPr/>
          <a:lstStyle/>
          <a:p>
            <a:fld id="{5DCBF8A3-7C65-4CBF-A992-414CE124F484}" type="slidenum">
              <a:rPr lang="en-US" smtClean="0"/>
              <a:pPr/>
              <a:t>16</a:t>
            </a:fld>
            <a:endParaRPr lang="en-US" dirty="0"/>
          </a:p>
        </p:txBody>
      </p:sp>
    </p:spTree>
    <p:extLst>
      <p:ext uri="{BB962C8B-B14F-4D97-AF65-F5344CB8AC3E}">
        <p14:creationId xmlns:p14="http://schemas.microsoft.com/office/powerpoint/2010/main" val="2561144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DOT ADA regulations apply to both public and private operators of transportation services to the general public.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According to the US DOT - If the private entity is providing service under a contract or other arrangement with a public entity, the private entity “stands in the shoes” of the public entity under 49 C.F.R. Section 37.23 and is subject to the requirements applicable to the public entity.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While a public entity may hire contractors, it may not “contract away” its ADA responsibilities. It is the contractors role to comply and it is our role to ensure they comply.</a:t>
            </a:r>
          </a:p>
        </p:txBody>
      </p:sp>
      <p:sp>
        <p:nvSpPr>
          <p:cNvPr id="4" name="Slide Number Placeholder 3"/>
          <p:cNvSpPr>
            <a:spLocks noGrp="1"/>
          </p:cNvSpPr>
          <p:nvPr>
            <p:ph type="sldNum" sz="quarter" idx="10"/>
          </p:nvPr>
        </p:nvSpPr>
        <p:spPr/>
        <p:txBody>
          <a:bodyPr/>
          <a:lstStyle/>
          <a:p>
            <a:fld id="{5DCBF8A3-7C65-4CBF-A992-414CE124F484}" type="slidenum">
              <a:rPr lang="en-US" smtClean="0"/>
              <a:pPr/>
              <a:t>17</a:t>
            </a:fld>
            <a:endParaRPr lang="en-US" dirty="0"/>
          </a:p>
        </p:txBody>
      </p:sp>
    </p:spTree>
    <p:extLst>
      <p:ext uri="{BB962C8B-B14F-4D97-AF65-F5344CB8AC3E}">
        <p14:creationId xmlns:p14="http://schemas.microsoft.com/office/powerpoint/2010/main" val="1090398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972957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1097577"/>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42833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39428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48837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4/22/2025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556362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4/22/2025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73072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4/22/2025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6876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30545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9FFFB4-400D-1240-AB24-6F86C96D4DFB}" type="datetimeFigureOut">
              <a:rPr lang="en-US" smtClean="0"/>
              <a:t>4/22/2025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153481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D9FFFB4-400D-1240-AB24-6F86C96D4DFB}" type="datetimeFigureOut">
              <a:rPr lang="en-US" smtClean="0"/>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6683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D9FFFB4-400D-1240-AB24-6F86C96D4DFB}" type="datetimeFigureOut">
              <a:rPr lang="en-US" smtClean="0"/>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21657541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9FFFB4-400D-1240-AB24-6F86C96D4DFB}" type="datetimeFigureOut">
              <a:rPr lang="en-US" smtClean="0"/>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640633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9FFFB4-400D-1240-AB24-6F86C96D4DFB}" type="datetimeFigureOut">
              <a:rPr lang="en-US" smtClean="0"/>
              <a:t>4/22/2025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394756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9FFFB4-400D-1240-AB24-6F86C96D4DFB}" type="datetimeFigureOut">
              <a:rPr lang="en-US" smtClean="0"/>
              <a:t>4/22/2025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908691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04021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56162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96633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4/22/2025</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492219408"/>
      </p:ext>
    </p:extLst>
  </p:cSld>
  <p:clrMap bg1="dk1" tx1="lt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Lst>
  <p:transition>
    <p:fade/>
  </p:transition>
  <p:timing>
    <p:tnLst>
      <p:par>
        <p:cTn id="1" dur="indefinite" restart="never" nodeType="tmRoot"/>
      </p:par>
    </p:tnLst>
  </p:timing>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6.webp"/><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www.access-board.gov/prowag/"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dot.state.wy.us/home/business_with_wydot/contractors/Disadvantaged_Business_Enterprise.html" TargetMode="Externa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dot.state.wy.us/home/business_with_wydot/contractors/Disadvantaged_Business_Enterprise.html" TargetMode="Externa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hyperlink" Target="mailto:Tiffanie.Williams@wyo.gov" TargetMode="External"/><Relationship Id="rId2" Type="http://schemas.openxmlformats.org/officeDocument/2006/relationships/hyperlink" Target="mailto:Lisa.Fresquez@wyo.gov" TargetMode="External"/><Relationship Id="rId1" Type="http://schemas.openxmlformats.org/officeDocument/2006/relationships/slideLayout" Target="../slideLayouts/slideLayout17.xml"/><Relationship Id="rId4" Type="http://schemas.openxmlformats.org/officeDocument/2006/relationships/hyperlink" Target="mailto:courtney.herceg4@wyo.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19200"/>
            <a:ext cx="6400800" cy="2103502"/>
          </a:xfrm>
        </p:spPr>
        <p:txBody>
          <a:bodyPr>
            <a:normAutofit fontScale="90000"/>
          </a:bodyPr>
          <a:lstStyle/>
          <a:p>
            <a:pPr algn="ctr"/>
            <a:r>
              <a:rPr lang="en-US" b="1" dirty="0" smtClean="0">
                <a:solidFill>
                  <a:schemeClr val="tx1"/>
                </a:solidFill>
              </a:rPr>
              <a:t>LPA Civil Rights </a:t>
            </a:r>
            <a:r>
              <a:rPr b="1" dirty="0" smtClean="0">
                <a:solidFill>
                  <a:schemeClr val="tx1"/>
                </a:solidFill>
              </a:rPr>
              <a:t>Requirements</a:t>
            </a:r>
            <a:endParaRPr lang="en-US" b="1" dirty="0">
              <a:solidFill>
                <a:schemeClr val="tx1"/>
              </a:solidFill>
            </a:endParaRPr>
          </a:p>
        </p:txBody>
      </p:sp>
      <p:sp>
        <p:nvSpPr>
          <p:cNvPr id="4" name="Subtitle 3"/>
          <p:cNvSpPr>
            <a:spLocks noGrp="1"/>
          </p:cNvSpPr>
          <p:nvPr>
            <p:ph type="subTitle" idx="1"/>
          </p:nvPr>
        </p:nvSpPr>
        <p:spPr>
          <a:xfrm>
            <a:off x="381000" y="4344988"/>
            <a:ext cx="8382000" cy="1370012"/>
          </a:xfrm>
        </p:spPr>
        <p:txBody>
          <a:bodyPr>
            <a:noAutofit/>
          </a:bodyPr>
          <a:lstStyle/>
          <a:p>
            <a:pPr algn="ctr"/>
            <a:r>
              <a:rPr lang="en-US" sz="3000" i="1" dirty="0" smtClean="0">
                <a:solidFill>
                  <a:schemeClr val="tx1"/>
                </a:solidFill>
              </a:rPr>
              <a:t>ADVOCACY, COLLABORATION, </a:t>
            </a:r>
            <a:br>
              <a:rPr lang="en-US" sz="3000" i="1" dirty="0" smtClean="0">
                <a:solidFill>
                  <a:schemeClr val="tx1"/>
                </a:solidFill>
              </a:rPr>
            </a:br>
            <a:r>
              <a:rPr lang="en-US" sz="3000" i="1" dirty="0" smtClean="0">
                <a:solidFill>
                  <a:schemeClr val="tx1"/>
                </a:solidFill>
              </a:rPr>
              <a:t>AND EDUCATION</a:t>
            </a:r>
            <a:endParaRPr lang="en-US" sz="3000"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81000" y="2971800"/>
            <a:ext cx="8382000" cy="914400"/>
          </a:xfrm>
        </p:spPr>
        <p:txBody>
          <a:bodyPr>
            <a:noAutofit/>
          </a:bodyPr>
          <a:lstStyle/>
          <a:p>
            <a:pPr algn="ctr"/>
            <a:r>
              <a:rPr lang="en-US" sz="4400" b="1" dirty="0" smtClean="0">
                <a:solidFill>
                  <a:schemeClr val="tx1"/>
                </a:solidFill>
              </a:rPr>
              <a:t>Davis Bacon-Prevailing Wage</a:t>
            </a:r>
            <a:endParaRPr lang="en-US" sz="4400" b="1" dirty="0">
              <a:solidFill>
                <a:schemeClr val="tx1"/>
              </a:solidFill>
            </a:endParaRPr>
          </a:p>
        </p:txBody>
      </p:sp>
    </p:spTree>
    <p:extLst>
      <p:ext uri="{BB962C8B-B14F-4D97-AF65-F5344CB8AC3E}">
        <p14:creationId xmlns:p14="http://schemas.microsoft.com/office/powerpoint/2010/main" val="20500202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normAutofit/>
          </a:bodyPr>
          <a:lstStyle/>
          <a:p>
            <a:r>
              <a:rPr sz="3900" dirty="0" smtClean="0">
                <a:solidFill>
                  <a:schemeClr val="tx1"/>
                </a:solidFill>
              </a:rPr>
              <a:t>Prevailing Wage- Davis Bacon</a:t>
            </a:r>
            <a:endParaRPr lang="en-US" sz="3900" dirty="0">
              <a:solidFill>
                <a:schemeClr val="tx1"/>
              </a:solidFill>
            </a:endParaRPr>
          </a:p>
        </p:txBody>
      </p:sp>
      <p:sp>
        <p:nvSpPr>
          <p:cNvPr id="3" name="Content Placeholder 2"/>
          <p:cNvSpPr>
            <a:spLocks noGrp="1"/>
          </p:cNvSpPr>
          <p:nvPr>
            <p:ph idx="1"/>
          </p:nvPr>
        </p:nvSpPr>
        <p:spPr>
          <a:xfrm>
            <a:off x="381000" y="1447800"/>
            <a:ext cx="8382000" cy="4382738"/>
          </a:xfrm>
        </p:spPr>
        <p:txBody>
          <a:bodyPr/>
          <a:lstStyle/>
          <a:p>
            <a:r>
              <a:rPr lang="en-US" dirty="0" smtClean="0"/>
              <a:t>Prevailing wage determinations are attached to each contract. </a:t>
            </a:r>
          </a:p>
          <a:p>
            <a:pPr>
              <a:buNone/>
            </a:pPr>
            <a:endParaRPr lang="en-US" dirty="0" smtClean="0"/>
          </a:p>
          <a:p>
            <a:r>
              <a:rPr lang="en-US" dirty="0" smtClean="0"/>
              <a:t>Pay-Rolls must be submitted weekly. (No two week pay periods)</a:t>
            </a:r>
          </a:p>
          <a:p>
            <a:pPr>
              <a:buNone/>
            </a:pPr>
            <a:endParaRPr lang="en-US" dirty="0" smtClean="0"/>
          </a:p>
          <a:p>
            <a:r>
              <a:rPr lang="en-US" dirty="0" smtClean="0"/>
              <a:t>Overtime is calculated as 1.5 base rate and fringe benefits are added back into calculation (No OT on fringe)</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solidFill>
                  <a:schemeClr val="tx1"/>
                </a:solidFill>
              </a:rPr>
              <a:t>Prevailing Wage Requirements		</a:t>
            </a:r>
            <a:endParaRPr lang="en-US" dirty="0">
              <a:solidFill>
                <a:schemeClr val="tx1"/>
              </a:solidFill>
            </a:endParaRPr>
          </a:p>
        </p:txBody>
      </p:sp>
      <p:sp>
        <p:nvSpPr>
          <p:cNvPr id="3" name="Content Placeholder 2"/>
          <p:cNvSpPr>
            <a:spLocks noGrp="1"/>
          </p:cNvSpPr>
          <p:nvPr>
            <p:ph idx="1"/>
          </p:nvPr>
        </p:nvSpPr>
        <p:spPr>
          <a:xfrm>
            <a:off x="381000" y="2133600"/>
            <a:ext cx="8382000" cy="3053144"/>
          </a:xfrm>
        </p:spPr>
        <p:txBody>
          <a:bodyPr/>
          <a:lstStyle/>
          <a:p>
            <a:r>
              <a:rPr lang="en-US" dirty="0" smtClean="0"/>
              <a:t>Employees must be paid the prevailing wage listed in the contract. </a:t>
            </a:r>
          </a:p>
          <a:p>
            <a:pPr>
              <a:buNone/>
            </a:pPr>
            <a:endParaRPr lang="en-US" dirty="0" smtClean="0"/>
          </a:p>
          <a:p>
            <a:r>
              <a:rPr lang="en-US" dirty="0" smtClean="0"/>
              <a:t>Wages are Updated Annually</a:t>
            </a:r>
          </a:p>
          <a:p>
            <a:endParaRPr lang="en-US" dirty="0" smtClean="0"/>
          </a:p>
          <a:p>
            <a:r>
              <a:rPr lang="en-US" dirty="0" smtClean="0"/>
              <a:t>Strongly encourage firms to take part in survey</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solidFill>
                  <a:schemeClr val="tx1"/>
                </a:solidFill>
              </a:rPr>
              <a:t>Employee Job Site Interviews		</a:t>
            </a:r>
            <a:endParaRPr lang="en-US" dirty="0">
              <a:solidFill>
                <a:schemeClr val="tx1"/>
              </a:solidFill>
            </a:endParaRPr>
          </a:p>
        </p:txBody>
      </p:sp>
      <p:sp>
        <p:nvSpPr>
          <p:cNvPr id="3" name="Content Placeholder 2"/>
          <p:cNvSpPr>
            <a:spLocks noGrp="1"/>
          </p:cNvSpPr>
          <p:nvPr>
            <p:ph idx="1"/>
          </p:nvPr>
        </p:nvSpPr>
        <p:spPr>
          <a:xfrm>
            <a:off x="381000" y="2057400"/>
            <a:ext cx="8382000" cy="3939540"/>
          </a:xfrm>
        </p:spPr>
        <p:txBody>
          <a:bodyPr/>
          <a:lstStyle/>
          <a:p>
            <a:r>
              <a:rPr lang="en-US" dirty="0" smtClean="0"/>
              <a:t>Interviews should be conducted on 100% of workforce</a:t>
            </a:r>
          </a:p>
          <a:p>
            <a:pPr>
              <a:buNone/>
            </a:pPr>
            <a:endParaRPr lang="en-US" dirty="0" smtClean="0"/>
          </a:p>
          <a:p>
            <a:r>
              <a:rPr lang="en-US" dirty="0" smtClean="0"/>
              <a:t>If issues are discovered, the contractor should be notified promptly</a:t>
            </a:r>
          </a:p>
          <a:p>
            <a:endParaRPr lang="en-US" dirty="0" smtClean="0"/>
          </a:p>
          <a:p>
            <a:r>
              <a:rPr lang="en-US" dirty="0" smtClean="0"/>
              <a:t>LEP Wage determination and interview questions</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705100"/>
            <a:ext cx="9144000" cy="1447800"/>
          </a:xfrm>
        </p:spPr>
        <p:txBody>
          <a:bodyPr/>
          <a:lstStyle/>
          <a:p>
            <a:pPr algn="ctr"/>
            <a:r>
              <a:rPr lang="en-US" sz="4400" b="1" dirty="0" smtClean="0">
                <a:solidFill>
                  <a:schemeClr val="tx1"/>
                </a:solidFill>
              </a:rPr>
              <a:t>Americans with Disabilities Act</a:t>
            </a:r>
            <a:r>
              <a:rPr sz="4400" b="1" dirty="0" smtClean="0">
                <a:solidFill>
                  <a:schemeClr val="tx1"/>
                </a:solidFill>
              </a:rPr>
              <a:t/>
            </a:r>
            <a:br>
              <a:rPr sz="4400" b="1" dirty="0" smtClean="0">
                <a:solidFill>
                  <a:schemeClr val="tx1"/>
                </a:solidFill>
              </a:rPr>
            </a:br>
            <a:r>
              <a:rPr sz="4400" b="1" dirty="0" smtClean="0">
                <a:solidFill>
                  <a:schemeClr val="tx1"/>
                </a:solidFill>
              </a:rPr>
              <a:t>(</a:t>
            </a:r>
            <a:r>
              <a:rPr lang="en-US" sz="4400" b="1" dirty="0" smtClean="0">
                <a:solidFill>
                  <a:schemeClr val="tx1"/>
                </a:solidFill>
              </a:rPr>
              <a:t>ADA</a:t>
            </a:r>
            <a:r>
              <a:rPr sz="4400" b="1" dirty="0" smtClean="0">
                <a:solidFill>
                  <a:schemeClr val="tx1"/>
                </a:solidFill>
              </a:rPr>
              <a:t>)</a:t>
            </a:r>
            <a:endParaRPr lang="en-US" sz="4400" b="1" dirty="0">
              <a:solidFill>
                <a:schemeClr val="tx1"/>
              </a:solidFill>
            </a:endParaRPr>
          </a:p>
        </p:txBody>
      </p:sp>
    </p:spTree>
    <p:extLst>
      <p:ext uri="{BB962C8B-B14F-4D97-AF65-F5344CB8AC3E}">
        <p14:creationId xmlns:p14="http://schemas.microsoft.com/office/powerpoint/2010/main" val="3668663423"/>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381000" y="3919478"/>
            <a:ext cx="8382000" cy="2862322"/>
          </a:xfrm>
          <a:prstGeom prst="rect">
            <a:avLst/>
          </a:prstGeom>
          <a:noFill/>
        </p:spPr>
        <p:txBody>
          <a:bodyPr wrap="square" rtlCol="0">
            <a:spAutoFit/>
          </a:bodyPr>
          <a:lstStyle/>
          <a:p>
            <a:pPr algn="ctr"/>
            <a:r>
              <a:rPr lang="en-US" sz="2000" b="0" dirty="0" smtClean="0"/>
              <a:t>The ADA was signed into law on July 26, 1990 by</a:t>
            </a:r>
            <a:r>
              <a:rPr lang="en-US" sz="2000" b="0" baseline="0" dirty="0" smtClean="0"/>
              <a:t> President George H.W. Bush.</a:t>
            </a:r>
            <a:endParaRPr lang="en-US" sz="2000" b="0" dirty="0" smtClean="0"/>
          </a:p>
          <a:p>
            <a:pPr algn="ctr"/>
            <a:endParaRPr lang="en-US" sz="2000" dirty="0" smtClean="0"/>
          </a:p>
          <a:p>
            <a:pPr lvl="0" algn="ctr">
              <a:defRPr/>
            </a:pPr>
            <a:r>
              <a:rPr lang="en-US" sz="2000" dirty="0"/>
              <a:t>Title II of the ADA applies to state and local governments and prohibits discrimination in the provision of facilities, services, and programs. </a:t>
            </a:r>
            <a:endParaRPr lang="en-US" sz="2000" dirty="0" smtClean="0"/>
          </a:p>
          <a:p>
            <a:pPr lvl="0" algn="ctr">
              <a:defRPr/>
            </a:pPr>
            <a:endParaRPr lang="en-US" sz="2000" dirty="0"/>
          </a:p>
          <a:p>
            <a:pPr lvl="0" algn="ctr">
              <a:defRPr/>
            </a:pPr>
            <a:r>
              <a:rPr lang="en-US" sz="2000" dirty="0" smtClean="0"/>
              <a:t>Transportation </a:t>
            </a:r>
            <a:r>
              <a:rPr lang="en-US" sz="2000" dirty="0"/>
              <a:t>accessibility is enforced by the </a:t>
            </a:r>
            <a:r>
              <a:rPr lang="en-US" sz="2000" dirty="0" smtClean="0"/>
              <a:t>Department of Justice </a:t>
            </a:r>
            <a:r>
              <a:rPr lang="en-US" sz="2000" dirty="0"/>
              <a:t>&amp; </a:t>
            </a:r>
            <a:r>
              <a:rPr lang="en-US" sz="2000" dirty="0" smtClean="0"/>
              <a:t>the U.S. Department of Transportation.</a:t>
            </a:r>
            <a:endParaRPr lang="en-US" sz="20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058"/>
          <a:stretch/>
        </p:blipFill>
        <p:spPr>
          <a:xfrm>
            <a:off x="2647603" y="228600"/>
            <a:ext cx="3848794" cy="3619500"/>
          </a:xfrm>
          <a:prstGeom prst="rect">
            <a:avLst/>
          </a:prstGeom>
        </p:spPr>
      </p:pic>
    </p:spTree>
    <p:extLst>
      <p:ext uri="{BB962C8B-B14F-4D97-AF65-F5344CB8AC3E}">
        <p14:creationId xmlns:p14="http://schemas.microsoft.com/office/powerpoint/2010/main" val="457688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1026" name="Picture 2" descr="Section 504 graph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283338"/>
            <a:ext cx="2478647" cy="25934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320730" y="2283338"/>
            <a:ext cx="2593462" cy="2593462"/>
          </a:xfrm>
          <a:prstGeom prst="rect">
            <a:avLst/>
          </a:prstGeom>
        </p:spPr>
      </p:pic>
      <p:sp>
        <p:nvSpPr>
          <p:cNvPr id="5" name="Title 2"/>
          <p:cNvSpPr txBox="1">
            <a:spLocks/>
          </p:cNvSpPr>
          <p:nvPr/>
        </p:nvSpPr>
        <p:spPr>
          <a:xfrm>
            <a:off x="0" y="5029200"/>
            <a:ext cx="9144000" cy="2088052"/>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3000"/>
              </a:spcBef>
            </a:pPr>
            <a:r>
              <a:rPr lang="en-US" sz="2000" dirty="0">
                <a:solidFill>
                  <a:schemeClr val="tx1"/>
                </a:solidFill>
              </a:rPr>
              <a:t>Title II of the Americans with Disabilities Act of 1990 (ADA) </a:t>
            </a:r>
            <a:r>
              <a:rPr lang="en-US" sz="2000" dirty="0" smtClean="0">
                <a:solidFill>
                  <a:schemeClr val="tx1"/>
                </a:solidFill>
              </a:rPr>
              <a:t/>
            </a:r>
            <a:br>
              <a:rPr lang="en-US" sz="2000" dirty="0" smtClean="0">
                <a:solidFill>
                  <a:schemeClr val="tx1"/>
                </a:solidFill>
              </a:rPr>
            </a:br>
            <a:r>
              <a:rPr lang="en-US" sz="2000" dirty="0" smtClean="0">
                <a:solidFill>
                  <a:schemeClr val="tx1"/>
                </a:solidFill>
              </a:rPr>
              <a:t>(</a:t>
            </a:r>
            <a:r>
              <a:rPr lang="en-US" sz="2000" dirty="0">
                <a:solidFill>
                  <a:schemeClr val="tx1"/>
                </a:solidFill>
              </a:rPr>
              <a:t>42 U.S.C. §§ 12131-12164</a:t>
            </a:r>
            <a:r>
              <a:rPr lang="en-US" sz="2000" dirty="0" smtClean="0">
                <a:solidFill>
                  <a:schemeClr val="tx1"/>
                </a:solidFill>
              </a:rPr>
              <a:t>)</a:t>
            </a:r>
          </a:p>
          <a:p>
            <a:pPr algn="ctr">
              <a:spcBef>
                <a:spcPts val="3000"/>
              </a:spcBef>
            </a:pPr>
            <a:r>
              <a:rPr lang="en-US" sz="2000" dirty="0">
                <a:solidFill>
                  <a:schemeClr val="tx1"/>
                </a:solidFill>
              </a:rPr>
              <a:t>The Rehabilitation Act of 1973 – Section </a:t>
            </a:r>
            <a:r>
              <a:rPr lang="en-US" sz="2000" dirty="0" smtClean="0">
                <a:solidFill>
                  <a:schemeClr val="tx1"/>
                </a:solidFill>
              </a:rPr>
              <a:t>504 </a:t>
            </a:r>
            <a:br>
              <a:rPr lang="en-US" sz="2000" dirty="0" smtClean="0">
                <a:solidFill>
                  <a:schemeClr val="tx1"/>
                </a:solidFill>
              </a:rPr>
            </a:br>
            <a:r>
              <a:rPr lang="en-US" sz="2000" dirty="0" smtClean="0">
                <a:solidFill>
                  <a:schemeClr val="tx1"/>
                </a:solidFill>
              </a:rPr>
              <a:t>(29 </a:t>
            </a:r>
            <a:r>
              <a:rPr lang="en-US" sz="2000" dirty="0">
                <a:solidFill>
                  <a:schemeClr val="tx1"/>
                </a:solidFill>
              </a:rPr>
              <a:t>U.S.C. §794)</a:t>
            </a:r>
          </a:p>
        </p:txBody>
      </p:sp>
      <p:sp>
        <p:nvSpPr>
          <p:cNvPr id="6" name="Title 2"/>
          <p:cNvSpPr txBox="1">
            <a:spLocks/>
          </p:cNvSpPr>
          <p:nvPr/>
        </p:nvSpPr>
        <p:spPr>
          <a:xfrm>
            <a:off x="457200" y="304800"/>
            <a:ext cx="7239000" cy="1162727"/>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
                <a:schemeClr val="bg2">
                  <a:lumMod val="40000"/>
                  <a:lumOff val="60000"/>
                </a:schemeClr>
              </a:buClr>
            </a:pPr>
            <a:r>
              <a:rPr lang="en-US" sz="3000" b="1" dirty="0">
                <a:solidFill>
                  <a:schemeClr val="tx1"/>
                </a:solidFill>
              </a:rPr>
              <a:t>What </a:t>
            </a:r>
            <a:r>
              <a:rPr lang="en-US" sz="3000" b="1" dirty="0" smtClean="0">
                <a:solidFill>
                  <a:schemeClr val="tx1"/>
                </a:solidFill>
              </a:rPr>
              <a:t>authority requires </a:t>
            </a:r>
            <a:r>
              <a:rPr lang="en-US" sz="3000" b="1" dirty="0">
                <a:solidFill>
                  <a:schemeClr val="tx1"/>
                </a:solidFill>
              </a:rPr>
              <a:t>public agencies </a:t>
            </a:r>
            <a:r>
              <a:rPr lang="en-US" sz="3000" b="1" dirty="0" smtClean="0">
                <a:solidFill>
                  <a:schemeClr val="tx1"/>
                </a:solidFill>
              </a:rPr>
              <a:t>to </a:t>
            </a:r>
            <a:r>
              <a:rPr lang="en-US" sz="3000" b="1" dirty="0">
                <a:solidFill>
                  <a:schemeClr val="tx1"/>
                </a:solidFill>
              </a:rPr>
              <a:t>make public right-of-way accessible for all pedestrians with disabilities</a:t>
            </a:r>
            <a:r>
              <a:rPr lang="en-US" sz="3000" b="1" dirty="0" smtClean="0">
                <a:solidFill>
                  <a:schemeClr val="tx1"/>
                </a:solidFill>
              </a:rPr>
              <a:t>?</a:t>
            </a:r>
            <a:endParaRPr lang="en-US" sz="3000" b="1" dirty="0">
              <a:solidFill>
                <a:schemeClr val="tx1"/>
              </a:solidFill>
            </a:endParaRPr>
          </a:p>
        </p:txBody>
      </p:sp>
    </p:spTree>
    <p:extLst>
      <p:ext uri="{BB962C8B-B14F-4D97-AF65-F5344CB8AC3E}">
        <p14:creationId xmlns:p14="http://schemas.microsoft.com/office/powerpoint/2010/main" val="601138165"/>
      </p:ext>
    </p:extLst>
  </p:cSld>
  <p:clrMapOvr>
    <a:masterClrMapping/>
  </p:clrMapOvr>
  <mc:AlternateContent xmlns:mc="http://schemas.openxmlformats.org/markup-compatibility/2006" xmlns:p14="http://schemas.microsoft.com/office/powerpoint/2010/main">
    <mc:Choice Requires="p14">
      <p:transition spd="med" p14:dur="700" advTm="60000">
        <p:fade/>
      </p:transition>
    </mc:Choice>
    <mc:Fallback xmlns="">
      <p:transition spd="med" advTm="60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2590800"/>
            <a:ext cx="2870270" cy="2870270"/>
          </a:xfrm>
          <a:prstGeom prst="rect">
            <a:avLst/>
          </a:prstGeom>
        </p:spPr>
      </p:pic>
      <p:sp>
        <p:nvSpPr>
          <p:cNvPr id="6" name="Title 2"/>
          <p:cNvSpPr txBox="1">
            <a:spLocks/>
          </p:cNvSpPr>
          <p:nvPr/>
        </p:nvSpPr>
        <p:spPr>
          <a:xfrm>
            <a:off x="457200" y="304801"/>
            <a:ext cx="7239000" cy="9906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
                <a:schemeClr val="bg2">
                  <a:lumMod val="40000"/>
                  <a:lumOff val="60000"/>
                </a:schemeClr>
              </a:buClr>
            </a:pPr>
            <a:r>
              <a:rPr lang="en-US" sz="3000" b="1" dirty="0" smtClean="0">
                <a:solidFill>
                  <a:schemeClr val="tx1"/>
                </a:solidFill>
              </a:rPr>
              <a:t>Are private contractors required to comply with the Americans with Disabilities Act?</a:t>
            </a:r>
            <a:endParaRPr lang="en-US" sz="3000" b="1" dirty="0">
              <a:solidFill>
                <a:schemeClr val="tx1"/>
              </a:solidFill>
            </a:endParaRPr>
          </a:p>
        </p:txBody>
      </p:sp>
      <p:sp>
        <p:nvSpPr>
          <p:cNvPr id="7" name="Title 2"/>
          <p:cNvSpPr txBox="1">
            <a:spLocks/>
          </p:cNvSpPr>
          <p:nvPr/>
        </p:nvSpPr>
        <p:spPr>
          <a:xfrm>
            <a:off x="4038600" y="1981200"/>
            <a:ext cx="4724401" cy="48768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smtClean="0">
                <a:solidFill>
                  <a:schemeClr val="tx1"/>
                </a:solidFill>
                <a:latin typeface="+mn-lt"/>
              </a:rPr>
              <a:t>Yes!</a:t>
            </a:r>
          </a:p>
          <a:p>
            <a:pPr algn="ctr"/>
            <a:endParaRPr lang="en-US" sz="2000" dirty="0" smtClean="0">
              <a:solidFill>
                <a:schemeClr val="tx1"/>
              </a:solidFill>
              <a:latin typeface="+mn-lt"/>
            </a:endParaRPr>
          </a:p>
          <a:p>
            <a:pPr algn="ctr"/>
            <a:r>
              <a:rPr lang="en-US" sz="2000" dirty="0" smtClean="0">
                <a:solidFill>
                  <a:schemeClr val="tx1"/>
                </a:solidFill>
                <a:latin typeface="+mn-lt"/>
              </a:rPr>
              <a:t>If </a:t>
            </a:r>
            <a:r>
              <a:rPr lang="en-US" sz="2000" dirty="0">
                <a:solidFill>
                  <a:schemeClr val="tx1"/>
                </a:solidFill>
                <a:latin typeface="+mn-lt"/>
              </a:rPr>
              <a:t>the private entity is providing service under a contract or other arrangement with a public entity, the private entity “stands in the shoes” of the public entity under 49 C.F.R. Section 37.23 and is subject to the requirements applicable to the public entity. </a:t>
            </a:r>
            <a:endParaRPr lang="en-US" sz="2000" dirty="0" smtClean="0">
              <a:solidFill>
                <a:schemeClr val="tx1"/>
              </a:solidFill>
              <a:latin typeface="+mn-lt"/>
            </a:endParaRPr>
          </a:p>
          <a:p>
            <a:pPr algn="ctr"/>
            <a:endParaRPr lang="en-US" sz="2000" dirty="0">
              <a:solidFill>
                <a:schemeClr val="tx1"/>
              </a:solidFill>
              <a:latin typeface="+mn-lt"/>
            </a:endParaRPr>
          </a:p>
          <a:p>
            <a:pPr algn="ctr"/>
            <a:r>
              <a:rPr lang="en-US" sz="2000" b="1" dirty="0" smtClean="0">
                <a:solidFill>
                  <a:schemeClr val="tx1"/>
                </a:solidFill>
                <a:latin typeface="+mn-lt"/>
              </a:rPr>
              <a:t>While </a:t>
            </a:r>
            <a:r>
              <a:rPr lang="en-US" sz="2000" b="1" dirty="0">
                <a:solidFill>
                  <a:schemeClr val="tx1"/>
                </a:solidFill>
                <a:latin typeface="+mn-lt"/>
              </a:rPr>
              <a:t>a public entity may hire contractors, it may </a:t>
            </a:r>
            <a:r>
              <a:rPr lang="en-US" sz="2000" b="1" u="sng" dirty="0">
                <a:solidFill>
                  <a:schemeClr val="tx1"/>
                </a:solidFill>
                <a:latin typeface="+mn-lt"/>
              </a:rPr>
              <a:t>not</a:t>
            </a:r>
            <a:r>
              <a:rPr lang="en-US" sz="2000" b="1" dirty="0">
                <a:solidFill>
                  <a:schemeClr val="tx1"/>
                </a:solidFill>
                <a:latin typeface="+mn-lt"/>
              </a:rPr>
              <a:t> “contract away” its ADA responsibilities</a:t>
            </a:r>
            <a:r>
              <a:rPr lang="en-US" sz="2000" b="1" dirty="0" smtClean="0">
                <a:solidFill>
                  <a:schemeClr val="tx1"/>
                </a:solidFill>
                <a:latin typeface="+mn-lt"/>
              </a:rPr>
              <a:t>.</a:t>
            </a:r>
            <a:endParaRPr lang="en-US" sz="2000" b="1" dirty="0">
              <a:solidFill>
                <a:schemeClr val="tx1"/>
              </a:solidFill>
              <a:latin typeface="+mn-lt"/>
            </a:endParaRPr>
          </a:p>
        </p:txBody>
      </p:sp>
    </p:spTree>
    <p:extLst>
      <p:ext uri="{BB962C8B-B14F-4D97-AF65-F5344CB8AC3E}">
        <p14:creationId xmlns:p14="http://schemas.microsoft.com/office/powerpoint/2010/main" val="201335422"/>
      </p:ext>
    </p:extLst>
  </p:cSld>
  <p:clrMapOvr>
    <a:masterClrMapping/>
  </p:clrMapOvr>
  <mc:AlternateContent xmlns:mc="http://schemas.openxmlformats.org/markup-compatibility/2006" xmlns:p14="http://schemas.microsoft.com/office/powerpoint/2010/main">
    <mc:Choice Requires="p14">
      <p:transition spd="med" p14:dur="700" advTm="60000">
        <p:fade/>
      </p:transition>
    </mc:Choice>
    <mc:Fallback xmlns="">
      <p:transition spd="med" advTm="6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6" name="TextBox 5"/>
          <p:cNvSpPr txBox="1"/>
          <p:nvPr/>
        </p:nvSpPr>
        <p:spPr>
          <a:xfrm>
            <a:off x="381000" y="304800"/>
            <a:ext cx="8124825" cy="6170920"/>
          </a:xfrm>
          <a:prstGeom prst="rect">
            <a:avLst/>
          </a:prstGeom>
          <a:noFill/>
        </p:spPr>
        <p:txBody>
          <a:bodyPr wrap="square" rtlCol="0">
            <a:spAutoFit/>
          </a:bodyPr>
          <a:lstStyle/>
          <a:p>
            <a:pPr>
              <a:spcAft>
                <a:spcPts val="2400"/>
              </a:spcAft>
            </a:pPr>
            <a:r>
              <a:rPr lang="en-US" sz="3000" b="1" dirty="0" smtClean="0"/>
              <a:t>Public </a:t>
            </a:r>
            <a:r>
              <a:rPr lang="en-US" sz="3000" b="1" dirty="0"/>
              <a:t>Rights−of−Way </a:t>
            </a:r>
            <a:r>
              <a:rPr lang="en-US" sz="3000" b="1" dirty="0" smtClean="0"/>
              <a:t>Accessibility </a:t>
            </a:r>
            <a:r>
              <a:rPr lang="en-US" sz="3000" b="1" dirty="0"/>
              <a:t>Guidance</a:t>
            </a:r>
            <a:r>
              <a:rPr lang="en-US" sz="3000" b="1" dirty="0" smtClean="0"/>
              <a:t> (PROWAG) </a:t>
            </a:r>
          </a:p>
          <a:p>
            <a:pPr marL="342900" indent="-342900">
              <a:spcAft>
                <a:spcPts val="1800"/>
              </a:spcAft>
              <a:buFont typeface="Arial" panose="020B0604020202020204" pitchFamily="34" charset="0"/>
              <a:buChar char="•"/>
            </a:pPr>
            <a:r>
              <a:rPr lang="en-US" sz="2000" b="1" dirty="0" smtClean="0"/>
              <a:t>WYDOT has adopted the PROWAG as </a:t>
            </a:r>
            <a:r>
              <a:rPr lang="en-US" sz="2000" b="1" dirty="0"/>
              <a:t>its standard </a:t>
            </a:r>
            <a:r>
              <a:rPr lang="en-US" sz="2000" b="1" dirty="0" smtClean="0"/>
              <a:t/>
            </a:r>
            <a:br>
              <a:rPr lang="en-US" sz="2000" b="1" dirty="0" smtClean="0"/>
            </a:br>
            <a:r>
              <a:rPr lang="en-US" sz="2000" b="1" dirty="0" smtClean="0"/>
              <a:t>for </a:t>
            </a:r>
            <a:r>
              <a:rPr lang="en-US" sz="2000" b="1" dirty="0"/>
              <a:t>implementing ADA on the state highway </a:t>
            </a:r>
            <a:r>
              <a:rPr lang="en-US" sz="2000" b="1" dirty="0" smtClean="0"/>
              <a:t>system</a:t>
            </a:r>
          </a:p>
          <a:p>
            <a:pPr marL="342900" indent="-342900">
              <a:spcAft>
                <a:spcPts val="1800"/>
              </a:spcAft>
              <a:buFont typeface="Arial" panose="020B0604020202020204" pitchFamily="34" charset="0"/>
              <a:buChar char="•"/>
            </a:pPr>
            <a:r>
              <a:rPr lang="en-US" sz="2000" dirty="0" smtClean="0"/>
              <a:t>These </a:t>
            </a:r>
            <a:r>
              <a:rPr lang="en-US" sz="2000" dirty="0"/>
              <a:t>guidelines are issued under Title II of the </a:t>
            </a:r>
            <a:r>
              <a:rPr lang="en-US" sz="2000" dirty="0" smtClean="0"/>
              <a:t>ADA &amp; </a:t>
            </a:r>
            <a:r>
              <a:rPr lang="en-US" sz="2000" dirty="0"/>
              <a:t>the Architectural Barriers Act of 1968 (ABA). </a:t>
            </a:r>
          </a:p>
          <a:p>
            <a:pPr marL="342900" indent="-342900">
              <a:spcAft>
                <a:spcPts val="1800"/>
              </a:spcAft>
              <a:buFont typeface="Arial" panose="020B0604020202020204" pitchFamily="34" charset="0"/>
              <a:buChar char="•"/>
            </a:pPr>
            <a:r>
              <a:rPr lang="en-US" sz="2000" dirty="0" smtClean="0"/>
              <a:t>Provides </a:t>
            </a:r>
            <a:r>
              <a:rPr lang="en-US" sz="2000" dirty="0"/>
              <a:t>minimum guidelines for the accessibility of pedestrian facilities in the public </a:t>
            </a:r>
            <a:r>
              <a:rPr lang="en-US" sz="2000" dirty="0" smtClean="0"/>
              <a:t>right-of-way including slopes &amp; measurements</a:t>
            </a:r>
          </a:p>
          <a:p>
            <a:pPr marL="342900" indent="-342900">
              <a:spcAft>
                <a:spcPts val="1800"/>
              </a:spcAft>
              <a:buFont typeface="Arial" panose="020B0604020202020204" pitchFamily="34" charset="0"/>
              <a:buChar char="•"/>
            </a:pPr>
            <a:r>
              <a:rPr lang="en-US" sz="2000" dirty="0" smtClean="0"/>
              <a:t>Applies </a:t>
            </a:r>
            <a:r>
              <a:rPr lang="en-US" sz="2000" dirty="0"/>
              <a:t>to alterations </a:t>
            </a:r>
            <a:r>
              <a:rPr lang="en-US" sz="2000" dirty="0" smtClean="0"/>
              <a:t>&amp; </a:t>
            </a:r>
            <a:r>
              <a:rPr lang="en-US" sz="2000" dirty="0"/>
              <a:t>additions to existing pedestrian facilities in the </a:t>
            </a:r>
            <a:r>
              <a:rPr lang="en-US" sz="2000" dirty="0" smtClean="0"/>
              <a:t>PROW, as well as newly </a:t>
            </a:r>
            <a:r>
              <a:rPr lang="en-US" sz="2000" dirty="0"/>
              <a:t>constructed pedestrian </a:t>
            </a:r>
            <a:r>
              <a:rPr lang="en-US" sz="2000" dirty="0" smtClean="0"/>
              <a:t>facilities</a:t>
            </a:r>
          </a:p>
          <a:p>
            <a:pPr marL="342900" indent="-342900">
              <a:spcAft>
                <a:spcPts val="1800"/>
              </a:spcAft>
              <a:buFont typeface="Arial" panose="020B0604020202020204" pitchFamily="34" charset="0"/>
              <a:buChar char="•"/>
            </a:pPr>
            <a:r>
              <a:rPr lang="en-US" sz="2000" dirty="0"/>
              <a:t>PROWAG</a:t>
            </a:r>
            <a:r>
              <a:rPr lang="en-US" sz="2000" b="1" dirty="0"/>
              <a:t> </a:t>
            </a:r>
            <a:r>
              <a:rPr lang="en-US" sz="2000" dirty="0"/>
              <a:t>final rule </a:t>
            </a:r>
            <a:r>
              <a:rPr lang="en-US" sz="2000" dirty="0" smtClean="0"/>
              <a:t>published </a:t>
            </a:r>
            <a:r>
              <a:rPr lang="en-US" sz="2000" dirty="0"/>
              <a:t>August 8, </a:t>
            </a:r>
            <a:r>
              <a:rPr lang="en-US" sz="2000" dirty="0" smtClean="0"/>
              <a:t>2023</a:t>
            </a:r>
          </a:p>
          <a:p>
            <a:pPr marL="914400">
              <a:spcAft>
                <a:spcPts val="2400"/>
              </a:spcAft>
            </a:pPr>
            <a:r>
              <a:rPr lang="en-US" sz="2000" b="1" dirty="0" smtClean="0">
                <a:hlinkClick r:id="rId3"/>
              </a:rPr>
              <a:t>https</a:t>
            </a:r>
            <a:r>
              <a:rPr lang="en-US" sz="2000" b="1" dirty="0">
                <a:hlinkClick r:id="rId3"/>
              </a:rPr>
              <a:t>://www.access-board.gov/prowag/</a:t>
            </a:r>
            <a:endParaRPr lang="en-US" sz="2000"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5257800"/>
            <a:ext cx="1515155" cy="1432046"/>
          </a:xfrm>
          <a:prstGeom prst="rect">
            <a:avLst/>
          </a:prstGeom>
        </p:spPr>
      </p:pic>
    </p:spTree>
    <p:extLst>
      <p:ext uri="{BB962C8B-B14F-4D97-AF65-F5344CB8AC3E}">
        <p14:creationId xmlns:p14="http://schemas.microsoft.com/office/powerpoint/2010/main" val="419735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90450" y="381000"/>
            <a:ext cx="7391400" cy="6111672"/>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990600" y="762000"/>
            <a:ext cx="7327577" cy="56388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3395" y="1905000"/>
            <a:ext cx="6037211" cy="304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5-Point Star 6"/>
          <p:cNvSpPr/>
          <p:nvPr/>
        </p:nvSpPr>
        <p:spPr>
          <a:xfrm>
            <a:off x="1477195" y="5181600"/>
            <a:ext cx="199205" cy="152400"/>
          </a:xfrm>
          <a:prstGeom prst="star5">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83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994392"/>
          </a:xfrm>
        </p:spPr>
        <p:txBody>
          <a:bodyPr/>
          <a:lstStyle/>
          <a:p>
            <a:r>
              <a:rPr lang="en-US" dirty="0" smtClean="0"/>
              <a:t/>
            </a:r>
            <a:br>
              <a:rPr lang="en-US" dirty="0" smtClean="0"/>
            </a:br>
            <a:r>
              <a:rPr dirty="0"/>
              <a:t/>
            </a:r>
            <a:br>
              <a:rPr dirty="0"/>
            </a:br>
            <a:endParaRPr lang="en-US" dirty="0"/>
          </a:p>
        </p:txBody>
      </p:sp>
      <p:sp>
        <p:nvSpPr>
          <p:cNvPr id="4" name="Rounded Rectangle 3"/>
          <p:cNvSpPr/>
          <p:nvPr/>
        </p:nvSpPr>
        <p:spPr bwMode="auto">
          <a:xfrm>
            <a:off x="6400800" y="1447800"/>
            <a:ext cx="2201333" cy="882953"/>
          </a:xfrm>
          <a:prstGeom prst="roundRect">
            <a:avLst>
              <a:gd name="adj" fmla="val 9033"/>
            </a:avLst>
          </a:prstGeom>
          <a:solidFill>
            <a:srgbClr val="CC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rPr>
              <a:t>Policy Reviews</a:t>
            </a:r>
          </a:p>
        </p:txBody>
      </p:sp>
      <p:sp>
        <p:nvSpPr>
          <p:cNvPr id="5" name="Rounded Rectangle 4"/>
          <p:cNvSpPr/>
          <p:nvPr/>
        </p:nvSpPr>
        <p:spPr bwMode="auto">
          <a:xfrm>
            <a:off x="3471334" y="1447800"/>
            <a:ext cx="2201333"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rPr>
              <a:t>Labor Compliance</a:t>
            </a:r>
          </a:p>
        </p:txBody>
      </p:sp>
      <p:sp>
        <p:nvSpPr>
          <p:cNvPr id="6" name="Rounded Rectangle 5"/>
          <p:cNvSpPr/>
          <p:nvPr/>
        </p:nvSpPr>
        <p:spPr bwMode="auto">
          <a:xfrm>
            <a:off x="541867" y="1447800"/>
            <a:ext cx="2201333" cy="882953"/>
          </a:xfrm>
          <a:prstGeom prst="roundRect">
            <a:avLst>
              <a:gd name="adj" fmla="val 9033"/>
            </a:avLst>
          </a:prstGeom>
          <a:solidFill>
            <a:schemeClr val="accent3"/>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rgbClr val="FFFFFF"/>
                </a:solidFill>
                <a:effectLst>
                  <a:outerShdw blurRad="38100" dist="38100" dir="2700000" algn="tl">
                    <a:srgbClr val="000000">
                      <a:alpha val="43137"/>
                    </a:srgbClr>
                  </a:outerShdw>
                </a:effectLst>
              </a:rPr>
              <a:t>Title VI</a:t>
            </a:r>
          </a:p>
        </p:txBody>
      </p:sp>
      <p:sp>
        <p:nvSpPr>
          <p:cNvPr id="8" name="Rounded Rectangle 7"/>
          <p:cNvSpPr/>
          <p:nvPr/>
        </p:nvSpPr>
        <p:spPr bwMode="auto">
          <a:xfrm>
            <a:off x="4953000" y="3200095"/>
            <a:ext cx="2201333" cy="1089781"/>
          </a:xfrm>
          <a:prstGeom prst="roundRect">
            <a:avLst>
              <a:gd name="adj" fmla="val 9033"/>
            </a:avLst>
          </a:prstGeom>
          <a:solidFill>
            <a:srgbClr val="7030A0"/>
          </a:solidFill>
          <a:ln>
            <a:solidFill>
              <a:srgbClr val="7030A0"/>
            </a:solid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900" b="1" dirty="0" smtClean="0">
                <a:solidFill>
                  <a:srgbClr val="FFFFFF"/>
                </a:solidFill>
                <a:effectLst>
                  <a:outerShdw blurRad="38100" dist="38100" dir="2700000" algn="tl">
                    <a:srgbClr val="000000">
                      <a:alpha val="43137"/>
                    </a:srgbClr>
                  </a:outerShdw>
                </a:effectLst>
              </a:rPr>
              <a:t>Disadvantaged Business Enterprise</a:t>
            </a:r>
            <a:endParaRPr lang="en-US" sz="2300" b="1" dirty="0" smtClean="0">
              <a:solidFill>
                <a:srgbClr val="FFFFFF"/>
              </a:solidFill>
              <a:effectLst>
                <a:outerShdw blurRad="38100" dist="38100" dir="2700000" algn="tl">
                  <a:srgbClr val="000000">
                    <a:alpha val="43137"/>
                  </a:srgbClr>
                </a:outerShdw>
              </a:effectLst>
            </a:endParaRPr>
          </a:p>
        </p:txBody>
      </p:sp>
      <p:sp>
        <p:nvSpPr>
          <p:cNvPr id="9" name="Rounded Rectangle 8"/>
          <p:cNvSpPr/>
          <p:nvPr/>
        </p:nvSpPr>
        <p:spPr bwMode="auto">
          <a:xfrm>
            <a:off x="1905000" y="3200095"/>
            <a:ext cx="2201333" cy="1089781"/>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rgbClr val="FFFFFF"/>
                </a:solidFill>
                <a:effectLst>
                  <a:outerShdw blurRad="38100" dist="38100" dir="2700000" algn="tl">
                    <a:srgbClr val="000000">
                      <a:alpha val="43137"/>
                    </a:srgbClr>
                  </a:outerShdw>
                </a:effectLst>
              </a:rPr>
              <a:t>Prevailing Wage/Davis Bacon</a:t>
            </a:r>
          </a:p>
        </p:txBody>
      </p:sp>
      <p:sp>
        <p:nvSpPr>
          <p:cNvPr id="10" name="Rounded Rectangle 9"/>
          <p:cNvSpPr/>
          <p:nvPr/>
        </p:nvSpPr>
        <p:spPr bwMode="auto">
          <a:xfrm>
            <a:off x="3471334" y="5029200"/>
            <a:ext cx="2201333" cy="882953"/>
          </a:xfrm>
          <a:prstGeom prst="roundRect">
            <a:avLst>
              <a:gd name="adj" fmla="val 9033"/>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rPr>
              <a:t>ADA</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466626" y="1447800"/>
            <a:ext cx="8143973" cy="5410200"/>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spcBef>
                <a:spcPts val="0"/>
              </a:spcBef>
              <a:spcAft>
                <a:spcPts val="600"/>
              </a:spcAft>
            </a:pPr>
            <a:r>
              <a:rPr lang="en-US" b="1" dirty="0" smtClean="0"/>
              <a:t>Pedestrian Access Routes (PAR)</a:t>
            </a:r>
          </a:p>
          <a:p>
            <a:pPr marL="457200" indent="0">
              <a:spcBef>
                <a:spcPts val="0"/>
              </a:spcBef>
              <a:spcAft>
                <a:spcPts val="600"/>
              </a:spcAft>
              <a:buNone/>
            </a:pPr>
            <a:r>
              <a:rPr lang="en-US" sz="1900" i="1" dirty="0"/>
              <a:t>An accessible, continuous, and unobstructed path of travel for use by pedestrians with disabilities within a pedestrian circulation path. </a:t>
            </a:r>
          </a:p>
          <a:p>
            <a:pPr marL="914400" indent="-342900">
              <a:spcBef>
                <a:spcPts val="0"/>
              </a:spcBef>
              <a:spcAft>
                <a:spcPts val="600"/>
              </a:spcAft>
              <a:buFont typeface="Arial" panose="020B0604020202020204" pitchFamily="34" charset="0"/>
              <a:buChar char="•"/>
            </a:pPr>
            <a:r>
              <a:rPr lang="en-US" sz="1900" dirty="0" smtClean="0"/>
              <a:t>Required to be accessible &amp; traversable by persons with disabilities</a:t>
            </a:r>
          </a:p>
          <a:p>
            <a:pPr marL="914400" indent="-342900">
              <a:spcBef>
                <a:spcPts val="0"/>
              </a:spcBef>
              <a:spcAft>
                <a:spcPts val="600"/>
              </a:spcAft>
              <a:buFont typeface="Arial" panose="020B0604020202020204" pitchFamily="34" charset="0"/>
              <a:buChar char="•"/>
            </a:pPr>
            <a:r>
              <a:rPr lang="en-US" sz="1900" dirty="0" smtClean="0"/>
              <a:t>Firm</a:t>
            </a:r>
            <a:r>
              <a:rPr lang="en-US" sz="1900" dirty="0"/>
              <a:t>, </a:t>
            </a:r>
            <a:r>
              <a:rPr lang="en-US" sz="1900" dirty="0" smtClean="0"/>
              <a:t>stable &amp; </a:t>
            </a:r>
            <a:r>
              <a:rPr lang="en-US" sz="1900" dirty="0"/>
              <a:t>slip resistant, without large openings or abrupt changes in </a:t>
            </a:r>
            <a:r>
              <a:rPr lang="en-US" sz="1900" dirty="0" smtClean="0"/>
              <a:t>level</a:t>
            </a:r>
          </a:p>
          <a:p>
            <a:pPr marL="914400" indent="-342900">
              <a:spcBef>
                <a:spcPts val="0"/>
              </a:spcBef>
              <a:spcAft>
                <a:spcPts val="600"/>
              </a:spcAft>
              <a:buFont typeface="Arial" panose="020B0604020202020204" pitchFamily="34" charset="0"/>
              <a:buChar char="•"/>
            </a:pPr>
            <a:r>
              <a:rPr lang="en-US" sz="1900" dirty="0" smtClean="0"/>
              <a:t>No haphazard protrusions/obstructions; cannot reduce width to less than 48”</a:t>
            </a:r>
          </a:p>
          <a:p>
            <a:pPr>
              <a:lnSpc>
                <a:spcPct val="200000"/>
              </a:lnSpc>
              <a:spcBef>
                <a:spcPts val="0"/>
              </a:spcBef>
              <a:spcAft>
                <a:spcPts val="600"/>
              </a:spcAft>
            </a:pPr>
            <a:r>
              <a:rPr lang="en-US" b="1" dirty="0" smtClean="0"/>
              <a:t>Alternate PAR</a:t>
            </a:r>
          </a:p>
          <a:p>
            <a:pPr marL="914400" lvl="1" indent="-342900">
              <a:spcBef>
                <a:spcPts val="0"/>
              </a:spcBef>
              <a:spcAft>
                <a:spcPts val="600"/>
              </a:spcAft>
              <a:buFont typeface="Arial" panose="020B0604020202020204" pitchFamily="34" charset="0"/>
              <a:buChar char="•"/>
            </a:pPr>
            <a:r>
              <a:rPr lang="en-US" sz="1900" u="sng" dirty="0" smtClean="0"/>
              <a:t>If a PAR is closed for construction, a temporary alternate PAR with basic accessible features MUST be provided.</a:t>
            </a:r>
          </a:p>
          <a:p>
            <a:pPr marL="914400" lvl="1" indent="-342900">
              <a:spcBef>
                <a:spcPts val="0"/>
              </a:spcBef>
              <a:spcAft>
                <a:spcPts val="600"/>
              </a:spcAft>
              <a:buFont typeface="Arial" panose="020B0604020202020204" pitchFamily="34" charset="0"/>
              <a:buChar char="•"/>
            </a:pPr>
            <a:r>
              <a:rPr lang="en-US" sz="1900" dirty="0" smtClean="0"/>
              <a:t>Cannot prevent persons with disabilities from reaching their destination</a:t>
            </a:r>
          </a:p>
        </p:txBody>
      </p:sp>
      <p:sp>
        <p:nvSpPr>
          <p:cNvPr id="5" name="Content Placeholder 2"/>
          <p:cNvSpPr txBox="1">
            <a:spLocks/>
          </p:cNvSpPr>
          <p:nvPr/>
        </p:nvSpPr>
        <p:spPr>
          <a:xfrm>
            <a:off x="466627" y="304800"/>
            <a:ext cx="7381973" cy="914400"/>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defTabSz="914400">
              <a:spcBef>
                <a:spcPts val="0"/>
              </a:spcBef>
              <a:buSzTx/>
              <a:buNone/>
              <a:defRPr/>
            </a:pPr>
            <a:r>
              <a:rPr lang="en-US" sz="3000" b="1" dirty="0"/>
              <a:t>Key </a:t>
            </a:r>
            <a:r>
              <a:rPr lang="en-US" sz="3000" b="1" dirty="0" smtClean="0"/>
              <a:t>Accessible </a:t>
            </a:r>
            <a:r>
              <a:rPr lang="en-US" sz="3000" b="1" dirty="0"/>
              <a:t>F</a:t>
            </a:r>
            <a:r>
              <a:rPr lang="en-US" sz="3000" b="1" dirty="0" smtClean="0"/>
              <a:t>eatures </a:t>
            </a:r>
            <a:r>
              <a:rPr lang="en-US" sz="3000" b="1" dirty="0"/>
              <a:t>of </a:t>
            </a:r>
            <a:r>
              <a:rPr lang="en-US" sz="3000" b="1" dirty="0" smtClean="0"/>
              <a:t>Pedestrian </a:t>
            </a:r>
            <a:r>
              <a:rPr lang="en-US" sz="3000" b="1" dirty="0"/>
              <a:t>F</a:t>
            </a:r>
            <a:r>
              <a:rPr lang="en-US" sz="3000" b="1" dirty="0" smtClean="0"/>
              <a:t>acilities</a:t>
            </a:r>
            <a:endParaRPr lang="en-US" sz="3000" b="1" dirty="0"/>
          </a:p>
        </p:txBody>
      </p:sp>
    </p:spTree>
    <p:extLst>
      <p:ext uri="{BB962C8B-B14F-4D97-AF65-F5344CB8AC3E}">
        <p14:creationId xmlns:p14="http://schemas.microsoft.com/office/powerpoint/2010/main" val="403695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466626" y="1447800"/>
            <a:ext cx="8143973" cy="5029200"/>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42900" indent="-342900">
              <a:spcBef>
                <a:spcPts val="0"/>
              </a:spcBef>
              <a:spcAft>
                <a:spcPts val="1000"/>
              </a:spcAft>
            </a:pPr>
            <a:r>
              <a:rPr lang="en-US" b="1" dirty="0" smtClean="0"/>
              <a:t>Curb Ramps</a:t>
            </a:r>
          </a:p>
          <a:p>
            <a:pPr marL="914400" lvl="1" indent="-342900">
              <a:spcBef>
                <a:spcPts val="0"/>
              </a:spcBef>
              <a:spcAft>
                <a:spcPts val="1000"/>
              </a:spcAft>
              <a:buFont typeface="Arial" panose="020B0604020202020204" pitchFamily="34" charset="0"/>
              <a:buChar char="•"/>
            </a:pPr>
            <a:r>
              <a:rPr lang="en-US" sz="2000" dirty="0" smtClean="0"/>
              <a:t>Must </a:t>
            </a:r>
            <a:r>
              <a:rPr lang="en-US" sz="2000" dirty="0"/>
              <a:t>be </a:t>
            </a:r>
            <a:r>
              <a:rPr lang="en-US" sz="2000" dirty="0" smtClean="0"/>
              <a:t>provided where </a:t>
            </a:r>
            <a:r>
              <a:rPr lang="en-US" sz="2000" dirty="0"/>
              <a:t>pedestrian crossing is </a:t>
            </a:r>
            <a:r>
              <a:rPr lang="en-US" sz="2000" dirty="0" smtClean="0"/>
              <a:t>permitted</a:t>
            </a:r>
          </a:p>
          <a:p>
            <a:pPr marL="914400" lvl="1" indent="-342900">
              <a:spcBef>
                <a:spcPts val="0"/>
              </a:spcBef>
              <a:spcAft>
                <a:spcPts val="1000"/>
              </a:spcAft>
              <a:buFont typeface="Arial" panose="020B0604020202020204" pitchFamily="34" charset="0"/>
              <a:buChar char="•"/>
            </a:pPr>
            <a:r>
              <a:rPr lang="en-US" sz="2000" dirty="0" smtClean="0"/>
              <a:t>One </a:t>
            </a:r>
            <a:r>
              <a:rPr lang="en-US" sz="2000" dirty="0"/>
              <a:t>curb ramp or blended transition be provided for each crosswalk at an intersection </a:t>
            </a:r>
            <a:r>
              <a:rPr lang="en-US" sz="2000" dirty="0" smtClean="0"/>
              <a:t>corner.</a:t>
            </a:r>
          </a:p>
          <a:p>
            <a:pPr marL="914400" lvl="1" indent="-342900">
              <a:spcBef>
                <a:spcPts val="0"/>
              </a:spcBef>
              <a:spcAft>
                <a:spcPts val="1000"/>
              </a:spcAft>
              <a:buFont typeface="Arial" panose="020B0604020202020204" pitchFamily="34" charset="0"/>
              <a:buChar char="•"/>
            </a:pPr>
            <a:r>
              <a:rPr lang="en-US" sz="2000" dirty="0" smtClean="0"/>
              <a:t>Curb </a:t>
            </a:r>
            <a:r>
              <a:rPr lang="en-US" sz="2000" dirty="0"/>
              <a:t>ramps &amp; blended transitions must lead directly into </a:t>
            </a:r>
            <a:r>
              <a:rPr lang="en-US" sz="2000" dirty="0" smtClean="0"/>
              <a:t>crosswalks.</a:t>
            </a:r>
          </a:p>
          <a:p>
            <a:pPr marL="914400" lvl="1" indent="-342900">
              <a:spcBef>
                <a:spcPts val="0"/>
              </a:spcBef>
              <a:spcAft>
                <a:spcPts val="1000"/>
              </a:spcAft>
              <a:buFont typeface="Arial" panose="020B0604020202020204" pitchFamily="34" charset="0"/>
              <a:buChar char="•"/>
            </a:pPr>
            <a:r>
              <a:rPr lang="en-US" sz="2000" dirty="0" smtClean="0"/>
              <a:t>Perpendicular </a:t>
            </a:r>
            <a:r>
              <a:rPr lang="en-US" sz="2000" dirty="0"/>
              <a:t>curb ramp runs &amp; parallel curb ramp landings must be contained wholly within the width of the crosswalk they </a:t>
            </a:r>
            <a:r>
              <a:rPr lang="en-US" sz="2000" dirty="0" smtClean="0"/>
              <a:t>serve.</a:t>
            </a:r>
          </a:p>
          <a:p>
            <a:pPr marL="914400" lvl="1" indent="-342900">
              <a:spcBef>
                <a:spcPts val="0"/>
              </a:spcBef>
              <a:spcAft>
                <a:spcPts val="1000"/>
              </a:spcAft>
              <a:buFont typeface="Arial" panose="020B0604020202020204" pitchFamily="34" charset="0"/>
              <a:buChar char="•"/>
            </a:pPr>
            <a:r>
              <a:rPr lang="en-US" sz="2000" dirty="0" smtClean="0"/>
              <a:t>Detectable warning surfaces are required</a:t>
            </a:r>
          </a:p>
          <a:p>
            <a:pPr marL="914400" lvl="1" indent="-342900">
              <a:spcBef>
                <a:spcPts val="0"/>
              </a:spcBef>
              <a:spcAft>
                <a:spcPts val="1000"/>
              </a:spcAft>
              <a:buFont typeface="Arial" panose="020B0604020202020204" pitchFamily="34" charset="0"/>
              <a:buChar char="•"/>
            </a:pPr>
            <a:r>
              <a:rPr lang="en-US" sz="2000" dirty="0" smtClean="0"/>
              <a:t>Adhere to PROWAG requirements for slope and other measurements (e.g. Cross slope: 2.1% max.; Running slope: 8.3% max.)</a:t>
            </a:r>
          </a:p>
        </p:txBody>
      </p:sp>
      <p:sp>
        <p:nvSpPr>
          <p:cNvPr id="5" name="Content Placeholder 2"/>
          <p:cNvSpPr txBox="1">
            <a:spLocks/>
          </p:cNvSpPr>
          <p:nvPr/>
        </p:nvSpPr>
        <p:spPr>
          <a:xfrm>
            <a:off x="466627" y="304800"/>
            <a:ext cx="7381973" cy="914400"/>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defTabSz="914400">
              <a:spcBef>
                <a:spcPts val="0"/>
              </a:spcBef>
              <a:buSzTx/>
              <a:buNone/>
              <a:defRPr/>
            </a:pPr>
            <a:r>
              <a:rPr lang="en-US" sz="3000" b="1" dirty="0"/>
              <a:t>Key </a:t>
            </a:r>
            <a:r>
              <a:rPr lang="en-US" sz="3000" b="1" dirty="0" smtClean="0"/>
              <a:t>Accessible </a:t>
            </a:r>
            <a:r>
              <a:rPr lang="en-US" sz="3000" b="1" dirty="0"/>
              <a:t>F</a:t>
            </a:r>
            <a:r>
              <a:rPr lang="en-US" sz="3000" b="1" dirty="0" smtClean="0"/>
              <a:t>eatures </a:t>
            </a:r>
            <a:r>
              <a:rPr lang="en-US" sz="3000" b="1" dirty="0"/>
              <a:t>of </a:t>
            </a:r>
            <a:r>
              <a:rPr lang="en-US" sz="3000" b="1" dirty="0" smtClean="0"/>
              <a:t>Pedestrian </a:t>
            </a:r>
            <a:r>
              <a:rPr lang="en-US" sz="3000" b="1" dirty="0"/>
              <a:t>F</a:t>
            </a:r>
            <a:r>
              <a:rPr lang="en-US" sz="3000" b="1" dirty="0" smtClean="0"/>
              <a:t>acilities</a:t>
            </a:r>
            <a:endParaRPr lang="en-US" sz="3000" b="1" dirty="0"/>
          </a:p>
        </p:txBody>
      </p:sp>
    </p:spTree>
    <p:extLst>
      <p:ext uri="{BB962C8B-B14F-4D97-AF65-F5344CB8AC3E}">
        <p14:creationId xmlns:p14="http://schemas.microsoft.com/office/powerpoint/2010/main" val="169159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466627" y="1447800"/>
            <a:ext cx="8001000" cy="5181600"/>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spcBef>
                <a:spcPts val="0"/>
              </a:spcBef>
              <a:spcAft>
                <a:spcPts val="1000"/>
              </a:spcAft>
            </a:pPr>
            <a:r>
              <a:rPr lang="en-US" b="1" dirty="0" smtClean="0"/>
              <a:t>Accessible </a:t>
            </a:r>
            <a:r>
              <a:rPr lang="en-US" b="1" dirty="0"/>
              <a:t>Pedestrian Signals</a:t>
            </a:r>
          </a:p>
          <a:p>
            <a:pPr marL="914400" lvl="1" indent="-342900">
              <a:spcBef>
                <a:spcPts val="0"/>
              </a:spcBef>
              <a:spcAft>
                <a:spcPts val="1000"/>
              </a:spcAft>
              <a:buFont typeface="Arial" panose="020B0604020202020204" pitchFamily="34" charset="0"/>
              <a:buChar char="•"/>
            </a:pPr>
            <a:r>
              <a:rPr lang="en-US" sz="2000" dirty="0"/>
              <a:t>New or altered </a:t>
            </a:r>
            <a:r>
              <a:rPr lang="en-US" sz="2000" dirty="0" err="1"/>
              <a:t>ped</a:t>
            </a:r>
            <a:r>
              <a:rPr lang="en-US" sz="2000" dirty="0"/>
              <a:t> signal heads MUST include accessible pedestrian signals (APS) with audible &amp; </a:t>
            </a:r>
            <a:r>
              <a:rPr lang="en-US" sz="2000" dirty="0" err="1"/>
              <a:t>vibrotactile</a:t>
            </a:r>
            <a:r>
              <a:rPr lang="en-US" sz="2000" dirty="0"/>
              <a:t> </a:t>
            </a:r>
            <a:r>
              <a:rPr lang="en-US" sz="2000" dirty="0" smtClean="0"/>
              <a:t>features</a:t>
            </a:r>
          </a:p>
          <a:p>
            <a:pPr marL="914400" lvl="1" indent="-342900">
              <a:spcBef>
                <a:spcPts val="0"/>
              </a:spcBef>
              <a:spcAft>
                <a:spcPts val="1000"/>
              </a:spcAft>
              <a:buFont typeface="Arial" panose="020B0604020202020204" pitchFamily="34" charset="0"/>
              <a:buChar char="•"/>
            </a:pPr>
            <a:r>
              <a:rPr lang="en-US" sz="2000" dirty="0"/>
              <a:t>Pedestrian push buttons must be located within a reach range such that a person seated in a wheelchair can reach them. </a:t>
            </a:r>
            <a:endParaRPr lang="en-US" sz="2000" dirty="0" smtClean="0"/>
          </a:p>
          <a:p>
            <a:pPr marL="914400" lvl="2" indent="-342900">
              <a:spcBef>
                <a:spcPts val="0"/>
              </a:spcBef>
              <a:spcAft>
                <a:spcPts val="1000"/>
              </a:spcAft>
              <a:buFont typeface="Arial" panose="020B0604020202020204" pitchFamily="34" charset="0"/>
              <a:buChar char="•"/>
            </a:pPr>
            <a:r>
              <a:rPr lang="en-US" sz="2000" dirty="0" smtClean="0"/>
              <a:t>Reach range limits: 48” high, 15” low</a:t>
            </a:r>
            <a:endParaRPr lang="en-US" sz="2000" dirty="0"/>
          </a:p>
          <a:p>
            <a:pPr marL="914400" lvl="1" indent="-342900">
              <a:spcBef>
                <a:spcPts val="0"/>
              </a:spcBef>
              <a:spcAft>
                <a:spcPts val="1000"/>
              </a:spcAft>
              <a:buFont typeface="Arial" panose="020B0604020202020204" pitchFamily="34" charset="0"/>
              <a:buChar char="•"/>
            </a:pPr>
            <a:r>
              <a:rPr lang="en-US" sz="2000" dirty="0" smtClean="0"/>
              <a:t>Pedestrian </a:t>
            </a:r>
            <a:r>
              <a:rPr lang="en-US" sz="2000" dirty="0"/>
              <a:t>Signal Phase Timing: Calculate pedestrian clearance time using a walking speed of 3.5 </a:t>
            </a:r>
            <a:r>
              <a:rPr lang="en-US" sz="2000" dirty="0" err="1"/>
              <a:t>ft</a:t>
            </a:r>
            <a:r>
              <a:rPr lang="en-US" sz="2000" dirty="0"/>
              <a:t>/s (1.1 m/s) or less. Requires the walk interval be seven (7) seconds min</a:t>
            </a:r>
            <a:r>
              <a:rPr lang="en-US" sz="2000" dirty="0" smtClean="0"/>
              <a:t>.</a:t>
            </a:r>
          </a:p>
          <a:p>
            <a:pPr marL="914400" lvl="1" indent="-342900">
              <a:spcBef>
                <a:spcPts val="0"/>
              </a:spcBef>
              <a:spcAft>
                <a:spcPts val="1000"/>
              </a:spcAft>
              <a:buFont typeface="Arial" panose="020B0604020202020204" pitchFamily="34" charset="0"/>
              <a:buChar char="•"/>
            </a:pPr>
            <a:r>
              <a:rPr lang="en-US" sz="2000" dirty="0" smtClean="0"/>
              <a:t>Push button (operable part) must be operable with one hand; no more than 5 </a:t>
            </a:r>
            <a:r>
              <a:rPr lang="en-US" sz="2000" dirty="0" err="1" smtClean="0"/>
              <a:t>lbs</a:t>
            </a:r>
            <a:r>
              <a:rPr lang="en-US" sz="2000" dirty="0" smtClean="0"/>
              <a:t> force</a:t>
            </a:r>
          </a:p>
        </p:txBody>
      </p:sp>
      <p:sp>
        <p:nvSpPr>
          <p:cNvPr id="5" name="Content Placeholder 2"/>
          <p:cNvSpPr txBox="1">
            <a:spLocks/>
          </p:cNvSpPr>
          <p:nvPr/>
        </p:nvSpPr>
        <p:spPr>
          <a:xfrm>
            <a:off x="466627" y="304800"/>
            <a:ext cx="7381973" cy="838200"/>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defTabSz="914400">
              <a:spcBef>
                <a:spcPts val="0"/>
              </a:spcBef>
              <a:buSzTx/>
              <a:buNone/>
              <a:defRPr/>
            </a:pPr>
            <a:r>
              <a:rPr lang="en-US" sz="3000" b="1" dirty="0"/>
              <a:t>Key </a:t>
            </a:r>
            <a:r>
              <a:rPr lang="en-US" sz="3000" b="1" dirty="0" smtClean="0"/>
              <a:t>Accessible </a:t>
            </a:r>
            <a:r>
              <a:rPr lang="en-US" sz="3000" b="1" dirty="0"/>
              <a:t>F</a:t>
            </a:r>
            <a:r>
              <a:rPr lang="en-US" sz="3000" b="1" dirty="0" smtClean="0"/>
              <a:t>eatures </a:t>
            </a:r>
            <a:r>
              <a:rPr lang="en-US" sz="3000" b="1" dirty="0"/>
              <a:t>of </a:t>
            </a:r>
            <a:r>
              <a:rPr lang="en-US" sz="3000" b="1" dirty="0" smtClean="0"/>
              <a:t>Pedestrian </a:t>
            </a:r>
            <a:r>
              <a:rPr lang="en-US" sz="3000" b="1" dirty="0"/>
              <a:t>F</a:t>
            </a:r>
            <a:r>
              <a:rPr lang="en-US" sz="3000" b="1" dirty="0" smtClean="0"/>
              <a:t>acilities</a:t>
            </a:r>
            <a:endParaRPr lang="en-US" sz="3000" b="1" dirty="0"/>
          </a:p>
        </p:txBody>
      </p:sp>
    </p:spTree>
    <p:extLst>
      <p:ext uri="{BB962C8B-B14F-4D97-AF65-F5344CB8AC3E}">
        <p14:creationId xmlns:p14="http://schemas.microsoft.com/office/powerpoint/2010/main" val="136068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466627" y="1447800"/>
            <a:ext cx="8001000" cy="5181600"/>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spcBef>
                <a:spcPts val="0"/>
              </a:spcBef>
              <a:spcAft>
                <a:spcPts val="1000"/>
              </a:spcAft>
              <a:buFont typeface="Century Gothic" panose="020B0502020202020204" pitchFamily="34" charset="0"/>
              <a:buChar char="►"/>
            </a:pPr>
            <a:r>
              <a:rPr lang="en-US" b="1" dirty="0" smtClean="0"/>
              <a:t>Crosswalks</a:t>
            </a:r>
            <a:endParaRPr lang="en-US" b="1" dirty="0"/>
          </a:p>
          <a:p>
            <a:pPr marL="914400" lvl="1" indent="-342900">
              <a:spcBef>
                <a:spcPts val="0"/>
              </a:spcBef>
              <a:spcAft>
                <a:spcPts val="1000"/>
              </a:spcAft>
              <a:buFont typeface="Arial" panose="020B0604020202020204" pitchFamily="34" charset="0"/>
              <a:buChar char="•"/>
            </a:pPr>
            <a:r>
              <a:rPr lang="en-US" sz="2000" dirty="0"/>
              <a:t>Curb ramps, detectable warning surfaces required where a pedestrian circulation path meets a vehicular </a:t>
            </a:r>
            <a:r>
              <a:rPr lang="en-US" sz="2000" dirty="0" smtClean="0"/>
              <a:t>way and crossing is allowed </a:t>
            </a:r>
          </a:p>
          <a:p>
            <a:pPr marL="914400" lvl="1" indent="-342900">
              <a:spcBef>
                <a:spcPts val="0"/>
              </a:spcBef>
              <a:spcAft>
                <a:spcPts val="1000"/>
              </a:spcAft>
              <a:buFont typeface="Arial" panose="020B0604020202020204" pitchFamily="34" charset="0"/>
              <a:buChar char="•"/>
            </a:pPr>
            <a:r>
              <a:rPr lang="en-US" sz="2000" dirty="0"/>
              <a:t>Where pedestrian crossing is prohibited at an intersection or is not intended midblock or at a roundabout, do not provide a curb ramp or crosswalk.</a:t>
            </a:r>
          </a:p>
          <a:p>
            <a:pPr marL="914400" lvl="1" indent="-342900">
              <a:spcBef>
                <a:spcPts val="0"/>
              </a:spcBef>
              <a:spcAft>
                <a:spcPts val="1000"/>
              </a:spcAft>
              <a:buFont typeface="Arial" panose="020B0604020202020204" pitchFamily="34" charset="0"/>
              <a:buChar char="•"/>
            </a:pPr>
            <a:r>
              <a:rPr lang="en-US" sz="2000" dirty="0" smtClean="0"/>
              <a:t>Additional </a:t>
            </a:r>
            <a:r>
              <a:rPr lang="en-US" sz="2000" dirty="0"/>
              <a:t>treatments required at multilane roundabouts &amp; channelized turn </a:t>
            </a:r>
            <a:r>
              <a:rPr lang="en-US" sz="2000" dirty="0" smtClean="0"/>
              <a:t>lanes</a:t>
            </a:r>
          </a:p>
          <a:p>
            <a:pPr marL="914400" lvl="1" indent="-342900">
              <a:spcBef>
                <a:spcPts val="0"/>
              </a:spcBef>
              <a:spcAft>
                <a:spcPts val="1000"/>
              </a:spcAft>
              <a:buFont typeface="Arial" panose="020B0604020202020204" pitchFamily="34" charset="0"/>
              <a:buChar char="•"/>
            </a:pPr>
            <a:r>
              <a:rPr lang="en-US" sz="2000" dirty="0"/>
              <a:t>Edge detection or vertical edge treatment must be provided along the street side of a sidewalk where crossing is prohibited/not </a:t>
            </a:r>
            <a:r>
              <a:rPr lang="en-US" sz="2000" dirty="0" smtClean="0"/>
              <a:t>intended</a:t>
            </a:r>
            <a:r>
              <a:rPr lang="en-US" sz="2000" dirty="0"/>
              <a:t>.</a:t>
            </a:r>
          </a:p>
        </p:txBody>
      </p:sp>
      <p:sp>
        <p:nvSpPr>
          <p:cNvPr id="5" name="Content Placeholder 2"/>
          <p:cNvSpPr txBox="1">
            <a:spLocks/>
          </p:cNvSpPr>
          <p:nvPr/>
        </p:nvSpPr>
        <p:spPr>
          <a:xfrm>
            <a:off x="466627" y="304800"/>
            <a:ext cx="7381973" cy="838200"/>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defTabSz="914400">
              <a:spcBef>
                <a:spcPts val="0"/>
              </a:spcBef>
              <a:buSzTx/>
              <a:buNone/>
              <a:defRPr/>
            </a:pPr>
            <a:r>
              <a:rPr lang="en-US" sz="3000" b="1" dirty="0"/>
              <a:t>Key </a:t>
            </a:r>
            <a:r>
              <a:rPr lang="en-US" sz="3000" b="1" dirty="0" smtClean="0"/>
              <a:t>Accessible </a:t>
            </a:r>
            <a:r>
              <a:rPr lang="en-US" sz="3000" b="1" dirty="0"/>
              <a:t>F</a:t>
            </a:r>
            <a:r>
              <a:rPr lang="en-US" sz="3000" b="1" dirty="0" smtClean="0"/>
              <a:t>eatures </a:t>
            </a:r>
            <a:r>
              <a:rPr lang="en-US" sz="3000" b="1" dirty="0"/>
              <a:t>of </a:t>
            </a:r>
            <a:r>
              <a:rPr lang="en-US" sz="3000" b="1" dirty="0" smtClean="0"/>
              <a:t>Pedestrian </a:t>
            </a:r>
            <a:r>
              <a:rPr lang="en-US" sz="3000" b="1" dirty="0"/>
              <a:t>F</a:t>
            </a:r>
            <a:r>
              <a:rPr lang="en-US" sz="3000" b="1" dirty="0" smtClean="0"/>
              <a:t>acilities</a:t>
            </a:r>
            <a:endParaRPr lang="en-US" sz="3000" b="1" dirty="0"/>
          </a:p>
        </p:txBody>
      </p:sp>
    </p:spTree>
    <p:extLst>
      <p:ext uri="{BB962C8B-B14F-4D97-AF65-F5344CB8AC3E}">
        <p14:creationId xmlns:p14="http://schemas.microsoft.com/office/powerpoint/2010/main" val="347343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466627" y="1447800"/>
            <a:ext cx="8001000" cy="5181600"/>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290513" lvl="1" indent="-290513">
              <a:spcBef>
                <a:spcPts val="0"/>
              </a:spcBef>
              <a:spcAft>
                <a:spcPts val="1000"/>
              </a:spcAft>
              <a:buFont typeface="Century Gothic" panose="020B0502020202020204" pitchFamily="34" charset="0"/>
              <a:buChar char="►"/>
            </a:pPr>
            <a:r>
              <a:rPr lang="en-US" sz="2000" b="1" dirty="0" smtClean="0"/>
              <a:t>On-Street </a:t>
            </a:r>
            <a:r>
              <a:rPr lang="en-US" sz="2000" b="1" dirty="0"/>
              <a:t>Parking</a:t>
            </a:r>
          </a:p>
          <a:p>
            <a:pPr marL="914400" lvl="1" indent="-342900">
              <a:spcBef>
                <a:spcPts val="0"/>
              </a:spcBef>
              <a:spcAft>
                <a:spcPts val="1000"/>
              </a:spcAft>
              <a:buFont typeface="Arial" panose="020B0604020202020204" pitchFamily="34" charset="0"/>
              <a:buChar char="•"/>
              <a:tabLst>
                <a:tab pos="633413" algn="l"/>
              </a:tabLst>
            </a:pPr>
            <a:r>
              <a:rPr lang="en-US" sz="2000" dirty="0"/>
              <a:t>Non-residential MUST have designated accessible spaces sized so persons with disabilities may exit a parked vehicle &amp; maneuver to the sidewalk without entering a vehicular way</a:t>
            </a:r>
          </a:p>
          <a:p>
            <a:pPr marL="914400" lvl="1" indent="-342900">
              <a:spcBef>
                <a:spcPts val="0"/>
              </a:spcBef>
              <a:spcAft>
                <a:spcPts val="1000"/>
              </a:spcAft>
              <a:buFont typeface="Arial" panose="020B0604020202020204" pitchFamily="34" charset="0"/>
              <a:buChar char="•"/>
              <a:tabLst>
                <a:tab pos="633413" algn="l"/>
              </a:tabLst>
            </a:pPr>
            <a:r>
              <a:rPr lang="en-US" sz="2000" dirty="0"/>
              <a:t>Standard size, designated accessible on-street parking spaces must be near an existing crosswalk with curb </a:t>
            </a:r>
            <a:r>
              <a:rPr lang="en-US" sz="2000" dirty="0" smtClean="0"/>
              <a:t>ramps</a:t>
            </a:r>
          </a:p>
          <a:p>
            <a:pPr marL="290513" lvl="1" indent="-285750">
              <a:lnSpc>
                <a:spcPct val="200000"/>
              </a:lnSpc>
              <a:spcBef>
                <a:spcPts val="0"/>
              </a:spcBef>
              <a:spcAft>
                <a:spcPts val="1000"/>
              </a:spcAft>
              <a:buFont typeface="Century Gothic" panose="020B0502020202020204" pitchFamily="34" charset="0"/>
              <a:buChar char="►"/>
            </a:pPr>
            <a:r>
              <a:rPr lang="en-US" sz="2000" b="1" dirty="0" smtClean="0"/>
              <a:t>Transit </a:t>
            </a:r>
            <a:r>
              <a:rPr lang="en-US" sz="2000" b="1" dirty="0"/>
              <a:t>Stops</a:t>
            </a:r>
          </a:p>
          <a:p>
            <a:pPr marL="914400" lvl="1" indent="-342900">
              <a:spcBef>
                <a:spcPts val="0"/>
              </a:spcBef>
              <a:spcAft>
                <a:spcPts val="1000"/>
              </a:spcAft>
              <a:buFont typeface="Arial" panose="020B0604020202020204" pitchFamily="34" charset="0"/>
              <a:buChar char="•"/>
            </a:pPr>
            <a:r>
              <a:rPr lang="en-US" sz="2000" dirty="0"/>
              <a:t>Boarding &amp; alighting areas at sidewalk or street level &amp; elevated boarding platforms must be accessible</a:t>
            </a:r>
          </a:p>
          <a:p>
            <a:pPr marL="914400" lvl="1" indent="-342900">
              <a:spcBef>
                <a:spcPts val="0"/>
              </a:spcBef>
              <a:spcAft>
                <a:spcPts val="1000"/>
              </a:spcAft>
              <a:buFont typeface="Arial" panose="020B0604020202020204" pitchFamily="34" charset="0"/>
              <a:buChar char="•"/>
            </a:pPr>
            <a:r>
              <a:rPr lang="en-US" sz="2000" dirty="0"/>
              <a:t>PAR must connect boarding &amp; alighting areas &amp; boarding platforms to other pedestrian facilities</a:t>
            </a:r>
          </a:p>
          <a:p>
            <a:pPr lvl="1">
              <a:spcBef>
                <a:spcPts val="0"/>
              </a:spcBef>
              <a:spcAft>
                <a:spcPts val="1000"/>
              </a:spcAft>
              <a:buFont typeface="Arial" panose="020B0604020202020204" pitchFamily="34" charset="0"/>
              <a:buChar char="•"/>
            </a:pPr>
            <a:endParaRPr lang="en-US" sz="2000" dirty="0"/>
          </a:p>
        </p:txBody>
      </p:sp>
      <p:sp>
        <p:nvSpPr>
          <p:cNvPr id="5" name="Content Placeholder 2"/>
          <p:cNvSpPr txBox="1">
            <a:spLocks/>
          </p:cNvSpPr>
          <p:nvPr/>
        </p:nvSpPr>
        <p:spPr>
          <a:xfrm>
            <a:off x="466627" y="304800"/>
            <a:ext cx="7381973" cy="838200"/>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defTabSz="914400">
              <a:spcBef>
                <a:spcPts val="0"/>
              </a:spcBef>
              <a:buSzTx/>
              <a:buNone/>
              <a:defRPr/>
            </a:pPr>
            <a:r>
              <a:rPr lang="en-US" sz="3000" b="1" dirty="0"/>
              <a:t>Key </a:t>
            </a:r>
            <a:r>
              <a:rPr lang="en-US" sz="3000" b="1" dirty="0" smtClean="0"/>
              <a:t>Accessible </a:t>
            </a:r>
            <a:r>
              <a:rPr lang="en-US" sz="3000" b="1" dirty="0"/>
              <a:t>F</a:t>
            </a:r>
            <a:r>
              <a:rPr lang="en-US" sz="3000" b="1" dirty="0" smtClean="0"/>
              <a:t>eatures </a:t>
            </a:r>
            <a:r>
              <a:rPr lang="en-US" sz="3000" b="1" dirty="0"/>
              <a:t>of </a:t>
            </a:r>
            <a:r>
              <a:rPr lang="en-US" sz="3000" b="1" dirty="0" smtClean="0"/>
              <a:t>Pedestrian </a:t>
            </a:r>
            <a:r>
              <a:rPr lang="en-US" sz="3000" b="1" dirty="0"/>
              <a:t>F</a:t>
            </a:r>
            <a:r>
              <a:rPr lang="en-US" sz="3000" b="1" dirty="0" smtClean="0"/>
              <a:t>acilities</a:t>
            </a:r>
            <a:endParaRPr lang="en-US" sz="3000" b="1" dirty="0"/>
          </a:p>
        </p:txBody>
      </p:sp>
    </p:spTree>
    <p:extLst>
      <p:ext uri="{BB962C8B-B14F-4D97-AF65-F5344CB8AC3E}">
        <p14:creationId xmlns:p14="http://schemas.microsoft.com/office/powerpoint/2010/main" val="392018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466627" y="1066800"/>
            <a:ext cx="7696200" cy="5294264"/>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2400"/>
              </a:spcBef>
              <a:buNone/>
            </a:pPr>
            <a:r>
              <a:rPr lang="en-US" dirty="0" smtClean="0"/>
              <a:t>The WYDOT Civil Rights Office may select completed ADA projects within WYDOT </a:t>
            </a:r>
            <a:r>
              <a:rPr lang="en-US" dirty="0"/>
              <a:t>rights-of-way </a:t>
            </a:r>
            <a:r>
              <a:rPr lang="en-US" dirty="0" smtClean="0"/>
              <a:t>for review and inspection. </a:t>
            </a:r>
            <a:br>
              <a:rPr lang="en-US" dirty="0" smtClean="0"/>
            </a:br>
            <a:endParaRPr lang="en-US" dirty="0" smtClean="0"/>
          </a:p>
          <a:p>
            <a:pPr marL="0" indent="0">
              <a:spcBef>
                <a:spcPts val="0"/>
              </a:spcBef>
              <a:spcAft>
                <a:spcPts val="1000"/>
              </a:spcAft>
              <a:buNone/>
            </a:pPr>
            <a:r>
              <a:rPr lang="en-US" dirty="0" smtClean="0"/>
              <a:t>We </a:t>
            </a:r>
            <a:r>
              <a:rPr lang="en-US" dirty="0"/>
              <a:t>will </a:t>
            </a:r>
            <a:r>
              <a:rPr lang="en-US" dirty="0" smtClean="0"/>
              <a:t>look for ADA compliance in areas such as:</a:t>
            </a:r>
          </a:p>
          <a:p>
            <a:pPr marL="800100" indent="-342900">
              <a:spcBef>
                <a:spcPts val="0"/>
              </a:spcBef>
              <a:spcAft>
                <a:spcPts val="1000"/>
              </a:spcAft>
              <a:buFont typeface="Arial" panose="020B0604020202020204" pitchFamily="34" charset="0"/>
              <a:buChar char="•"/>
            </a:pPr>
            <a:r>
              <a:rPr lang="en-US" dirty="0" smtClean="0"/>
              <a:t>Running</a:t>
            </a:r>
            <a:r>
              <a:rPr lang="en-US" dirty="0"/>
              <a:t>, cross </a:t>
            </a:r>
            <a:r>
              <a:rPr lang="en-US" dirty="0" smtClean="0"/>
              <a:t>&amp; </a:t>
            </a:r>
            <a:r>
              <a:rPr lang="en-US" dirty="0"/>
              <a:t>counter </a:t>
            </a:r>
            <a:r>
              <a:rPr lang="en-US" dirty="0" smtClean="0"/>
              <a:t>slopes</a:t>
            </a:r>
          </a:p>
          <a:p>
            <a:pPr marL="800100" indent="-342900">
              <a:spcBef>
                <a:spcPts val="0"/>
              </a:spcBef>
              <a:spcAft>
                <a:spcPts val="1000"/>
              </a:spcAft>
              <a:buFont typeface="Arial" panose="020B0604020202020204" pitchFamily="34" charset="0"/>
              <a:buChar char="•"/>
            </a:pPr>
            <a:r>
              <a:rPr lang="en-US" dirty="0" smtClean="0"/>
              <a:t>Widths</a:t>
            </a:r>
          </a:p>
          <a:p>
            <a:pPr marL="800100" indent="-342900">
              <a:spcBef>
                <a:spcPts val="0"/>
              </a:spcBef>
              <a:spcAft>
                <a:spcPts val="1000"/>
              </a:spcAft>
              <a:buFont typeface="Arial" panose="020B0604020202020204" pitchFamily="34" charset="0"/>
              <a:buChar char="•"/>
            </a:pPr>
            <a:r>
              <a:rPr lang="en-US" dirty="0" smtClean="0"/>
              <a:t>Landing (Turning space)</a:t>
            </a:r>
          </a:p>
          <a:p>
            <a:pPr marL="800100" indent="-342900">
              <a:spcBef>
                <a:spcPts val="0"/>
              </a:spcBef>
              <a:spcAft>
                <a:spcPts val="1000"/>
              </a:spcAft>
              <a:buFont typeface="Arial" panose="020B0604020202020204" pitchFamily="34" charset="0"/>
              <a:buChar char="•"/>
            </a:pPr>
            <a:r>
              <a:rPr lang="en-US" dirty="0" smtClean="0"/>
              <a:t>Clear Area</a:t>
            </a:r>
          </a:p>
          <a:p>
            <a:pPr marL="800100" indent="-342900">
              <a:spcBef>
                <a:spcPts val="0"/>
              </a:spcBef>
              <a:spcAft>
                <a:spcPts val="1000"/>
              </a:spcAft>
              <a:buFont typeface="Arial" panose="020B0604020202020204" pitchFamily="34" charset="0"/>
              <a:buChar char="•"/>
            </a:pPr>
            <a:r>
              <a:rPr lang="en-US" dirty="0" smtClean="0"/>
              <a:t>Curb Ramps</a:t>
            </a:r>
          </a:p>
          <a:p>
            <a:pPr marL="800100" indent="-342900">
              <a:spcBef>
                <a:spcPts val="0"/>
              </a:spcBef>
              <a:spcAft>
                <a:spcPts val="1000"/>
              </a:spcAft>
              <a:buFont typeface="Arial" panose="020B0604020202020204" pitchFamily="34" charset="0"/>
              <a:buChar char="•"/>
            </a:pPr>
            <a:r>
              <a:rPr lang="en-US" dirty="0" smtClean="0"/>
              <a:t>Detectable Warnings</a:t>
            </a:r>
          </a:p>
          <a:p>
            <a:pPr marL="800100" indent="-342900">
              <a:spcBef>
                <a:spcPts val="0"/>
              </a:spcBef>
              <a:spcAft>
                <a:spcPts val="1000"/>
              </a:spcAft>
              <a:buFont typeface="Arial" panose="020B0604020202020204" pitchFamily="34" charset="0"/>
              <a:buChar char="•"/>
            </a:pPr>
            <a:r>
              <a:rPr lang="en-US" dirty="0" smtClean="0"/>
              <a:t>Grade Breaks</a:t>
            </a:r>
          </a:p>
        </p:txBody>
      </p:sp>
      <p:sp>
        <p:nvSpPr>
          <p:cNvPr id="5" name="Content Placeholder 2"/>
          <p:cNvSpPr txBox="1">
            <a:spLocks/>
          </p:cNvSpPr>
          <p:nvPr/>
        </p:nvSpPr>
        <p:spPr>
          <a:xfrm>
            <a:off x="466627" y="304800"/>
            <a:ext cx="7229573" cy="533399"/>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defTabSz="914400">
              <a:spcBef>
                <a:spcPts val="0"/>
              </a:spcBef>
              <a:buSzTx/>
              <a:buNone/>
              <a:defRPr/>
            </a:pPr>
            <a:r>
              <a:rPr lang="en-US" sz="3000" b="1" dirty="0" smtClean="0"/>
              <a:t>ADA Project Reviews</a:t>
            </a:r>
            <a:endParaRPr lang="en-US" sz="3000" b="1" dirty="0"/>
          </a:p>
        </p:txBody>
      </p:sp>
    </p:spTree>
    <p:extLst>
      <p:ext uri="{BB962C8B-B14F-4D97-AF65-F5344CB8AC3E}">
        <p14:creationId xmlns:p14="http://schemas.microsoft.com/office/powerpoint/2010/main" val="312632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457200" y="304800"/>
            <a:ext cx="7162800" cy="609599"/>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000" b="1" dirty="0" smtClean="0"/>
              <a:t>ADA Administrative Requirements</a:t>
            </a:r>
          </a:p>
        </p:txBody>
      </p:sp>
      <p:sp>
        <p:nvSpPr>
          <p:cNvPr id="6" name="TextBox 5"/>
          <p:cNvSpPr txBox="1"/>
          <p:nvPr/>
        </p:nvSpPr>
        <p:spPr>
          <a:xfrm>
            <a:off x="476250" y="1090672"/>
            <a:ext cx="8667750" cy="400110"/>
          </a:xfrm>
          <a:prstGeom prst="rect">
            <a:avLst/>
          </a:prstGeom>
          <a:noFill/>
        </p:spPr>
        <p:txBody>
          <a:bodyPr wrap="square" rtlCol="0">
            <a:spAutoFit/>
          </a:bodyPr>
          <a:lstStyle/>
          <a:p>
            <a:pPr>
              <a:spcAft>
                <a:spcPts val="1600"/>
              </a:spcAft>
            </a:pPr>
            <a:r>
              <a:rPr lang="en-US" sz="2000" dirty="0" smtClean="0"/>
              <a:t>Title II requires all public entities to:</a:t>
            </a:r>
          </a:p>
        </p:txBody>
      </p:sp>
      <p:sp>
        <p:nvSpPr>
          <p:cNvPr id="7" name="Rounded Rectangle 6"/>
          <p:cNvSpPr/>
          <p:nvPr/>
        </p:nvSpPr>
        <p:spPr>
          <a:xfrm>
            <a:off x="838200" y="2373827"/>
            <a:ext cx="5177701" cy="54664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t>Conduct a self-evaluation</a:t>
            </a:r>
            <a:endParaRPr lang="en-US" sz="2000" dirty="0"/>
          </a:p>
        </p:txBody>
      </p:sp>
      <p:sp>
        <p:nvSpPr>
          <p:cNvPr id="9" name="Rounded Rectangle 8"/>
          <p:cNvSpPr/>
          <p:nvPr/>
        </p:nvSpPr>
        <p:spPr>
          <a:xfrm>
            <a:off x="838200" y="1666079"/>
            <a:ext cx="4810033" cy="5466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t>Provide public notice about the ADA</a:t>
            </a:r>
            <a:endParaRPr lang="en-US" sz="2000" dirty="0"/>
          </a:p>
        </p:txBody>
      </p:sp>
      <p:sp>
        <p:nvSpPr>
          <p:cNvPr id="10" name="Rounded Rectangle 9"/>
          <p:cNvSpPr/>
          <p:nvPr/>
        </p:nvSpPr>
        <p:spPr>
          <a:xfrm>
            <a:off x="838200" y="4050822"/>
            <a:ext cx="4191000" cy="546642"/>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spcAft>
                <a:spcPts val="1600"/>
              </a:spcAft>
            </a:pPr>
            <a:r>
              <a:rPr lang="en-US" sz="2000" dirty="0"/>
              <a:t>Designate an </a:t>
            </a:r>
            <a:r>
              <a:rPr lang="en-US" sz="2000" dirty="0" smtClean="0"/>
              <a:t>ADA Coordinator</a:t>
            </a:r>
            <a:endParaRPr lang="en-US" sz="2000" dirty="0"/>
          </a:p>
        </p:txBody>
      </p:sp>
      <p:sp>
        <p:nvSpPr>
          <p:cNvPr id="11" name="Rounded Rectangle 10"/>
          <p:cNvSpPr/>
          <p:nvPr/>
        </p:nvSpPr>
        <p:spPr>
          <a:xfrm>
            <a:off x="838201" y="5473158"/>
            <a:ext cx="5029200" cy="54664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600"/>
              </a:spcAft>
            </a:pPr>
            <a:r>
              <a:rPr lang="en-US" sz="2000" dirty="0"/>
              <a:t>Establish a grievance procedure</a:t>
            </a:r>
          </a:p>
        </p:txBody>
      </p:sp>
      <p:sp>
        <p:nvSpPr>
          <p:cNvPr id="12" name="Rounded Rectangle 11"/>
          <p:cNvSpPr/>
          <p:nvPr/>
        </p:nvSpPr>
        <p:spPr>
          <a:xfrm>
            <a:off x="838200" y="4762086"/>
            <a:ext cx="4572000" cy="546642"/>
          </a:xfrm>
          <a:prstGeom prst="roundRect">
            <a:avLst/>
          </a:prstGeom>
          <a:solidFill>
            <a:srgbClr val="8D4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600"/>
              </a:spcAft>
            </a:pPr>
            <a:r>
              <a:rPr lang="en-US" sz="2000" dirty="0" smtClean="0"/>
              <a:t>Develop a Transition Plan</a:t>
            </a:r>
            <a:endParaRPr lang="en-US" sz="2000" dirty="0"/>
          </a:p>
        </p:txBody>
      </p:sp>
      <p:sp>
        <p:nvSpPr>
          <p:cNvPr id="13" name="TextBox 12"/>
          <p:cNvSpPr txBox="1"/>
          <p:nvPr/>
        </p:nvSpPr>
        <p:spPr>
          <a:xfrm>
            <a:off x="476250" y="3486090"/>
            <a:ext cx="8667750" cy="400110"/>
          </a:xfrm>
          <a:prstGeom prst="rect">
            <a:avLst/>
          </a:prstGeom>
          <a:noFill/>
        </p:spPr>
        <p:txBody>
          <a:bodyPr wrap="square" rtlCol="0">
            <a:spAutoFit/>
          </a:bodyPr>
          <a:lstStyle/>
          <a:p>
            <a:pPr>
              <a:spcAft>
                <a:spcPts val="1600"/>
              </a:spcAft>
            </a:pPr>
            <a:r>
              <a:rPr lang="en-US" sz="2000" dirty="0" smtClean="0"/>
              <a:t>Title II requires all public entities with 50+ employees to:</a:t>
            </a:r>
          </a:p>
        </p:txBody>
      </p:sp>
    </p:spTree>
    <p:extLst>
      <p:ext uri="{BB962C8B-B14F-4D97-AF65-F5344CB8AC3E}">
        <p14:creationId xmlns:p14="http://schemas.microsoft.com/office/powerpoint/2010/main" val="3372985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2" name="Content Placeholder 2"/>
          <p:cNvSpPr txBox="1">
            <a:spLocks/>
          </p:cNvSpPr>
          <p:nvPr/>
        </p:nvSpPr>
        <p:spPr>
          <a:xfrm>
            <a:off x="457200" y="304800"/>
            <a:ext cx="7162800" cy="685799"/>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000" b="1" dirty="0" smtClean="0"/>
              <a:t>ADA Self-Evaluation &amp; Transition Plan </a:t>
            </a:r>
          </a:p>
        </p:txBody>
      </p:sp>
      <p:sp>
        <p:nvSpPr>
          <p:cNvPr id="5" name="Content Placeholder 2"/>
          <p:cNvSpPr txBox="1">
            <a:spLocks/>
          </p:cNvSpPr>
          <p:nvPr/>
        </p:nvSpPr>
        <p:spPr>
          <a:xfrm>
            <a:off x="457200" y="1066800"/>
            <a:ext cx="8229600" cy="5486400"/>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spcAft>
                <a:spcPts val="800"/>
              </a:spcAft>
              <a:buNone/>
            </a:pPr>
            <a:r>
              <a:rPr lang="en-US" b="1" dirty="0" smtClean="0"/>
              <a:t>Self-evaluation: </a:t>
            </a:r>
            <a:r>
              <a:rPr lang="en-US" dirty="0" smtClean="0"/>
              <a:t>Review </a:t>
            </a:r>
            <a:r>
              <a:rPr lang="en-US" dirty="0"/>
              <a:t>of </a:t>
            </a:r>
            <a:r>
              <a:rPr lang="en-US" u="sng" dirty="0"/>
              <a:t>all</a:t>
            </a:r>
            <a:r>
              <a:rPr lang="en-US" dirty="0"/>
              <a:t> programs, activities, and services operated by the public </a:t>
            </a:r>
            <a:r>
              <a:rPr lang="en-US" dirty="0" smtClean="0"/>
              <a:t>entity for ADA compliance. </a:t>
            </a:r>
          </a:p>
          <a:p>
            <a:pPr marL="914400" indent="-342900">
              <a:spcBef>
                <a:spcPts val="0"/>
              </a:spcBef>
              <a:spcAft>
                <a:spcPts val="800"/>
              </a:spcAft>
              <a:buFont typeface="Arial" panose="020B0604020202020204" pitchFamily="34" charset="0"/>
              <a:buChar char="•"/>
            </a:pPr>
            <a:r>
              <a:rPr lang="en-US" dirty="0" smtClean="0"/>
              <a:t>Applies to all public entities (28 </a:t>
            </a:r>
            <a:r>
              <a:rPr lang="en-US" dirty="0"/>
              <a:t>CFR </a:t>
            </a:r>
            <a:r>
              <a:rPr lang="en-US" dirty="0" smtClean="0"/>
              <a:t>35.105)</a:t>
            </a:r>
            <a:endParaRPr lang="en-US" dirty="0"/>
          </a:p>
          <a:p>
            <a:pPr marL="914400" indent="-342900">
              <a:spcBef>
                <a:spcPts val="0"/>
              </a:spcBef>
              <a:spcAft>
                <a:spcPts val="800"/>
              </a:spcAft>
              <a:buFont typeface="Arial" panose="020B0604020202020204" pitchFamily="34" charset="0"/>
              <a:buChar char="•"/>
            </a:pPr>
            <a:r>
              <a:rPr lang="en-US" dirty="0" smtClean="0"/>
              <a:t>Identify barriers &amp; solutions</a:t>
            </a:r>
          </a:p>
          <a:p>
            <a:pPr marL="0" indent="0">
              <a:spcBef>
                <a:spcPts val="1600"/>
              </a:spcBef>
              <a:spcAft>
                <a:spcPts val="800"/>
              </a:spcAft>
              <a:buNone/>
            </a:pPr>
            <a:r>
              <a:rPr lang="en-US" b="1" dirty="0" smtClean="0"/>
              <a:t>Transition </a:t>
            </a:r>
            <a:r>
              <a:rPr lang="en-US" b="1" dirty="0"/>
              <a:t>Plan: </a:t>
            </a:r>
            <a:r>
              <a:rPr lang="en-US" dirty="0"/>
              <a:t>Plan of action outlining removal of barriers </a:t>
            </a:r>
            <a:r>
              <a:rPr lang="en-US" dirty="0" smtClean="0"/>
              <a:t>&amp; </a:t>
            </a:r>
            <a:r>
              <a:rPr lang="en-US" dirty="0"/>
              <a:t>a schedule for </a:t>
            </a:r>
            <a:r>
              <a:rPr lang="en-US" dirty="0" smtClean="0"/>
              <a:t>improvements.</a:t>
            </a:r>
          </a:p>
          <a:p>
            <a:pPr marL="914400" indent="-342900">
              <a:spcBef>
                <a:spcPts val="0"/>
              </a:spcBef>
              <a:spcAft>
                <a:spcPts val="800"/>
              </a:spcAft>
              <a:buFont typeface="Arial" panose="020B0604020202020204" pitchFamily="34" charset="0"/>
              <a:buChar char="•"/>
            </a:pPr>
            <a:r>
              <a:rPr lang="en-US" dirty="0" smtClean="0"/>
              <a:t>Required </a:t>
            </a:r>
            <a:r>
              <a:rPr lang="en-US" dirty="0"/>
              <a:t>of public entities with 50+ employees (combined full &amp; part-time) </a:t>
            </a:r>
            <a:r>
              <a:rPr lang="en-US" dirty="0" smtClean="0"/>
              <a:t>(28 </a:t>
            </a:r>
            <a:r>
              <a:rPr lang="en-US" dirty="0"/>
              <a:t>CFR 35.150(d)(1</a:t>
            </a:r>
            <a:r>
              <a:rPr lang="en-US" dirty="0" smtClean="0"/>
              <a:t>))</a:t>
            </a:r>
            <a:endParaRPr lang="en-US" dirty="0"/>
          </a:p>
          <a:p>
            <a:pPr marL="914400" indent="-342900">
              <a:spcBef>
                <a:spcPts val="0"/>
              </a:spcBef>
              <a:spcAft>
                <a:spcPts val="800"/>
              </a:spcAft>
              <a:buFont typeface="Arial" panose="020B0604020202020204" pitchFamily="34" charset="0"/>
              <a:buChar char="•"/>
            </a:pPr>
            <a:r>
              <a:rPr lang="en-US" dirty="0" smtClean="0"/>
              <a:t>An </a:t>
            </a:r>
            <a:r>
              <a:rPr lang="en-US" dirty="0"/>
              <a:t>inventory of barriers </a:t>
            </a:r>
            <a:r>
              <a:rPr lang="en-US" dirty="0" smtClean="0"/>
              <a:t>(28 </a:t>
            </a:r>
            <a:r>
              <a:rPr lang="en-US" dirty="0"/>
              <a:t>CFR 35.150(d)(3)(</a:t>
            </a:r>
            <a:r>
              <a:rPr lang="en-US" dirty="0" err="1"/>
              <a:t>i</a:t>
            </a:r>
            <a:r>
              <a:rPr lang="en-US" dirty="0" smtClean="0"/>
              <a:t>)), (28 </a:t>
            </a:r>
            <a:r>
              <a:rPr lang="en-US" dirty="0"/>
              <a:t>CFR 35.150(a</a:t>
            </a:r>
            <a:r>
              <a:rPr lang="en-US" dirty="0" smtClean="0"/>
              <a:t>))</a:t>
            </a:r>
            <a:endParaRPr lang="en-US" dirty="0"/>
          </a:p>
          <a:p>
            <a:pPr marL="914400" indent="-342900">
              <a:spcBef>
                <a:spcPts val="0"/>
              </a:spcBef>
              <a:spcAft>
                <a:spcPts val="800"/>
              </a:spcAft>
              <a:buFont typeface="Arial" panose="020B0604020202020204" pitchFamily="34" charset="0"/>
              <a:buChar char="•"/>
            </a:pPr>
            <a:r>
              <a:rPr lang="en-US" dirty="0" smtClean="0"/>
              <a:t>Prioritized </a:t>
            </a:r>
            <a:r>
              <a:rPr lang="en-US" dirty="0"/>
              <a:t>schedule of when barriers will be eliminated &amp; deficiencies corrected (</a:t>
            </a:r>
            <a:r>
              <a:rPr lang="en-US" dirty="0" smtClean="0"/>
              <a:t>28 </a:t>
            </a:r>
            <a:r>
              <a:rPr lang="en-US" dirty="0"/>
              <a:t>CFR 35.150(d)(2</a:t>
            </a:r>
            <a:r>
              <a:rPr lang="en-US" dirty="0" smtClean="0"/>
              <a:t>)), (28 </a:t>
            </a:r>
            <a:r>
              <a:rPr lang="en-US" dirty="0"/>
              <a:t>CFR 25.150(d)(3)(iii</a:t>
            </a:r>
            <a:r>
              <a:rPr lang="en-US" dirty="0" smtClean="0"/>
              <a:t>))</a:t>
            </a:r>
            <a:endParaRPr lang="en-US" dirty="0"/>
          </a:p>
          <a:p>
            <a:pPr marL="914400" indent="-342900">
              <a:spcBef>
                <a:spcPts val="0"/>
              </a:spcBef>
              <a:spcAft>
                <a:spcPts val="800"/>
              </a:spcAft>
              <a:buFont typeface="Arial" panose="020B0604020202020204" pitchFamily="34" charset="0"/>
              <a:buChar char="•"/>
            </a:pPr>
            <a:r>
              <a:rPr lang="en-US" dirty="0" smtClean="0"/>
              <a:t>Description </a:t>
            </a:r>
            <a:r>
              <a:rPr lang="en-US" dirty="0"/>
              <a:t>of the methods that will be used to make facilities accessible </a:t>
            </a:r>
            <a:r>
              <a:rPr lang="en-US" dirty="0" smtClean="0"/>
              <a:t>(28 </a:t>
            </a:r>
            <a:r>
              <a:rPr lang="en-US" dirty="0"/>
              <a:t>CFR 35.150(d)(3)(ii</a:t>
            </a:r>
            <a:r>
              <a:rPr lang="en-US" dirty="0" smtClean="0"/>
              <a:t>))</a:t>
            </a:r>
          </a:p>
        </p:txBody>
      </p:sp>
    </p:spTree>
    <p:extLst>
      <p:ext uri="{BB962C8B-B14F-4D97-AF65-F5344CB8AC3E}">
        <p14:creationId xmlns:p14="http://schemas.microsoft.com/office/powerpoint/2010/main" val="1773448239"/>
      </p:ext>
    </p:extLst>
  </p:cSld>
  <p:clrMapOvr>
    <a:masterClrMapping/>
  </p:clrMapOvr>
  <mc:AlternateContent xmlns:mc="http://schemas.openxmlformats.org/markup-compatibility/2006" xmlns:p14="http://schemas.microsoft.com/office/powerpoint/2010/main">
    <mc:Choice Requires="p14">
      <p:transition spd="med" p14:dur="700" advClick="0" advTm="36000">
        <p:fade/>
      </p:transition>
    </mc:Choice>
    <mc:Fallback xmlns="">
      <p:transition spd="med" advClick="0" advTm="36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466627" y="457200"/>
            <a:ext cx="7229573" cy="533399"/>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defTabSz="914400">
              <a:spcBef>
                <a:spcPts val="0"/>
              </a:spcBef>
              <a:buSzTx/>
              <a:buNone/>
              <a:defRPr/>
            </a:pPr>
            <a:r>
              <a:rPr lang="en-US" sz="3000" b="1" dirty="0" smtClean="0"/>
              <a:t>Complaint/Grievance Procedure</a:t>
            </a:r>
            <a:endParaRPr lang="en-US" sz="3000" b="1" dirty="0"/>
          </a:p>
        </p:txBody>
      </p:sp>
      <p:sp>
        <p:nvSpPr>
          <p:cNvPr id="7" name="Rectangle 6"/>
          <p:cNvSpPr/>
          <p:nvPr/>
        </p:nvSpPr>
        <p:spPr>
          <a:xfrm>
            <a:off x="473554" y="1219200"/>
            <a:ext cx="7696200" cy="2862322"/>
          </a:xfrm>
          <a:prstGeom prst="rect">
            <a:avLst/>
          </a:prstGeom>
        </p:spPr>
        <p:txBody>
          <a:bodyPr wrap="square">
            <a:spAutoFit/>
          </a:bodyPr>
          <a:lstStyle/>
          <a:p>
            <a:pPr marL="285750" indent="-285750">
              <a:spcBef>
                <a:spcPts val="2400"/>
              </a:spcBef>
              <a:buFont typeface="Arial" panose="020B0604020202020204" pitchFamily="34" charset="0"/>
              <a:buChar char="•"/>
            </a:pPr>
            <a:r>
              <a:rPr lang="en-US" sz="2000" dirty="0"/>
              <a:t>Required of public entities with 50 or more </a:t>
            </a:r>
            <a:r>
              <a:rPr lang="en-US" sz="2000" dirty="0" smtClean="0"/>
              <a:t>employees </a:t>
            </a:r>
            <a:br>
              <a:rPr lang="en-US" sz="2000" dirty="0" smtClean="0"/>
            </a:br>
            <a:r>
              <a:rPr lang="en-US" sz="2000" dirty="0" smtClean="0"/>
              <a:t>(28 </a:t>
            </a:r>
            <a:r>
              <a:rPr lang="en-US" sz="2000" dirty="0"/>
              <a:t>CFR 35.107(b</a:t>
            </a:r>
            <a:r>
              <a:rPr lang="en-US" sz="2000" dirty="0" smtClean="0"/>
              <a:t>))</a:t>
            </a:r>
          </a:p>
          <a:p>
            <a:pPr marL="285750" indent="-285750">
              <a:spcBef>
                <a:spcPts val="2400"/>
              </a:spcBef>
              <a:buFont typeface="Arial" panose="020B0604020202020204" pitchFamily="34" charset="0"/>
              <a:buChar char="•"/>
            </a:pPr>
            <a:r>
              <a:rPr lang="en-US" sz="2000" dirty="0" smtClean="0"/>
              <a:t>Outlined in the Transition Plan; available on the Internet</a:t>
            </a:r>
          </a:p>
          <a:p>
            <a:pPr marL="285750" indent="-285750">
              <a:spcBef>
                <a:spcPts val="2400"/>
              </a:spcBef>
              <a:buFont typeface="Arial" panose="020B0604020202020204" pitchFamily="34" charset="0"/>
              <a:buChar char="•"/>
            </a:pPr>
            <a:r>
              <a:rPr lang="en-US" sz="2000" dirty="0" smtClean="0"/>
              <a:t>Provides a formal complaint process to those who believe they have been discriminated against (with relation to access of our activities, services, and programs) because of their disability</a:t>
            </a:r>
          </a:p>
        </p:txBody>
      </p:sp>
    </p:spTree>
    <p:extLst>
      <p:ext uri="{BB962C8B-B14F-4D97-AF65-F5344CB8AC3E}">
        <p14:creationId xmlns:p14="http://schemas.microsoft.com/office/powerpoint/2010/main" val="3572612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3" name="Content Placeholder 2"/>
          <p:cNvSpPr txBox="1">
            <a:spLocks/>
          </p:cNvSpPr>
          <p:nvPr/>
        </p:nvSpPr>
        <p:spPr>
          <a:xfrm>
            <a:off x="466627" y="457200"/>
            <a:ext cx="7229573" cy="533399"/>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defTabSz="914400">
              <a:spcBef>
                <a:spcPts val="0"/>
              </a:spcBef>
              <a:buSzTx/>
              <a:buNone/>
              <a:defRPr/>
            </a:pPr>
            <a:r>
              <a:rPr lang="en-US" sz="3000" b="1" dirty="0" smtClean="0"/>
              <a:t>Complaint/Grievance Procedure</a:t>
            </a:r>
            <a:endParaRPr lang="en-US" sz="30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925" y="1446598"/>
            <a:ext cx="3838675" cy="50776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446597"/>
            <a:ext cx="3886200" cy="5077671"/>
          </a:xfrm>
          <a:prstGeom prst="rect">
            <a:avLst/>
          </a:prstGeom>
        </p:spPr>
      </p:pic>
    </p:spTree>
    <p:extLst>
      <p:ext uri="{BB962C8B-B14F-4D97-AF65-F5344CB8AC3E}">
        <p14:creationId xmlns:p14="http://schemas.microsoft.com/office/powerpoint/2010/main" val="168743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81000" y="2019300"/>
            <a:ext cx="8382000" cy="2819400"/>
          </a:xfrm>
        </p:spPr>
        <p:txBody>
          <a:bodyPr/>
          <a:lstStyle/>
          <a:p>
            <a:pPr algn="ctr"/>
            <a:r>
              <a:rPr lang="en-US" sz="4400" b="1" dirty="0" smtClean="0">
                <a:solidFill>
                  <a:schemeClr val="tx1"/>
                </a:solidFill>
              </a:rPr>
              <a:t>Title VI- </a:t>
            </a:r>
            <a:br>
              <a:rPr lang="en-US" sz="4400" b="1" dirty="0" smtClean="0">
                <a:solidFill>
                  <a:schemeClr val="tx1"/>
                </a:solidFill>
              </a:rPr>
            </a:br>
            <a:r>
              <a:rPr lang="en-US" sz="4400" b="1" dirty="0" smtClean="0">
                <a:solidFill>
                  <a:schemeClr val="tx1"/>
                </a:solidFill>
              </a:rPr>
              <a:t>non-discrimination regarding access to programs and services</a:t>
            </a:r>
            <a:endParaRPr lang="en-US" sz="4400" b="1" dirty="0">
              <a:solidFill>
                <a:schemeClr val="tx1"/>
              </a:solidFill>
            </a:endParaRPr>
          </a:p>
        </p:txBody>
      </p:sp>
    </p:spTree>
    <p:extLst>
      <p:ext uri="{BB962C8B-B14F-4D97-AF65-F5344CB8AC3E}">
        <p14:creationId xmlns:p14="http://schemas.microsoft.com/office/powerpoint/2010/main" val="420732535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0"/>
            <a:ext cx="8382000" cy="2286000"/>
          </a:xfrm>
        </p:spPr>
        <p:txBody>
          <a:bodyPr>
            <a:noAutofit/>
          </a:bodyPr>
          <a:lstStyle/>
          <a:p>
            <a:pPr algn="ctr"/>
            <a:r>
              <a:rPr sz="4400" b="1" dirty="0" smtClean="0">
                <a:solidFill>
                  <a:schemeClr val="tx1"/>
                </a:solidFill>
              </a:rPr>
              <a:t>Disadvantaged Business Enterprise</a:t>
            </a:r>
            <a:br>
              <a:rPr sz="4400" b="1" dirty="0" smtClean="0">
                <a:solidFill>
                  <a:schemeClr val="tx1"/>
                </a:solidFill>
              </a:rPr>
            </a:br>
            <a:r>
              <a:rPr sz="4400" b="1" dirty="0" smtClean="0">
                <a:solidFill>
                  <a:schemeClr val="tx1"/>
                </a:solidFill>
              </a:rPr>
              <a:t>(DBE)</a:t>
            </a:r>
            <a:endParaRPr lang="en-US" sz="4400" b="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Disadvantaged Business Enterprise</a:t>
            </a:r>
            <a:endParaRPr lang="en-US" dirty="0">
              <a:solidFill>
                <a:schemeClr val="tx1"/>
              </a:solidFill>
            </a:endParaRPr>
          </a:p>
        </p:txBody>
      </p:sp>
      <p:sp>
        <p:nvSpPr>
          <p:cNvPr id="3" name="Text Placeholder 2"/>
          <p:cNvSpPr>
            <a:spLocks noGrp="1"/>
          </p:cNvSpPr>
          <p:nvPr>
            <p:ph type="body" sz="quarter" idx="10"/>
          </p:nvPr>
        </p:nvSpPr>
        <p:spPr>
          <a:xfrm>
            <a:off x="609600" y="1981200"/>
            <a:ext cx="8077200" cy="4151048"/>
          </a:xfrm>
        </p:spPr>
        <p:txBody>
          <a:bodyPr>
            <a:normAutofit/>
          </a:bodyPr>
          <a:lstStyle/>
          <a:p>
            <a:pPr algn="just"/>
            <a:r>
              <a:rPr lang="en-US" dirty="0" smtClean="0"/>
              <a:t>The DBE program is intended to ensure nondiscrimination in the award and administration of DOT-assisted contracts</a:t>
            </a:r>
          </a:p>
          <a:p>
            <a:pPr algn="just">
              <a:buNone/>
            </a:pPr>
            <a:endParaRPr lang="en-US" dirty="0" smtClean="0"/>
          </a:p>
          <a:p>
            <a:pPr algn="just"/>
            <a:r>
              <a:rPr lang="en-US" dirty="0" smtClean="0"/>
              <a:t>Program objectives include:</a:t>
            </a:r>
          </a:p>
          <a:p>
            <a:pPr algn="just"/>
            <a:endParaRPr lang="en-US" dirty="0" smtClean="0"/>
          </a:p>
          <a:p>
            <a:pPr lvl="1" algn="just"/>
            <a:r>
              <a:rPr lang="en-US" sz="2000" dirty="0" smtClean="0"/>
              <a:t>Create a level playing field</a:t>
            </a:r>
          </a:p>
          <a:p>
            <a:pPr lvl="1" algn="just"/>
            <a:r>
              <a:rPr lang="en-US" sz="2000" dirty="0" smtClean="0"/>
              <a:t>Remove barriers</a:t>
            </a:r>
          </a:p>
          <a:p>
            <a:pPr lvl="1" algn="just"/>
            <a:r>
              <a:rPr lang="en-US" sz="2000" dirty="0" smtClean="0"/>
              <a:t>Provide promotion, development and opportunities</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60157"/>
          </a:xfrm>
        </p:spPr>
        <p:txBody>
          <a:bodyPr/>
          <a:lstStyle/>
          <a:p>
            <a:r>
              <a:rPr dirty="0" smtClean="0">
                <a:solidFill>
                  <a:schemeClr val="tx1"/>
                </a:solidFill>
              </a:rPr>
              <a:t>DBE Requirements</a:t>
            </a:r>
            <a:endParaRPr lang="en-US" dirty="0">
              <a:solidFill>
                <a:schemeClr val="tx1"/>
              </a:solidFill>
            </a:endParaRPr>
          </a:p>
        </p:txBody>
      </p:sp>
      <p:sp>
        <p:nvSpPr>
          <p:cNvPr id="3" name="Content Placeholder 2"/>
          <p:cNvSpPr>
            <a:spLocks noGrp="1"/>
          </p:cNvSpPr>
          <p:nvPr>
            <p:ph idx="1"/>
          </p:nvPr>
        </p:nvSpPr>
        <p:spPr>
          <a:xfrm>
            <a:off x="381000" y="1412875"/>
            <a:ext cx="8382000" cy="4099584"/>
          </a:xfrm>
        </p:spPr>
        <p:txBody>
          <a:bodyPr/>
          <a:lstStyle/>
          <a:p>
            <a:endParaRPr lang="en-US" dirty="0" smtClean="0"/>
          </a:p>
          <a:p>
            <a:r>
              <a:rPr lang="en-US" dirty="0" smtClean="0"/>
              <a:t>Annual Goal  - 5.3% </a:t>
            </a:r>
          </a:p>
          <a:p>
            <a:endParaRPr lang="en-US" dirty="0"/>
          </a:p>
          <a:p>
            <a:r>
              <a:rPr lang="en-US" dirty="0">
                <a:hlinkClick r:id="rId2"/>
              </a:rPr>
              <a:t>https://</a:t>
            </a:r>
            <a:r>
              <a:rPr lang="en-US" dirty="0" smtClean="0">
                <a:hlinkClick r:id="rId2"/>
              </a:rPr>
              <a:t>www.dot.state.wy.us/home/business_with_wydot/contractors/Disadvantaged_Business_Enterprise.html</a:t>
            </a:r>
            <a:endParaRPr lang="en-US" dirty="0" smtClean="0"/>
          </a:p>
          <a:p>
            <a:endParaRPr lang="en-US" dirty="0" smtClean="0"/>
          </a:p>
          <a:p>
            <a:endParaRPr lang="en-US" dirty="0"/>
          </a:p>
          <a:p>
            <a:endParaRPr lang="en-US" dirty="0" smtClean="0"/>
          </a:p>
          <a:p>
            <a:endParaRPr lang="en-US" dirty="0" smtClean="0"/>
          </a:p>
        </p:txBody>
      </p:sp>
      <p:pic>
        <p:nvPicPr>
          <p:cNvPr id="5" name="Picture 4"/>
          <p:cNvPicPr>
            <a:picLocks noChangeAspect="1"/>
          </p:cNvPicPr>
          <p:nvPr/>
        </p:nvPicPr>
        <p:blipFill>
          <a:blip r:embed="rId3"/>
          <a:stretch>
            <a:fillRect/>
          </a:stretch>
        </p:blipFill>
        <p:spPr>
          <a:xfrm>
            <a:off x="2057400" y="3810000"/>
            <a:ext cx="5196840" cy="2362200"/>
          </a:xfrm>
          <a:prstGeom prst="rect">
            <a:avLst/>
          </a:prstGeom>
        </p:spPr>
      </p:pic>
    </p:spTree>
    <p:extLst>
      <p:ext uri="{BB962C8B-B14F-4D97-AF65-F5344CB8AC3E}">
        <p14:creationId xmlns:p14="http://schemas.microsoft.com/office/powerpoint/2010/main" val="370003165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solidFill>
                  <a:schemeClr val="tx1"/>
                </a:solidFill>
              </a:rPr>
              <a:t>DBE Requirements</a:t>
            </a:r>
            <a:endParaRPr lang="en-US" dirty="0">
              <a:solidFill>
                <a:schemeClr val="tx1"/>
              </a:solidFill>
            </a:endParaRPr>
          </a:p>
        </p:txBody>
      </p:sp>
      <p:sp>
        <p:nvSpPr>
          <p:cNvPr id="3" name="Content Placeholder 2"/>
          <p:cNvSpPr>
            <a:spLocks noGrp="1"/>
          </p:cNvSpPr>
          <p:nvPr>
            <p:ph idx="1"/>
          </p:nvPr>
        </p:nvSpPr>
        <p:spPr>
          <a:xfrm>
            <a:off x="381000" y="1412875"/>
            <a:ext cx="8382000" cy="6272486"/>
          </a:xfrm>
        </p:spPr>
        <p:txBody>
          <a:bodyPr/>
          <a:lstStyle/>
          <a:p>
            <a:r>
              <a:rPr lang="en-US" dirty="0" smtClean="0"/>
              <a:t>DBEs must be solicited for all subcontracting opportunities</a:t>
            </a:r>
          </a:p>
          <a:p>
            <a:pPr>
              <a:buNone/>
            </a:pPr>
            <a:endParaRPr lang="en-US" sz="1200" dirty="0" smtClean="0"/>
          </a:p>
          <a:p>
            <a:pPr lvl="1"/>
            <a:r>
              <a:rPr lang="en-US" dirty="0" smtClean="0"/>
              <a:t>Firm availability/directory</a:t>
            </a:r>
          </a:p>
          <a:p>
            <a:pPr lvl="1"/>
            <a:r>
              <a:rPr lang="en-US" dirty="0" smtClean="0"/>
              <a:t>Wyoming Quote Request – WYO-QR</a:t>
            </a:r>
          </a:p>
          <a:p>
            <a:pPr>
              <a:buNone/>
            </a:pPr>
            <a:r>
              <a:rPr lang="en-US" sz="1400" b="1" i="1" dirty="0" smtClean="0">
                <a:hlinkClick r:id="rId2"/>
              </a:rPr>
              <a:t>http://www.dot.state.wy.us/home/business_with_wydot/contractors/Disadvantaged_Business_Enterprise.html</a:t>
            </a:r>
            <a:endParaRPr lang="en-US" sz="1400" b="1" i="1" dirty="0" smtClean="0"/>
          </a:p>
          <a:p>
            <a:pPr>
              <a:buNone/>
            </a:pPr>
            <a:endParaRPr lang="en-US" b="1" i="1" dirty="0" smtClean="0"/>
          </a:p>
          <a:p>
            <a:pPr marL="457207" lvl="1" indent="0">
              <a:buNone/>
            </a:pPr>
            <a:endParaRPr lang="en-US" dirty="0" smtClean="0"/>
          </a:p>
          <a:p>
            <a:pPr>
              <a:buFont typeface="Arial" pitchFamily="34" charset="0"/>
              <a:buChar char="•"/>
            </a:pPr>
            <a:endParaRPr lang="en-US" sz="1400" b="1" i="1" dirty="0" smtClean="0"/>
          </a:p>
          <a:p>
            <a:pPr>
              <a:buNone/>
            </a:pPr>
            <a:endParaRPr lang="en-US" dirty="0" smtClean="0"/>
          </a:p>
        </p:txBody>
      </p:sp>
      <p:pic>
        <p:nvPicPr>
          <p:cNvPr id="4" name="Picture 3"/>
          <p:cNvPicPr>
            <a:picLocks noChangeAspect="1"/>
          </p:cNvPicPr>
          <p:nvPr/>
        </p:nvPicPr>
        <p:blipFill>
          <a:blip r:embed="rId3"/>
          <a:stretch>
            <a:fillRect/>
          </a:stretch>
        </p:blipFill>
        <p:spPr>
          <a:xfrm>
            <a:off x="484710" y="3636545"/>
            <a:ext cx="7709781" cy="1825146"/>
          </a:xfrm>
          <a:prstGeom prst="rect">
            <a:avLst/>
          </a:prstGeom>
        </p:spPr>
      </p:pic>
      <p:pic>
        <p:nvPicPr>
          <p:cNvPr id="5" name="Picture 4"/>
          <p:cNvPicPr>
            <a:picLocks noChangeAspect="1"/>
          </p:cNvPicPr>
          <p:nvPr/>
        </p:nvPicPr>
        <p:blipFill>
          <a:blip r:embed="rId4"/>
          <a:stretch>
            <a:fillRect/>
          </a:stretch>
        </p:blipFill>
        <p:spPr>
          <a:xfrm>
            <a:off x="365502" y="5733804"/>
            <a:ext cx="8397498" cy="839722"/>
          </a:xfrm>
          <a:prstGeom prst="rect">
            <a:avLst/>
          </a:prstGeom>
        </p:spPr>
      </p:pic>
    </p:spTree>
    <p:extLst>
      <p:ext uri="{BB962C8B-B14F-4D97-AF65-F5344CB8AC3E}">
        <p14:creationId xmlns:p14="http://schemas.microsoft.com/office/powerpoint/2010/main" val="411277256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solidFill>
                  <a:schemeClr val="tx1"/>
                </a:solidFill>
              </a:rPr>
              <a:t>DBE Requirements</a:t>
            </a:r>
            <a:endParaRPr lang="en-US" dirty="0">
              <a:solidFill>
                <a:schemeClr val="tx1"/>
              </a:solidFill>
            </a:endParaRPr>
          </a:p>
        </p:txBody>
      </p:sp>
      <p:sp>
        <p:nvSpPr>
          <p:cNvPr id="3" name="Content Placeholder 2"/>
          <p:cNvSpPr>
            <a:spLocks noGrp="1"/>
          </p:cNvSpPr>
          <p:nvPr>
            <p:ph idx="1"/>
          </p:nvPr>
        </p:nvSpPr>
        <p:spPr>
          <a:xfrm>
            <a:off x="381000" y="1412875"/>
            <a:ext cx="8382000" cy="6272486"/>
          </a:xfrm>
        </p:spPr>
        <p:txBody>
          <a:bodyPr/>
          <a:lstStyle/>
          <a:p>
            <a:r>
              <a:rPr lang="en-US" dirty="0" smtClean="0"/>
              <a:t>DBEs must be solicited for all subcontracting opportunities</a:t>
            </a:r>
          </a:p>
          <a:p>
            <a:pPr>
              <a:buNone/>
            </a:pPr>
            <a:endParaRPr lang="en-US" sz="1200" dirty="0" smtClean="0"/>
          </a:p>
          <a:p>
            <a:pPr lvl="1"/>
            <a:r>
              <a:rPr lang="en-US" dirty="0" smtClean="0"/>
              <a:t>Documented solicitation (E-91-LPA)</a:t>
            </a:r>
          </a:p>
          <a:p>
            <a:pPr lvl="1"/>
            <a:r>
              <a:rPr lang="en-US" dirty="0" smtClean="0"/>
              <a:t>Program Rule Changes May 2024</a:t>
            </a:r>
          </a:p>
          <a:p>
            <a:pPr lvl="1"/>
            <a:endParaRPr lang="en-US" dirty="0" smtClean="0"/>
          </a:p>
          <a:p>
            <a:pPr>
              <a:buFont typeface="Arial" pitchFamily="34" charset="0"/>
              <a:buChar char="•"/>
            </a:pPr>
            <a:endParaRPr lang="en-US" sz="1400" b="1" i="1" dirty="0" smtClean="0"/>
          </a:p>
          <a:p>
            <a:pPr>
              <a:buNone/>
            </a:pPr>
            <a:endParaRPr lang="en-US" dirty="0" smtClean="0"/>
          </a:p>
        </p:txBody>
      </p:sp>
      <p:pic>
        <p:nvPicPr>
          <p:cNvPr id="4" name="Picture 3"/>
          <p:cNvPicPr>
            <a:picLocks noChangeAspect="1"/>
          </p:cNvPicPr>
          <p:nvPr/>
        </p:nvPicPr>
        <p:blipFill>
          <a:blip r:embed="rId3"/>
          <a:stretch>
            <a:fillRect/>
          </a:stretch>
        </p:blipFill>
        <p:spPr>
          <a:xfrm>
            <a:off x="1828800" y="3048000"/>
            <a:ext cx="5327501" cy="4052324"/>
          </a:xfrm>
          <a:prstGeom prst="rect">
            <a:avLst/>
          </a:prstGeom>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solidFill>
                  <a:schemeClr val="tx1"/>
                </a:solidFill>
              </a:rPr>
              <a:t>DBE Requirements</a:t>
            </a:r>
            <a:endParaRPr lang="en-US" dirty="0">
              <a:solidFill>
                <a:schemeClr val="tx1"/>
              </a:solidFill>
            </a:endParaRPr>
          </a:p>
        </p:txBody>
      </p:sp>
      <p:sp>
        <p:nvSpPr>
          <p:cNvPr id="3" name="Content Placeholder 2"/>
          <p:cNvSpPr>
            <a:spLocks noGrp="1"/>
          </p:cNvSpPr>
          <p:nvPr>
            <p:ph idx="1"/>
          </p:nvPr>
        </p:nvSpPr>
        <p:spPr>
          <a:xfrm>
            <a:off x="381000" y="1412875"/>
            <a:ext cx="8382000" cy="6272486"/>
          </a:xfrm>
        </p:spPr>
        <p:txBody>
          <a:bodyPr/>
          <a:lstStyle/>
          <a:p>
            <a:pPr lvl="1"/>
            <a:endParaRPr lang="en-US" dirty="0" smtClean="0"/>
          </a:p>
          <a:p>
            <a:pPr>
              <a:buFont typeface="Arial" pitchFamily="34" charset="0"/>
              <a:buChar char="•"/>
            </a:pPr>
            <a:endParaRPr lang="en-US" sz="1400" b="1" i="1" dirty="0" smtClean="0"/>
          </a:p>
          <a:p>
            <a:pPr>
              <a:buNone/>
            </a:pPr>
            <a:endParaRPr lang="en-US" dirty="0" smtClean="0"/>
          </a:p>
        </p:txBody>
      </p:sp>
      <p:pic>
        <p:nvPicPr>
          <p:cNvPr id="5" name="Content Placeholder 3"/>
          <p:cNvPicPr>
            <a:picLocks noChangeAspect="1"/>
          </p:cNvPicPr>
          <p:nvPr/>
        </p:nvPicPr>
        <p:blipFill>
          <a:blip r:embed="rId3"/>
          <a:stretch>
            <a:fillRect/>
          </a:stretch>
        </p:blipFill>
        <p:spPr>
          <a:xfrm>
            <a:off x="225606" y="1412875"/>
            <a:ext cx="8215669" cy="4987925"/>
          </a:xfrm>
          <a:prstGeom prst="rect">
            <a:avLst/>
          </a:prstGeom>
        </p:spPr>
      </p:pic>
    </p:spTree>
    <p:extLst>
      <p:ext uri="{BB962C8B-B14F-4D97-AF65-F5344CB8AC3E}">
        <p14:creationId xmlns:p14="http://schemas.microsoft.com/office/powerpoint/2010/main" val="343655606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solidFill>
                  <a:schemeClr val="tx1"/>
                </a:solidFill>
              </a:rPr>
              <a:t>DBE Requirements</a:t>
            </a:r>
            <a:endParaRPr lang="en-US" dirty="0">
              <a:solidFill>
                <a:schemeClr val="tx1"/>
              </a:solidFill>
            </a:endParaRPr>
          </a:p>
        </p:txBody>
      </p:sp>
      <p:sp>
        <p:nvSpPr>
          <p:cNvPr id="3" name="Content Placeholder 2"/>
          <p:cNvSpPr>
            <a:spLocks noGrp="1"/>
          </p:cNvSpPr>
          <p:nvPr>
            <p:ph idx="1"/>
          </p:nvPr>
        </p:nvSpPr>
        <p:spPr>
          <a:xfrm>
            <a:off x="381000" y="1412875"/>
            <a:ext cx="8382000" cy="6272486"/>
          </a:xfrm>
        </p:spPr>
        <p:txBody>
          <a:bodyPr/>
          <a:lstStyle/>
          <a:p>
            <a:r>
              <a:rPr lang="en-US" dirty="0" smtClean="0"/>
              <a:t>DBE firms cannot be removed from a project after an award for Good Faith Effort </a:t>
            </a:r>
            <a:r>
              <a:rPr lang="en-US" dirty="0" smtClean="0"/>
              <a:t>reasons</a:t>
            </a:r>
            <a:endParaRPr lang="en-US" dirty="0" smtClean="0"/>
          </a:p>
          <a:p>
            <a:pPr lvl="1">
              <a:buNone/>
            </a:pPr>
            <a:endParaRPr lang="en-US" sz="1200" dirty="0" smtClean="0"/>
          </a:p>
          <a:p>
            <a:pPr lvl="1"/>
            <a:r>
              <a:rPr lang="en-US" dirty="0" smtClean="0"/>
              <a:t>Notification/Intent to Subcontract</a:t>
            </a:r>
          </a:p>
          <a:p>
            <a:pPr lvl="2"/>
            <a:r>
              <a:rPr lang="en-US" dirty="0" smtClean="0"/>
              <a:t>DBE 2 </a:t>
            </a:r>
            <a:r>
              <a:rPr lang="en-US" dirty="0" smtClean="0"/>
              <a:t>Form	</a:t>
            </a:r>
          </a:p>
          <a:p>
            <a:pPr lvl="1"/>
            <a:endParaRPr lang="en-US" dirty="0" smtClean="0"/>
          </a:p>
          <a:p>
            <a:pPr>
              <a:buFont typeface="Arial" pitchFamily="34" charset="0"/>
              <a:buChar char="•"/>
            </a:pPr>
            <a:endParaRPr lang="en-US" sz="1400" b="1" i="1" dirty="0" smtClean="0"/>
          </a:p>
          <a:p>
            <a:pPr>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3338" y="2057400"/>
            <a:ext cx="3532909" cy="4572000"/>
          </a:xfrm>
          <a:prstGeom prst="rect">
            <a:avLst/>
          </a:prstGeom>
        </p:spPr>
      </p:pic>
    </p:spTree>
    <p:extLst>
      <p:ext uri="{BB962C8B-B14F-4D97-AF65-F5344CB8AC3E}">
        <p14:creationId xmlns:p14="http://schemas.microsoft.com/office/powerpoint/2010/main" val="28003023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solidFill>
                  <a:schemeClr val="tx1"/>
                </a:solidFill>
              </a:rPr>
              <a:t>DBE Requirements</a:t>
            </a:r>
            <a:endParaRPr lang="en-US" dirty="0">
              <a:solidFill>
                <a:schemeClr val="tx1"/>
              </a:solidFill>
            </a:endParaRPr>
          </a:p>
        </p:txBody>
      </p:sp>
      <p:sp>
        <p:nvSpPr>
          <p:cNvPr id="3" name="Content Placeholder 2"/>
          <p:cNvSpPr>
            <a:spLocks noGrp="1"/>
          </p:cNvSpPr>
          <p:nvPr>
            <p:ph idx="1"/>
          </p:nvPr>
        </p:nvSpPr>
        <p:spPr>
          <a:xfrm>
            <a:off x="381000" y="1412875"/>
            <a:ext cx="8382000" cy="6272486"/>
          </a:xfrm>
        </p:spPr>
        <p:txBody>
          <a:bodyPr/>
          <a:lstStyle/>
          <a:p>
            <a:pPr lvl="1"/>
            <a:endParaRPr lang="en-US" dirty="0" smtClean="0"/>
          </a:p>
          <a:p>
            <a:pPr lvl="1"/>
            <a:r>
              <a:rPr lang="en-US" dirty="0" smtClean="0"/>
              <a:t>Prompt Payment</a:t>
            </a:r>
          </a:p>
          <a:p>
            <a:pPr lvl="1"/>
            <a:r>
              <a:rPr lang="en-US" dirty="0" smtClean="0"/>
              <a:t>30 days ALL WYDOT- 14 Days</a:t>
            </a:r>
          </a:p>
          <a:p>
            <a:pPr marL="914416" lvl="2" indent="0">
              <a:buNone/>
            </a:pPr>
            <a:endParaRPr lang="en-US" dirty="0" smtClean="0"/>
          </a:p>
          <a:p>
            <a:pPr lvl="1"/>
            <a:r>
              <a:rPr lang="en-US" dirty="0" smtClean="0"/>
              <a:t>Final Attainment</a:t>
            </a:r>
          </a:p>
          <a:p>
            <a:pPr lvl="2"/>
            <a:r>
              <a:rPr lang="en-US" dirty="0" smtClean="0"/>
              <a:t>DBE 3 </a:t>
            </a:r>
            <a:r>
              <a:rPr lang="en-US" dirty="0" smtClean="0"/>
              <a:t>Form </a:t>
            </a:r>
          </a:p>
          <a:p>
            <a:pPr lvl="1"/>
            <a:endParaRPr lang="en-US" dirty="0" smtClean="0"/>
          </a:p>
          <a:p>
            <a:pPr>
              <a:buFont typeface="Arial" pitchFamily="34" charset="0"/>
              <a:buChar char="•"/>
            </a:pPr>
            <a:endParaRPr lang="en-US" sz="1400" b="1" i="1" dirty="0" smtClean="0"/>
          </a:p>
          <a:p>
            <a:pPr>
              <a:buNone/>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9401" y="1434831"/>
            <a:ext cx="3867309" cy="5004752"/>
          </a:xfrm>
          <a:prstGeom prst="rect">
            <a:avLst/>
          </a:prstGeom>
        </p:spPr>
      </p:pic>
    </p:spTree>
    <p:extLst>
      <p:ext uri="{BB962C8B-B14F-4D97-AF65-F5344CB8AC3E}">
        <p14:creationId xmlns:p14="http://schemas.microsoft.com/office/powerpoint/2010/main" val="415890723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DBE Requirements</a:t>
            </a:r>
            <a:r>
              <a:rPr lang="en-US" dirty="0" smtClean="0"/>
              <a:t> – Monitoring Tools</a:t>
            </a:r>
            <a:endParaRPr lang="en-US" dirty="0"/>
          </a:p>
        </p:txBody>
      </p:sp>
      <p:sp>
        <p:nvSpPr>
          <p:cNvPr id="3" name="Content Placeholder 2"/>
          <p:cNvSpPr>
            <a:spLocks noGrp="1"/>
          </p:cNvSpPr>
          <p:nvPr>
            <p:ph idx="1"/>
          </p:nvPr>
        </p:nvSpPr>
        <p:spPr>
          <a:xfrm>
            <a:off x="381000" y="1412875"/>
            <a:ext cx="8382000" cy="4099584"/>
          </a:xfrm>
        </p:spPr>
        <p:txBody>
          <a:bodyPr/>
          <a:lstStyle/>
          <a:p>
            <a:endParaRPr lang="en-US" dirty="0" smtClean="0"/>
          </a:p>
          <a:p>
            <a:r>
              <a:rPr lang="en-US" b="1" dirty="0" smtClean="0"/>
              <a:t>C</a:t>
            </a:r>
            <a:r>
              <a:rPr lang="en-US" dirty="0" smtClean="0"/>
              <a:t>ommercially </a:t>
            </a:r>
            <a:r>
              <a:rPr lang="en-US" b="1" dirty="0" smtClean="0"/>
              <a:t>U</a:t>
            </a:r>
            <a:r>
              <a:rPr lang="en-US" dirty="0" smtClean="0"/>
              <a:t>seful </a:t>
            </a:r>
            <a:r>
              <a:rPr lang="en-US" b="1" dirty="0"/>
              <a:t>F</a:t>
            </a:r>
            <a:r>
              <a:rPr lang="en-US" dirty="0" smtClean="0"/>
              <a:t>unction (CUF) verification</a:t>
            </a:r>
          </a:p>
          <a:p>
            <a:pPr marL="0" indent="0">
              <a:buNone/>
            </a:pPr>
            <a:endParaRPr lang="en-US" sz="2800" dirty="0" smtClean="0"/>
          </a:p>
          <a:p>
            <a:pPr marL="0"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286000"/>
            <a:ext cx="3415940" cy="4419600"/>
          </a:xfrm>
          <a:prstGeom prst="rect">
            <a:avLst/>
          </a:prstGeom>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Dealership/Distributors – Goal Percentages</a:t>
            </a:r>
            <a:br>
              <a:rPr lang="en-US" sz="4400" dirty="0"/>
            </a:br>
            <a:endParaRPr lang="en-US" dirty="0"/>
          </a:p>
        </p:txBody>
      </p:sp>
      <p:sp>
        <p:nvSpPr>
          <p:cNvPr id="4" name="Subtitle 2"/>
          <p:cNvSpPr>
            <a:spLocks noGrp="1"/>
          </p:cNvSpPr>
          <p:nvPr>
            <p:ph idx="1"/>
          </p:nvPr>
        </p:nvSpPr>
        <p:spPr/>
        <p:txBody>
          <a:bodyPr/>
          <a:lstStyle/>
          <a:p>
            <a:r>
              <a:rPr lang="en-US" sz="3200" dirty="0" smtClean="0"/>
              <a:t> Goal Percentages</a:t>
            </a:r>
          </a:p>
          <a:p>
            <a:pPr marL="342900" indent="-342900" algn="l">
              <a:buFont typeface="Arial" panose="020B0604020202020204" pitchFamily="34" charset="0"/>
              <a:buChar char="•"/>
            </a:pPr>
            <a:r>
              <a:rPr lang="en-US" dirty="0" smtClean="0"/>
              <a:t>CUF - </a:t>
            </a:r>
          </a:p>
          <a:p>
            <a:pPr marL="342900" indent="-342900" algn="l">
              <a:buFont typeface="Arial" panose="020B0604020202020204" pitchFamily="34" charset="0"/>
              <a:buChar char="•"/>
            </a:pPr>
            <a:r>
              <a:rPr lang="en-US" dirty="0" smtClean="0"/>
              <a:t>Suppliers</a:t>
            </a:r>
          </a:p>
          <a:p>
            <a:pPr marL="800100" lvl="1" indent="-342900" algn="l">
              <a:buFont typeface="Arial" panose="020B0604020202020204" pitchFamily="34" charset="0"/>
              <a:buChar char="•"/>
            </a:pPr>
            <a:r>
              <a:rPr lang="en-US" dirty="0" smtClean="0"/>
              <a:t>Regular Dealers Supplier – 60%</a:t>
            </a:r>
          </a:p>
          <a:p>
            <a:pPr marL="800100" lvl="1" indent="-342900" algn="l">
              <a:buFont typeface="Arial" panose="020B0604020202020204" pitchFamily="34" charset="0"/>
              <a:buChar char="•"/>
            </a:pPr>
            <a:r>
              <a:rPr lang="en-US" dirty="0" smtClean="0"/>
              <a:t>Distributor – 40%</a:t>
            </a:r>
          </a:p>
          <a:p>
            <a:pPr marL="800100" lvl="1" indent="-342900" algn="l">
              <a:buFont typeface="Arial" panose="020B0604020202020204" pitchFamily="34" charset="0"/>
              <a:buChar char="•"/>
            </a:pPr>
            <a:r>
              <a:rPr lang="en-US" dirty="0" smtClean="0"/>
              <a:t>Manufacturer – 100%</a:t>
            </a:r>
          </a:p>
          <a:p>
            <a:pPr lvl="1" algn="l"/>
            <a:endParaRPr lang="en-US" dirty="0" smtClean="0"/>
          </a:p>
          <a:p>
            <a:pPr marL="342900" indent="-342900" algn="l">
              <a:buFont typeface="Arial" panose="020B0604020202020204" pitchFamily="34" charset="0"/>
              <a:buChar char="•"/>
            </a:pPr>
            <a:endParaRPr lang="en-US" dirty="0" smtClean="0"/>
          </a:p>
        </p:txBody>
      </p:sp>
      <p:pic>
        <p:nvPicPr>
          <p:cNvPr id="5" name="Picture 4"/>
          <p:cNvPicPr>
            <a:picLocks noChangeAspect="1"/>
          </p:cNvPicPr>
          <p:nvPr/>
        </p:nvPicPr>
        <p:blipFill>
          <a:blip r:embed="rId2"/>
          <a:stretch>
            <a:fillRect/>
          </a:stretch>
        </p:blipFill>
        <p:spPr>
          <a:xfrm>
            <a:off x="6216048" y="3238461"/>
            <a:ext cx="2646611" cy="3181319"/>
          </a:xfrm>
          <a:prstGeom prst="rect">
            <a:avLst/>
          </a:prstGeom>
        </p:spPr>
      </p:pic>
    </p:spTree>
    <p:extLst>
      <p:ext uri="{BB962C8B-B14F-4D97-AF65-F5344CB8AC3E}">
        <p14:creationId xmlns:p14="http://schemas.microsoft.com/office/powerpoint/2010/main" val="111783887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What are the Title VI </a:t>
            </a:r>
            <a:r>
              <a:rPr lang="en-US" dirty="0" smtClean="0">
                <a:solidFill>
                  <a:schemeClr val="tx1"/>
                </a:solidFill>
              </a:rPr>
              <a:t>Assurances?</a:t>
            </a:r>
            <a:endParaRPr lang="en-US" dirty="0">
              <a:solidFill>
                <a:schemeClr val="tx1"/>
              </a:solidFill>
            </a:endParaRPr>
          </a:p>
        </p:txBody>
      </p:sp>
      <p:sp>
        <p:nvSpPr>
          <p:cNvPr id="3" name="Text Placeholder 2"/>
          <p:cNvSpPr>
            <a:spLocks noGrp="1"/>
          </p:cNvSpPr>
          <p:nvPr>
            <p:ph type="body" sz="quarter" idx="10"/>
          </p:nvPr>
        </p:nvSpPr>
        <p:spPr>
          <a:xfrm>
            <a:off x="381000" y="2286000"/>
            <a:ext cx="8382000" cy="2895600"/>
          </a:xfrm>
        </p:spPr>
        <p:txBody>
          <a:bodyPr/>
          <a:lstStyle/>
          <a:p>
            <a:pPr algn="just"/>
            <a:r>
              <a:rPr lang="en-US" dirty="0" smtClean="0"/>
              <a:t>The written commitment to comply with Title VI of the Civil Rights Act of 1964, 49 CFR, part 2, and all related regulations and directives.  The LPA assures that no person shall on the grounds of race, color, national origin, gender, age or disability be excluded from participation in, be denied the benefits of, or be subjected to discrimination under any program, activity or service. </a:t>
            </a:r>
          </a:p>
          <a:p>
            <a:pPr marL="0" indent="0" algn="just">
              <a:buNone/>
            </a:pPr>
            <a:endParaRPr lang="en-US" dirty="0" smtClean="0"/>
          </a:p>
          <a:p>
            <a:pPr algn="just"/>
            <a:r>
              <a:rPr lang="en-US" dirty="0" smtClean="0"/>
              <a:t>1052.A FHWA Title VI Assurances</a:t>
            </a:r>
          </a:p>
          <a:p>
            <a:pPr>
              <a:buNone/>
            </a:pPr>
            <a:endParaRPr lang="en-US" sz="2000" dirty="0" smtClean="0"/>
          </a:p>
          <a:p>
            <a:pPr>
              <a:buNone/>
            </a:pP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DBE Requirements</a:t>
            </a:r>
            <a:r>
              <a:rPr lang="en-US" dirty="0" smtClean="0"/>
              <a:t> – Monitoring Tools</a:t>
            </a:r>
            <a:endParaRPr lang="en-US" dirty="0"/>
          </a:p>
        </p:txBody>
      </p:sp>
      <p:sp>
        <p:nvSpPr>
          <p:cNvPr id="3" name="Content Placeholder 2"/>
          <p:cNvSpPr>
            <a:spLocks noGrp="1"/>
          </p:cNvSpPr>
          <p:nvPr>
            <p:ph idx="1"/>
          </p:nvPr>
        </p:nvSpPr>
        <p:spPr>
          <a:xfrm>
            <a:off x="381000" y="1412875"/>
            <a:ext cx="8382000" cy="4099584"/>
          </a:xfrm>
        </p:spPr>
        <p:txBody>
          <a:bodyPr/>
          <a:lstStyle/>
          <a:p>
            <a:endParaRPr lang="en-US" dirty="0" smtClean="0"/>
          </a:p>
          <a:p>
            <a:r>
              <a:rPr lang="en-US" b="1" dirty="0" smtClean="0"/>
              <a:t>Regular Dealers with establishments (26.55 €(2)(ii)</a:t>
            </a:r>
          </a:p>
          <a:p>
            <a:r>
              <a:rPr lang="en-US" b="1" dirty="0" smtClean="0"/>
              <a:t>C</a:t>
            </a:r>
            <a:r>
              <a:rPr lang="en-US" dirty="0" smtClean="0"/>
              <a:t>ommercially </a:t>
            </a:r>
            <a:r>
              <a:rPr lang="en-US" b="1" dirty="0" smtClean="0"/>
              <a:t>U</a:t>
            </a:r>
            <a:r>
              <a:rPr lang="en-US" dirty="0" smtClean="0"/>
              <a:t>seful </a:t>
            </a:r>
            <a:r>
              <a:rPr lang="en-US" b="1" dirty="0" smtClean="0"/>
              <a:t>F</a:t>
            </a:r>
            <a:r>
              <a:rPr lang="en-US" dirty="0" smtClean="0"/>
              <a:t>unction</a:t>
            </a:r>
          </a:p>
          <a:p>
            <a:pPr marL="0" indent="0">
              <a:buNone/>
            </a:pPr>
            <a:r>
              <a:rPr lang="en-US" dirty="0"/>
              <a:t>	</a:t>
            </a:r>
            <a:r>
              <a:rPr lang="en-US" dirty="0" smtClean="0"/>
              <a:t> (CUF) verification</a:t>
            </a:r>
          </a:p>
          <a:p>
            <a:pPr marL="0" indent="0">
              <a:buNone/>
            </a:pPr>
            <a:endParaRPr lang="en-US" sz="2800" dirty="0" smtClean="0"/>
          </a:p>
          <a:p>
            <a:pPr marL="0"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597" y="2286000"/>
            <a:ext cx="3415145" cy="4419600"/>
          </a:xfrm>
          <a:prstGeom prst="rect">
            <a:avLst/>
          </a:prstGeom>
        </p:spPr>
      </p:pic>
    </p:spTree>
    <p:extLst>
      <p:ext uri="{BB962C8B-B14F-4D97-AF65-F5344CB8AC3E}">
        <p14:creationId xmlns:p14="http://schemas.microsoft.com/office/powerpoint/2010/main" val="329859707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304800"/>
            <a:ext cx="4863342" cy="6293738"/>
          </a:xfrm>
          <a:prstGeom prst="rect">
            <a:avLst/>
          </a:prstGeom>
        </p:spPr>
      </p:pic>
    </p:spTree>
    <p:extLst>
      <p:ext uri="{BB962C8B-B14F-4D97-AF65-F5344CB8AC3E}">
        <p14:creationId xmlns:p14="http://schemas.microsoft.com/office/powerpoint/2010/main" val="158334727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DBE Program – Forms</a:t>
            </a:r>
            <a:endParaRPr lang="en-US" dirty="0"/>
          </a:p>
        </p:txBody>
      </p:sp>
      <p:sp>
        <p:nvSpPr>
          <p:cNvPr id="23" name="Rectangle 22"/>
          <p:cNvSpPr/>
          <p:nvPr/>
        </p:nvSpPr>
        <p:spPr>
          <a:xfrm>
            <a:off x="524185" y="1739550"/>
            <a:ext cx="2476500" cy="9906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8" name="Group 7"/>
          <p:cNvGrpSpPr/>
          <p:nvPr/>
        </p:nvGrpSpPr>
        <p:grpSpPr>
          <a:xfrm>
            <a:off x="510540" y="2716500"/>
            <a:ext cx="2490145" cy="3608100"/>
            <a:chOff x="2540" y="1996833"/>
            <a:chExt cx="2476500" cy="2415599"/>
          </a:xfrm>
        </p:grpSpPr>
        <p:sp>
          <p:nvSpPr>
            <p:cNvPr id="21" name="Rectangle 20"/>
            <p:cNvSpPr/>
            <p:nvPr/>
          </p:nvSpPr>
          <p:spPr>
            <a:xfrm>
              <a:off x="2540" y="1996833"/>
              <a:ext cx="2476500" cy="24155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TextBox 21"/>
            <p:cNvSpPr txBox="1"/>
            <p:nvPr/>
          </p:nvSpPr>
          <p:spPr>
            <a:xfrm>
              <a:off x="2540" y="1996833"/>
              <a:ext cx="2476500" cy="24155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1600" kern="1200" dirty="0" smtClean="0"/>
                <a:t>CUF 1  </a:t>
              </a:r>
              <a:r>
                <a:rPr lang="en-US" sz="1600" kern="1200" dirty="0" smtClean="0"/>
                <a:t>– </a:t>
              </a:r>
              <a:r>
                <a:rPr lang="en-US" sz="1600" b="1" kern="1200" dirty="0" smtClean="0"/>
                <a:t>onsite</a:t>
              </a:r>
            </a:p>
            <a:p>
              <a:pPr marL="742950" lvl="2" indent="-285750" defTabSz="1244600">
                <a:lnSpc>
                  <a:spcPct val="90000"/>
                </a:lnSpc>
                <a:spcBef>
                  <a:spcPct val="0"/>
                </a:spcBef>
                <a:spcAft>
                  <a:spcPct val="15000"/>
                </a:spcAft>
                <a:buChar char="••"/>
              </a:pPr>
              <a:r>
                <a:rPr lang="en-US" sz="1400" kern="1200" dirty="0" smtClean="0"/>
                <a:t>Completed </a:t>
              </a:r>
              <a:r>
                <a:rPr lang="en-US" sz="1400" kern="1200" dirty="0" smtClean="0"/>
                <a:t>by WYDOT/LGA/Appointed </a:t>
              </a:r>
              <a:r>
                <a:rPr lang="en-US" sz="1400" kern="1200" dirty="0" smtClean="0"/>
                <a:t>staff</a:t>
              </a:r>
              <a:endParaRPr lang="en-US" sz="1400" kern="1200" dirty="0"/>
            </a:p>
            <a:p>
              <a:pPr marL="285750" lvl="1" indent="-285750" algn="l" defTabSz="1244600">
                <a:lnSpc>
                  <a:spcPct val="90000"/>
                </a:lnSpc>
                <a:spcBef>
                  <a:spcPct val="0"/>
                </a:spcBef>
                <a:spcAft>
                  <a:spcPct val="15000"/>
                </a:spcAft>
                <a:buChar char="••"/>
              </a:pPr>
              <a:r>
                <a:rPr lang="en-US" sz="1400" kern="1200" dirty="0" smtClean="0"/>
                <a:t>The CUF is not completed until it </a:t>
              </a:r>
              <a:r>
                <a:rPr lang="en-US" sz="1400" dirty="0" smtClean="0"/>
                <a:t>is </a:t>
              </a:r>
              <a:r>
                <a:rPr lang="en-US" sz="1400" kern="1200" dirty="0" smtClean="0"/>
                <a:t>Approved</a:t>
              </a:r>
            </a:p>
            <a:p>
              <a:pPr marL="285750" lvl="1" indent="-285750" defTabSz="1244600">
                <a:lnSpc>
                  <a:spcPct val="90000"/>
                </a:lnSpc>
                <a:spcBef>
                  <a:spcPct val="0"/>
                </a:spcBef>
                <a:spcAft>
                  <a:spcPct val="15000"/>
                </a:spcAft>
                <a:buFontTx/>
                <a:buChar char="••"/>
              </a:pPr>
              <a:r>
                <a:rPr lang="en-US" sz="1600" dirty="0" smtClean="0"/>
                <a:t>CUF 2 </a:t>
              </a:r>
              <a:r>
                <a:rPr lang="en-US" sz="1600" dirty="0"/>
                <a:t>–</a:t>
              </a:r>
              <a:r>
                <a:rPr lang="en-US" sz="1400" dirty="0"/>
                <a:t> Dealers/Distributor – Prior to bid </a:t>
              </a:r>
              <a:r>
                <a:rPr lang="en-US" sz="1400" dirty="0" smtClean="0"/>
                <a:t>submission</a:t>
              </a:r>
            </a:p>
            <a:p>
              <a:pPr marL="742950" lvl="2" indent="-285750" defTabSz="1244600">
                <a:lnSpc>
                  <a:spcPct val="90000"/>
                </a:lnSpc>
                <a:spcBef>
                  <a:spcPct val="0"/>
                </a:spcBef>
                <a:spcAft>
                  <a:spcPct val="15000"/>
                </a:spcAft>
                <a:buChar char="••"/>
              </a:pPr>
              <a:r>
                <a:rPr lang="en-US" sz="1400" kern="1200" dirty="0" smtClean="0"/>
                <a:t>Prior to bid submission</a:t>
              </a:r>
            </a:p>
            <a:p>
              <a:r>
                <a:rPr lang="en-US" sz="1400" b="1" dirty="0" smtClean="0"/>
                <a:t>Commercially </a:t>
              </a:r>
              <a:r>
                <a:rPr lang="en-US" sz="1400" b="1" dirty="0"/>
                <a:t>Useful Function (CUF) verification</a:t>
              </a:r>
            </a:p>
            <a:p>
              <a:endParaRPr lang="en-US" sz="2800" dirty="0"/>
            </a:p>
            <a:p>
              <a:pPr marL="0" lvl="1" algn="l" defTabSz="1244600">
                <a:lnSpc>
                  <a:spcPct val="90000"/>
                </a:lnSpc>
                <a:spcBef>
                  <a:spcPct val="0"/>
                </a:spcBef>
                <a:spcAft>
                  <a:spcPct val="15000"/>
                </a:spcAft>
              </a:pPr>
              <a:endParaRPr lang="en-US" sz="1400" kern="1200" dirty="0"/>
            </a:p>
          </p:txBody>
        </p:sp>
      </p:grpSp>
      <p:grpSp>
        <p:nvGrpSpPr>
          <p:cNvPr id="9" name="Group 8"/>
          <p:cNvGrpSpPr/>
          <p:nvPr/>
        </p:nvGrpSpPr>
        <p:grpSpPr>
          <a:xfrm>
            <a:off x="3200400" y="1725900"/>
            <a:ext cx="2743200" cy="990600"/>
            <a:chOff x="2559050" y="1006233"/>
            <a:chExt cx="2743200" cy="990600"/>
          </a:xfrm>
        </p:grpSpPr>
        <p:sp>
          <p:nvSpPr>
            <p:cNvPr id="19" name="Rectangle 18"/>
            <p:cNvSpPr/>
            <p:nvPr/>
          </p:nvSpPr>
          <p:spPr>
            <a:xfrm>
              <a:off x="2825750" y="1006233"/>
              <a:ext cx="2476500" cy="9906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xtBox 19"/>
            <p:cNvSpPr txBox="1"/>
            <p:nvPr/>
          </p:nvSpPr>
          <p:spPr>
            <a:xfrm>
              <a:off x="2559050" y="1006233"/>
              <a:ext cx="2476500" cy="990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178816" rIns="312928" bIns="178816" numCol="1" spcCol="1270" anchor="ctr" anchorCtr="0">
              <a:noAutofit/>
            </a:bodyPr>
            <a:lstStyle/>
            <a:p>
              <a:pPr lvl="0" algn="ctr" defTabSz="1955800">
                <a:lnSpc>
                  <a:spcPct val="90000"/>
                </a:lnSpc>
                <a:spcBef>
                  <a:spcPct val="0"/>
                </a:spcBef>
                <a:spcAft>
                  <a:spcPct val="35000"/>
                </a:spcAft>
              </a:pPr>
              <a:r>
                <a:rPr lang="en-US" sz="4400" kern="1200" dirty="0" smtClean="0"/>
                <a:t>DBE 2</a:t>
              </a:r>
              <a:endParaRPr lang="en-US" sz="4400" kern="1200" dirty="0"/>
            </a:p>
          </p:txBody>
        </p:sp>
      </p:grpSp>
      <p:grpSp>
        <p:nvGrpSpPr>
          <p:cNvPr id="10" name="Group 9"/>
          <p:cNvGrpSpPr/>
          <p:nvPr/>
        </p:nvGrpSpPr>
        <p:grpSpPr>
          <a:xfrm>
            <a:off x="3505200" y="2716500"/>
            <a:ext cx="2476500" cy="3608100"/>
            <a:chOff x="2825750" y="1996833"/>
            <a:chExt cx="2476500" cy="2415599"/>
          </a:xfrm>
        </p:grpSpPr>
        <p:sp>
          <p:nvSpPr>
            <p:cNvPr id="17" name="Rectangle 16"/>
            <p:cNvSpPr/>
            <p:nvPr/>
          </p:nvSpPr>
          <p:spPr>
            <a:xfrm>
              <a:off x="2825750" y="1996833"/>
              <a:ext cx="2476500" cy="24155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TextBox 17"/>
            <p:cNvSpPr txBox="1"/>
            <p:nvPr/>
          </p:nvSpPr>
          <p:spPr>
            <a:xfrm>
              <a:off x="2825750" y="1996833"/>
              <a:ext cx="2476500" cy="24155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1155700">
                <a:lnSpc>
                  <a:spcPct val="90000"/>
                </a:lnSpc>
                <a:spcBef>
                  <a:spcPct val="0"/>
                </a:spcBef>
                <a:spcAft>
                  <a:spcPct val="15000"/>
                </a:spcAft>
                <a:buChar char="••"/>
              </a:pPr>
              <a:r>
                <a:rPr lang="en-US" sz="1600" kern="1200" dirty="0" smtClean="0"/>
                <a:t>Prior to work being done</a:t>
              </a:r>
              <a:endParaRPr lang="en-US" sz="1600" kern="1200" dirty="0"/>
            </a:p>
            <a:p>
              <a:pPr marL="228600" lvl="1" indent="-228600" algn="l" defTabSz="1155700">
                <a:lnSpc>
                  <a:spcPct val="90000"/>
                </a:lnSpc>
                <a:spcBef>
                  <a:spcPct val="0"/>
                </a:spcBef>
                <a:spcAft>
                  <a:spcPct val="15000"/>
                </a:spcAft>
                <a:buChar char="••"/>
              </a:pPr>
              <a:r>
                <a:rPr lang="en-US" sz="1600" kern="1200" dirty="0" smtClean="0"/>
                <a:t>Accountability</a:t>
              </a:r>
              <a:endParaRPr lang="en-US" sz="1600" kern="1200" dirty="0"/>
            </a:p>
            <a:p>
              <a:pPr marL="457200" lvl="2" indent="-228600" algn="l" defTabSz="889000">
                <a:lnSpc>
                  <a:spcPct val="90000"/>
                </a:lnSpc>
                <a:spcBef>
                  <a:spcPct val="0"/>
                </a:spcBef>
                <a:spcAft>
                  <a:spcPct val="15000"/>
                </a:spcAft>
                <a:buChar char="••"/>
              </a:pPr>
              <a:r>
                <a:rPr lang="en-US" sz="1400" kern="1200" dirty="0" smtClean="0"/>
                <a:t>DBE – work to be done</a:t>
              </a:r>
              <a:endParaRPr lang="en-US" sz="1400" kern="1200" dirty="0"/>
            </a:p>
            <a:p>
              <a:pPr marL="457200" lvl="2" indent="-228600" algn="l" defTabSz="889000">
                <a:lnSpc>
                  <a:spcPct val="90000"/>
                </a:lnSpc>
                <a:spcBef>
                  <a:spcPct val="0"/>
                </a:spcBef>
                <a:spcAft>
                  <a:spcPct val="15000"/>
                </a:spcAft>
                <a:buChar char="••"/>
              </a:pPr>
              <a:r>
                <a:rPr lang="en-US" sz="1400" kern="1200" dirty="0" smtClean="0"/>
                <a:t>Completed by the Prime </a:t>
              </a:r>
              <a:endParaRPr lang="en-US" sz="1400" kern="1200" dirty="0" smtClean="0"/>
            </a:p>
            <a:p>
              <a:pPr marL="457200" lvl="2" indent="-228600" algn="l" defTabSz="889000">
                <a:lnSpc>
                  <a:spcPct val="90000"/>
                </a:lnSpc>
                <a:spcBef>
                  <a:spcPct val="0"/>
                </a:spcBef>
                <a:spcAft>
                  <a:spcPct val="15000"/>
                </a:spcAft>
                <a:buChar char="••"/>
              </a:pPr>
              <a:endParaRPr lang="en-US" sz="1400" dirty="0"/>
            </a:p>
            <a:p>
              <a:pPr marL="457200" lvl="2" indent="-228600" algn="l" defTabSz="889000">
                <a:lnSpc>
                  <a:spcPct val="90000"/>
                </a:lnSpc>
                <a:spcBef>
                  <a:spcPct val="0"/>
                </a:spcBef>
                <a:spcAft>
                  <a:spcPct val="15000"/>
                </a:spcAft>
                <a:buChar char="••"/>
              </a:pPr>
              <a:endParaRPr lang="en-US" sz="1400" kern="1200" dirty="0" smtClean="0"/>
            </a:p>
            <a:p>
              <a:pPr marL="457200" lvl="2" indent="-228600" algn="l" defTabSz="889000">
                <a:lnSpc>
                  <a:spcPct val="90000"/>
                </a:lnSpc>
                <a:spcBef>
                  <a:spcPct val="0"/>
                </a:spcBef>
                <a:spcAft>
                  <a:spcPct val="15000"/>
                </a:spcAft>
                <a:buChar char="••"/>
              </a:pPr>
              <a:endParaRPr lang="en-US" sz="1400" dirty="0"/>
            </a:p>
            <a:p>
              <a:pPr marL="457200" lvl="2" indent="-228600" algn="l" defTabSz="889000">
                <a:lnSpc>
                  <a:spcPct val="90000"/>
                </a:lnSpc>
                <a:spcBef>
                  <a:spcPct val="0"/>
                </a:spcBef>
                <a:spcAft>
                  <a:spcPct val="15000"/>
                </a:spcAft>
                <a:buChar char="••"/>
              </a:pPr>
              <a:endParaRPr lang="en-US" sz="1400" kern="1200" dirty="0" smtClean="0"/>
            </a:p>
            <a:p>
              <a:pPr marL="457200" lvl="2" indent="-228600" algn="l" defTabSz="889000">
                <a:lnSpc>
                  <a:spcPct val="90000"/>
                </a:lnSpc>
                <a:spcBef>
                  <a:spcPct val="0"/>
                </a:spcBef>
                <a:spcAft>
                  <a:spcPct val="15000"/>
                </a:spcAft>
                <a:buChar char="••"/>
              </a:pPr>
              <a:endParaRPr lang="en-US" sz="1400" dirty="0"/>
            </a:p>
            <a:p>
              <a:pPr marL="457200" lvl="2" indent="-228600" algn="l" defTabSz="889000">
                <a:lnSpc>
                  <a:spcPct val="90000"/>
                </a:lnSpc>
                <a:spcBef>
                  <a:spcPct val="0"/>
                </a:spcBef>
                <a:spcAft>
                  <a:spcPct val="15000"/>
                </a:spcAft>
                <a:buChar char="••"/>
              </a:pPr>
              <a:endParaRPr lang="en-US" sz="1400" kern="1200" dirty="0" smtClean="0"/>
            </a:p>
            <a:p>
              <a:pPr marL="228600" lvl="2" defTabSz="889000">
                <a:lnSpc>
                  <a:spcPct val="90000"/>
                </a:lnSpc>
                <a:spcBef>
                  <a:spcPct val="0"/>
                </a:spcBef>
                <a:spcAft>
                  <a:spcPct val="15000"/>
                </a:spcAft>
              </a:pPr>
              <a:r>
                <a:rPr lang="en-US" sz="1400" b="1" dirty="0"/>
                <a:t>Notification/Intent to Subcontract</a:t>
              </a:r>
            </a:p>
            <a:p>
              <a:pPr marL="228600" lvl="2" algn="l" defTabSz="889000">
                <a:lnSpc>
                  <a:spcPct val="90000"/>
                </a:lnSpc>
                <a:spcBef>
                  <a:spcPct val="0"/>
                </a:spcBef>
                <a:spcAft>
                  <a:spcPct val="15000"/>
                </a:spcAft>
              </a:pPr>
              <a:endParaRPr lang="en-US" sz="1400" kern="1200" dirty="0"/>
            </a:p>
          </p:txBody>
        </p:sp>
      </p:grpSp>
      <p:grpSp>
        <p:nvGrpSpPr>
          <p:cNvPr id="11" name="Group 10"/>
          <p:cNvGrpSpPr/>
          <p:nvPr/>
        </p:nvGrpSpPr>
        <p:grpSpPr>
          <a:xfrm>
            <a:off x="6448114" y="1725900"/>
            <a:ext cx="2543485" cy="990600"/>
            <a:chOff x="5648960" y="1006233"/>
            <a:chExt cx="2476500" cy="990600"/>
          </a:xfrm>
        </p:grpSpPr>
        <p:sp>
          <p:nvSpPr>
            <p:cNvPr id="15" name="Rectangle 14"/>
            <p:cNvSpPr/>
            <p:nvPr/>
          </p:nvSpPr>
          <p:spPr>
            <a:xfrm>
              <a:off x="5648960" y="1006233"/>
              <a:ext cx="2476500" cy="9906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extBox 15"/>
            <p:cNvSpPr txBox="1"/>
            <p:nvPr/>
          </p:nvSpPr>
          <p:spPr>
            <a:xfrm>
              <a:off x="5852482" y="1006233"/>
              <a:ext cx="2272978" cy="990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178816" rIns="312928" bIns="178816" numCol="1" spcCol="1270" anchor="ctr" anchorCtr="0">
              <a:noAutofit/>
            </a:bodyPr>
            <a:lstStyle/>
            <a:p>
              <a:pPr lvl="0" algn="ctr" defTabSz="1955800">
                <a:lnSpc>
                  <a:spcPct val="90000"/>
                </a:lnSpc>
                <a:spcBef>
                  <a:spcPct val="0"/>
                </a:spcBef>
                <a:spcAft>
                  <a:spcPct val="35000"/>
                </a:spcAft>
              </a:pPr>
              <a:r>
                <a:rPr lang="en-US" sz="4400" kern="1200" dirty="0" smtClean="0"/>
                <a:t>DBE 3</a:t>
              </a:r>
              <a:endParaRPr lang="en-US" sz="4400" kern="1200" dirty="0"/>
            </a:p>
          </p:txBody>
        </p:sp>
      </p:grpSp>
      <p:grpSp>
        <p:nvGrpSpPr>
          <p:cNvPr id="12" name="Group 11"/>
          <p:cNvGrpSpPr/>
          <p:nvPr/>
        </p:nvGrpSpPr>
        <p:grpSpPr>
          <a:xfrm>
            <a:off x="6486875" y="2716500"/>
            <a:ext cx="2504724" cy="3608100"/>
            <a:chOff x="5648960" y="1996833"/>
            <a:chExt cx="2476501" cy="2415599"/>
          </a:xfrm>
        </p:grpSpPr>
        <p:sp>
          <p:nvSpPr>
            <p:cNvPr id="13" name="Rectangle 12"/>
            <p:cNvSpPr/>
            <p:nvPr/>
          </p:nvSpPr>
          <p:spPr>
            <a:xfrm>
              <a:off x="5648960" y="1996833"/>
              <a:ext cx="2476500" cy="24155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TextBox 13"/>
            <p:cNvSpPr txBox="1"/>
            <p:nvPr/>
          </p:nvSpPr>
          <p:spPr>
            <a:xfrm>
              <a:off x="5648961" y="1996833"/>
              <a:ext cx="2476500" cy="24155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1600" kern="1200" dirty="0" smtClean="0"/>
                <a:t>Final Payment</a:t>
              </a:r>
              <a:endParaRPr lang="en-US" sz="1600" dirty="0"/>
            </a:p>
            <a:p>
              <a:pPr marL="285750" lvl="1" indent="-285750" algn="l" defTabSz="1244600">
                <a:lnSpc>
                  <a:spcPct val="90000"/>
                </a:lnSpc>
                <a:spcBef>
                  <a:spcPct val="0"/>
                </a:spcBef>
                <a:spcAft>
                  <a:spcPct val="15000"/>
                </a:spcAft>
                <a:buChar char="••"/>
              </a:pPr>
              <a:r>
                <a:rPr lang="en-US" sz="1600" kern="1200" dirty="0" smtClean="0"/>
                <a:t> </a:t>
              </a:r>
              <a:r>
                <a:rPr lang="en-US" sz="1400" kern="1200" dirty="0" smtClean="0"/>
                <a:t>completed and Signed by the </a:t>
              </a:r>
              <a:r>
                <a:rPr lang="en-US" sz="1400" kern="1200" dirty="0" smtClean="0"/>
                <a:t>DBE</a:t>
              </a:r>
            </a:p>
            <a:p>
              <a:pPr marL="285750" lvl="1" indent="-285750" algn="l" defTabSz="1244600">
                <a:lnSpc>
                  <a:spcPct val="90000"/>
                </a:lnSpc>
                <a:spcBef>
                  <a:spcPct val="0"/>
                </a:spcBef>
                <a:spcAft>
                  <a:spcPct val="15000"/>
                </a:spcAft>
                <a:buChar char="••"/>
              </a:pPr>
              <a:endParaRPr lang="en-US" sz="1400" dirty="0"/>
            </a:p>
            <a:p>
              <a:pPr marL="285750" lvl="1" indent="-285750" algn="l" defTabSz="1244600">
                <a:lnSpc>
                  <a:spcPct val="90000"/>
                </a:lnSpc>
                <a:spcBef>
                  <a:spcPct val="0"/>
                </a:spcBef>
                <a:spcAft>
                  <a:spcPct val="15000"/>
                </a:spcAft>
                <a:buChar char="••"/>
              </a:pPr>
              <a:endParaRPr lang="en-US" sz="1400" kern="1200" dirty="0" smtClean="0"/>
            </a:p>
            <a:p>
              <a:pPr marL="285750" lvl="1" indent="-285750" algn="l" defTabSz="1244600">
                <a:lnSpc>
                  <a:spcPct val="90000"/>
                </a:lnSpc>
                <a:spcBef>
                  <a:spcPct val="0"/>
                </a:spcBef>
                <a:spcAft>
                  <a:spcPct val="15000"/>
                </a:spcAft>
                <a:buChar char="••"/>
              </a:pPr>
              <a:endParaRPr lang="en-US" sz="1400" dirty="0"/>
            </a:p>
            <a:p>
              <a:pPr marL="285750" lvl="1" indent="-285750" algn="l" defTabSz="1244600">
                <a:lnSpc>
                  <a:spcPct val="90000"/>
                </a:lnSpc>
                <a:spcBef>
                  <a:spcPct val="0"/>
                </a:spcBef>
                <a:spcAft>
                  <a:spcPct val="15000"/>
                </a:spcAft>
                <a:buChar char="••"/>
              </a:pPr>
              <a:endParaRPr lang="en-US" sz="1400" kern="1200" dirty="0" smtClean="0"/>
            </a:p>
            <a:p>
              <a:pPr marL="285750" lvl="1" indent="-285750" algn="l" defTabSz="1244600">
                <a:lnSpc>
                  <a:spcPct val="90000"/>
                </a:lnSpc>
                <a:spcBef>
                  <a:spcPct val="0"/>
                </a:spcBef>
                <a:spcAft>
                  <a:spcPct val="15000"/>
                </a:spcAft>
                <a:buChar char="••"/>
              </a:pPr>
              <a:endParaRPr lang="en-US" sz="1400" dirty="0"/>
            </a:p>
            <a:p>
              <a:pPr marL="285750" lvl="1" indent="-285750" algn="l" defTabSz="1244600">
                <a:lnSpc>
                  <a:spcPct val="90000"/>
                </a:lnSpc>
                <a:spcBef>
                  <a:spcPct val="0"/>
                </a:spcBef>
                <a:spcAft>
                  <a:spcPct val="15000"/>
                </a:spcAft>
                <a:buChar char="••"/>
              </a:pPr>
              <a:endParaRPr lang="en-US" sz="1400" kern="1200" dirty="0" smtClean="0"/>
            </a:p>
            <a:p>
              <a:pPr marL="285750" lvl="1" indent="-285750" algn="l" defTabSz="1244600">
                <a:lnSpc>
                  <a:spcPct val="90000"/>
                </a:lnSpc>
                <a:spcBef>
                  <a:spcPct val="0"/>
                </a:spcBef>
                <a:spcAft>
                  <a:spcPct val="15000"/>
                </a:spcAft>
                <a:buChar char="••"/>
              </a:pPr>
              <a:endParaRPr lang="en-US" sz="1400" dirty="0"/>
            </a:p>
            <a:p>
              <a:pPr marL="285750" lvl="1" indent="-285750" algn="l" defTabSz="1244600">
                <a:lnSpc>
                  <a:spcPct val="90000"/>
                </a:lnSpc>
                <a:spcBef>
                  <a:spcPct val="0"/>
                </a:spcBef>
                <a:spcAft>
                  <a:spcPct val="15000"/>
                </a:spcAft>
                <a:buChar char="••"/>
              </a:pPr>
              <a:endParaRPr lang="en-US" sz="1400" kern="1200" dirty="0" smtClean="0"/>
            </a:p>
            <a:p>
              <a:pPr marL="285750" lvl="1" indent="-285750" algn="l" defTabSz="1244600">
                <a:lnSpc>
                  <a:spcPct val="90000"/>
                </a:lnSpc>
                <a:spcBef>
                  <a:spcPct val="0"/>
                </a:spcBef>
                <a:spcAft>
                  <a:spcPct val="15000"/>
                </a:spcAft>
                <a:buChar char="••"/>
              </a:pPr>
              <a:endParaRPr lang="en-US" sz="1400" dirty="0"/>
            </a:p>
            <a:p>
              <a:pPr marL="285750" lvl="1" indent="-285750" algn="l" defTabSz="1244600">
                <a:lnSpc>
                  <a:spcPct val="90000"/>
                </a:lnSpc>
                <a:spcBef>
                  <a:spcPct val="0"/>
                </a:spcBef>
                <a:spcAft>
                  <a:spcPct val="15000"/>
                </a:spcAft>
                <a:buChar char="••"/>
              </a:pPr>
              <a:endParaRPr lang="en-US" sz="1400" kern="1200" dirty="0" smtClean="0"/>
            </a:p>
            <a:p>
              <a:pPr marL="0" lvl="1" defTabSz="1244600">
                <a:lnSpc>
                  <a:spcPct val="90000"/>
                </a:lnSpc>
                <a:spcBef>
                  <a:spcPct val="0"/>
                </a:spcBef>
                <a:spcAft>
                  <a:spcPct val="15000"/>
                </a:spcAft>
              </a:pPr>
              <a:r>
                <a:rPr lang="en-US" sz="1400" b="1" dirty="0"/>
                <a:t>Final Attainment</a:t>
              </a:r>
            </a:p>
            <a:p>
              <a:pPr marL="0" lvl="1" algn="l" defTabSz="1244600">
                <a:lnSpc>
                  <a:spcPct val="90000"/>
                </a:lnSpc>
                <a:spcBef>
                  <a:spcPct val="0"/>
                </a:spcBef>
                <a:spcAft>
                  <a:spcPct val="15000"/>
                </a:spcAft>
              </a:pPr>
              <a:endParaRPr lang="en-US" sz="1400" kern="1200" dirty="0"/>
            </a:p>
          </p:txBody>
        </p:sp>
      </p:grpSp>
      <p:sp>
        <p:nvSpPr>
          <p:cNvPr id="25" name="TextBox 24"/>
          <p:cNvSpPr txBox="1"/>
          <p:nvPr/>
        </p:nvSpPr>
        <p:spPr>
          <a:xfrm>
            <a:off x="533400" y="1752600"/>
            <a:ext cx="2334458" cy="990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178816" rIns="312928" bIns="178816" numCol="1" spcCol="1270" anchor="ctr" anchorCtr="0">
            <a:noAutofit/>
          </a:bodyPr>
          <a:lstStyle/>
          <a:p>
            <a:pPr lvl="0" algn="ctr" defTabSz="1955800">
              <a:lnSpc>
                <a:spcPct val="90000"/>
              </a:lnSpc>
              <a:spcBef>
                <a:spcPct val="0"/>
              </a:spcBef>
              <a:spcAft>
                <a:spcPct val="35000"/>
              </a:spcAft>
            </a:pPr>
            <a:r>
              <a:rPr lang="en-US" sz="4400" kern="1200" dirty="0" smtClean="0"/>
              <a:t>DBE 1</a:t>
            </a:r>
            <a:endParaRPr lang="en-US" sz="4400" kern="1200" dirty="0"/>
          </a:p>
        </p:txBody>
      </p:sp>
    </p:spTree>
    <p:extLst>
      <p:ext uri="{BB962C8B-B14F-4D97-AF65-F5344CB8AC3E}">
        <p14:creationId xmlns:p14="http://schemas.microsoft.com/office/powerpoint/2010/main" val="2706178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8382000" cy="3323987"/>
          </a:xfrm>
        </p:spPr>
        <p:txBody>
          <a:bodyPr/>
          <a:lstStyle/>
          <a:p>
            <a:pPr algn="ctr"/>
            <a:r>
              <a:rPr dirty="0" smtClean="0"/>
              <a:t/>
            </a:r>
            <a:br>
              <a:rPr dirty="0" smtClean="0"/>
            </a:br>
            <a:r>
              <a:rPr dirty="0"/>
              <a:t/>
            </a:r>
            <a:br>
              <a:rPr dirty="0"/>
            </a:br>
            <a:r>
              <a:rPr lang="en-US" dirty="0" smtClean="0"/>
              <a:t>Civil Rights Program Reviews</a:t>
            </a:r>
            <a:r>
              <a:rPr dirty="0" smtClean="0"/>
              <a:t/>
            </a:r>
            <a:br>
              <a:rPr dirty="0" smtClean="0"/>
            </a:br>
            <a:endParaRPr lang="en-US" dirty="0"/>
          </a:p>
        </p:txBody>
      </p:sp>
    </p:spTree>
    <p:extLst>
      <p:ext uri="{BB962C8B-B14F-4D97-AF65-F5344CB8AC3E}">
        <p14:creationId xmlns:p14="http://schemas.microsoft.com/office/powerpoint/2010/main" val="72625424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Policy Reviews	</a:t>
            </a:r>
            <a:endParaRPr lang="en-US" dirty="0"/>
          </a:p>
        </p:txBody>
      </p:sp>
      <p:sp>
        <p:nvSpPr>
          <p:cNvPr id="3" name="Content Placeholder 2"/>
          <p:cNvSpPr>
            <a:spLocks noGrp="1"/>
          </p:cNvSpPr>
          <p:nvPr>
            <p:ph idx="1"/>
          </p:nvPr>
        </p:nvSpPr>
        <p:spPr>
          <a:xfrm>
            <a:off x="381000" y="1412875"/>
            <a:ext cx="8382000" cy="6672596"/>
          </a:xfrm>
        </p:spPr>
        <p:txBody>
          <a:bodyPr/>
          <a:lstStyle/>
          <a:p>
            <a:pPr algn="just"/>
            <a:r>
              <a:rPr lang="en-US" dirty="0" smtClean="0"/>
              <a:t>The Civil Rights Office will conduct compliance reviews annually.</a:t>
            </a:r>
          </a:p>
          <a:p>
            <a:pPr algn="just"/>
            <a:endParaRPr lang="en-US" dirty="0" smtClean="0"/>
          </a:p>
          <a:p>
            <a:r>
              <a:rPr lang="en-US" dirty="0" smtClean="0"/>
              <a:t>Ensuring non-discrimination throughout organization policies and procedures.</a:t>
            </a:r>
          </a:p>
          <a:p>
            <a:pPr>
              <a:buNone/>
            </a:pPr>
            <a:endParaRPr lang="en-US" dirty="0" smtClean="0"/>
          </a:p>
          <a:p>
            <a:pPr>
              <a:buNone/>
            </a:pPr>
            <a:r>
              <a:rPr lang="en-US" dirty="0" smtClean="0"/>
              <a:t>Example of compliant policy statement: </a:t>
            </a:r>
            <a:endParaRPr lang="en-US" sz="1800" dirty="0" smtClean="0"/>
          </a:p>
          <a:p>
            <a:pPr marL="0" indent="0" algn="just">
              <a:buNone/>
            </a:pPr>
            <a:r>
              <a:rPr lang="en-US" sz="1800" i="1" dirty="0" smtClean="0"/>
              <a:t>LPA is ensuring that no person shall on the grounds of race, color, national origin, sex, age or disability as provided by the Civil Rights act of 1964 and the Civil Rights Restoration Act of 1987, be excluded from participation in, be denied the benefits of, or be otherwise subjected to discrimination under any program or activity. WYDOT further assures every effort will be made to ensure nondiscrimination in all of it’s programs and activities, whether those programs and activities are federally funded or not. (continues)</a:t>
            </a:r>
          </a:p>
          <a:p>
            <a:pPr>
              <a:buNone/>
            </a:pPr>
            <a:endParaRPr lang="en-US" dirty="0" smtClean="0"/>
          </a:p>
          <a:p>
            <a:pPr>
              <a:buNone/>
            </a:pPr>
            <a:endParaRPr lang="en-US" dirty="0" smtClean="0"/>
          </a:p>
          <a:p>
            <a:pPr>
              <a:buNone/>
            </a:pPr>
            <a:r>
              <a:rPr lang="en-US" dirty="0" smtClean="0"/>
              <a:t> </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8382000" cy="664797"/>
          </a:xfrm>
        </p:spPr>
        <p:txBody>
          <a:bodyPr>
            <a:normAutofit fontScale="90000"/>
          </a:bodyPr>
          <a:lstStyle/>
          <a:p>
            <a:r>
              <a:rPr lang="en-US" dirty="0" smtClean="0"/>
              <a:t>Collaborative Effort: </a:t>
            </a:r>
            <a:endParaRPr lang="en-US" dirty="0"/>
          </a:p>
        </p:txBody>
      </p:sp>
      <p:pic>
        <p:nvPicPr>
          <p:cNvPr id="7" name="Picture 6" descr="Picture1.png"/>
          <p:cNvPicPr>
            <a:picLocks noChangeAspect="1"/>
          </p:cNvPicPr>
          <p:nvPr/>
        </p:nvPicPr>
        <p:blipFill>
          <a:blip r:embed="rId3" cstate="print"/>
          <a:stretch>
            <a:fillRect/>
          </a:stretch>
        </p:blipFill>
        <p:spPr>
          <a:xfrm>
            <a:off x="2286000" y="1524000"/>
            <a:ext cx="4742296" cy="4626482"/>
          </a:xfrm>
          <a:prstGeom prst="rect">
            <a:avLst/>
          </a:prstGeom>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2718"/>
            <a:ext cx="9144000" cy="1400530"/>
          </a:xfrm>
        </p:spPr>
        <p:txBody>
          <a:bodyPr/>
          <a:lstStyle/>
          <a:p>
            <a:pPr algn="ctr"/>
            <a:r>
              <a:rPr lang="en-US" b="1" dirty="0" smtClean="0"/>
              <a:t>Questions?  </a:t>
            </a:r>
            <a:br>
              <a:rPr lang="en-US" b="1" dirty="0" smtClean="0"/>
            </a:br>
            <a:r>
              <a:rPr lang="en-US" b="1" dirty="0" smtClean="0"/>
              <a:t>Comments?</a:t>
            </a:r>
            <a:endParaRPr lang="en-US" b="1" dirty="0"/>
          </a:p>
        </p:txBody>
      </p:sp>
      <p:sp>
        <p:nvSpPr>
          <p:cNvPr id="3" name="Content Placeholder 2"/>
          <p:cNvSpPr>
            <a:spLocks noGrp="1"/>
          </p:cNvSpPr>
          <p:nvPr>
            <p:ph sz="half" idx="1"/>
          </p:nvPr>
        </p:nvSpPr>
        <p:spPr>
          <a:xfrm>
            <a:off x="2514600" y="2335852"/>
            <a:ext cx="4114800" cy="1680460"/>
          </a:xfrm>
        </p:spPr>
        <p:txBody>
          <a:bodyPr>
            <a:normAutofit fontScale="77500" lnSpcReduction="20000"/>
          </a:bodyPr>
          <a:lstStyle/>
          <a:p>
            <a:pPr algn="ctr">
              <a:buNone/>
            </a:pPr>
            <a:r>
              <a:rPr lang="en-US" sz="2600" dirty="0" smtClean="0"/>
              <a:t>Jeff White</a:t>
            </a:r>
          </a:p>
          <a:p>
            <a:pPr algn="ctr">
              <a:buNone/>
            </a:pPr>
            <a:r>
              <a:rPr lang="en-US" sz="2600" dirty="0" smtClean="0"/>
              <a:t>Civil Rights Program Manager</a:t>
            </a:r>
          </a:p>
          <a:p>
            <a:pPr algn="ctr">
              <a:buNone/>
            </a:pPr>
            <a:r>
              <a:rPr lang="en-US" sz="2600" dirty="0" smtClean="0"/>
              <a:t>(307) 777-4457</a:t>
            </a:r>
          </a:p>
          <a:p>
            <a:pPr algn="ctr">
              <a:buNone/>
            </a:pPr>
            <a:r>
              <a:rPr lang="en-US" sz="2600" dirty="0" smtClean="0">
                <a:hlinkClick r:id="rId2"/>
              </a:rPr>
              <a:t>jeff.white1@wyo.gov</a:t>
            </a:r>
            <a:endParaRPr lang="en-US" sz="2600" dirty="0" smtClean="0"/>
          </a:p>
          <a:p>
            <a:pPr algn="ctr">
              <a:buNone/>
            </a:pPr>
            <a:endParaRPr lang="en-US" sz="2600" dirty="0"/>
          </a:p>
        </p:txBody>
      </p:sp>
      <p:sp>
        <p:nvSpPr>
          <p:cNvPr id="4" name="Content Placeholder 3"/>
          <p:cNvSpPr>
            <a:spLocks noGrp="1"/>
          </p:cNvSpPr>
          <p:nvPr>
            <p:ph sz="half" idx="2"/>
          </p:nvPr>
        </p:nvSpPr>
        <p:spPr>
          <a:xfrm>
            <a:off x="152400" y="4567940"/>
            <a:ext cx="4343400" cy="1680460"/>
          </a:xfrm>
        </p:spPr>
        <p:txBody>
          <a:bodyPr>
            <a:normAutofit fontScale="77500" lnSpcReduction="20000"/>
          </a:bodyPr>
          <a:lstStyle/>
          <a:p>
            <a:pPr algn="ctr">
              <a:buNone/>
            </a:pPr>
            <a:r>
              <a:rPr lang="en-US" sz="2600" dirty="0" smtClean="0"/>
              <a:t>Lillian Zuniga</a:t>
            </a:r>
          </a:p>
          <a:p>
            <a:pPr algn="ctr">
              <a:buNone/>
            </a:pPr>
            <a:r>
              <a:rPr lang="en-US" sz="2600" dirty="0" smtClean="0"/>
              <a:t>DBE Program Coordinator</a:t>
            </a:r>
          </a:p>
          <a:p>
            <a:pPr algn="ctr">
              <a:buNone/>
            </a:pPr>
            <a:r>
              <a:rPr lang="en-US" sz="2600" dirty="0" smtClean="0"/>
              <a:t>(307) 777-4268</a:t>
            </a:r>
          </a:p>
          <a:p>
            <a:pPr algn="ctr">
              <a:buNone/>
            </a:pPr>
            <a:r>
              <a:rPr lang="en-US" sz="2600" dirty="0" smtClean="0">
                <a:hlinkClick r:id="rId3"/>
              </a:rPr>
              <a:t>lillian.zuniga1@wyo.gov</a:t>
            </a:r>
            <a:endParaRPr lang="en-US" sz="2600" dirty="0"/>
          </a:p>
        </p:txBody>
      </p:sp>
      <p:sp>
        <p:nvSpPr>
          <p:cNvPr id="5" name="Rectangle 4"/>
          <p:cNvSpPr/>
          <p:nvPr/>
        </p:nvSpPr>
        <p:spPr>
          <a:xfrm>
            <a:off x="4648200" y="4567940"/>
            <a:ext cx="4343400" cy="1461939"/>
          </a:xfrm>
          <a:prstGeom prst="rect">
            <a:avLst/>
          </a:prstGeom>
        </p:spPr>
        <p:txBody>
          <a:bodyPr wrap="square">
            <a:spAutoFit/>
          </a:bodyPr>
          <a:lstStyle/>
          <a:p>
            <a:pPr algn="ctr">
              <a:lnSpc>
                <a:spcPct val="80000"/>
              </a:lnSpc>
              <a:spcBef>
                <a:spcPts val="1000"/>
              </a:spcBef>
            </a:pPr>
            <a:r>
              <a:rPr lang="en-US" sz="2000" dirty="0" smtClean="0"/>
              <a:t>Courtney Herceg</a:t>
            </a:r>
          </a:p>
          <a:p>
            <a:pPr algn="ctr">
              <a:lnSpc>
                <a:spcPct val="80000"/>
              </a:lnSpc>
              <a:spcBef>
                <a:spcPts val="1000"/>
              </a:spcBef>
            </a:pPr>
            <a:r>
              <a:rPr lang="en-US" sz="2000" dirty="0" smtClean="0"/>
              <a:t>ADA Program Coordinator</a:t>
            </a:r>
          </a:p>
          <a:p>
            <a:pPr algn="ctr">
              <a:lnSpc>
                <a:spcPct val="80000"/>
              </a:lnSpc>
              <a:spcBef>
                <a:spcPts val="1000"/>
              </a:spcBef>
            </a:pPr>
            <a:r>
              <a:rPr lang="en-US" sz="2000" dirty="0" smtClean="0"/>
              <a:t>(307) 777-4359</a:t>
            </a:r>
            <a:endParaRPr lang="en-US" sz="2000" dirty="0"/>
          </a:p>
          <a:p>
            <a:pPr algn="ctr">
              <a:lnSpc>
                <a:spcPct val="80000"/>
              </a:lnSpc>
              <a:spcBef>
                <a:spcPts val="1000"/>
              </a:spcBef>
            </a:pPr>
            <a:r>
              <a:rPr lang="en-US" sz="2000" dirty="0" smtClean="0">
                <a:hlinkClick r:id="rId4"/>
              </a:rPr>
              <a:t>courtney.herceg4@wyo.gov</a:t>
            </a:r>
            <a:endParaRPr lang="en-US" sz="2000"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solidFill>
                  <a:schemeClr val="tx1"/>
                </a:solidFill>
              </a:rPr>
              <a:t>Why is Title VI Required?</a:t>
            </a:r>
            <a:endParaRPr lang="en-US" dirty="0">
              <a:solidFill>
                <a:schemeClr val="tx1"/>
              </a:solidFill>
            </a:endParaRPr>
          </a:p>
        </p:txBody>
      </p:sp>
      <p:sp>
        <p:nvSpPr>
          <p:cNvPr id="3" name="Content Placeholder 2"/>
          <p:cNvSpPr>
            <a:spLocks noGrp="1"/>
          </p:cNvSpPr>
          <p:nvPr>
            <p:ph idx="1"/>
          </p:nvPr>
        </p:nvSpPr>
        <p:spPr>
          <a:xfrm>
            <a:off x="381000" y="1412875"/>
            <a:ext cx="8382000" cy="5269135"/>
          </a:xfrm>
        </p:spPr>
        <p:txBody>
          <a:bodyPr/>
          <a:lstStyle/>
          <a:p>
            <a:pPr algn="just"/>
            <a:r>
              <a:rPr lang="en-US" dirty="0" smtClean="0"/>
              <a:t>To receive Federal financial assistance, any Federal dollars that are assigned to the LPA to support any program and activity, by way of grant, loan or contract, other than a contract of insurance or guaranty, assurances must be in place prohibiting discrimination.</a:t>
            </a:r>
          </a:p>
          <a:p>
            <a:pPr algn="just"/>
            <a:endParaRPr lang="en-US" dirty="0" smtClean="0"/>
          </a:p>
          <a:p>
            <a:pPr algn="just"/>
            <a:r>
              <a:rPr lang="en-US" dirty="0" smtClean="0"/>
              <a:t>All public entities (counties, cities etc.) are required to have a Title VI plan.</a:t>
            </a:r>
          </a:p>
          <a:p>
            <a:pPr algn="just"/>
            <a:endParaRPr lang="en-US" dirty="0" smtClean="0"/>
          </a:p>
          <a:p>
            <a:pPr algn="just">
              <a:buNone/>
            </a:pPr>
            <a:endParaRPr lang="en-US"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solidFill>
                  <a:schemeClr val="tx1"/>
                </a:solidFill>
              </a:rPr>
              <a:t>Good News:</a:t>
            </a:r>
            <a:endParaRPr lang="en-US" dirty="0">
              <a:solidFill>
                <a:schemeClr val="tx1"/>
              </a:solidFill>
            </a:endParaRPr>
          </a:p>
        </p:txBody>
      </p:sp>
      <p:sp>
        <p:nvSpPr>
          <p:cNvPr id="3" name="Content Placeholder 2"/>
          <p:cNvSpPr>
            <a:spLocks noGrp="1"/>
          </p:cNvSpPr>
          <p:nvPr>
            <p:ph idx="1"/>
          </p:nvPr>
        </p:nvSpPr>
        <p:spPr>
          <a:xfrm>
            <a:off x="381000" y="1412875"/>
            <a:ext cx="8382000" cy="5466112"/>
          </a:xfrm>
        </p:spPr>
        <p:txBody>
          <a:bodyPr/>
          <a:lstStyle/>
          <a:p>
            <a:r>
              <a:rPr lang="en-US" dirty="0" smtClean="0"/>
              <a:t>At a  minimum the form 1052.A must be signed and attached to the contract.</a:t>
            </a:r>
          </a:p>
          <a:p>
            <a:pPr>
              <a:buNone/>
            </a:pPr>
            <a:endParaRPr lang="en-US" dirty="0" smtClean="0"/>
          </a:p>
          <a:p>
            <a:r>
              <a:rPr lang="en-US" dirty="0" smtClean="0"/>
              <a:t>We have created a Title VI template that is approved by FHWA for fulfillment of the regulations. </a:t>
            </a:r>
          </a:p>
          <a:p>
            <a:pPr>
              <a:buNone/>
            </a:pPr>
            <a:endParaRPr lang="en-US" dirty="0" smtClean="0"/>
          </a:p>
          <a:p>
            <a:r>
              <a:rPr lang="en-US" dirty="0" smtClean="0"/>
              <a:t>Template is very user friendly and assures that the correct information is being identified.</a:t>
            </a:r>
          </a:p>
          <a:p>
            <a:endParaRPr lang="en-US" dirty="0" smtClean="0"/>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solidFill>
                  <a:schemeClr val="tx1"/>
                </a:solidFill>
              </a:rPr>
              <a:t>EEO Officer Identification	</a:t>
            </a:r>
            <a:endParaRPr lang="en-US" dirty="0">
              <a:solidFill>
                <a:schemeClr val="tx1"/>
              </a:solidFill>
            </a:endParaRPr>
          </a:p>
        </p:txBody>
      </p:sp>
      <p:sp>
        <p:nvSpPr>
          <p:cNvPr id="3" name="Content Placeholder 2"/>
          <p:cNvSpPr>
            <a:spLocks noGrp="1"/>
          </p:cNvSpPr>
          <p:nvPr>
            <p:ph idx="1"/>
          </p:nvPr>
        </p:nvSpPr>
        <p:spPr>
          <a:xfrm>
            <a:off x="381000" y="1412875"/>
            <a:ext cx="8382000" cy="2954655"/>
          </a:xfrm>
        </p:spPr>
        <p:txBody>
          <a:bodyPr/>
          <a:lstStyle/>
          <a:p>
            <a:pPr algn="just"/>
            <a:endParaRPr lang="en-US" dirty="0" smtClean="0"/>
          </a:p>
          <a:p>
            <a:pPr algn="just"/>
            <a:r>
              <a:rPr lang="en-US" dirty="0" smtClean="0"/>
              <a:t>Every local agency must identify an EEO Officer</a:t>
            </a:r>
          </a:p>
          <a:p>
            <a:pPr>
              <a:buNone/>
            </a:pPr>
            <a:r>
              <a:rPr lang="en-US" dirty="0" smtClean="0"/>
              <a:t> </a:t>
            </a:r>
          </a:p>
          <a:p>
            <a:pPr algn="just"/>
            <a:r>
              <a:rPr lang="en-US" dirty="0" smtClean="0"/>
              <a:t>The EEO officer is responsible for dealing with Title VI (discriminatory) issues that may arise within the agency receiving the funds. </a:t>
            </a:r>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81000" y="2362200"/>
            <a:ext cx="8382000" cy="2133600"/>
          </a:xfrm>
        </p:spPr>
        <p:txBody>
          <a:bodyPr>
            <a:noAutofit/>
          </a:bodyPr>
          <a:lstStyle/>
          <a:p>
            <a:pPr algn="ctr"/>
            <a:r>
              <a:rPr lang="en-US" sz="4400" b="1" dirty="0" smtClean="0">
                <a:solidFill>
                  <a:schemeClr val="tx1"/>
                </a:solidFill>
              </a:rPr>
              <a:t>Limited English Proficiency (LEP)</a:t>
            </a:r>
            <a:endParaRPr lang="en-US" sz="4400" b="1" dirty="0">
              <a:solidFill>
                <a:schemeClr val="tx1"/>
              </a:solidFill>
            </a:endParaRPr>
          </a:p>
        </p:txBody>
      </p:sp>
    </p:spTree>
    <p:extLst>
      <p:ext uri="{BB962C8B-B14F-4D97-AF65-F5344CB8AC3E}">
        <p14:creationId xmlns:p14="http://schemas.microsoft.com/office/powerpoint/2010/main" val="310610467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598612"/>
          </a:xfrm>
        </p:spPr>
        <p:txBody>
          <a:bodyPr/>
          <a:lstStyle/>
          <a:p>
            <a:r>
              <a:rPr dirty="0" smtClean="0">
                <a:solidFill>
                  <a:schemeClr val="tx1"/>
                </a:solidFill>
              </a:rPr>
              <a:t>Limited English Proficiency </a:t>
            </a:r>
            <a:r>
              <a:rPr lang="en-US" dirty="0" smtClean="0">
                <a:solidFill>
                  <a:schemeClr val="tx1"/>
                </a:solidFill>
              </a:rPr>
              <a:t/>
            </a:r>
            <a:br>
              <a:rPr lang="en-US" dirty="0" smtClean="0">
                <a:solidFill>
                  <a:schemeClr val="tx1"/>
                </a:solidFill>
              </a:rPr>
            </a:br>
            <a:r>
              <a:rPr dirty="0" smtClean="0">
                <a:solidFill>
                  <a:schemeClr val="tx1"/>
                </a:solidFill>
              </a:rPr>
              <a:t>(LEP)</a:t>
            </a:r>
            <a:br>
              <a:rPr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381000" y="2133600"/>
            <a:ext cx="8382000" cy="3742563"/>
          </a:xfrm>
        </p:spPr>
        <p:txBody>
          <a:bodyPr/>
          <a:lstStyle/>
          <a:p>
            <a:r>
              <a:rPr lang="en-US" dirty="0" smtClean="0"/>
              <a:t>LEP is required if and when information is requested.</a:t>
            </a:r>
          </a:p>
        </p:txBody>
      </p:sp>
    </p:spTree>
  </p:cSld>
  <p:clrMapOvr>
    <a:masterClrMapping/>
  </p:clrMapOvr>
  <p:transition>
    <p:fad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S010286738">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Ion">
  <a:themeElements>
    <a:clrScheme name="Custom 8">
      <a:dk1>
        <a:srgbClr val="000000"/>
      </a:dk1>
      <a:lt1>
        <a:sysClr val="window" lastClr="FFFFFF"/>
      </a:lt1>
      <a:dk2>
        <a:srgbClr val="5E5E5E"/>
      </a:dk2>
      <a:lt2>
        <a:srgbClr val="FFFFFF"/>
      </a:lt2>
      <a:accent1>
        <a:srgbClr val="418AB3"/>
      </a:accent1>
      <a:accent2>
        <a:srgbClr val="A6B727"/>
      </a:accent2>
      <a:accent3>
        <a:srgbClr val="F69200"/>
      </a:accent3>
      <a:accent4>
        <a:srgbClr val="838383"/>
      </a:accent4>
      <a:accent5>
        <a:srgbClr val="FEC306"/>
      </a:accent5>
      <a:accent6>
        <a:srgbClr val="DF5327"/>
      </a:accent6>
      <a:hlink>
        <a:srgbClr val="FEDF7A"/>
      </a:hlink>
      <a:folHlink>
        <a:srgbClr val="B2B2B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2D4328B-7AED-4019-A1E2-17EAB1A500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TS010286738</Template>
  <TotalTime>1529</TotalTime>
  <Words>5261</Words>
  <Application>Microsoft Office PowerPoint</Application>
  <PresentationFormat>On-screen Show (4:3)</PresentationFormat>
  <Paragraphs>415</Paragraphs>
  <Slides>46</Slides>
  <Notes>30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46</vt:i4>
      </vt:variant>
    </vt:vector>
  </HeadingPairs>
  <TitlesOfParts>
    <vt:vector size="55" baseType="lpstr">
      <vt:lpstr>Arial</vt:lpstr>
      <vt:lpstr>Calibri</vt:lpstr>
      <vt:lpstr>Century Gothic</vt:lpstr>
      <vt:lpstr>Courier New</vt:lpstr>
      <vt:lpstr>Wingdings</vt:lpstr>
      <vt:lpstr>Wingdings 3</vt:lpstr>
      <vt:lpstr>TS010286738</vt:lpstr>
      <vt:lpstr>White with Courier font for code slides</vt:lpstr>
      <vt:lpstr>Ion</vt:lpstr>
      <vt:lpstr>LPA Civil Rights Requirements</vt:lpstr>
      <vt:lpstr>  </vt:lpstr>
      <vt:lpstr>Title VI-  non-discrimination regarding access to programs and services</vt:lpstr>
      <vt:lpstr>What are the Title VI Assurances?</vt:lpstr>
      <vt:lpstr>Why is Title VI Required?</vt:lpstr>
      <vt:lpstr>Good News:</vt:lpstr>
      <vt:lpstr>EEO Officer Identification </vt:lpstr>
      <vt:lpstr>Limited English Proficiency (LEP)</vt:lpstr>
      <vt:lpstr>Limited English Proficiency  (LEP) </vt:lpstr>
      <vt:lpstr>Davis Bacon-Prevailing Wage</vt:lpstr>
      <vt:lpstr>Prevailing Wage- Davis Bacon</vt:lpstr>
      <vt:lpstr>Prevailing Wage Requirements  </vt:lpstr>
      <vt:lpstr>Employee Job Site Interviews  </vt:lpstr>
      <vt:lpstr>Americans with Disabilities Act (ADA)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Disadvantaged Business Enterprise (DBE)</vt:lpstr>
      <vt:lpstr>Disadvantaged Business Enterprise</vt:lpstr>
      <vt:lpstr>DBE Requirements</vt:lpstr>
      <vt:lpstr>DBE Requirements</vt:lpstr>
      <vt:lpstr>DBE Requirements</vt:lpstr>
      <vt:lpstr>DBE Requirements</vt:lpstr>
      <vt:lpstr>DBE Requirements</vt:lpstr>
      <vt:lpstr>DBE Requirements</vt:lpstr>
      <vt:lpstr>DBE Requirements – Monitoring Tools</vt:lpstr>
      <vt:lpstr>Dealership/Distributors – Goal Percentages </vt:lpstr>
      <vt:lpstr>DBE Requirements – Monitoring Tools</vt:lpstr>
      <vt:lpstr>PowerPoint Presentation</vt:lpstr>
      <vt:lpstr>DBE Program – Forms</vt:lpstr>
      <vt:lpstr>  Civil Rights Program Reviews </vt:lpstr>
      <vt:lpstr>Policy Reviews </vt:lpstr>
      <vt:lpstr>Collaborative Effort: </vt:lpstr>
      <vt:lpstr>Questions?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lmfresquez</dc:creator>
  <cp:lastModifiedBy>LFZUNIGA</cp:lastModifiedBy>
  <cp:revision>193</cp:revision>
  <dcterms:created xsi:type="dcterms:W3CDTF">2014-10-14T18:03:37Z</dcterms:created>
  <dcterms:modified xsi:type="dcterms:W3CDTF">2025-04-22T13:52:46Z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TC102867389990</vt:lpwstr>
  </property>
</Properties>
</file>